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6"/>
  </p:notesMasterIdLst>
  <p:sldIdLst>
    <p:sldId id="256" r:id="rId2"/>
    <p:sldId id="272" r:id="rId3"/>
    <p:sldId id="280" r:id="rId4"/>
    <p:sldId id="271" r:id="rId5"/>
    <p:sldId id="292" r:id="rId6"/>
    <p:sldId id="308" r:id="rId7"/>
    <p:sldId id="309" r:id="rId8"/>
    <p:sldId id="301" r:id="rId9"/>
    <p:sldId id="299" r:id="rId10"/>
    <p:sldId id="279" r:id="rId11"/>
    <p:sldId id="303" r:id="rId12"/>
    <p:sldId id="304" r:id="rId13"/>
    <p:sldId id="305" r:id="rId14"/>
    <p:sldId id="311" r:id="rId15"/>
    <p:sldId id="312" r:id="rId16"/>
    <p:sldId id="283" r:id="rId17"/>
    <p:sldId id="259" r:id="rId18"/>
    <p:sldId id="257" r:id="rId19"/>
    <p:sldId id="268" r:id="rId20"/>
    <p:sldId id="313" r:id="rId21"/>
    <p:sldId id="315" r:id="rId22"/>
    <p:sldId id="284" r:id="rId23"/>
    <p:sldId id="314" r:id="rId24"/>
    <p:sldId id="27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2" autoAdjust="0"/>
    <p:restoredTop sz="94658" autoAdjust="0"/>
  </p:normalViewPr>
  <p:slideViewPr>
    <p:cSldViewPr>
      <p:cViewPr>
        <p:scale>
          <a:sx n="68" d="100"/>
          <a:sy n="68" d="100"/>
        </p:scale>
        <p:origin x="-680" y="-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E83A81-DB2D-46A8-9204-39A601EC42FC}" type="datetimeFigureOut">
              <a:rPr lang="en-US" smtClean="0"/>
              <a:pPr/>
              <a:t>20-Oct-17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DE04CE-6A51-4BD5-8069-ABD3F1FB27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6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E04CE-6A51-4BD5-8069-ABD3F1FB270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C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1905. године у високошколску установу од три факултета, са 34 наставника и 788 студената.</a:t>
            </a:r>
            <a:endParaRPr lang="x-none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1881. – 157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studenata</a:t>
            </a:r>
            <a:r>
              <a:rPr lang="x-non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Prerastanjem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Velike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škole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Univerzitet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donošenjem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prvog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zakona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univerzitetu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1905.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godine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Univerzitetu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Beogradu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jedinom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Srbiji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učilo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je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ukupno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oko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800, a 1914.  1.500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studenata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x-none" dirty="0" smtClean="0"/>
              <a:t>1897. Општа</a:t>
            </a:r>
            <a:r>
              <a:rPr lang="x-none" baseline="0" dirty="0" smtClean="0"/>
              <a:t> уредба Велике школе – Филозофски факултет статус научне и наставне установе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AD091-070C-401E-B3B4-36A4ADCDEAC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E04CE-6A51-4BD5-8069-ABD3F1FB270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284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B778A8-4135-4DC6-86F0-A3508CD7C09A}" type="datetime1">
              <a:rPr lang="en-US" smtClean="0"/>
              <a:pPr/>
              <a:t>20-Oct-17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9C0F6D-2D17-403C-9CEF-1BCEFBAAA4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74639B-D9EF-4525-BFF5-9FEFE8BD757A}" type="datetime1">
              <a:rPr lang="en-US" smtClean="0"/>
              <a:pPr/>
              <a:t>20-Oct-17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9C0F6D-2D17-403C-9CEF-1BCEFBAAA4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43282A-DCCD-475E-BF3F-3E30DCAE887C}" type="datetime1">
              <a:rPr lang="en-US" smtClean="0"/>
              <a:pPr/>
              <a:t>20-Oct-17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9C0F6D-2D17-403C-9CEF-1BCEFBAAA4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388E42-9BB0-4522-B63F-F8D20C99F334}" type="datetime1">
              <a:rPr lang="en-US" smtClean="0"/>
              <a:pPr/>
              <a:t>20-Oct-17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9C0F6D-2D17-403C-9CEF-1BCEFBAAA4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705B60-6837-4C5C-A16E-47FD080349BB}" type="datetime1">
              <a:rPr lang="en-US" smtClean="0"/>
              <a:pPr/>
              <a:t>20-Oct-17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9C0F6D-2D17-403C-9CEF-1BCEFBAAA4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0C6DD6-B444-46D9-A8C2-3DD939809339}" type="datetime1">
              <a:rPr lang="en-US" smtClean="0"/>
              <a:pPr/>
              <a:t>20-Oct-17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9C0F6D-2D17-403C-9CEF-1BCEFBAAA4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AA262B-D95B-4B08-A2B9-0DEB3DF10E14}" type="datetime1">
              <a:rPr lang="en-US" smtClean="0"/>
              <a:pPr/>
              <a:t>20-Oct-17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9C0F6D-2D17-403C-9CEF-1BCEFBAAA4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6F83A1-E843-4C17-BC9C-4FD59F5F954B}" type="datetime1">
              <a:rPr lang="en-US" smtClean="0"/>
              <a:pPr/>
              <a:t>20-Oct-17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9C0F6D-2D17-403C-9CEF-1BCEFBAAA4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32F927-7863-4700-BD0F-A61BBCDE0122}" type="datetime1">
              <a:rPr lang="en-US" smtClean="0"/>
              <a:pPr/>
              <a:t>20-Oct-17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9C0F6D-2D17-403C-9CEF-1BCEFBAAA4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6FC908-8A2D-4049-B89C-BB58A962B173}" type="datetime1">
              <a:rPr lang="en-US" smtClean="0"/>
              <a:pPr/>
              <a:t>20-Oct-17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9C0F6D-2D17-403C-9CEF-1BCEFBAAA4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1F54BD-BF99-45D7-AC28-51414EDD84E9}" type="datetime1">
              <a:rPr lang="en-US" smtClean="0"/>
              <a:pPr/>
              <a:t>20-Oct-17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9C0F6D-2D17-403C-9CEF-1BCEFBAAA4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45BA8B8-C8A3-411C-8E05-6394B7043AB3}" type="datetime1">
              <a:rPr lang="en-US" smtClean="0"/>
              <a:pPr/>
              <a:t>20-Oct-17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B9C0F6D-2D17-403C-9CEF-1BCEFBAAA4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jpeg"/><Relationship Id="rId7" Type="http://schemas.openxmlformats.org/officeDocument/2006/relationships/image" Target="../media/image6.jpeg"/><Relationship Id="rId2" Type="http://schemas.openxmlformats.org/officeDocument/2006/relationships/hyperlink" Target="http://www.google.com/url?sa=i&amp;rct=j&amp;q=&amp;esrc=s&amp;source=images&amp;cd=&amp;cad=rja&amp;uact=8&amp;ved=0CAcQjRxqFQoTCJ70paSMl8gCFcjbGgodfSMK9g&amp;url=http://www.skyscrapercity.com/showthread.php?t=1319289&amp;page=5&amp;psig=AFQjCNG2qcwAQvWPHv_RH0nhSxGkU9dDRg&amp;ust=144343913801408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osnikolateslanb.edu.rs/ngg_tag/hemijski-fakultet-beograd/" TargetMode="External"/><Relationship Id="rId5" Type="http://schemas.openxmlformats.org/officeDocument/2006/relationships/image" Target="../media/image5.jpeg"/><Relationship Id="rId4" Type="http://schemas.openxmlformats.org/officeDocument/2006/relationships/hyperlink" Target="http://www.google.com/url?sa=i&amp;rct=j&amp;q=&amp;esrc=s&amp;source=images&amp;cd=&amp;cad=rja&amp;uact=8&amp;ved=0CAcQjRxqFQoTCMmXxPGMl8gCFUkfGgodrl4GpQ&amp;url=http://www.ffh.bg.ac.rs/studstrana/Zanimljivosti.html&amp;psig=AFQjCNHK1FEdIX2aKHp36fm4NWZ9dyKjrg&amp;ust=1443439339773960" TargetMode="External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hem.bg.ac.rs/fakultet/rez/2014-M21.pdf" TargetMode="External"/><Relationship Id="rId13" Type="http://schemas.openxmlformats.org/officeDocument/2006/relationships/hyperlink" Target="http://www.chem.bg.ac.rs/fakultet/rez/2013-M22.pdf" TargetMode="External"/><Relationship Id="rId18" Type="http://schemas.openxmlformats.org/officeDocument/2006/relationships/hyperlink" Target="http://www.chem.bg.ac.rs/fakultet/rez/2012-M23.pdf" TargetMode="External"/><Relationship Id="rId3" Type="http://schemas.openxmlformats.org/officeDocument/2006/relationships/image" Target="../media/image10.png"/><Relationship Id="rId21" Type="http://schemas.openxmlformats.org/officeDocument/2006/relationships/hyperlink" Target="http://www.chem.bg.ac.rs/fakultet/rez/2015-M23.pdf" TargetMode="External"/><Relationship Id="rId7" Type="http://schemas.openxmlformats.org/officeDocument/2006/relationships/hyperlink" Target="http://www.chem.bg.ac.rs/fakultet/rez/2013-M21.pdf" TargetMode="External"/><Relationship Id="rId12" Type="http://schemas.openxmlformats.org/officeDocument/2006/relationships/hyperlink" Target="http://www.chem.bg.ac.rs/fakultet/rez/2012-M22.pdf" TargetMode="External"/><Relationship Id="rId17" Type="http://schemas.openxmlformats.org/officeDocument/2006/relationships/hyperlink" Target="http://www.chem.bg.ac.rs/fakultet/rez/2011-M23.pdf" TargetMode="External"/><Relationship Id="rId2" Type="http://schemas.openxmlformats.org/officeDocument/2006/relationships/image" Target="../media/image7.png"/><Relationship Id="rId16" Type="http://schemas.openxmlformats.org/officeDocument/2006/relationships/hyperlink" Target="http://www.chem.bg.ac.rs/fakultet/rez/2016-M22.pdf" TargetMode="External"/><Relationship Id="rId20" Type="http://schemas.openxmlformats.org/officeDocument/2006/relationships/hyperlink" Target="http://www.chem.bg.ac.rs/fakultet/rez/2014-M23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hem.bg.ac.rs/fakultet/rez/2012-M21.pdf" TargetMode="External"/><Relationship Id="rId11" Type="http://schemas.openxmlformats.org/officeDocument/2006/relationships/hyperlink" Target="http://www.chem.bg.ac.rs/fakultet/rez/2011-M22.pdf" TargetMode="External"/><Relationship Id="rId5" Type="http://schemas.openxmlformats.org/officeDocument/2006/relationships/hyperlink" Target="http://www.chem.bg.ac.rs/fakultet/rez/2011-M21.pdf" TargetMode="External"/><Relationship Id="rId15" Type="http://schemas.openxmlformats.org/officeDocument/2006/relationships/hyperlink" Target="http://www.chem.bg.ac.rs/fakultet/rez/2015-M22.pdf" TargetMode="External"/><Relationship Id="rId10" Type="http://schemas.openxmlformats.org/officeDocument/2006/relationships/hyperlink" Target="http://www.chem.bg.ac.rs/fakultet/rez/2016-M21.pdf" TargetMode="External"/><Relationship Id="rId19" Type="http://schemas.openxmlformats.org/officeDocument/2006/relationships/hyperlink" Target="http://www.chem.bg.ac.rs/fakultet/rez/2013-M23.pdf" TargetMode="External"/><Relationship Id="rId4" Type="http://schemas.openxmlformats.org/officeDocument/2006/relationships/hyperlink" Target="http://www.chem.bg.ac.rs/fakultet/rez/2016-M21a.pdf" TargetMode="External"/><Relationship Id="rId9" Type="http://schemas.openxmlformats.org/officeDocument/2006/relationships/hyperlink" Target="http://www.chem.bg.ac.rs/fakultet/rez/2015-M21.pdf" TargetMode="External"/><Relationship Id="rId14" Type="http://schemas.openxmlformats.org/officeDocument/2006/relationships/hyperlink" Target="http://www.chem.bg.ac.rs/fakultet/rez/2014-M22.pdf" TargetMode="External"/><Relationship Id="rId22" Type="http://schemas.openxmlformats.org/officeDocument/2006/relationships/hyperlink" Target="http://www.chem.bg.ac.rs/fakultet/rez/2016-M23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png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tiff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3.jpe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chemist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83668"/>
            <a:ext cx="7729450" cy="432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79712" y="332656"/>
            <a:ext cx="69251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УНИВЕРЗИТЕТ У БЕОГРАДУ </a:t>
            </a:r>
          </a:p>
          <a:p>
            <a:pPr algn="ctr"/>
            <a:r>
              <a:rPr lang="sr-Cyrl-R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ХЕМИЈСКИ ФАКУЛТЕТ 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6237312"/>
            <a:ext cx="4006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БЕОГРАД,  20. октобар 201</a:t>
            </a:r>
            <a:r>
              <a:rPr lang="sr-Latn-RS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r>
              <a:rPr lang="sr-Cyrl-RS" sz="2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Grb HF ci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16632"/>
            <a:ext cx="1683140" cy="16287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91680" y="3370059"/>
            <a:ext cx="636853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RS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ДАН  ФАКУЛТЕТА</a:t>
            </a:r>
            <a:endParaRPr lang="sr-Cyrl-RS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</a:t>
            </a:r>
            <a:r>
              <a:rPr lang="sr-Latn-RS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r>
              <a:rPr lang="sr-Cyrl-RS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6922016" cy="576064"/>
          </a:xfrm>
        </p:spPr>
        <p:txBody>
          <a:bodyPr>
            <a:normAutofit/>
          </a:bodyPr>
          <a:lstStyle/>
          <a:p>
            <a:pPr algn="ctr"/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ГДЕ И КОД КОГА СТЕ ДОШЛИ ?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F6D-2D17-403C-9CEF-1BCEFBAAA4C6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31748" name="Picture 4" descr="http://www.student.org.rs/geograf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908720"/>
            <a:ext cx="2949844" cy="2376264"/>
          </a:xfrm>
          <a:prstGeom prst="rect">
            <a:avLst/>
          </a:prstGeom>
          <a:noFill/>
        </p:spPr>
      </p:pic>
      <p:pic>
        <p:nvPicPr>
          <p:cNvPr id="31752" name="Picture 8" descr="http://www.ffh.bg.ac.rs/studstrana/Slike/Zanimljivosti/nauka%20oko%20nas%204,16.mart%202013/7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3501008"/>
            <a:ext cx="3386441" cy="2270722"/>
          </a:xfrm>
          <a:prstGeom prst="rect">
            <a:avLst/>
          </a:prstGeom>
          <a:noFill/>
        </p:spPr>
      </p:pic>
      <p:pic>
        <p:nvPicPr>
          <p:cNvPr id="31754" name="Picture 10" descr="http://osnikolateslanb.edu.rs/wp-content/gallery/otvorene-laboratorije/hem-fakultet-061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4048" y="3501008"/>
            <a:ext cx="3816424" cy="229339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86012" y="5949280"/>
            <a:ext cx="84064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2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НА УНИВЕРЗИТЕТ У БЕОГРАДУ – ХЕМИЈСКИ ФАКУЛТЕТ </a:t>
            </a:r>
          </a:p>
          <a:p>
            <a:pPr algn="ctr"/>
            <a:r>
              <a:rPr lang="sr-Cyrl-RS" sz="2200" b="1" dirty="0">
                <a:solidFill>
                  <a:srgbClr val="00B0F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</a:t>
            </a:r>
            <a:r>
              <a:rPr lang="sr-Cyrl-RS" sz="2200" b="1" dirty="0" smtClean="0">
                <a:solidFill>
                  <a:srgbClr val="00B0F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ИНСТИТУЦИЈУ СА РЕНОМЕОМ И ТРАДИЦИЈОМ</a:t>
            </a:r>
            <a:endParaRPr lang="en-US" sz="2200" b="1" dirty="0" smtClean="0">
              <a:solidFill>
                <a:srgbClr val="00B0F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512" y="116632"/>
            <a:ext cx="156558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850" y="880881"/>
            <a:ext cx="3203848" cy="24028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22114"/>
          </a:xfrm>
        </p:spPr>
        <p:txBody>
          <a:bodyPr/>
          <a:lstStyle/>
          <a:p>
            <a:pPr algn="r"/>
            <a:r>
              <a:rPr lang="sr-Cyrl-RS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ХЕМИЈСКИ ФАКУЛТЕТ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8389" y="1412776"/>
            <a:ext cx="7656916" cy="864096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sr-Cyrl-R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sr-Cyrl-RS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sr-Cyrl-R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ОВОГ ПУТА ВАС ДОЧЕКУЈЕ </a:t>
            </a:r>
            <a:r>
              <a:rPr lang="sr-Cyrl-R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УПРАВА </a:t>
            </a:r>
            <a:r>
              <a:rPr lang="sr-Cyrl-R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ФАКУЛТЕТА 2015-2018.</a:t>
            </a:r>
            <a:endParaRPr lang="sr-Cyrl-RS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sr-Cyrl-R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</a:t>
            </a:r>
            <a:endParaRPr lang="sr-Cyrl-RS" sz="9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F6D-2D17-403C-9CEF-1BCEFBAAA4C6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1169" y="2636912"/>
            <a:ext cx="8394136" cy="396044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ПРЕДСЕДНИК САВЕТА ФАКУЛТЕТА: проф. др </a:t>
            </a:r>
            <a:r>
              <a:rPr lang="sr-Cyrl-RS" sz="2400" b="1" dirty="0">
                <a:latin typeface="Times New Roman" pitchFamily="18" charset="0"/>
                <a:cs typeface="Times New Roman" pitchFamily="18" charset="0"/>
              </a:rPr>
              <a:t>ДРАГАН МАНОЈЛОВИЋ</a:t>
            </a:r>
            <a:endParaRPr lang="sr-Latn-RS" sz="24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sr-Cyrl-R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ДЕКАН: проф. </a:t>
            </a:r>
            <a:r>
              <a:rPr lang="sr-Cyrl-CS" sz="24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р </a:t>
            </a: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ИВАН ГРЖЕТИЋ</a:t>
            </a:r>
          </a:p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ПРОДЕКАН ЗА НАУКУ: проф. др </a:t>
            </a: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ДРАГАНА МИЛИЋ</a:t>
            </a:r>
          </a:p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ПРОДЕКАН ЗА ФИНАНСИЈЕ: проф. др </a:t>
            </a: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РАДИВОЈЕ ПРОДАНОВИЋ</a:t>
            </a:r>
          </a:p>
          <a:p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ПРОДЕКАН ЗА НАСТАВУ: </a:t>
            </a:r>
            <a:r>
              <a:rPr lang="sr-Cyrl-RS" sz="2400" dirty="0" err="1">
                <a:latin typeface="Times New Roman" pitchFamily="18" charset="0"/>
                <a:cs typeface="Times New Roman" pitchFamily="18" charset="0"/>
              </a:rPr>
              <a:t>доц</a:t>
            </a: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sr-Cyrl-CS" sz="2400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р. </a:t>
            </a:r>
            <a:r>
              <a:rPr lang="sr-Cyrl-RS" sz="2400" b="1" dirty="0">
                <a:latin typeface="Times New Roman" pitchFamily="18" charset="0"/>
                <a:cs typeface="Times New Roman" pitchFamily="18" charset="0"/>
              </a:rPr>
              <a:t>ТАТЈАНА </a:t>
            </a: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ВЕРБИЋ</a:t>
            </a:r>
          </a:p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СТУДЕНТ ПРОДЕКАН: </a:t>
            </a:r>
            <a:r>
              <a:rPr lang="sr-Cyrl-CS" sz="2400" b="1" dirty="0" smtClean="0">
                <a:latin typeface="Times New Roman" pitchFamily="18" charset="0"/>
                <a:cs typeface="Times New Roman" pitchFamily="18" charset="0"/>
              </a:rPr>
              <a:t>НЕНАД ЗАРИЋ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студент са студијског </a:t>
            </a:r>
            <a:r>
              <a:rPr lang="sr-Cyrl-CS" sz="2400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sr-Cyrl-RS" sz="2400" dirty="0" err="1" smtClean="0">
                <a:latin typeface="Times New Roman" pitchFamily="18" charset="0"/>
                <a:cs typeface="Times New Roman" pitchFamily="18" charset="0"/>
              </a:rPr>
              <a:t>рограма</a:t>
            </a:r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400" dirty="0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sr-Cyrl-CS" sz="24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sr-Cyrl-RS" sz="2400" dirty="0" err="1" smtClean="0">
                <a:latin typeface="Times New Roman" pitchFamily="18" charset="0"/>
                <a:cs typeface="Times New Roman" pitchFamily="18" charset="0"/>
              </a:rPr>
              <a:t>ија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sr-Latn-R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sr-Cyrl-R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2400" dirty="0">
                <a:latin typeface="Times New Roman" pitchFamily="18" charset="0"/>
                <a:cs typeface="Times New Roman" pitchFamily="18" charset="0"/>
              </a:rPr>
              <a:t>ПРЕДСЕДНИК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400" dirty="0">
                <a:latin typeface="Times New Roman" pitchFamily="18" charset="0"/>
                <a:cs typeface="Times New Roman" pitchFamily="18" charset="0"/>
              </a:rPr>
              <a:t>СТУДЕНТСКОГ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400" dirty="0">
                <a:latin typeface="Times New Roman" pitchFamily="18" charset="0"/>
                <a:cs typeface="Times New Roman" pitchFamily="18" charset="0"/>
              </a:rPr>
              <a:t>ПАРЛАМЕНТА</a:t>
            </a:r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sr-Cyrl-CS" sz="2400" b="1" dirty="0" smtClean="0">
                <a:latin typeface="Times New Roman" pitchFamily="18" charset="0"/>
                <a:cs typeface="Times New Roman" pitchFamily="18" charset="0"/>
              </a:rPr>
              <a:t>ФИЛИП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400" b="1" dirty="0">
                <a:latin typeface="Times New Roman" pitchFamily="18" charset="0"/>
                <a:cs typeface="Times New Roman" pitchFamily="18" charset="0"/>
              </a:rPr>
              <a:t>СТЕВАНОВИЋ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студент са студијског </a:t>
            </a:r>
            <a:r>
              <a:rPr lang="sr-Cyrl-CS" sz="24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sr-Cyrl-RS" sz="2400" dirty="0" err="1">
                <a:latin typeface="Times New Roman" pitchFamily="18" charset="0"/>
                <a:cs typeface="Times New Roman" pitchFamily="18" charset="0"/>
              </a:rPr>
              <a:t>рограма</a:t>
            </a: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400" dirty="0">
                <a:latin typeface="Times New Roman" pitchFamily="18" charset="0"/>
                <a:cs typeface="Times New Roman" pitchFamily="18" charset="0"/>
              </a:rPr>
              <a:t>Биохемија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sr-Cyrl-RS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56558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9785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260648"/>
            <a:ext cx="6873552" cy="778098"/>
          </a:xfrm>
        </p:spPr>
        <p:txBody>
          <a:bodyPr/>
          <a:lstStyle/>
          <a:p>
            <a:r>
              <a:rPr lang="sr-Cyrl-RS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ХЕМИЈСКИ ФАКУЛТЕТ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F6D-2D17-403C-9CEF-1BCEFBAAA4C6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56558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27584" y="1556792"/>
            <a:ext cx="8106104" cy="4968552"/>
          </a:xfrm>
        </p:spPr>
        <p:txBody>
          <a:bodyPr>
            <a:normAutofit fontScale="77500" lnSpcReduction="20000"/>
          </a:bodyPr>
          <a:lstStyle/>
          <a:p>
            <a:r>
              <a:rPr lang="sr-Cyrl-CS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ОВЕ ШКОЛСКЕ 2017/2018  НА Хемијском факултету активно студира </a:t>
            </a:r>
            <a:r>
              <a:rPr lang="sr-Cyrl-CS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998</a:t>
            </a:r>
            <a:r>
              <a:rPr lang="sr-Cyrl-CS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CS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студената</a:t>
            </a:r>
          </a:p>
          <a:p>
            <a:r>
              <a:rPr lang="sr-Cyrl-CS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Школске године 2017/2018 уписан број студената у прву годину </a:t>
            </a:r>
            <a:r>
              <a:rPr lang="sr-Cyrl-CS" u="sng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основних академских студија </a:t>
            </a:r>
            <a:r>
              <a:rPr lang="sr-Cyrl-CS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 </a:t>
            </a:r>
            <a:r>
              <a:rPr lang="sr-Cyrl-CS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171</a:t>
            </a:r>
            <a:endParaRPr lang="sr-Cyrl-CS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sr-Cyrl-CS" b="1" dirty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CS" b="1" dirty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основним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CS" b="1" dirty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академским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CS" b="1" dirty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студијама </a:t>
            </a:r>
            <a:r>
              <a:rPr lang="sr-Cyrl-CS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 свим годинама </a:t>
            </a:r>
            <a:r>
              <a:rPr lang="sr-Cyrl-CS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(студијски </a:t>
            </a:r>
            <a:r>
              <a:rPr lang="sr-Cyrl-CS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програми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  <a:r>
              <a:rPr lang="sr-Cyrl-RS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ХЕМИЈА; БИОХЕМИЈА; ХЕМИЈА ЖИВОТНЕ СРЕДИНЕ + интегрисане студије ПРОФЕСОР ХЕМИЈЕ) :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CS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Број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CS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студената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RS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преко</a:t>
            </a:r>
            <a:r>
              <a:rPr lang="sr-Cyrl-RS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RS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766</a:t>
            </a:r>
            <a:endParaRPr lang="en-US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sr-Cyrl-CS" b="1" dirty="0">
                <a:solidFill>
                  <a:srgbClr val="00B05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</a:t>
            </a:r>
            <a:r>
              <a:rPr lang="en-US" b="1" dirty="0">
                <a:solidFill>
                  <a:srgbClr val="00B05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CS" b="1" dirty="0" err="1">
                <a:solidFill>
                  <a:srgbClr val="00B05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мастер</a:t>
            </a:r>
            <a:r>
              <a:rPr lang="en-US" b="1" dirty="0">
                <a:solidFill>
                  <a:srgbClr val="00B05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CS" b="1" dirty="0">
                <a:solidFill>
                  <a:srgbClr val="00B05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академским</a:t>
            </a:r>
            <a:r>
              <a:rPr lang="en-US" b="1" dirty="0">
                <a:solidFill>
                  <a:srgbClr val="00B05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CS" b="1" dirty="0">
                <a:solidFill>
                  <a:srgbClr val="00B05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студијама </a:t>
            </a:r>
            <a:r>
              <a:rPr lang="sr-Cyrl-CS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(студијски програми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  <a:r>
              <a:rPr lang="sr-Cyrl-RS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ХЕМИЈА; БИОХЕМИЈА; ХЕМИЈА ЖИВОТНЕ СРЕДИНЕ)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: </a:t>
            </a:r>
            <a:r>
              <a:rPr lang="sr-Cyrl-CS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Број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CS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студената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RS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преко </a:t>
            </a:r>
            <a:r>
              <a:rPr lang="sr-Cyrl-RS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83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sr-Cyrl-CS" b="1" dirty="0">
                <a:solidFill>
                  <a:srgbClr val="0070C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CS" b="1" dirty="0">
                <a:solidFill>
                  <a:srgbClr val="0070C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докторским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CS" b="1" dirty="0">
                <a:solidFill>
                  <a:srgbClr val="0070C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академским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CS" b="1" dirty="0">
                <a:solidFill>
                  <a:srgbClr val="0070C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студијама </a:t>
            </a:r>
            <a:r>
              <a:rPr lang="sr-Cyrl-CS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(студијски програми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  <a:r>
              <a:rPr lang="sr-Cyrl-RS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ХЕМИЈА; БИОХЕМИЈА)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: </a:t>
            </a:r>
            <a:r>
              <a:rPr lang="sr-Cyrl-CS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Број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CS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студената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RS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преко </a:t>
            </a:r>
            <a:r>
              <a:rPr lang="sr-Cyrl-RS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134</a:t>
            </a:r>
            <a:endParaRPr lang="sr-Cyrl-RS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sr-Cyrl-RS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sr-Cyrl-RS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sr-Cyrl-RS" b="1" baseline="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ХЕМИЈСКИ ФАКУЛТЕТ</a:t>
            </a:r>
            <a:br>
              <a:rPr lang="sr-Cyrl-RS" b="1" baseline="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sr-Cyrl-RS" b="1" baseline="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- САД -</a:t>
            </a:r>
            <a:endParaRPr lang="en-US" baseline="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844824"/>
            <a:ext cx="7920880" cy="4608512"/>
          </a:xfrm>
        </p:spPr>
        <p:txBody>
          <a:bodyPr>
            <a:noAutofit/>
          </a:bodyPr>
          <a:lstStyle/>
          <a:p>
            <a:pPr marL="82296" indent="0">
              <a:spcAft>
                <a:spcPts val="600"/>
              </a:spcAft>
              <a:buSzPct val="60000"/>
              <a:buNone/>
            </a:pP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Од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R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момента када се хемија засебно студира па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до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данас</a:t>
            </a:r>
            <a:r>
              <a:rPr lang="sr-Cyrl-R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endParaRPr lang="sr-Cyrl-RS" sz="28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>
              <a:spcAft>
                <a:spcPts val="600"/>
              </a:spcAft>
              <a:buSzPct val="60000"/>
              <a:buFont typeface="Wingdings" charset="2"/>
              <a:buChar char=""/>
            </a:pPr>
            <a:r>
              <a:rPr lang="sr-Cyrl-RS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х</a:t>
            </a:r>
            <a:r>
              <a:rPr lang="sr-Cyrl-R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емију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је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дипломирало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преко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4</a:t>
            </a:r>
            <a:r>
              <a:rPr lang="sr-Cyrl-RS" sz="2800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3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00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студената</a:t>
            </a:r>
            <a:r>
              <a:rPr lang="sr-Cyrl-R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, а од тога </a:t>
            </a:r>
            <a:r>
              <a:rPr lang="sr-Cyrl-RS" sz="2800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623</a:t>
            </a:r>
            <a:r>
              <a:rPr lang="sr-Cyrl-R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R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„</a:t>
            </a:r>
            <a:r>
              <a:rPr lang="sr-Cyrl-R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болоњских</a:t>
            </a:r>
            <a:r>
              <a:rPr lang="sr-Cyrl-R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“,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>
              <a:spcAft>
                <a:spcPts val="600"/>
              </a:spcAft>
              <a:buSzPct val="60000"/>
              <a:buFont typeface="Wingdings" charset="2"/>
              <a:buChar char=""/>
            </a:pPr>
            <a:r>
              <a:rPr lang="sr-Cyrl-RS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у</a:t>
            </a:r>
            <a:r>
              <a:rPr lang="sr-Cyrl-R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рађено је </a:t>
            </a:r>
            <a:r>
              <a:rPr lang="sr-Cyrl-RS" sz="2800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135</a:t>
            </a:r>
            <a:r>
              <a:rPr lang="sr-Cyrl-R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специјализација,</a:t>
            </a:r>
          </a:p>
          <a:p>
            <a:pPr>
              <a:spcAft>
                <a:spcPts val="600"/>
              </a:spcAft>
              <a:buSzPct val="60000"/>
              <a:buFont typeface="Wingdings" charset="2"/>
              <a:buChar char=""/>
            </a:pPr>
            <a:r>
              <a:rPr lang="sr-Cyrl-RS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дбрањено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је</a:t>
            </a:r>
            <a:r>
              <a:rPr lang="sr-Cyrl-R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RS" sz="2800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532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магистарск</a:t>
            </a:r>
            <a:r>
              <a:rPr lang="sr-Cyrl-R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е тезе</a:t>
            </a:r>
            <a:r>
              <a:rPr lang="sr-Latn-R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,</a:t>
            </a:r>
            <a:r>
              <a:rPr lang="sr-Cyrl-R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</a:p>
          <a:p>
            <a:pPr>
              <a:spcAft>
                <a:spcPts val="600"/>
              </a:spcAft>
              <a:buSzPct val="60000"/>
              <a:buFont typeface="Wingdings" charset="2"/>
              <a:buChar char=""/>
            </a:pPr>
            <a:r>
              <a:rPr lang="sr-Cyrl-RS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у</a:t>
            </a:r>
            <a:r>
              <a:rPr lang="sr-Cyrl-R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рађено преко </a:t>
            </a:r>
            <a:r>
              <a:rPr lang="sr-Cyrl-RS" sz="2800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488</a:t>
            </a:r>
            <a:r>
              <a:rPr lang="sr-Latn-RS" sz="2800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R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мастер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R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радова</a:t>
            </a:r>
            <a:r>
              <a:rPr lang="sr-Cyrl-RS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и </a:t>
            </a:r>
            <a:endParaRPr lang="sr-Cyrl-RS" sz="28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>
              <a:spcAft>
                <a:spcPts val="600"/>
              </a:spcAft>
              <a:buSzPct val="60000"/>
              <a:buFont typeface="Wingdings" charset="2"/>
              <a:buChar char=""/>
            </a:pPr>
            <a:r>
              <a:rPr lang="sr-Cyrl-RS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</a:t>
            </a:r>
            <a:r>
              <a:rPr lang="sr-Cyrl-R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дбрањено </a:t>
            </a:r>
            <a:r>
              <a:rPr lang="sr-Cyrl-RS" sz="2800" b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је </a:t>
            </a:r>
            <a:r>
              <a:rPr lang="sr-Cyrl-RS" sz="2800" b="1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570 (</a:t>
            </a:r>
            <a:r>
              <a:rPr lang="sr-Cyrl-RS" sz="2800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111 </a:t>
            </a:r>
            <a:r>
              <a:rPr lang="sr-Cyrl-RS" sz="2800" b="1" dirty="0" err="1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болоњских</a:t>
            </a:r>
            <a:r>
              <a:rPr lang="sr-Cyrl-RS" sz="2800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докторск</a:t>
            </a:r>
            <a:r>
              <a:rPr lang="sr-Cyrl-R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их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дисертациј</a:t>
            </a:r>
            <a:r>
              <a:rPr lang="sr-Cyrl-R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а.</a:t>
            </a:r>
            <a:endParaRPr lang="en-US" sz="28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0070C0"/>
                </a:solidFill>
              </a:rPr>
              <a:t>ГРЖЕТИЋ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F6D-2D17-403C-9CEF-1BCEFBAAA4C6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610" y="116632"/>
            <a:ext cx="1565581" cy="1448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792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269160"/>
            <a:ext cx="749808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sr-Cyrl-RS" b="1" baseline="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ХЕМИЈСКИ ФАКУЛТЕТ</a:t>
            </a:r>
            <a:br>
              <a:rPr lang="sr-Cyrl-RS" b="1" baseline="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sr-Cyrl-RS" b="1" baseline="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- САД - </a:t>
            </a:r>
            <a:r>
              <a:rPr lang="sr-Cyrl-CS" sz="4400" b="1" dirty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Успех </a:t>
            </a:r>
            <a:r>
              <a:rPr lang="sr-Cyrl-CS" sz="4400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студената</a:t>
            </a:r>
            <a:endParaRPr lang="en-US" baseline="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8400" y="1549881"/>
            <a:ext cx="7238360" cy="79208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sr-Cyrl-CS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ОБРАЗОВАЊЕ: </a:t>
            </a:r>
            <a:r>
              <a:rPr lang="sr-Cyrl-CS" b="1" dirty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СТУДЕНТИ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F6D-2D17-403C-9CEF-1BCEFBAAA4C6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610" y="116632"/>
            <a:ext cx="1565581" cy="1448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267744" y="2276872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Просеци студирања на основним академским </a:t>
            </a:r>
            <a:r>
              <a:rPr lang="sr-Latn-RS" dirty="0" smtClean="0"/>
              <a:t>студијама наши</a:t>
            </a:r>
            <a:r>
              <a:rPr lang="sr-Cyrl-RS" dirty="0" smtClean="0"/>
              <a:t>х</a:t>
            </a:r>
            <a:r>
              <a:rPr lang="sr-Latn-RS" dirty="0" smtClean="0"/>
              <a:t> студијски</a:t>
            </a:r>
            <a:r>
              <a:rPr lang="sr-Cyrl-RS" dirty="0" smtClean="0"/>
              <a:t>х</a:t>
            </a:r>
            <a:r>
              <a:rPr lang="sr-Latn-RS" dirty="0" smtClean="0"/>
              <a:t> програма </a:t>
            </a:r>
            <a:endParaRPr lang="sr-Latn-R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489397"/>
              </p:ext>
            </p:extLst>
          </p:nvPr>
        </p:nvGraphicFramePr>
        <p:xfrm>
          <a:off x="138565" y="2923203"/>
          <a:ext cx="8897935" cy="36308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4555"/>
                <a:gridCol w="773338"/>
                <a:gridCol w="773338"/>
                <a:gridCol w="773338"/>
                <a:gridCol w="773338"/>
                <a:gridCol w="773338"/>
                <a:gridCol w="773338"/>
                <a:gridCol w="773338"/>
                <a:gridCol w="773338"/>
                <a:gridCol w="773338"/>
                <a:gridCol w="773338"/>
              </a:tblGrid>
              <a:tr h="44453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sr-Latn-RS" sz="1800" u="none" strike="noStrike" dirty="0">
                          <a:effectLst/>
                        </a:rPr>
                        <a:t>Školska</a:t>
                      </a:r>
                      <a:br>
                        <a:rPr lang="sr-Latn-RS" sz="1800" u="none" strike="noStrike" dirty="0">
                          <a:effectLst/>
                        </a:rPr>
                      </a:br>
                      <a:r>
                        <a:rPr lang="sr-Latn-RS" sz="1800" u="none" strike="noStrike" dirty="0">
                          <a:effectLst/>
                        </a:rPr>
                        <a:t>godina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sr-Latn-RS" sz="1800" u="none" strike="noStrike" dirty="0">
                          <a:effectLst/>
                        </a:rPr>
                        <a:t>Hemija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sr-Latn-RS" sz="1800" u="none" strike="noStrike">
                          <a:effectLst/>
                        </a:rPr>
                        <a:t>Biohemija</a:t>
                      </a:r>
                      <a:endParaRPr lang="sr-Latn-RS" sz="1800" b="1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ctr"/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sr-Latn-RS" sz="1800" u="none" strike="noStrike" dirty="0">
                          <a:effectLst/>
                        </a:rPr>
                        <a:t>HŽS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sr-Latn-RS" sz="1800" u="none" strike="noStrike" dirty="0">
                          <a:effectLst/>
                        </a:rPr>
                        <a:t>Prof. hemije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sr-Latn-RS" sz="1800" u="none" strike="noStrike" dirty="0">
                          <a:effectLst/>
                        </a:rPr>
                        <a:t>Nastava hemije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</a:tr>
              <a:tr h="453251">
                <a:tc v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 dirty="0">
                          <a:effectLst/>
                        </a:rPr>
                        <a:t>Diplomiralo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Prosek</a:t>
                      </a:r>
                      <a:endParaRPr lang="sr-Latn-RS" sz="1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 dirty="0">
                          <a:effectLst/>
                        </a:rPr>
                        <a:t>Diplomiralo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Prosek</a:t>
                      </a:r>
                      <a:endParaRPr lang="sr-Latn-RS" sz="1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>
                          <a:effectLst/>
                        </a:rPr>
                        <a:t>Diplomiralo</a:t>
                      </a:r>
                      <a:endParaRPr lang="sr-Latn-RS" sz="1800" b="1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Prosek</a:t>
                      </a:r>
                      <a:endParaRPr lang="sr-Latn-RS" sz="1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 dirty="0">
                          <a:effectLst/>
                        </a:rPr>
                        <a:t>Diplomiralo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Prosek</a:t>
                      </a:r>
                      <a:endParaRPr lang="sr-Latn-RS" sz="1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 dirty="0">
                          <a:effectLst/>
                        </a:rPr>
                        <a:t>Diplomiralo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Prosek</a:t>
                      </a:r>
                      <a:endParaRPr lang="sr-Latn-RS" sz="1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35819"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>
                          <a:effectLst/>
                        </a:rPr>
                        <a:t>2016/17.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34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8.19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26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8.1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13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8.07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Latn-RS" sz="1800" u="none" strike="noStrike" dirty="0">
                          <a:effectLst/>
                        </a:rPr>
                        <a:t> 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6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8.22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35819"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>
                          <a:effectLst/>
                        </a:rPr>
                        <a:t>2015/16.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39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8.13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23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8.22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18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7.87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15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8.19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2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8.11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35819"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>
                          <a:effectLst/>
                        </a:rPr>
                        <a:t>2014/15.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46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8.15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25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8.35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11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7.73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4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8.23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Latn-RS" sz="1800" u="none" strike="noStrike">
                          <a:effectLst/>
                        </a:rPr>
                        <a:t> 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35819"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>
                          <a:effectLst/>
                        </a:rPr>
                        <a:t>2013/14.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42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8.01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23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8.15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7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8.17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12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7.95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Latn-RS" sz="1800" u="none" strike="noStrike" dirty="0">
                          <a:effectLst/>
                        </a:rPr>
                        <a:t> 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35819"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>
                          <a:effectLst/>
                        </a:rPr>
                        <a:t>2012/13.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65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8.18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25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8.59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21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7.96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17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8.02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Latn-RS" sz="1800" u="none" strike="noStrike" dirty="0">
                          <a:effectLst/>
                        </a:rPr>
                        <a:t> 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3251"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b="1" u="none" strike="noStrike" dirty="0">
                          <a:effectLst/>
                        </a:rPr>
                        <a:t>Ukupno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b="1" u="none" strike="noStrike" dirty="0">
                          <a:effectLst/>
                        </a:rPr>
                        <a:t>226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8.14</a:t>
                      </a:r>
                      <a:endParaRPr lang="sr-Latn-RS" sz="1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b="1" u="none" strike="noStrike" dirty="0">
                          <a:effectLst/>
                        </a:rPr>
                        <a:t>122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8.28</a:t>
                      </a:r>
                      <a:endParaRPr lang="sr-Latn-RS" sz="1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b="1" u="none" strike="noStrike" dirty="0">
                          <a:effectLst/>
                        </a:rPr>
                        <a:t>70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7.94</a:t>
                      </a:r>
                      <a:endParaRPr lang="sr-Latn-RS" sz="1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b="1" u="none" strike="noStrike" dirty="0">
                          <a:effectLst/>
                        </a:rPr>
                        <a:t>48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8.07</a:t>
                      </a:r>
                      <a:endParaRPr lang="sr-Latn-RS" sz="1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b="1" u="none" strike="noStrike" dirty="0">
                          <a:effectLst/>
                        </a:rPr>
                        <a:t>8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8.19</a:t>
                      </a:r>
                      <a:endParaRPr lang="sr-Latn-RS" sz="1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446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F6D-2D17-403C-9CEF-1BCEFBAAA4C6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610" y="116632"/>
            <a:ext cx="1565581" cy="1448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sr-Cyrl-RS" b="1" baseline="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ХЕМИЈСКИ ФАКУЛТЕТ</a:t>
            </a:r>
            <a:br>
              <a:rPr lang="sr-Cyrl-RS" b="1" baseline="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sr-Cyrl-RS" b="1" baseline="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- САД - </a:t>
            </a:r>
            <a:r>
              <a:rPr lang="sr-Cyrl-CS" sz="4400" b="1" dirty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Успех </a:t>
            </a:r>
            <a:r>
              <a:rPr lang="sr-Cyrl-CS" sz="4400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студената</a:t>
            </a:r>
            <a:endParaRPr lang="en-US" baseline="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088400" y="1549881"/>
            <a:ext cx="7238360" cy="79208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sr-Cyrl-C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ОБРАЗОВАЊЕ: </a:t>
            </a:r>
            <a:r>
              <a:rPr kumimoji="0" lang="sr-Cyrl-CS" sz="32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СТУДЕНТИ</a:t>
            </a:r>
            <a:endParaRPr kumimoji="0" lang="sr-Cyrl-C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7584" y="2276872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dirty="0" smtClean="0"/>
              <a:t>Остварени</a:t>
            </a:r>
            <a:r>
              <a:rPr lang="sr-Cyrl-RS" dirty="0" smtClean="0"/>
              <a:t> потенцијал на ОАС – </a:t>
            </a:r>
            <a:r>
              <a:rPr lang="sr-Cyrl-RS" b="1" dirty="0" smtClean="0"/>
              <a:t>студенти са просеком већим од 8.5 </a:t>
            </a:r>
            <a:r>
              <a:rPr lang="sr-Cyrl-RS" dirty="0" smtClean="0"/>
              <a:t>– они који могу да конкуришу да се баве науком или да започну универзитетску каријеру </a:t>
            </a:r>
            <a:endParaRPr lang="sr-Latn-RS" dirty="0"/>
          </a:p>
        </p:txBody>
      </p:sp>
      <p:sp>
        <p:nvSpPr>
          <p:cNvPr id="11" name="TextBox 10"/>
          <p:cNvSpPr txBox="1"/>
          <p:nvPr/>
        </p:nvSpPr>
        <p:spPr>
          <a:xfrm>
            <a:off x="1043608" y="6381328"/>
            <a:ext cx="7077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Од </a:t>
            </a:r>
            <a:r>
              <a:rPr lang="sr-Latn-RS" b="1" dirty="0" smtClean="0"/>
              <a:t>474</a:t>
            </a:r>
            <a:r>
              <a:rPr lang="sr-Cyrl-RS" dirty="0" smtClean="0"/>
              <a:t> дипломираних  са просеком преко 8.5 има их </a:t>
            </a:r>
            <a:r>
              <a:rPr lang="sr-Latn-RS" b="1" dirty="0" smtClean="0"/>
              <a:t>135</a:t>
            </a:r>
            <a:r>
              <a:rPr lang="sr-Cyrl-RS" dirty="0" smtClean="0"/>
              <a:t> или </a:t>
            </a:r>
            <a:r>
              <a:rPr lang="sr-Latn-RS" dirty="0" smtClean="0"/>
              <a:t>28,48</a:t>
            </a:r>
            <a:r>
              <a:rPr lang="sr-Cyrl-RS" dirty="0" smtClean="0"/>
              <a:t>% 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0828956"/>
              </p:ext>
            </p:extLst>
          </p:nvPr>
        </p:nvGraphicFramePr>
        <p:xfrm>
          <a:off x="107504" y="2923203"/>
          <a:ext cx="8928991" cy="34731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8621"/>
                <a:gridCol w="776037"/>
                <a:gridCol w="776037"/>
                <a:gridCol w="776037"/>
                <a:gridCol w="776037"/>
                <a:gridCol w="776037"/>
                <a:gridCol w="776037"/>
                <a:gridCol w="776037"/>
                <a:gridCol w="776037"/>
                <a:gridCol w="776037"/>
                <a:gridCol w="776037"/>
              </a:tblGrid>
              <a:tr h="3676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sr-Latn-RS" sz="1800" u="none" strike="noStrike" dirty="0">
                          <a:effectLst/>
                        </a:rPr>
                        <a:t>Školska</a:t>
                      </a:r>
                      <a:br>
                        <a:rPr lang="sr-Latn-RS" sz="1800" u="none" strike="noStrike" dirty="0">
                          <a:effectLst/>
                        </a:rPr>
                      </a:br>
                      <a:r>
                        <a:rPr lang="sr-Latn-RS" sz="1800" u="none" strike="noStrike" dirty="0">
                          <a:effectLst/>
                        </a:rPr>
                        <a:t>godina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sr-Latn-RS" sz="1800" u="none" strike="noStrike" dirty="0">
                          <a:effectLst/>
                        </a:rPr>
                        <a:t>Hemija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sr-Latn-RS" sz="1800" u="none" strike="noStrike">
                          <a:effectLst/>
                        </a:rPr>
                        <a:t>Biohemija</a:t>
                      </a:r>
                      <a:endParaRPr lang="sr-Latn-RS" sz="1800" b="1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ctr"/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sr-Latn-RS" sz="1800" u="none" strike="noStrike" dirty="0">
                          <a:effectLst/>
                        </a:rPr>
                        <a:t>HŽS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sr-Latn-RS" sz="1800" u="none" strike="noStrike" dirty="0">
                          <a:effectLst/>
                        </a:rPr>
                        <a:t>Prof. hemije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sr-Latn-RS" sz="1800" u="none" strike="noStrike" dirty="0">
                          <a:effectLst/>
                        </a:rPr>
                        <a:t>Nastava hemije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</a:tr>
              <a:tr h="538901">
                <a:tc v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 dirty="0">
                          <a:effectLst/>
                        </a:rPr>
                        <a:t>Diplomiralo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 dirty="0">
                          <a:effectLst/>
                        </a:rPr>
                        <a:t>Preko 8.50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>
                          <a:effectLst/>
                        </a:rPr>
                        <a:t>Diplomiralo</a:t>
                      </a:r>
                      <a:endParaRPr lang="sr-Latn-RS" sz="1800" b="1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>
                          <a:effectLst/>
                        </a:rPr>
                        <a:t>Preko 8.50</a:t>
                      </a:r>
                      <a:endParaRPr lang="sr-Latn-RS" sz="1800" b="1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>
                          <a:effectLst/>
                        </a:rPr>
                        <a:t>Diplomiralo</a:t>
                      </a:r>
                      <a:endParaRPr lang="sr-Latn-RS" sz="1800" b="1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 dirty="0">
                          <a:effectLst/>
                        </a:rPr>
                        <a:t>Preko 8.50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>
                          <a:effectLst/>
                        </a:rPr>
                        <a:t>Diplomiralo</a:t>
                      </a:r>
                      <a:endParaRPr lang="sr-Latn-RS" sz="1800" b="1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>
                          <a:effectLst/>
                        </a:rPr>
                        <a:t>Preko 8.50</a:t>
                      </a:r>
                      <a:endParaRPr lang="sr-Latn-RS" sz="1800" b="1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 dirty="0">
                          <a:effectLst/>
                        </a:rPr>
                        <a:t>Diplomiralo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 dirty="0">
                          <a:effectLst/>
                        </a:rPr>
                        <a:t>Preko 8.50</a:t>
                      </a:r>
                      <a:endParaRPr lang="sr-Latn-R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0398"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>
                          <a:effectLst/>
                        </a:rPr>
                        <a:t>2016/17.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34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12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26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7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13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5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Latn-RS" sz="1800" u="none" strike="noStrike">
                          <a:effectLst/>
                        </a:rPr>
                        <a:t> 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Latn-RS" sz="1800" u="none" strike="noStrike">
                          <a:effectLst/>
                        </a:rPr>
                        <a:t> 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6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1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0398"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>
                          <a:effectLst/>
                        </a:rPr>
                        <a:t>2015/16.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39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11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23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6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18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1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15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4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2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0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0398"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>
                          <a:effectLst/>
                        </a:rPr>
                        <a:t>2014/15.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46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15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25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8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11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0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4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3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Latn-RS" sz="1800" u="none" strike="noStrike" dirty="0">
                          <a:effectLst/>
                        </a:rPr>
                        <a:t> 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Latn-RS" sz="1800" u="none" strike="noStrike" dirty="0">
                          <a:effectLst/>
                        </a:rPr>
                        <a:t> 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0398"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>
                          <a:effectLst/>
                        </a:rPr>
                        <a:t>2013/14.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42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11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23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7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7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2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12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2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Latn-RS" sz="1800" u="none" strike="noStrike" dirty="0">
                          <a:effectLst/>
                        </a:rPr>
                        <a:t> 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Latn-RS" sz="1800" u="none" strike="noStrike" dirty="0">
                          <a:effectLst/>
                        </a:rPr>
                        <a:t> 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0398"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>
                          <a:effectLst/>
                        </a:rPr>
                        <a:t>2012/13.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65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19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25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14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21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effectLst/>
                        </a:rPr>
                        <a:t>4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17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effectLst/>
                        </a:rPr>
                        <a:t>3</a:t>
                      </a:r>
                      <a:endParaRPr lang="sr-Latn-RS" sz="1800" b="0" i="0" u="none" strike="noStrike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Latn-RS" sz="1800" u="none" strike="noStrike" dirty="0">
                          <a:effectLst/>
                        </a:rPr>
                        <a:t> 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Latn-RS" sz="1800" u="none" strike="noStrike" dirty="0">
                          <a:effectLst/>
                        </a:rPr>
                        <a:t> </a:t>
                      </a:r>
                      <a:endParaRPr lang="sr-Latn-R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4813"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Ukupno</a:t>
                      </a:r>
                      <a:endParaRPr lang="sr-Latn-RS" sz="1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solidFill>
                            <a:srgbClr val="FF0000"/>
                          </a:solidFill>
                          <a:effectLst/>
                        </a:rPr>
                        <a:t>226</a:t>
                      </a:r>
                      <a:endParaRPr lang="sr-Latn-RS" sz="1800" b="0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68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solidFill>
                            <a:srgbClr val="FF0000"/>
                          </a:solidFill>
                          <a:effectLst/>
                        </a:rPr>
                        <a:t>122</a:t>
                      </a:r>
                      <a:endParaRPr lang="sr-Latn-RS" sz="1800" b="0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>
                          <a:solidFill>
                            <a:srgbClr val="FF0000"/>
                          </a:solidFill>
                          <a:effectLst/>
                        </a:rPr>
                        <a:t>42</a:t>
                      </a:r>
                      <a:endParaRPr lang="sr-Latn-RS" sz="1800" b="0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70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12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48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12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4813"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(%)</a:t>
                      </a:r>
                      <a:endParaRPr lang="sr-Latn-RS" sz="1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30.09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34.43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17.14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25.00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12.50</a:t>
                      </a:r>
                      <a:endParaRPr lang="sr-Latn-RS" sz="18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326" marR="5326" marT="5326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sr-Cyrl-RS" b="1" baseline="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ХЕМИЈСКИ ФАКУЛТЕТ</a:t>
            </a:r>
            <a:br>
              <a:rPr lang="sr-Cyrl-RS" b="1" baseline="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sr-Cyrl-RS" b="1" baseline="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- САД -</a:t>
            </a:r>
            <a:endParaRPr lang="en-US" baseline="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700808"/>
            <a:ext cx="8208912" cy="46805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sr-Cyrl-CS" sz="2200" b="1" baseline="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ОБРАЗОВАЊЕ:</a:t>
            </a:r>
            <a:r>
              <a:rPr lang="sr-Cyrl-CS" sz="2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CS" sz="2200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НАСТАВНИЦИ</a:t>
            </a:r>
          </a:p>
          <a:p>
            <a:pPr>
              <a:buNone/>
            </a:pPr>
            <a:r>
              <a:rPr lang="sr-Cyrl-CS" sz="2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Хемијски факултет (ХФ) је акредитована образовна установа.</a:t>
            </a:r>
            <a:endParaRPr lang="sr-Cyrl-CS" sz="2200" baseline="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sr-Cyrl-C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Запослени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C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у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C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настави</a:t>
            </a:r>
            <a:r>
              <a:rPr lang="sr-Cyrl-R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, </a:t>
            </a:r>
            <a:r>
              <a:rPr lang="sr-Cyrl-C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чланови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C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Наставно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-</a:t>
            </a:r>
            <a:r>
              <a:rPr lang="sr-Cyrl-C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научног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C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већа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(</a:t>
            </a:r>
            <a:r>
              <a:rPr lang="sr-Cyrl-C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ННВ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): </a:t>
            </a:r>
            <a:r>
              <a:rPr lang="sr-Cyrl-R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74</a:t>
            </a:r>
            <a:endParaRPr lang="sr-Cyrl-RS" sz="22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/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1</a:t>
            </a:r>
            <a:r>
              <a:rPr lang="sr-Cyrl-R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7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редовних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професора</a:t>
            </a:r>
            <a:r>
              <a:rPr lang="sr-Cyrl-R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 (укључујући и </a:t>
            </a:r>
            <a:r>
              <a:rPr lang="sr-Latn-R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1</a:t>
            </a:r>
            <a:r>
              <a:rPr lang="sr-Cyrl-RS" sz="2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R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члана САНУ) и          1 професор </a:t>
            </a:r>
            <a:r>
              <a:rPr lang="sr-Cyrl-RS" sz="2200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емеритус</a:t>
            </a:r>
            <a:r>
              <a:rPr lang="sr-Latn-RS" sz="2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RS" sz="2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и члана САНУ</a:t>
            </a:r>
            <a:endParaRPr lang="sr-Cyrl-RS" sz="2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/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1</a:t>
            </a:r>
            <a:r>
              <a:rPr lang="sr-Cyrl-R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7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ванредних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професора</a:t>
            </a:r>
            <a:r>
              <a:rPr lang="sr-Cyrl-R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 </a:t>
            </a:r>
          </a:p>
          <a:p>
            <a:pPr lvl="1"/>
            <a:r>
              <a:rPr lang="sr-Cyrl-R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21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доцент</a:t>
            </a:r>
            <a:r>
              <a:rPr lang="sr-Cyrl-R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</a:p>
          <a:p>
            <a:pPr lvl="1"/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1 </a:t>
            </a:r>
            <a:r>
              <a:rPr lang="en-US" sz="22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наставник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стран</a:t>
            </a:r>
            <a:r>
              <a:rPr lang="sr-Cyrl-CS" sz="22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ог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језика</a:t>
            </a:r>
            <a:endParaRPr lang="sr-Cyrl-RS" sz="2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1"/>
            <a:r>
              <a:rPr lang="sr-Cyrl-R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16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асистента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и </a:t>
            </a:r>
            <a:r>
              <a:rPr lang="en-US" sz="22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сарадника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у </a:t>
            </a:r>
            <a:r>
              <a:rPr lang="en-US" sz="22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настави</a:t>
            </a:r>
            <a:endParaRPr lang="en-US" sz="2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sr-Cyrl-RS" sz="2200" baseline="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Сви запослени на ХФ су чланови СРПСКОГ ХЕМИЈСКОГ ДРУШТВА</a:t>
            </a:r>
            <a:r>
              <a:rPr lang="sr-Cyrl-RS" sz="2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(једно од десет најстаријих хемијских друштава на свету основано још 1897. године) Ове године слави 120 година постојања.</a:t>
            </a:r>
            <a:endParaRPr lang="en-US" sz="2200" baseline="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0070C0"/>
                </a:solidFill>
              </a:rPr>
              <a:t>ГРЖЕТИЋ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F6D-2D17-403C-9CEF-1BCEFBAAA4C6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56558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[SHD]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9549" y="5517232"/>
            <a:ext cx="802753" cy="802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240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sr-Cyrl-RS" b="1" baseline="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ХЕМИЈСКИ ФАКУЛТЕТ</a:t>
            </a:r>
            <a:br>
              <a:rPr lang="sr-Cyrl-RS" b="1" baseline="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sr-Cyrl-RS" b="1" baseline="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- САД -</a:t>
            </a:r>
            <a:endParaRPr lang="en-US" baseline="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628800"/>
            <a:ext cx="8208912" cy="511256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sr-Cyrl-CS" sz="2800" b="1" baseline="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ОБРАЗОВАЊЕ:</a:t>
            </a:r>
            <a:r>
              <a:rPr lang="sr-Cyrl-C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RS" sz="2800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КАТЕДРЕ</a:t>
            </a:r>
          </a:p>
          <a:p>
            <a:pPr marL="539496" indent="-457200">
              <a:buFont typeface="+mj-lt"/>
              <a:buAutoNum type="arabicPeriod"/>
            </a:pPr>
            <a:r>
              <a:rPr lang="sr-Cyrl-RS" sz="2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КАТЕДРА ЗА НЕОРГАНСКУ </a:t>
            </a:r>
            <a:r>
              <a:rPr lang="sr-Cyrl-RS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ХЕМИЈУ </a:t>
            </a:r>
          </a:p>
          <a:p>
            <a:pPr marL="539496" indent="-457200">
              <a:buFont typeface="+mj-lt"/>
              <a:buAutoNum type="arabicPeriod"/>
            </a:pPr>
            <a:r>
              <a:rPr lang="sr-Cyrl-RS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КАТЕДРА </a:t>
            </a:r>
            <a:r>
              <a:rPr lang="sr-Cyrl-RS" sz="2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ЗА </a:t>
            </a:r>
            <a:r>
              <a:rPr lang="sr-Cyrl-RS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ОРГАНСКУ ХЕМИЈУ </a:t>
            </a:r>
          </a:p>
          <a:p>
            <a:pPr marL="539496" indent="-457200">
              <a:buFont typeface="+mj-lt"/>
              <a:buAutoNum type="arabicPeriod"/>
            </a:pPr>
            <a:r>
              <a:rPr lang="sr-Cyrl-RS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КАТЕДРА </a:t>
            </a:r>
            <a:r>
              <a:rPr lang="sr-Cyrl-RS" sz="2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ЗА </a:t>
            </a:r>
            <a:r>
              <a:rPr lang="sr-Cyrl-RS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АНАЛИТИЧКУ ХЕМИЈУ</a:t>
            </a:r>
          </a:p>
          <a:p>
            <a:pPr marL="539496" indent="-457200">
              <a:buFont typeface="+mj-lt"/>
              <a:buAutoNum type="arabicPeriod"/>
            </a:pPr>
            <a:r>
              <a:rPr lang="sr-Cyrl-RS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КАТЕДРА ЗА БИОХЕМИЈУ</a:t>
            </a:r>
            <a:r>
              <a:rPr lang="sr-Cyrl-RS" sz="2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endParaRPr lang="sr-Cyrl-RS" sz="24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539496" indent="-457200">
              <a:buFont typeface="+mj-lt"/>
              <a:buAutoNum type="arabicPeriod"/>
            </a:pPr>
            <a:r>
              <a:rPr lang="sr-Cyrl-RS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КАТЕДРА </a:t>
            </a:r>
            <a:r>
              <a:rPr lang="sr-Cyrl-RS" sz="2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ЗА </a:t>
            </a:r>
            <a:r>
              <a:rPr lang="sr-Cyrl-RS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ПРИМЕЊЕНУ ХЕМИЈУ</a:t>
            </a:r>
          </a:p>
          <a:p>
            <a:pPr marL="539496" indent="-457200">
              <a:buFont typeface="+mj-lt"/>
              <a:buAutoNum type="arabicPeriod"/>
            </a:pPr>
            <a:r>
              <a:rPr lang="sr-Cyrl-RS" sz="2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КАТЕДРА ЗА </a:t>
            </a:r>
            <a:r>
              <a:rPr lang="sr-Cyrl-RS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НАСТАВУ ХЕМИЈЕ</a:t>
            </a:r>
          </a:p>
          <a:p>
            <a:pPr marL="539496" indent="-457200">
              <a:buNone/>
            </a:pPr>
            <a:r>
              <a:rPr lang="sr-Cyrl-RS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+</a:t>
            </a:r>
            <a:endParaRPr lang="en-US" sz="2400" dirty="0" smtClean="0"/>
          </a:p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Центар изузетних вредности за молекуларне науке о храни </a:t>
            </a:r>
          </a:p>
          <a:p>
            <a:r>
              <a:rPr lang="sr-Cyrl-RS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Иновациони центар хемијског факултета (ИЦХФ)</a:t>
            </a:r>
          </a:p>
          <a:p>
            <a:pPr marL="539496" indent="-457200">
              <a:buNone/>
            </a:pPr>
            <a:r>
              <a:rPr lang="sr-Cyrl-RS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	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 smtClean="0"/>
              <a:t>ГРЖЕТИЋ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F6D-2D17-403C-9CEF-1BCEFBAAA4C6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56558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9650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sr-Cyrl-RS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ХЕМИЈСКИ ФАКУЛТЕТ</a:t>
            </a:r>
            <a:br>
              <a:rPr lang="sr-Cyrl-RS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sr-Cyrl-RS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- САД – </a:t>
            </a:r>
            <a:r>
              <a:rPr lang="sr-Cyrl-R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Успех наставника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F6D-2D17-403C-9CEF-1BCEFBAAA4C6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610" y="116632"/>
            <a:ext cx="156558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r-Latn-RS"/>
          </a:p>
        </p:txBody>
      </p:sp>
      <p:pic>
        <p:nvPicPr>
          <p:cNvPr id="4152" name="Picture 56" descr="[Радови истраживача са ХФ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23932"/>
            <a:ext cx="4176464" cy="2417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930001"/>
              </p:ext>
            </p:extLst>
          </p:nvPr>
        </p:nvGraphicFramePr>
        <p:xfrm>
          <a:off x="116107" y="4149080"/>
          <a:ext cx="8911786" cy="2385042"/>
        </p:xfrm>
        <a:graphic>
          <a:graphicData uri="http://schemas.openxmlformats.org/drawingml/2006/table">
            <a:tbl>
              <a:tblPr/>
              <a:tblGrid>
                <a:gridCol w="2742605"/>
                <a:gridCol w="861390"/>
                <a:gridCol w="861390"/>
                <a:gridCol w="861390"/>
                <a:gridCol w="861390"/>
                <a:gridCol w="861390"/>
                <a:gridCol w="852691"/>
                <a:gridCol w="1009540"/>
              </a:tblGrid>
              <a:tr h="397507">
                <a:tc>
                  <a:txBody>
                    <a:bodyPr/>
                    <a:lstStyle/>
                    <a:p>
                      <a:pPr algn="ctr" fontAlgn="ctr"/>
                      <a:r>
                        <a:rPr lang="sr-Latn-RS" sz="1600" b="1" i="0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19050" marR="19050" marT="19050" marB="19050" anchor="ctr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RS" sz="1600" b="1" i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2011.</a:t>
                      </a:r>
                    </a:p>
                  </a:txBody>
                  <a:tcPr marL="19050" marR="19050" marT="19050" marB="19050" anchor="ctr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RS" sz="1600" b="1" i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2012.</a:t>
                      </a:r>
                    </a:p>
                  </a:txBody>
                  <a:tcPr marL="19050" marR="19050" marT="19050" marB="19050" anchor="ctr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RS" sz="1600" b="1" i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2013.</a:t>
                      </a:r>
                    </a:p>
                  </a:txBody>
                  <a:tcPr marL="19050" marR="19050" marT="19050" marB="19050" anchor="ctr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RS" sz="1600" b="1" i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2014.</a:t>
                      </a:r>
                    </a:p>
                  </a:txBody>
                  <a:tcPr marL="19050" marR="19050" marT="19050" marB="19050" anchor="ctr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RS" sz="1600" b="1" i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2015.</a:t>
                      </a:r>
                    </a:p>
                  </a:txBody>
                  <a:tcPr marL="19050" marR="19050" marT="19050" marB="19050" anchor="ctr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Latn-RS" sz="1600" b="1" i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2016.</a:t>
                      </a:r>
                    </a:p>
                  </a:txBody>
                  <a:tcPr marL="19050" marR="19050" marT="19050" marB="19050" anchor="ctr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r-Cyrl-RS" sz="1600" b="1" i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Укупно</a:t>
                      </a:r>
                    </a:p>
                  </a:txBody>
                  <a:tcPr marL="19050" marR="19050" marT="19050" marB="19050" anchor="ctr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78"/>
                    </a:solidFill>
                  </a:tcPr>
                </a:tc>
              </a:tr>
              <a:tr h="397507"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0" i="0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M21a</a:t>
                      </a: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t"/>
                      <a:r>
                        <a:rPr lang="sr-Latn-RS" sz="1600" b="0" i="0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1" i="0" u="none" strike="noStrike">
                          <a:solidFill>
                            <a:srgbClr val="FFFF00"/>
                          </a:solidFill>
                          <a:effectLst/>
                          <a:latin typeface="Verdana"/>
                          <a:hlinkClick r:id="rId4"/>
                        </a:rPr>
                        <a:t>18</a:t>
                      </a:r>
                      <a:endParaRPr lang="sr-Latn-RS" sz="1600" b="0" i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0" i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18</a:t>
                      </a: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</a:tr>
              <a:tr h="397507"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0" i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M21</a:t>
                      </a: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Verdana"/>
                          <a:hlinkClick r:id="rId5"/>
                        </a:rPr>
                        <a:t>40</a:t>
                      </a:r>
                      <a:endParaRPr lang="sr-Latn-RS" sz="1600" b="0" i="0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Verdana"/>
                          <a:hlinkClick r:id="rId6"/>
                        </a:rPr>
                        <a:t>52</a:t>
                      </a:r>
                      <a:endParaRPr lang="sr-Latn-RS" sz="1600" b="0" i="0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Verdana"/>
                          <a:hlinkClick r:id="rId7"/>
                        </a:rPr>
                        <a:t>66</a:t>
                      </a:r>
                      <a:endParaRPr lang="sr-Latn-RS" sz="1600" b="0" i="0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1" i="0" u="none" strike="noStrike">
                          <a:solidFill>
                            <a:srgbClr val="FFFF00"/>
                          </a:solidFill>
                          <a:effectLst/>
                          <a:latin typeface="Verdana"/>
                          <a:hlinkClick r:id="rId8"/>
                        </a:rPr>
                        <a:t>67</a:t>
                      </a:r>
                      <a:endParaRPr lang="sr-Latn-RS" sz="1600" b="0" i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1" i="0" u="none" strike="noStrike">
                          <a:solidFill>
                            <a:srgbClr val="FFFF00"/>
                          </a:solidFill>
                          <a:effectLst/>
                          <a:latin typeface="Verdana"/>
                          <a:hlinkClick r:id="rId9"/>
                        </a:rPr>
                        <a:t>81</a:t>
                      </a:r>
                      <a:endParaRPr lang="sr-Latn-RS" sz="1600" b="0" i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1" i="0" u="none" strike="noStrike">
                          <a:solidFill>
                            <a:srgbClr val="FFFF00"/>
                          </a:solidFill>
                          <a:effectLst/>
                          <a:latin typeface="Verdana"/>
                          <a:hlinkClick r:id="rId10"/>
                        </a:rPr>
                        <a:t>81</a:t>
                      </a:r>
                      <a:endParaRPr lang="sr-Latn-RS" sz="1600" b="0" i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0" i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387</a:t>
                      </a: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</a:tr>
              <a:tr h="397507"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0" i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M22</a:t>
                      </a: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1" i="0" u="none" strike="noStrike">
                          <a:solidFill>
                            <a:srgbClr val="FFFF00"/>
                          </a:solidFill>
                          <a:effectLst/>
                          <a:latin typeface="Verdana"/>
                          <a:hlinkClick r:id="rId11"/>
                        </a:rPr>
                        <a:t>24</a:t>
                      </a:r>
                      <a:endParaRPr lang="sr-Latn-RS" sz="1600" b="0" i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1" i="0" u="none" strike="noStrike">
                          <a:solidFill>
                            <a:srgbClr val="FFFF00"/>
                          </a:solidFill>
                          <a:effectLst/>
                          <a:latin typeface="Verdana"/>
                          <a:hlinkClick r:id="rId12"/>
                        </a:rPr>
                        <a:t>34</a:t>
                      </a:r>
                      <a:endParaRPr lang="sr-Latn-RS" sz="1600" b="0" i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Verdana"/>
                          <a:hlinkClick r:id="rId13"/>
                        </a:rPr>
                        <a:t>37</a:t>
                      </a:r>
                      <a:endParaRPr lang="sr-Latn-RS" sz="1600" b="0" i="0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Verdana"/>
                          <a:hlinkClick r:id="rId14"/>
                        </a:rPr>
                        <a:t>41</a:t>
                      </a:r>
                      <a:endParaRPr lang="sr-Latn-RS" sz="1600" b="0" i="0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Verdana"/>
                          <a:hlinkClick r:id="rId15"/>
                        </a:rPr>
                        <a:t>32</a:t>
                      </a:r>
                      <a:endParaRPr lang="sr-Latn-RS" sz="1600" b="0" i="0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Verdana"/>
                          <a:hlinkClick r:id="rId16"/>
                        </a:rPr>
                        <a:t>45</a:t>
                      </a:r>
                      <a:endParaRPr lang="sr-Latn-RS" sz="1600" b="0" i="0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0" i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213</a:t>
                      </a: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</a:tr>
              <a:tr h="397507"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0" i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M23</a:t>
                      </a: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1" i="0" u="none" strike="noStrike">
                          <a:solidFill>
                            <a:srgbClr val="FFFF00"/>
                          </a:solidFill>
                          <a:effectLst/>
                          <a:latin typeface="Verdana"/>
                          <a:hlinkClick r:id="rId17"/>
                        </a:rPr>
                        <a:t>37</a:t>
                      </a:r>
                      <a:endParaRPr lang="sr-Latn-RS" sz="1600" b="0" i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1" i="0" u="none" strike="noStrike">
                          <a:solidFill>
                            <a:srgbClr val="FFFF00"/>
                          </a:solidFill>
                          <a:effectLst/>
                          <a:latin typeface="Verdana"/>
                          <a:hlinkClick r:id="rId18"/>
                        </a:rPr>
                        <a:t>45</a:t>
                      </a:r>
                      <a:endParaRPr lang="sr-Latn-RS" sz="1600" b="0" i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1" i="0" u="none" strike="noStrike">
                          <a:solidFill>
                            <a:srgbClr val="FFFF00"/>
                          </a:solidFill>
                          <a:effectLst/>
                          <a:latin typeface="Verdana"/>
                          <a:hlinkClick r:id="rId19"/>
                        </a:rPr>
                        <a:t>49</a:t>
                      </a:r>
                      <a:endParaRPr lang="sr-Latn-RS" sz="1600" b="0" i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1" i="0" u="none" strike="noStrike">
                          <a:solidFill>
                            <a:srgbClr val="FFFF00"/>
                          </a:solidFill>
                          <a:effectLst/>
                          <a:latin typeface="Verdana"/>
                          <a:hlinkClick r:id="rId20"/>
                        </a:rPr>
                        <a:t>49</a:t>
                      </a:r>
                      <a:endParaRPr lang="sr-Latn-RS" sz="1600" b="0" i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1" i="0" u="none" strike="noStrike">
                          <a:solidFill>
                            <a:srgbClr val="FFFF00"/>
                          </a:solidFill>
                          <a:effectLst/>
                          <a:latin typeface="Verdana"/>
                          <a:hlinkClick r:id="rId21"/>
                        </a:rPr>
                        <a:t>37</a:t>
                      </a:r>
                      <a:endParaRPr lang="sr-Latn-RS" sz="1600" b="0" i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Verdana"/>
                          <a:hlinkClick r:id="rId22"/>
                        </a:rPr>
                        <a:t>39</a:t>
                      </a:r>
                      <a:endParaRPr lang="sr-Latn-RS" sz="1600" b="0" i="0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0" i="0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256</a:t>
                      </a: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</a:tr>
              <a:tr h="397507">
                <a:tc>
                  <a:txBody>
                    <a:bodyPr/>
                    <a:lstStyle/>
                    <a:p>
                      <a:pPr algn="ctr" fontAlgn="t"/>
                      <a:r>
                        <a:rPr lang="sr-Cyrl-RS" sz="1600" b="0" i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Укупно по години</a:t>
                      </a: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0" i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101</a:t>
                      </a: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0" i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131</a:t>
                      </a: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0" i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152</a:t>
                      </a: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0" i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157</a:t>
                      </a: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0" i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150</a:t>
                      </a: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0" i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183</a:t>
                      </a: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r-Latn-RS" sz="1600" b="0" i="0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874</a:t>
                      </a:r>
                    </a:p>
                  </a:txBody>
                  <a:tcPr marL="19050" marR="19050" marT="19050" marB="19050">
                    <a:lnL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55518" y="2406486"/>
            <a:ext cx="35436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ОБЈАВЉЕНИ РАДОВИ</a:t>
            </a:r>
            <a:endParaRPr lang="sr-Latn-R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3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7025984" cy="1143000"/>
          </a:xfrm>
        </p:spPr>
        <p:txBody>
          <a:bodyPr>
            <a:normAutofit fontScale="90000"/>
          </a:bodyPr>
          <a:lstStyle/>
          <a:p>
            <a:pPr algn="r"/>
            <a:r>
              <a:rPr lang="sr-Cyrl-RS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ХЕМИЈСКИ ФАКУЛТЕТ</a:t>
            </a:r>
            <a:br>
              <a:rPr lang="sr-Cyrl-RS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sr-Cyrl-RS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- САД </a:t>
            </a:r>
            <a:r>
              <a:rPr lang="sr-Cyrl-RS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– </a:t>
            </a:r>
            <a:r>
              <a:rPr lang="sr-Cyrl-R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Успех наставника</a:t>
            </a:r>
            <a:endParaRPr lang="sr-Latn-RS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F6D-2D17-403C-9CEF-1BCEFBAAA4C6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r-Latn-RS"/>
          </a:p>
        </p:txBody>
      </p:sp>
      <p:sp>
        <p:nvSpPr>
          <p:cNvPr id="10" name="TextBox 9"/>
          <p:cNvSpPr txBox="1"/>
          <p:nvPr/>
        </p:nvSpPr>
        <p:spPr>
          <a:xfrm>
            <a:off x="1187624" y="1844824"/>
            <a:ext cx="3430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b="1" dirty="0" smtClean="0"/>
              <a:t>ИЗВОР:  </a:t>
            </a:r>
            <a:r>
              <a:rPr lang="sr-Latn-RS" b="1" dirty="0" smtClean="0"/>
              <a:t>SCOPUS (1990-2017)</a:t>
            </a:r>
            <a:endParaRPr lang="sr-Latn-R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962302" y="6124653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dirty="0" smtClean="0"/>
              <a:t>2169 </a:t>
            </a:r>
            <a:r>
              <a:rPr lang="sr-Cyrl-RS" dirty="0" smtClean="0"/>
              <a:t>публикација на СЦИ листи за период 1990-2017. У последњих </a:t>
            </a:r>
            <a:r>
              <a:rPr lang="sr-Cyrl-RS" dirty="0"/>
              <a:t>5</a:t>
            </a:r>
            <a:r>
              <a:rPr lang="sr-Cyrl-RS" dirty="0" smtClean="0"/>
              <a:t> година у просеку 2,5 рада </a:t>
            </a:r>
            <a:r>
              <a:rPr lang="sr-Cyrl-RS" u="sng" dirty="0" smtClean="0"/>
              <a:t>годишње</a:t>
            </a:r>
            <a:r>
              <a:rPr lang="sr-Cyrl-RS" dirty="0" smtClean="0"/>
              <a:t> са </a:t>
            </a:r>
            <a:r>
              <a:rPr lang="sr-Latn-RS" dirty="0" smtClean="0"/>
              <a:t>SCI</a:t>
            </a:r>
            <a:r>
              <a:rPr lang="sr-Cyrl-RS" dirty="0" smtClean="0"/>
              <a:t> листе по доктору наука члану ННВ</a:t>
            </a:r>
            <a:endParaRPr lang="sr-Latn-R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2"/>
            <a:ext cx="156558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7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r-Latn-R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2671122"/>
              </p:ext>
            </p:extLst>
          </p:nvPr>
        </p:nvGraphicFramePr>
        <p:xfrm>
          <a:off x="1727446" y="2348880"/>
          <a:ext cx="6121400" cy="371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6" r:id="rId4" imgW="7563239" imgH="4591286" progId="Unknown">
                  <p:embed/>
                </p:oleObj>
              </mc:Choice>
              <mc:Fallback>
                <p:oleObj r:id="rId4" imgW="7563239" imgH="4591286" progId="Unknown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7446" y="2348880"/>
                        <a:ext cx="6121400" cy="3714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355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sr-Cyrl-RS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ХЕМИЈСКИ ФАКУЛТЕТ</a:t>
            </a:r>
            <a:br>
              <a:rPr lang="sr-Cyrl-RS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sr-Cyrl-RS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- САД – </a:t>
            </a:r>
            <a:r>
              <a:rPr lang="sr-Cyrl-R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Успех наставника</a:t>
            </a:r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F6D-2D17-403C-9CEF-1BCEFBAAA4C6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r-Latn-RS"/>
          </a:p>
        </p:txBody>
      </p:sp>
      <p:sp>
        <p:nvSpPr>
          <p:cNvPr id="8" name="TextBox 7"/>
          <p:cNvSpPr txBox="1"/>
          <p:nvPr/>
        </p:nvSpPr>
        <p:spPr>
          <a:xfrm>
            <a:off x="1043608" y="1685513"/>
            <a:ext cx="3430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b="1" dirty="0" smtClean="0"/>
              <a:t>ИЗВОР:  </a:t>
            </a:r>
            <a:r>
              <a:rPr lang="sr-Latn-RS" b="1" dirty="0" smtClean="0"/>
              <a:t>SCOPUS (1990-2017)</a:t>
            </a:r>
            <a:endParaRPr lang="sr-Latn-RS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56558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95536" y="6381328"/>
            <a:ext cx="8660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Како ННВ броји 72 члана то у просеку сваки члан има укупно објављених 28 радова.  </a:t>
            </a:r>
            <a:endParaRPr lang="sr-Latn-RS" dirty="0"/>
          </a:p>
        </p:txBody>
      </p:sp>
      <p:pic>
        <p:nvPicPr>
          <p:cNvPr id="2125" name="Picture 7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126035"/>
            <a:ext cx="6964788" cy="425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009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sr-Cyrl-RS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ХЕМИЈСКИ ФАКУЛТЕТ</a:t>
            </a:r>
            <a:br>
              <a:rPr lang="sr-Cyrl-RS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sr-Cyrl-RS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- САД – </a:t>
            </a:r>
            <a:r>
              <a:rPr lang="sr-Cyrl-R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Успех наставника</a:t>
            </a:r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F6D-2D17-403C-9CEF-1BCEFBAAA4C6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r-Latn-RS"/>
          </a:p>
        </p:txBody>
      </p:sp>
      <p:sp>
        <p:nvSpPr>
          <p:cNvPr id="8" name="TextBox 7"/>
          <p:cNvSpPr txBox="1"/>
          <p:nvPr/>
        </p:nvSpPr>
        <p:spPr>
          <a:xfrm>
            <a:off x="1691680" y="1556792"/>
            <a:ext cx="3430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b="1" dirty="0" smtClean="0"/>
              <a:t>ИЗВОР:  </a:t>
            </a:r>
            <a:r>
              <a:rPr lang="sr-Latn-RS" b="1" dirty="0" smtClean="0"/>
              <a:t>SCOPUS (1990-2017)</a:t>
            </a:r>
            <a:endParaRPr lang="sr-Latn-RS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56558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50" name="Picture 7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60" y="1988840"/>
            <a:ext cx="8892480" cy="4086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92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809960" cy="1143000"/>
          </a:xfrm>
        </p:spPr>
        <p:txBody>
          <a:bodyPr>
            <a:noAutofit/>
          </a:bodyPr>
          <a:lstStyle/>
          <a:p>
            <a:r>
              <a:rPr lang="sr-Cyrl-RS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ХЕМИЈСКИ ФАКУЛТЕТ</a:t>
            </a:r>
            <a:br>
              <a:rPr lang="sr-Cyrl-RS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sr-Cyrl-RS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- </a:t>
            </a:r>
            <a:r>
              <a:rPr lang="sr-Cyrl-RS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АКТИВНОСТИ -</a:t>
            </a:r>
            <a:endParaRPr lang="sr-Latn-R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F6D-2D17-403C-9CEF-1BCEFBAAA4C6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610" y="116632"/>
            <a:ext cx="156558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11560" y="1916832"/>
            <a:ext cx="8322128" cy="4331568"/>
          </a:xfrm>
        </p:spPr>
        <p:txBody>
          <a:bodyPr/>
          <a:lstStyle/>
          <a:p>
            <a:r>
              <a:rPr lang="sr-Cyrl-RS" dirty="0" smtClean="0"/>
              <a:t>Наши </a:t>
            </a:r>
            <a:r>
              <a:rPr lang="sr-Cyrl-RS" b="1" dirty="0" smtClean="0"/>
              <a:t>наставници гостују </a:t>
            </a:r>
            <a:r>
              <a:rPr lang="sr-Cyrl-RS" dirty="0" smtClean="0"/>
              <a:t>као професори</a:t>
            </a:r>
            <a:r>
              <a:rPr lang="sr-Cyrl-RS" dirty="0"/>
              <a:t> у</a:t>
            </a:r>
            <a:r>
              <a:rPr lang="sr-Cyrl-RS" dirty="0" smtClean="0"/>
              <a:t>:</a:t>
            </a:r>
            <a:endParaRPr lang="sr-Latn-RS" dirty="0" smtClean="0"/>
          </a:p>
          <a:p>
            <a:r>
              <a:rPr lang="sr-Cyrl-RS" dirty="0" err="1" smtClean="0"/>
              <a:t>Ичуану</a:t>
            </a:r>
            <a:r>
              <a:rPr lang="sr-Cyrl-RS" dirty="0" smtClean="0"/>
              <a:t> – </a:t>
            </a:r>
            <a:r>
              <a:rPr lang="sr-Cyrl-RS" dirty="0" err="1" smtClean="0"/>
              <a:t>кампус</a:t>
            </a:r>
            <a:r>
              <a:rPr lang="sr-Cyrl-RS" dirty="0" smtClean="0"/>
              <a:t> </a:t>
            </a:r>
            <a:r>
              <a:rPr lang="sr-Cyrl-RS" dirty="0" err="1" smtClean="0"/>
              <a:t>Гент</a:t>
            </a:r>
            <a:r>
              <a:rPr lang="sr-Cyrl-RS" dirty="0" smtClean="0"/>
              <a:t> универзитета из Белгије – Јужна Кореја</a:t>
            </a:r>
          </a:p>
          <a:p>
            <a:r>
              <a:rPr lang="sr-Cyrl-RS" dirty="0" err="1" smtClean="0"/>
              <a:t>Дохи</a:t>
            </a:r>
            <a:r>
              <a:rPr lang="sr-Cyrl-RS" dirty="0" smtClean="0"/>
              <a:t> – </a:t>
            </a:r>
            <a:r>
              <a:rPr lang="sr-Cyrl-RS" dirty="0" err="1" smtClean="0"/>
              <a:t>кампус</a:t>
            </a:r>
            <a:r>
              <a:rPr lang="sr-Cyrl-RS" dirty="0" smtClean="0"/>
              <a:t> </a:t>
            </a:r>
            <a:r>
              <a:rPr lang="sr-Cyrl-RS" dirty="0" err="1" smtClean="0"/>
              <a:t>Тексас</a:t>
            </a:r>
            <a:r>
              <a:rPr lang="sr-Cyrl-RS" dirty="0" smtClean="0"/>
              <a:t> универзитета – Катар</a:t>
            </a:r>
          </a:p>
          <a:p>
            <a:r>
              <a:rPr lang="ru-RU" dirty="0" smtClean="0"/>
              <a:t>Чељабинску - Јужноуралскои државни универзитет – Руска Фњедерација</a:t>
            </a:r>
          </a:p>
          <a:p>
            <a:r>
              <a:rPr lang="sr-Cyrl-RS" dirty="0" smtClean="0"/>
              <a:t>Франкфурту – Гете универзитет – Немачка</a:t>
            </a:r>
          </a:p>
          <a:p>
            <a:endParaRPr lang="sr-Cyrl-RS" dirty="0" smtClean="0"/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15292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190" y="274638"/>
            <a:ext cx="7062497" cy="1143000"/>
          </a:xfrm>
        </p:spPr>
        <p:txBody>
          <a:bodyPr>
            <a:noAutofit/>
          </a:bodyPr>
          <a:lstStyle/>
          <a:p>
            <a:r>
              <a:rPr lang="sr-Cyrl-RS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ХЕМИЈСКИ ФАКУЛТЕТ</a:t>
            </a:r>
            <a:br>
              <a:rPr lang="sr-Cyrl-RS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sr-Cyrl-RS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- </a:t>
            </a:r>
            <a:r>
              <a:rPr lang="sr-Cyrl-RS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АКТИВНОСТИ </a:t>
            </a:r>
            <a:r>
              <a:rPr lang="sr-Cyrl-RS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-</a:t>
            </a:r>
            <a:endParaRPr lang="sr-Latn-R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628800"/>
            <a:ext cx="8322128" cy="5040560"/>
          </a:xfrm>
        </p:spPr>
        <p:txBody>
          <a:bodyPr>
            <a:normAutofit fontScale="85000" lnSpcReduction="20000"/>
          </a:bodyPr>
          <a:lstStyle/>
          <a:p>
            <a:r>
              <a:rPr lang="sr-Cyrl-RS" dirty="0"/>
              <a:t>Наши </a:t>
            </a:r>
            <a:r>
              <a:rPr lang="sr-Cyrl-RS" dirty="0" smtClean="0"/>
              <a:t>доктори наука су на </a:t>
            </a:r>
            <a:r>
              <a:rPr lang="sr-Cyrl-RS" b="1" dirty="0" err="1" smtClean="0"/>
              <a:t>постдокторском</a:t>
            </a:r>
            <a:r>
              <a:rPr lang="sr-Cyrl-RS" b="1" dirty="0" smtClean="0"/>
              <a:t> усавршавању </a:t>
            </a:r>
            <a:r>
              <a:rPr lang="sr-Cyrl-RS" dirty="0" smtClean="0"/>
              <a:t>у трајању од најмање једне године:</a:t>
            </a:r>
          </a:p>
          <a:p>
            <a:r>
              <a:rPr lang="sr-Cyrl-RS" dirty="0" smtClean="0"/>
              <a:t>Универзитет у </a:t>
            </a:r>
            <a:r>
              <a:rPr lang="sr-Cyrl-RS" dirty="0" err="1" smtClean="0"/>
              <a:t>Гронингену</a:t>
            </a:r>
            <a:r>
              <a:rPr lang="sr-Cyrl-RS" dirty="0" smtClean="0"/>
              <a:t> – </a:t>
            </a:r>
            <a:r>
              <a:rPr lang="sr-Cyrl-RS" dirty="0" err="1" smtClean="0"/>
              <a:t>Холадија</a:t>
            </a:r>
            <a:r>
              <a:rPr lang="sr-Cyrl-RS" dirty="0" smtClean="0"/>
              <a:t>,</a:t>
            </a:r>
          </a:p>
          <a:p>
            <a:r>
              <a:rPr lang="sr-Cyrl-RS" dirty="0" smtClean="0"/>
              <a:t>Универзитет у </a:t>
            </a:r>
            <a:r>
              <a:rPr lang="sr-Cyrl-RS" dirty="0" err="1" smtClean="0"/>
              <a:t>Делаверу</a:t>
            </a:r>
            <a:r>
              <a:rPr lang="sr-Cyrl-RS" dirty="0" smtClean="0"/>
              <a:t> – Америка,</a:t>
            </a:r>
          </a:p>
          <a:p>
            <a:r>
              <a:rPr lang="sr-Cyrl-RS" dirty="0"/>
              <a:t>У</a:t>
            </a:r>
            <a:r>
              <a:rPr lang="sr-Cyrl-RS" dirty="0" smtClean="0"/>
              <a:t>ниверзитет </a:t>
            </a:r>
            <a:r>
              <a:rPr lang="sr-Cyrl-RS" dirty="0"/>
              <a:t>у </a:t>
            </a:r>
            <a:r>
              <a:rPr lang="sr-Cyrl-RS" dirty="0" err="1" smtClean="0"/>
              <a:t>Кампинасу</a:t>
            </a:r>
            <a:r>
              <a:rPr lang="sr-Cyrl-RS" dirty="0" smtClean="0"/>
              <a:t> – Бразил, </a:t>
            </a:r>
          </a:p>
          <a:p>
            <a:r>
              <a:rPr lang="sr-Cyrl-RS" dirty="0" smtClean="0"/>
              <a:t>Универзитет у Брну – Чешка, </a:t>
            </a:r>
          </a:p>
          <a:p>
            <a:r>
              <a:rPr lang="sr-Cyrl-RS" dirty="0"/>
              <a:t>Универзитет у </a:t>
            </a:r>
            <a:r>
              <a:rPr lang="sr-Cyrl-RS" dirty="0" smtClean="0"/>
              <a:t>Прагу </a:t>
            </a:r>
            <a:r>
              <a:rPr lang="sr-Cyrl-RS" dirty="0"/>
              <a:t>– Чешка</a:t>
            </a:r>
            <a:r>
              <a:rPr lang="sr-Cyrl-RS" dirty="0" smtClean="0"/>
              <a:t>,</a:t>
            </a:r>
          </a:p>
          <a:p>
            <a:r>
              <a:rPr lang="sr-Cyrl-RS" dirty="0" smtClean="0"/>
              <a:t>Универзитет у Љубљани – Словенија,</a:t>
            </a:r>
          </a:p>
          <a:p>
            <a:r>
              <a:rPr lang="sr-Cyrl-RS" dirty="0"/>
              <a:t>Универзитет у </a:t>
            </a:r>
            <a:r>
              <a:rPr lang="sr-Cyrl-RS" dirty="0" smtClean="0"/>
              <a:t>Сегедину – Мађарска,</a:t>
            </a:r>
          </a:p>
          <a:p>
            <a:r>
              <a:rPr lang="sr-Cyrl-RS" dirty="0" err="1" smtClean="0"/>
              <a:t>Каролинска</a:t>
            </a:r>
            <a:r>
              <a:rPr lang="sr-Cyrl-RS" dirty="0" smtClean="0"/>
              <a:t> универзитет – Шведска</a:t>
            </a:r>
            <a:r>
              <a:rPr lang="sr-Cyrl-RS" dirty="0" smtClean="0"/>
              <a:t>,</a:t>
            </a:r>
            <a:endParaRPr lang="sr-Latn-RS" dirty="0" smtClean="0"/>
          </a:p>
          <a:p>
            <a:r>
              <a:rPr lang="sr-Cyrl-RS" dirty="0" smtClean="0"/>
              <a:t>Фридрих-Александар универзитет, Немачка, </a:t>
            </a:r>
            <a:endParaRPr lang="sr-Cyrl-RS" dirty="0" smtClean="0"/>
          </a:p>
          <a:p>
            <a:r>
              <a:rPr lang="sr-Cyrl-RS" dirty="0" smtClean="0"/>
              <a:t>Универзитет у </a:t>
            </a:r>
            <a:r>
              <a:rPr lang="sr-Cyrl-RS" dirty="0" err="1" smtClean="0"/>
              <a:t>Ростову</a:t>
            </a:r>
            <a:r>
              <a:rPr lang="sr-Cyrl-RS" dirty="0" smtClean="0"/>
              <a:t> – Руска федерација…</a:t>
            </a:r>
          </a:p>
          <a:p>
            <a:endParaRPr lang="sr-Cyrl-RS" dirty="0" smtClean="0"/>
          </a:p>
          <a:p>
            <a:endParaRPr lang="sr-Cyrl-RS" dirty="0" smtClean="0"/>
          </a:p>
          <a:p>
            <a:endParaRPr lang="sr-Cyrl-RS" dirty="0"/>
          </a:p>
          <a:p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F6D-2D17-403C-9CEF-1BCEFBAAA4C6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610" y="116632"/>
            <a:ext cx="156558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3881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2780928"/>
            <a:ext cx="6778000" cy="1143000"/>
          </a:xfrm>
        </p:spPr>
        <p:txBody>
          <a:bodyPr>
            <a:normAutofit/>
          </a:bodyPr>
          <a:lstStyle/>
          <a:p>
            <a:r>
              <a:rPr lang="sr-Cyrl-RS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МАЛО  ИСТОРИЈЕ</a:t>
            </a:r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F6D-2D17-403C-9CEF-1BCEFBAAA4C6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2050" name="Picture 2" descr="D:\M y  d o c u m e n t s\D E K A N - IG\O FAKULTETU\Istorijske slike Studentskog trga\Stari Beograd - Velika pijaca - Glavnjač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19065"/>
            <a:ext cx="406749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M y  d o c u m e n t s\D E K A N - IG\O FAKULTETU\Istorijske slike Studentskog trga\BEOGRAD-STARI-I-NOVI-UNIVERZITET I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934646"/>
            <a:ext cx="3816424" cy="286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6632"/>
            <a:ext cx="156558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8454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PLice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412776"/>
            <a:ext cx="3326904" cy="2236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 descr="D:\Univerzitet u Beogradu\Prezentacije\univerzitet\slika01ji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1340768"/>
            <a:ext cx="1927681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827584" y="3846527"/>
            <a:ext cx="79928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ЗНАЧАЈНИ ДАТУМИ</a:t>
            </a:r>
          </a:p>
          <a:p>
            <a:pPr>
              <a:buFont typeface="Arial" pitchFamily="34" charset="0"/>
              <a:buChar char="•"/>
            </a:pPr>
            <a:r>
              <a:rPr lang="x-none" sz="2400" b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1808</a:t>
            </a:r>
            <a:r>
              <a:rPr lang="x-none" sz="240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x-none" sz="2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1813. Доситејева (Југовићева) Велика школа</a:t>
            </a:r>
          </a:p>
          <a:p>
            <a:pPr>
              <a:buFont typeface="Arial" pitchFamily="34" charset="0"/>
              <a:buChar char="•"/>
            </a:pPr>
            <a:r>
              <a:rPr lang="x-none" sz="240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1838 </a:t>
            </a:r>
            <a:r>
              <a:rPr lang="x-none" sz="2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1841. Лицеј у Крагујевцу</a:t>
            </a:r>
          </a:p>
          <a:p>
            <a:pPr>
              <a:buFont typeface="Arial" pitchFamily="34" charset="0"/>
              <a:buChar char="•"/>
            </a:pPr>
            <a:r>
              <a:rPr lang="x-none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1841 </a:t>
            </a:r>
            <a:r>
              <a:rPr lang="x-none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1863. Лицеј у Београду</a:t>
            </a:r>
          </a:p>
          <a:p>
            <a:pPr>
              <a:buFont typeface="Arial" pitchFamily="34" charset="0"/>
              <a:buChar char="•"/>
            </a:pPr>
            <a:r>
              <a:rPr lang="x-none" sz="240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1863 </a:t>
            </a:r>
            <a:r>
              <a:rPr lang="x-none" sz="2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1905. Велика школа</a:t>
            </a:r>
          </a:p>
          <a:p>
            <a:pPr>
              <a:buFont typeface="Arial" pitchFamily="34" charset="0"/>
              <a:buChar char="•"/>
            </a:pPr>
            <a:r>
              <a:rPr lang="x-none" sz="240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1905</a:t>
            </a:r>
            <a:r>
              <a:rPr lang="x-none" sz="2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Закон </a:t>
            </a:r>
            <a:r>
              <a:rPr lang="x-none" sz="240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 универзитету</a:t>
            </a:r>
            <a:r>
              <a:rPr lang="sr-Cyrl-RS" sz="2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Cyrl-RS" sz="2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 </a:t>
            </a:r>
            <a:r>
              <a:rPr lang="sr-Cyrl-RS" sz="2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endParaRPr lang="x-none" sz="16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1051_vukidosmuzej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1412776"/>
            <a:ext cx="2232248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4" descr="ZAKON O UNIVERZITETU 1905"/>
          <p:cNvPicPr>
            <a:picLocks noChangeAspect="1" noChangeArrowheads="1"/>
          </p:cNvPicPr>
          <p:nvPr/>
        </p:nvPicPr>
        <p:blipFill>
          <a:blip r:embed="rId6" cstate="print"/>
          <a:srcRect l="2464" t="1614" r="2082" b="1533"/>
          <a:stretch>
            <a:fillRect/>
          </a:stretch>
        </p:blipFill>
        <p:spPr bwMode="auto">
          <a:xfrm>
            <a:off x="6228184" y="4797151"/>
            <a:ext cx="1224136" cy="1895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zakon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596336" y="4784912"/>
            <a:ext cx="1170464" cy="1884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0" y="116632"/>
            <a:ext cx="8604448" cy="1152128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sr-Cyrl-RS" sz="36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УНИВЕРЗИТЕТ У БЕОГРАДУ</a:t>
            </a:r>
          </a:p>
          <a:p>
            <a:pPr algn="r"/>
            <a:r>
              <a:rPr lang="sr-Cyrl-RS" sz="36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НЕКАД -</a:t>
            </a:r>
            <a:endParaRPr lang="x-none" sz="3600" b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0" descr="grb univerziteta.t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51520" y="70332"/>
            <a:ext cx="936104" cy="119065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940962" y="3022102"/>
            <a:ext cx="1932240" cy="584775"/>
          </a:xfrm>
          <a:prstGeom prst="rect">
            <a:avLst/>
          </a:prstGeom>
          <a:solidFill>
            <a:schemeClr val="tx1">
              <a:alpha val="47000"/>
            </a:schemeClr>
          </a:solidFill>
        </p:spPr>
        <p:txBody>
          <a:bodyPr wrap="square">
            <a:spAutoFit/>
          </a:bodyPr>
          <a:lstStyle/>
          <a:p>
            <a:r>
              <a:rPr lang="x-none" sz="1600" b="1" dirty="0">
                <a:solidFill>
                  <a:schemeClr val="bg1"/>
                </a:solidFill>
              </a:rPr>
              <a:t>Доситеј </a:t>
            </a:r>
            <a:r>
              <a:rPr lang="x-none" sz="1600" b="1" dirty="0" smtClean="0">
                <a:solidFill>
                  <a:schemeClr val="bg1"/>
                </a:solidFill>
              </a:rPr>
              <a:t>Обрадовић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 smtClean="0"/>
              <a:t>ГРЖЕТИЋ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F6D-2D17-403C-9CEF-1BCEFBAAA4C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5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sr-Cyrl-RS" b="1" baseline="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ХЕМИЈСКИ ФАКУЛТЕТ</a:t>
            </a:r>
            <a:br>
              <a:rPr lang="sr-Cyrl-RS" b="1" baseline="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sr-Cyrl-RS" b="1" baseline="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- </a:t>
            </a:r>
            <a:r>
              <a:rPr lang="sr-Cyrl-RS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ГОДИШЊИЦА</a:t>
            </a:r>
            <a:r>
              <a:rPr lang="sr-Cyrl-RS" b="1" baseline="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-</a:t>
            </a:r>
            <a:endParaRPr lang="en-US" baseline="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5391" y="1518185"/>
            <a:ext cx="7498080" cy="2917304"/>
          </a:xfrm>
        </p:spPr>
        <p:txBody>
          <a:bodyPr>
            <a:normAutofit/>
          </a:bodyPr>
          <a:lstStyle/>
          <a:p>
            <a:endParaRPr lang="sr-Cyrl-RS" sz="2400" baseline="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sr-Cyrl-RS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r>
              <a:rPr lang="sr-Cyrl-RS" sz="2400" baseline="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ОВЕ ГОДИНЕ ПРОСЛАВЉАМО</a:t>
            </a:r>
            <a:r>
              <a:rPr lang="sr-Cyrl-RS" sz="2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RS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170 ГОДИНА </a:t>
            </a:r>
            <a:r>
              <a:rPr lang="sr-Cyrl-RS" sz="2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sr-Cyrl-RS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 </a:t>
            </a:r>
            <a:r>
              <a:rPr lang="sr-Cyrl-RS" sz="2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ОД РОЂЕЊА СИМЕ ЛОЗАНИЋА</a:t>
            </a:r>
            <a:r>
              <a:rPr lang="sr-Latn-RS" sz="2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(1847-1935)</a:t>
            </a:r>
            <a:endParaRPr lang="sr-Cyrl-RS" sz="24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en-US" sz="2400" baseline="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 smtClean="0">
                <a:solidFill>
                  <a:srgbClr val="0070C0"/>
                </a:solidFill>
              </a:rPr>
              <a:t>ГРЖЕТИЋ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F6D-2D17-403C-9CEF-1BCEFBAAA4C6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Picture 4" descr="HF skica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6136" y="4581128"/>
            <a:ext cx="3159557" cy="1075070"/>
          </a:xfrm>
          <a:prstGeom prst="rect">
            <a:avLst/>
          </a:prstGeom>
        </p:spPr>
      </p:pic>
      <p:pic>
        <p:nvPicPr>
          <p:cNvPr id="6" name="Picture 5" descr="PLicej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509120"/>
            <a:ext cx="1956952" cy="1315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Beograd-stari-i-novi-Univerzitet-192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87824" y="4437112"/>
            <a:ext cx="2152104" cy="1423293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2339752" y="5229200"/>
            <a:ext cx="576064" cy="196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5220072" y="5229200"/>
            <a:ext cx="576064" cy="196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0" y="6093296"/>
            <a:ext cx="26144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Конак књегиње Љубице</a:t>
            </a:r>
          </a:p>
          <a:p>
            <a:pPr algn="ctr"/>
            <a:r>
              <a:rPr lang="sr-Cyrl-RS" dirty="0" smtClean="0"/>
              <a:t>1853.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843808" y="6093296"/>
            <a:ext cx="25854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Капетан Мишино здање</a:t>
            </a:r>
          </a:p>
          <a:p>
            <a:pPr algn="ctr"/>
            <a:r>
              <a:rPr lang="sr-Cyrl-RS" dirty="0" smtClean="0"/>
              <a:t>1905.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04248" y="6021288"/>
            <a:ext cx="16351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Зграда ПМФ-а</a:t>
            </a:r>
          </a:p>
          <a:p>
            <a:pPr algn="ctr"/>
            <a:r>
              <a:rPr lang="sr-Cyrl-RS" dirty="0" smtClean="0"/>
              <a:t>1961.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610" y="116632"/>
            <a:ext cx="1565581" cy="1448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116632"/>
            <a:ext cx="7498080" cy="1584176"/>
          </a:xfrm>
        </p:spPr>
        <p:txBody>
          <a:bodyPr>
            <a:noAutofit/>
          </a:bodyPr>
          <a:lstStyle/>
          <a:p>
            <a:pPr algn="r"/>
            <a:r>
              <a:rPr lang="sr-Cyrl-R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ХЕМИЈСКИ ФАКУЛТЕТ</a:t>
            </a:r>
            <a:br>
              <a:rPr lang="sr-Cyrl-R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sr-Cyrl-R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- </a:t>
            </a:r>
            <a:r>
              <a:rPr lang="sr-Cyrl-R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ГОДИШЊИЦА </a:t>
            </a:r>
            <a:r>
              <a:rPr lang="sr-Cyrl-R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РОЂЕЊА СИМЕ ЛОЗАНИЋА-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9712" y="1564689"/>
            <a:ext cx="6953976" cy="4619600"/>
          </a:xfrm>
        </p:spPr>
        <p:txBody>
          <a:bodyPr>
            <a:noAutofit/>
          </a:bodyPr>
          <a:lstStyle/>
          <a:p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Рођен је у Београду 8. марта (24. фебруара по јулијанском календару) </a:t>
            </a: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1847.</a:t>
            </a:r>
          </a:p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Завршио </a:t>
            </a: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правне науке у Београду, студирао хемију код </a:t>
            </a:r>
            <a:r>
              <a:rPr lang="sr-Cyrl-RS" sz="2400" dirty="0" err="1">
                <a:latin typeface="Times New Roman" pitchFamily="18" charset="0"/>
                <a:cs typeface="Times New Roman" pitchFamily="18" charset="0"/>
              </a:rPr>
              <a:t>Вислицениуса</a:t>
            </a: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 у Цириху и Хофмана у Берлину. Докторирао је на универзитету у Цириху 19. марта 1870. </a:t>
            </a:r>
            <a:endParaRPr lang="sr-Cyrl-R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Био </a:t>
            </a: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је професор Велике школе од 1872</a:t>
            </a:r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 а затим Филозофског факултета Универзитета у Београду до 1924. Када је основан Београдски универзитет 1905. био је међу првих осам редовних професора који су бирали цео остали наставни кадар. Сима </a:t>
            </a:r>
            <a:r>
              <a:rPr lang="sr-Cyrl-RS" sz="2400" dirty="0" err="1">
                <a:latin typeface="Times New Roman" pitchFamily="18" charset="0"/>
                <a:cs typeface="Times New Roman" pitchFamily="18" charset="0"/>
              </a:rPr>
              <a:t>Лозанић</a:t>
            </a: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 је тада изабран за првог ректора Београдског универзитета.</a:t>
            </a:r>
            <a:endParaRPr lang="sr-Latn-R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0070C0"/>
                </a:solidFill>
              </a:rPr>
              <a:t>ГРЖЕТИЋ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F6D-2D17-403C-9CEF-1BCEFBAAA4C6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610" y="116632"/>
            <a:ext cx="1565581" cy="1448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Image result for sima lozanić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700808"/>
            <a:ext cx="20955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sr-Cyrl-RS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ХЕМИЈСКИ ФАКУЛТЕТ</a:t>
            </a:r>
            <a:br>
              <a:rPr lang="sr-Cyrl-RS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sr-Cyrl-RS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- </a:t>
            </a:r>
            <a:r>
              <a:rPr lang="sr-Cyrl-RS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ЈОШ ИСТОРИЈЕ </a:t>
            </a:r>
            <a:r>
              <a:rPr lang="sr-Cyrl-RS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-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564689"/>
            <a:ext cx="7498080" cy="4800600"/>
          </a:xfrm>
        </p:spPr>
        <p:txBody>
          <a:bodyPr>
            <a:normAutofit fontScale="92500" lnSpcReduction="10000"/>
          </a:bodyPr>
          <a:lstStyle/>
          <a:p>
            <a:r>
              <a:rPr lang="sr-Cyrl-R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ДАН ХЕМИЈСКОГ ФАКУЛТЕТА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ВЕЗУЈЕ СЕ ЗА 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20. октобра 1853.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јулијанском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календару. Тада је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Михаило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Рашковић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одржао прво предавање на Лицеју из области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хемије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и тако постао наш први професор хемије у Србији.</a:t>
            </a:r>
            <a:endParaRPr lang="sr-Latn-RS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1. новембар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новом грегоријанском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календару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је иначе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реалан датум који се у општој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временској скали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поклапа са 20. октобром 1853. по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старом јулијанском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календару из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века.</a:t>
            </a:r>
            <a:endParaRPr lang="sr-Latn-RS" dirty="0">
              <a:latin typeface="Times New Roman" pitchFamily="18" charset="0"/>
              <a:cs typeface="Times New Roman" pitchFamily="18" charset="0"/>
            </a:endParaRPr>
          </a:p>
          <a:p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F6D-2D17-403C-9CEF-1BCEFBAAA4C6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610" y="116632"/>
            <a:ext cx="1565581" cy="1448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s://upload.wikimedia.org/wikipedia/commons/8/85/Mihailo_Raskovic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96" y="1700808"/>
            <a:ext cx="1228667" cy="17281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595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sr-Cyrl-RS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ХЕМИЈСКИ ФАКУЛТЕТ</a:t>
            </a:r>
            <a:br>
              <a:rPr lang="sr-Cyrl-RS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sr-Cyrl-RS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- ЈОШ ИСТОРИЈЕ -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667339"/>
            <a:ext cx="7498080" cy="4800600"/>
          </a:xfrm>
        </p:spPr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Да се подсетимо, средином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прошлог века основан је </a:t>
            </a:r>
            <a:r>
              <a:rPr lang="sr-Cyrl-R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sr-Latn-R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47</a:t>
            </a:r>
            <a:r>
              <a:rPr lang="sr-Cyrl-R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године Природно-математички факултет (ПМФ) у Београду на коме се изучавала и хемија.</a:t>
            </a:r>
          </a:p>
          <a:p>
            <a:r>
              <a:rPr lang="sr-Cyrl-R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1990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године трансформацијом ПМФ-а коначно је издвојена хемија у посебан факултет и од тада на </a:t>
            </a:r>
            <a:r>
              <a:rPr lang="sr-Cyrl-RS" dirty="0" err="1">
                <a:latin typeface="Times New Roman" pitchFamily="18" charset="0"/>
                <a:cs typeface="Times New Roman" pitchFamily="18" charset="0"/>
              </a:rPr>
              <a:t>Универзизету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 у Београду постоји </a:t>
            </a:r>
            <a:r>
              <a:rPr lang="sr-Cyrl-R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Хемијски факултет</a:t>
            </a:r>
            <a:r>
              <a:rPr lang="sr-Cyrl-R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F6D-2D17-403C-9CEF-1BCEFBAAA4C6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56558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8568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2996952"/>
            <a:ext cx="6705992" cy="1143000"/>
          </a:xfrm>
        </p:spPr>
        <p:txBody>
          <a:bodyPr/>
          <a:lstStyle/>
          <a:p>
            <a:r>
              <a:rPr lang="sr-Cyrl-RS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А КАКО ЈЕ ДАНАС ?</a:t>
            </a:r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0070C0"/>
                </a:solidFill>
              </a:rPr>
              <a:t>ГРЖЕТИЋ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F6D-2D17-403C-9CEF-1BCEFBAAA4C6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3074" name="Picture 2" descr="http://www.student.org.rs/geogra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19683"/>
            <a:ext cx="3429000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danas.rs/upload/images/news/2008/20080303/img/terazije1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365104"/>
            <a:ext cx="2857500" cy="202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6632"/>
            <a:ext cx="156558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9019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sr-Cyrl-RS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ХЕМИЈСКИ ФАКУЛТЕТ</a:t>
            </a:r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ГРЖЕТИЋ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F6D-2D17-403C-9CEF-1BCEFBAAA4C6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156558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987454" y="1988840"/>
            <a:ext cx="73995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Солидно, мада, знамо и за боља времена. </a:t>
            </a:r>
          </a:p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Боримо се за боље услове рада, за боље плате, </a:t>
            </a:r>
          </a:p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за више приходе у науци, за радна места </a:t>
            </a:r>
          </a:p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за наше завршене студенте, за </a:t>
            </a:r>
            <a:r>
              <a:rPr lang="sr-Cyrl-RS" sz="2400" dirty="0" err="1" smtClean="0">
                <a:latin typeface="Times New Roman" pitchFamily="18" charset="0"/>
                <a:cs typeface="Times New Roman" pitchFamily="18" charset="0"/>
              </a:rPr>
              <a:t>праведнији</a:t>
            </a:r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систем вредности и за највише место у непостојећој</a:t>
            </a:r>
          </a:p>
          <a:p>
            <a:r>
              <a:rPr lang="sr-Cyrl-RS" sz="2400" b="1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анг листи  </a:t>
            </a:r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образовних и научних установа </a:t>
            </a:r>
          </a:p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у области природних наука.</a:t>
            </a:r>
          </a:p>
          <a:p>
            <a:endParaRPr lang="sr-Cyrl-RS" sz="2400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Коначно</a:t>
            </a:r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ми </a:t>
            </a: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данас </a:t>
            </a:r>
            <a:r>
              <a:rPr lang="sr-Cyrl-RS" sz="2400" b="1" dirty="0" err="1" smtClean="0">
                <a:latin typeface="Times New Roman" pitchFamily="18" charset="0"/>
                <a:cs typeface="Times New Roman" pitchFamily="18" charset="0"/>
              </a:rPr>
              <a:t>прослављамо</a:t>
            </a: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  27 година </a:t>
            </a:r>
          </a:p>
          <a:p>
            <a:pPr algn="r"/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постојања ХЕМИЈСКОГ ФАКУЛТЕТА.  </a:t>
            </a:r>
            <a:endParaRPr lang="sr-Latn-R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Image result for spilled chem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124744"/>
            <a:ext cx="1905000" cy="252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encrypted-tbn0.gstatic.com/images?q=tbn:ANd9GcRf-_GywOp1tjR-rldDhGazEEB5G1I4oMp2jcnCVuVPhZvAhvL1YpN7J_O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36267"/>
            <a:ext cx="220980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392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6752" y="2924944"/>
            <a:ext cx="7498080" cy="792088"/>
          </a:xfrm>
        </p:spPr>
        <p:txBody>
          <a:bodyPr>
            <a:normAutofit/>
          </a:bodyPr>
          <a:lstStyle/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ХВАЛА НА ПАЖЊИ !</a:t>
            </a:r>
            <a:endParaRPr lang="sr-Latn-R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0070C0"/>
                </a:solidFill>
              </a:rPr>
              <a:t>ГРЖЕТИЋ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0F6D-2D17-403C-9CEF-1BCEFBAAA4C6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865934"/>
            <a:ext cx="4922912" cy="2641963"/>
          </a:xfrm>
          <a:prstGeom prst="rect">
            <a:avLst/>
          </a:prstGeom>
        </p:spPr>
      </p:pic>
      <p:pic>
        <p:nvPicPr>
          <p:cNvPr id="41986" name="Picture 2" descr="Image result for FUNNY CHEMIST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5508104" cy="27921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2565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1472</TotalTime>
  <Words>1294</Words>
  <Application>Microsoft Office PowerPoint</Application>
  <PresentationFormat>On-screen Show (4:3)</PresentationFormat>
  <Paragraphs>407</Paragraphs>
  <Slides>24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Solstice</vt:lpstr>
      <vt:lpstr>Unknown</vt:lpstr>
      <vt:lpstr>PowerPoint Presentation</vt:lpstr>
      <vt:lpstr>ГДЕ И КОД КОГА СТЕ ДОШЛИ ?</vt:lpstr>
      <vt:lpstr>ХЕМИЈСКИ ФАКУЛТЕТ</vt:lpstr>
      <vt:lpstr>ХЕМИЈСКИ ФАКУЛТЕТ</vt:lpstr>
      <vt:lpstr>ХЕМИЈСКИ ФАКУЛТЕТ - САД -</vt:lpstr>
      <vt:lpstr>ХЕМИЈСКИ ФАКУЛТЕТ - САД - Успех студената</vt:lpstr>
      <vt:lpstr>ХЕМИЈСКИ ФАКУЛТЕТ - САД - Успех студената</vt:lpstr>
      <vt:lpstr>ХЕМИЈСКИ ФАКУЛТЕТ - САД -</vt:lpstr>
      <vt:lpstr>ХЕМИЈСКИ ФАКУЛТЕТ - САД -</vt:lpstr>
      <vt:lpstr>ХЕМИЈСКИ ФАКУЛТЕТ - САД – Успех наставника</vt:lpstr>
      <vt:lpstr>ХЕМИЈСКИ ФАКУЛТЕТ - САД – Успех наставника</vt:lpstr>
      <vt:lpstr>ХЕМИЈСКИ ФАКУЛТЕТ - САД – Успех наставника</vt:lpstr>
      <vt:lpstr>ХЕМИЈСКИ ФАКУЛТЕТ - САД – Успех наставника</vt:lpstr>
      <vt:lpstr>ХЕМИЈСКИ ФАКУЛТЕТ - АКТИВНОСТИ -</vt:lpstr>
      <vt:lpstr>ХЕМИЈСКИ ФАКУЛТЕТ - АКТИВНОСТИ -</vt:lpstr>
      <vt:lpstr>МАЛО  ИСТОРИЈЕ</vt:lpstr>
      <vt:lpstr>PowerPoint Presentation</vt:lpstr>
      <vt:lpstr>ХЕМИЈСКИ ФАКУЛТЕТ - ГОДИШЊИЦА -</vt:lpstr>
      <vt:lpstr>ХЕМИЈСКИ ФАКУЛТЕТ - ГОДИШЊИЦА РОЂЕЊА СИМЕ ЛОЗАНИЋА-</vt:lpstr>
      <vt:lpstr>ХЕМИЈСКИ ФАКУЛТЕТ - ЈОШ ИСТОРИЈЕ -</vt:lpstr>
      <vt:lpstr>ХЕМИЈСКИ ФАКУЛТЕТ - ЈОШ ИСТОРИЈЕ -</vt:lpstr>
      <vt:lpstr>А КАКО ЈЕ ДАНАС ?</vt:lpstr>
      <vt:lpstr>ХЕМИЈСКИ ФАКУЛТЕТ</vt:lpstr>
      <vt:lpstr>ХВАЛА НА ПАЖЊИ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Ivan</dc:creator>
  <cp:lastModifiedBy>Ivan Grzetic</cp:lastModifiedBy>
  <cp:revision>377</cp:revision>
  <dcterms:created xsi:type="dcterms:W3CDTF">2015-09-27T07:09:12Z</dcterms:created>
  <dcterms:modified xsi:type="dcterms:W3CDTF">2017-10-20T07:13:54Z</dcterms:modified>
</cp:coreProperties>
</file>