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6" r:id="rId9"/>
    <p:sldId id="264" r:id="rId10"/>
    <p:sldId id="263" r:id="rId11"/>
    <p:sldId id="265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660033"/>
    <a:srgbClr val="800000"/>
    <a:srgbClr val="990000"/>
    <a:srgbClr val="CC3300"/>
    <a:srgbClr val="003300"/>
    <a:srgbClr val="000099"/>
    <a:srgbClr val="CC5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76" autoAdjust="0"/>
    <p:restoredTop sz="94660"/>
  </p:normalViewPr>
  <p:slideViewPr>
    <p:cSldViewPr>
      <p:cViewPr>
        <p:scale>
          <a:sx n="75" d="100"/>
          <a:sy n="75" d="100"/>
        </p:scale>
        <p:origin x="-1170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wmf"/><Relationship Id="rId4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BB6EA-422E-4CCC-9774-6D0E014E9B1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37FA7-818A-451E-BBDC-018F15AB68B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17F27-F660-4187-AC54-922DADD9473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EBA07-74ED-473E-AFA5-CAFD728A417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30F77-EB72-4AF2-8149-F7F361FAF1A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DD6F7-3206-4D8B-BBD5-7E7C3AD84E0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9E6B3-5287-4767-9F06-A9A1D6C57E2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45888-9263-40B1-AC58-9A76C206FFD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4B455-7EAA-44B9-9148-E1713DCC3AF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39E16-A227-4A31-8C83-984241C192C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042CB-BEDE-4159-AF49-27C1A3B0591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42B478-82FB-4F5A-B020-BB4D2E15544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620713"/>
            <a:ext cx="7772400" cy="2160587"/>
          </a:xfrm>
        </p:spPr>
        <p:txBody>
          <a:bodyPr/>
          <a:lstStyle/>
          <a:p>
            <a:pPr algn="l" eaLnBrk="1" hangingPunct="1"/>
            <a:r>
              <a:rPr lang="en-US" sz="2800" smtClean="0">
                <a:solidFill>
                  <a:schemeClr val="accent2"/>
                </a:solidFill>
              </a:rPr>
              <a:t>PODELA ANALITI</a:t>
            </a:r>
            <a:r>
              <a:rPr lang="sr-Latn-CS" sz="2800" smtClean="0">
                <a:solidFill>
                  <a:schemeClr val="accent2"/>
                </a:solidFill>
              </a:rPr>
              <a:t>ČKIH METODA:</a:t>
            </a:r>
            <a:br>
              <a:rPr lang="sr-Latn-CS" sz="2800" smtClean="0">
                <a:solidFill>
                  <a:schemeClr val="accent2"/>
                </a:solidFill>
              </a:rPr>
            </a:br>
            <a:r>
              <a:rPr lang="sr-Latn-CS" sz="2800" smtClean="0">
                <a:solidFill>
                  <a:schemeClr val="accent2"/>
                </a:solidFill>
              </a:rPr>
              <a:t>A. Hemijske</a:t>
            </a:r>
            <a:br>
              <a:rPr lang="sr-Latn-CS" sz="2800" smtClean="0">
                <a:solidFill>
                  <a:schemeClr val="accent2"/>
                </a:solidFill>
              </a:rPr>
            </a:br>
            <a:r>
              <a:rPr lang="sr-Latn-CS" sz="2800" smtClean="0">
                <a:solidFill>
                  <a:srgbClr val="A50021"/>
                </a:solidFill>
              </a:rPr>
              <a:t>B. Fizičko-hemijske</a:t>
            </a:r>
            <a:br>
              <a:rPr lang="sr-Latn-CS" sz="2800" smtClean="0">
                <a:solidFill>
                  <a:srgbClr val="A50021"/>
                </a:solidFill>
              </a:rPr>
            </a:br>
            <a:r>
              <a:rPr lang="sr-Latn-CS" sz="2800" smtClean="0">
                <a:solidFill>
                  <a:srgbClr val="A50021"/>
                </a:solidFill>
              </a:rPr>
              <a:t>C. Fizičke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2781300"/>
            <a:ext cx="7848600" cy="4076700"/>
          </a:xfrm>
        </p:spPr>
        <p:txBody>
          <a:bodyPr/>
          <a:lstStyle/>
          <a:p>
            <a:pPr eaLnBrk="1" hangingPunct="1"/>
            <a:r>
              <a:rPr lang="sr-Latn-CS" sz="2800" smtClean="0">
                <a:solidFill>
                  <a:schemeClr val="accent2"/>
                </a:solidFill>
              </a:rPr>
              <a:t>A. </a:t>
            </a:r>
            <a:r>
              <a:rPr lang="sr-Latn-CS" sz="2800" smtClean="0">
                <a:solidFill>
                  <a:schemeClr val="accent2"/>
                </a:solidFill>
                <a:sym typeface="Wingdings 3" pitchFamily="18" charset="2"/>
              </a:rPr>
              <a:t> Klasične metode</a:t>
            </a:r>
          </a:p>
          <a:p>
            <a:pPr eaLnBrk="1" hangingPunct="1"/>
            <a:r>
              <a:rPr lang="sr-Latn-CS" sz="2800" smtClean="0"/>
              <a:t>Analitički signal:</a:t>
            </a:r>
          </a:p>
          <a:p>
            <a:pPr eaLnBrk="1" hangingPunct="1"/>
            <a:r>
              <a:rPr lang="sr-Latn-CS" sz="2800" smtClean="0">
                <a:sym typeface="Wingdings 3" pitchFamily="18" charset="2"/>
              </a:rPr>
              <a:t></a:t>
            </a:r>
            <a:r>
              <a:rPr lang="en-US" sz="2800" smtClean="0">
                <a:sym typeface="Wingdings 3" pitchFamily="18" charset="2"/>
              </a:rPr>
              <a:t> </a:t>
            </a:r>
            <a:r>
              <a:rPr lang="sr-Latn-CS" sz="2800" smtClean="0">
                <a:sym typeface="Wingdings 3" pitchFamily="18" charset="2"/>
              </a:rPr>
              <a:t>masa  gravimetrija</a:t>
            </a:r>
          </a:p>
          <a:p>
            <a:pPr eaLnBrk="1" hangingPunct="1"/>
            <a:r>
              <a:rPr lang="sr-Latn-CS" sz="2800" smtClean="0">
                <a:sym typeface="Wingdings 3" pitchFamily="18" charset="2"/>
              </a:rPr>
              <a:t></a:t>
            </a:r>
            <a:r>
              <a:rPr lang="en-US" sz="2800" smtClean="0">
                <a:sym typeface="Wingdings 3" pitchFamily="18" charset="2"/>
              </a:rPr>
              <a:t> </a:t>
            </a:r>
            <a:r>
              <a:rPr lang="sr-Latn-CS" sz="2800" smtClean="0">
                <a:sym typeface="Wingdings 3" pitchFamily="18" charset="2"/>
              </a:rPr>
              <a:t>zapremina  volumetrija</a:t>
            </a:r>
          </a:p>
          <a:p>
            <a:pPr eaLnBrk="1" hangingPunct="1"/>
            <a:r>
              <a:rPr lang="sr-Latn-CS" sz="2800" smtClean="0">
                <a:solidFill>
                  <a:srgbClr val="A50021"/>
                </a:solidFill>
                <a:sym typeface="Wingdings 3" pitchFamily="18" charset="2"/>
              </a:rPr>
              <a:t>B. + C. = Instrumentalne metode</a:t>
            </a:r>
          </a:p>
          <a:p>
            <a:pPr algn="l" eaLnBrk="1" hangingPunct="1"/>
            <a:r>
              <a:rPr lang="sr-Latn-CS" sz="2800" smtClean="0">
                <a:solidFill>
                  <a:srgbClr val="A50021"/>
                </a:solidFill>
                <a:sym typeface="Wingdings 3" pitchFamily="18" charset="2"/>
              </a:rPr>
              <a:t>(Analitički signal: elektroprovodljivost, toplotni efekti, apsorpcija ili emisija svetlosti, ...)</a:t>
            </a:r>
          </a:p>
          <a:p>
            <a:pPr eaLnBrk="1" hangingPunct="1"/>
            <a:endParaRPr lang="sr-Latn-CS" sz="2800" smtClean="0">
              <a:sym typeface="Wingdings 3" pitchFamily="18" charset="2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176338" y="5373688"/>
            <a:ext cx="6132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714375" y="1214438"/>
            <a:ext cx="7762875" cy="433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600" dirty="0">
                <a:solidFill>
                  <a:srgbClr val="A50021"/>
                </a:solidFill>
              </a:rPr>
              <a:t>Taložne metode = najvažnije gravimetrijske metode</a:t>
            </a:r>
          </a:p>
          <a:p>
            <a:endParaRPr lang="sr-Latn-CS" sz="2600" dirty="0">
              <a:solidFill>
                <a:srgbClr val="A50021"/>
              </a:solidFill>
            </a:endParaRPr>
          </a:p>
          <a:p>
            <a:pPr>
              <a:lnSpc>
                <a:spcPct val="150000"/>
              </a:lnSpc>
            </a:pPr>
            <a:r>
              <a:rPr lang="sr-Latn-CS" sz="2600" dirty="0">
                <a:solidFill>
                  <a:schemeClr val="accent2"/>
                </a:solidFill>
              </a:rPr>
              <a:t>Talozi određenih </a:t>
            </a:r>
            <a:r>
              <a:rPr lang="en-US" sz="2600" dirty="0" err="1" smtClean="0">
                <a:solidFill>
                  <a:schemeClr val="accent2"/>
                </a:solidFill>
              </a:rPr>
              <a:t>karakteristik</a:t>
            </a:r>
            <a:r>
              <a:rPr lang="sr-Latn-CS" sz="2600" dirty="0" smtClean="0">
                <a:solidFill>
                  <a:schemeClr val="accent2"/>
                </a:solidFill>
              </a:rPr>
              <a:t>a</a:t>
            </a:r>
            <a:r>
              <a:rPr lang="sr-Latn-CS" sz="2600" dirty="0">
                <a:solidFill>
                  <a:schemeClr val="accent2"/>
                </a:solidFill>
              </a:rPr>
              <a:t>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sr-Latn-CS" sz="2600" dirty="0">
                <a:solidFill>
                  <a:schemeClr val="accent2"/>
                </a:solidFill>
              </a:rPr>
              <a:t> Rastvorljivost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600" dirty="0">
                <a:solidFill>
                  <a:schemeClr val="accent2"/>
                </a:solidFill>
              </a:rPr>
              <a:t> </a:t>
            </a:r>
            <a:r>
              <a:rPr lang="sr-Latn-CS" sz="2600" dirty="0">
                <a:solidFill>
                  <a:schemeClr val="accent2"/>
                </a:solidFill>
              </a:rPr>
              <a:t>Čistoća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600" dirty="0">
                <a:solidFill>
                  <a:schemeClr val="accent2"/>
                </a:solidFill>
              </a:rPr>
              <a:t> </a:t>
            </a:r>
            <a:r>
              <a:rPr lang="sr-Latn-CS" sz="2600" dirty="0">
                <a:solidFill>
                  <a:schemeClr val="accent2"/>
                </a:solidFill>
              </a:rPr>
              <a:t>Veličina čestica (ceđenje i ispiranje</a:t>
            </a:r>
            <a:r>
              <a:rPr lang="sr-Latn-CS" sz="2400" dirty="0">
                <a:solidFill>
                  <a:schemeClr val="accent2"/>
                </a:solidFill>
              </a:rPr>
              <a:t>)</a:t>
            </a:r>
            <a:endParaRPr lang="sr-Latn-CS" sz="2400" dirty="0">
              <a:solidFill>
                <a:srgbClr val="A5002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solidFill>
                  <a:srgbClr val="A50021"/>
                </a:solidFill>
              </a:rPr>
              <a:t> </a:t>
            </a:r>
            <a:r>
              <a:rPr lang="sr-Latn-CS" sz="2400" dirty="0">
                <a:solidFill>
                  <a:srgbClr val="A50021"/>
                </a:solidFill>
              </a:rPr>
              <a:t>Hemijski sastav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sr-Latn-CS" sz="2400" dirty="0">
                <a:solidFill>
                  <a:srgbClr val="A50021"/>
                </a:solidFill>
              </a:rPr>
              <a:t>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42938" y="285750"/>
            <a:ext cx="7772400" cy="1470025"/>
          </a:xfrm>
        </p:spPr>
        <p:txBody>
          <a:bodyPr/>
          <a:lstStyle/>
          <a:p>
            <a:pPr eaLnBrk="1" hangingPunct="1"/>
            <a:r>
              <a:rPr lang="sr-Latn-CS" sz="3200" smtClean="0">
                <a:solidFill>
                  <a:srgbClr val="A50021"/>
                </a:solidFill>
              </a:rPr>
              <a:t>KOLOIDNI RASTVORI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1857375"/>
            <a:ext cx="6945313" cy="3887788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sr-Latn-CS" sz="2800" smtClean="0">
                <a:solidFill>
                  <a:schemeClr val="accent2"/>
                </a:solidFill>
              </a:rPr>
              <a:t>Koloidni rastvor (talog</a:t>
            </a:r>
            <a:r>
              <a:rPr lang="en-US" sz="2800" smtClean="0">
                <a:solidFill>
                  <a:schemeClr val="accent2"/>
                </a:solidFill>
              </a:rPr>
              <a:t>; suspenzija</a:t>
            </a:r>
            <a:r>
              <a:rPr lang="sr-Latn-CS" sz="2800" smtClean="0">
                <a:solidFill>
                  <a:schemeClr val="accent2"/>
                </a:solidFill>
              </a:rPr>
              <a:t>) ili s</a:t>
            </a:r>
            <a:r>
              <a:rPr lang="en-US" sz="2800" smtClean="0">
                <a:solidFill>
                  <a:schemeClr val="accent2"/>
                </a:solidFill>
                <a:cs typeface="Arial" charset="0"/>
              </a:rPr>
              <a:t>ô</a:t>
            </a:r>
            <a:r>
              <a:rPr lang="sr-Latn-CS" sz="2800" smtClean="0">
                <a:solidFill>
                  <a:schemeClr val="accent2"/>
                </a:solidFill>
                <a:cs typeface="Arial" charset="0"/>
              </a:rPr>
              <a:t>l</a:t>
            </a:r>
          </a:p>
          <a:p>
            <a:pPr algn="l" eaLnBrk="1" hangingPunct="1">
              <a:lnSpc>
                <a:spcPct val="90000"/>
              </a:lnSpc>
              <a:buFontTx/>
              <a:buChar char="•"/>
            </a:pPr>
            <a:r>
              <a:rPr lang="sr-Latn-CS" sz="2800" smtClean="0">
                <a:solidFill>
                  <a:schemeClr val="accent2"/>
                </a:solidFill>
                <a:cs typeface="Arial" charset="0"/>
              </a:rPr>
              <a:t> Veličina čestica: 1 – 100 nm</a:t>
            </a:r>
          </a:p>
          <a:p>
            <a:pPr algn="l" eaLnBrk="1" hangingPunct="1">
              <a:lnSpc>
                <a:spcPct val="90000"/>
              </a:lnSpc>
              <a:buFontTx/>
              <a:buChar char="•"/>
            </a:pPr>
            <a:r>
              <a:rPr lang="sr-Latn-CS" sz="2800" smtClean="0">
                <a:solidFill>
                  <a:schemeClr val="accent2"/>
                </a:solidFill>
                <a:cs typeface="Arial" charset="0"/>
              </a:rPr>
              <a:t> Čestice: 	- nevidljive golim okom</a:t>
            </a:r>
          </a:p>
          <a:p>
            <a:pPr algn="l" eaLnBrk="1" hangingPunct="1">
              <a:lnSpc>
                <a:spcPct val="90000"/>
              </a:lnSpc>
            </a:pPr>
            <a:r>
              <a:rPr lang="sr-Latn-CS" sz="2800" smtClean="0">
                <a:solidFill>
                  <a:schemeClr val="accent2"/>
                </a:solidFill>
                <a:cs typeface="Arial" charset="0"/>
              </a:rPr>
              <a:t>		- pokazuju Tindalov efekat</a:t>
            </a:r>
          </a:p>
          <a:p>
            <a:pPr algn="l" eaLnBrk="1" hangingPunct="1">
              <a:lnSpc>
                <a:spcPct val="90000"/>
              </a:lnSpc>
            </a:pPr>
            <a:r>
              <a:rPr lang="sr-Latn-CS" sz="2800" smtClean="0">
                <a:solidFill>
                  <a:schemeClr val="accent2"/>
                </a:solidFill>
                <a:cs typeface="Arial" charset="0"/>
              </a:rPr>
              <a:t>		- ne mogu se staložiti</a:t>
            </a:r>
          </a:p>
          <a:p>
            <a:pPr algn="l" eaLnBrk="1" hangingPunct="1">
              <a:lnSpc>
                <a:spcPct val="90000"/>
              </a:lnSpc>
            </a:pPr>
            <a:r>
              <a:rPr lang="sr-Latn-CS" sz="2800" smtClean="0">
                <a:solidFill>
                  <a:schemeClr val="accent2"/>
                </a:solidFill>
                <a:cs typeface="Arial" charset="0"/>
              </a:rPr>
              <a:t>		- prolaze kroz </a:t>
            </a:r>
            <a:r>
              <a:rPr lang="en-US" sz="2800" smtClean="0">
                <a:solidFill>
                  <a:schemeClr val="accent2"/>
                </a:solidFill>
                <a:cs typeface="Arial" charset="0"/>
              </a:rPr>
              <a:t>pore hartije za 		  ceđenje</a:t>
            </a:r>
            <a:endParaRPr lang="sr-Latn-CS" sz="2800" smtClean="0">
              <a:solidFill>
                <a:schemeClr val="accent2"/>
              </a:solidFill>
              <a:cs typeface="Arial" charset="0"/>
            </a:endParaRPr>
          </a:p>
          <a:p>
            <a:pPr algn="l" eaLnBrk="1" hangingPunct="1">
              <a:lnSpc>
                <a:spcPct val="90000"/>
              </a:lnSpc>
            </a:pPr>
            <a:endParaRPr lang="sr-Latn-CS" sz="2800" smtClean="0">
              <a:solidFill>
                <a:srgbClr val="A50021"/>
              </a:solidFill>
              <a:cs typeface="Arial" charset="0"/>
            </a:endParaRPr>
          </a:p>
          <a:p>
            <a:pPr algn="l" eaLnBrk="1" hangingPunct="1">
              <a:lnSpc>
                <a:spcPct val="90000"/>
              </a:lnSpc>
              <a:buFontTx/>
              <a:buChar char="•"/>
            </a:pPr>
            <a:r>
              <a:rPr lang="sr-Latn-CS" sz="2800" smtClean="0">
                <a:solidFill>
                  <a:srgbClr val="A50021"/>
                </a:solidFill>
                <a:cs typeface="Arial" charset="0"/>
              </a:rPr>
              <a:t> Čest izgled: potpuno bistri i </a:t>
            </a:r>
            <a:r>
              <a:rPr lang="en-US" sz="2800" smtClean="0">
                <a:solidFill>
                  <a:srgbClr val="A50021"/>
                </a:solidFill>
                <a:cs typeface="Arial" charset="0"/>
              </a:rPr>
              <a:t>“</a:t>
            </a:r>
            <a:r>
              <a:rPr lang="sr-Latn-CS" sz="2800" smtClean="0">
                <a:solidFill>
                  <a:srgbClr val="A50021"/>
                </a:solidFill>
                <a:cs typeface="Arial" charset="0"/>
              </a:rPr>
              <a:t>homogeni</a:t>
            </a:r>
            <a:r>
              <a:rPr lang="en-US" sz="2800" smtClean="0">
                <a:solidFill>
                  <a:srgbClr val="A50021"/>
                </a:solidFill>
                <a:cs typeface="Arial" charset="0"/>
              </a:rPr>
              <a:t>”</a:t>
            </a:r>
            <a:endParaRPr lang="sr-Latn-CS" sz="2800" smtClean="0">
              <a:solidFill>
                <a:srgbClr val="A50021"/>
              </a:solidFill>
              <a:cs typeface="Arial" charset="0"/>
            </a:endParaRPr>
          </a:p>
          <a:p>
            <a:pPr algn="l" eaLnBrk="1" hangingPunct="1">
              <a:lnSpc>
                <a:spcPct val="90000"/>
              </a:lnSpc>
              <a:buFontTx/>
              <a:buChar char="•"/>
            </a:pPr>
            <a:endParaRPr lang="sr-Latn-CS" sz="2800" smtClean="0">
              <a:solidFill>
                <a:schemeClr val="accent2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692150"/>
            <a:ext cx="7118350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1143000" y="4929188"/>
            <a:ext cx="6926263" cy="557212"/>
          </a:xfrm>
          <a:prstGeom prst="rect">
            <a:avLst/>
          </a:prstGeom>
          <a:noFill/>
          <a:ln w="38100" cmpd="dbl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Tyndall-ov efekat = </a:t>
            </a:r>
            <a:r>
              <a:rPr lang="sr-Latn-CS"/>
              <a:t>rasipanje svetlosti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3663" y="1047750"/>
            <a:ext cx="38766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/>
          <p:cNvSpPr txBox="1">
            <a:spLocks noChangeArrowheads="1"/>
          </p:cNvSpPr>
          <p:nvPr/>
        </p:nvSpPr>
        <p:spPr bwMode="auto">
          <a:xfrm>
            <a:off x="827088" y="549275"/>
            <a:ext cx="7451725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chemeClr val="accent2"/>
                </a:solidFill>
              </a:rPr>
              <a:t>Važno</a:t>
            </a:r>
            <a:r>
              <a:rPr lang="sr-Latn-CS"/>
              <a:t>: </a:t>
            </a:r>
            <a:r>
              <a:rPr lang="sr-Latn-CS">
                <a:solidFill>
                  <a:srgbClr val="A50021"/>
                </a:solidFill>
              </a:rPr>
              <a:t>SPREČITI NASTAJANJE</a:t>
            </a:r>
            <a:r>
              <a:rPr lang="en-US">
                <a:solidFill>
                  <a:srgbClr val="A50021"/>
                </a:solidFill>
              </a:rPr>
              <a:t> KOLOIDNIH</a:t>
            </a:r>
          </a:p>
          <a:p>
            <a:r>
              <a:rPr lang="en-US">
                <a:solidFill>
                  <a:srgbClr val="A50021"/>
                </a:solidFill>
              </a:rPr>
              <a:t>	   RASTVORA</a:t>
            </a:r>
            <a:endParaRPr lang="sr-Latn-CS">
              <a:solidFill>
                <a:srgbClr val="A50021"/>
              </a:solidFill>
            </a:endParaRPr>
          </a:p>
          <a:p>
            <a:endParaRPr lang="sr-Latn-CS">
              <a:solidFill>
                <a:srgbClr val="A50021"/>
              </a:solidFill>
            </a:endParaRPr>
          </a:p>
          <a:p>
            <a:r>
              <a:rPr lang="sr-Latn-CS">
                <a:solidFill>
                  <a:schemeClr val="accent2"/>
                </a:solidFill>
              </a:rPr>
              <a:t>Nastajanje:</a:t>
            </a:r>
          </a:p>
          <a:p>
            <a:r>
              <a:rPr lang="sr-Latn-CS">
                <a:solidFill>
                  <a:srgbClr val="A50021"/>
                </a:solidFill>
              </a:rPr>
              <a:t>1 – disperzione metode </a:t>
            </a:r>
            <a:r>
              <a:rPr lang="sr-Latn-CS">
                <a:solidFill>
                  <a:srgbClr val="006600"/>
                </a:solidFill>
              </a:rPr>
              <a:t>(sitnjenjem krupnijih</a:t>
            </a:r>
          </a:p>
          <a:p>
            <a:r>
              <a:rPr lang="sr-Latn-CS">
                <a:solidFill>
                  <a:srgbClr val="006600"/>
                </a:solidFill>
              </a:rPr>
              <a:t>      čestica)</a:t>
            </a:r>
          </a:p>
          <a:p>
            <a:r>
              <a:rPr lang="sr-Latn-CS">
                <a:solidFill>
                  <a:srgbClr val="A50021"/>
                </a:solidFill>
              </a:rPr>
              <a:t>2 – kondenzacione </a:t>
            </a:r>
            <a:r>
              <a:rPr lang="sr-Latn-CS">
                <a:solidFill>
                  <a:srgbClr val="006600"/>
                </a:solidFill>
              </a:rPr>
              <a:t>(spajanjem sitnijih čestica </a:t>
            </a:r>
          </a:p>
          <a:p>
            <a:r>
              <a:rPr lang="sr-Latn-CS">
                <a:solidFill>
                  <a:srgbClr val="006600"/>
                </a:solidFill>
              </a:rPr>
              <a:t>      u agr</a:t>
            </a:r>
            <a:r>
              <a:rPr lang="en-US">
                <a:solidFill>
                  <a:srgbClr val="006600"/>
                </a:solidFill>
              </a:rPr>
              <a:t>e</a:t>
            </a:r>
            <a:r>
              <a:rPr lang="sr-Latn-CS">
                <a:solidFill>
                  <a:srgbClr val="006600"/>
                </a:solidFill>
              </a:rPr>
              <a:t>gate)</a:t>
            </a:r>
          </a:p>
          <a:p>
            <a:endParaRPr lang="sr-Latn-CS">
              <a:solidFill>
                <a:srgbClr val="006600"/>
              </a:solidFill>
            </a:endParaRPr>
          </a:p>
          <a:p>
            <a:r>
              <a:rPr lang="sr-Latn-CS">
                <a:solidFill>
                  <a:srgbClr val="A50021"/>
                </a:solidFill>
              </a:rPr>
              <a:t>Najvažniji faktor stabilnosti</a:t>
            </a:r>
            <a:r>
              <a:rPr lang="en-US">
                <a:solidFill>
                  <a:srgbClr val="A50021"/>
                </a:solidFill>
              </a:rPr>
              <a:t>:</a:t>
            </a:r>
            <a:r>
              <a:rPr lang="sr-Latn-CS">
                <a:solidFill>
                  <a:srgbClr val="A50021"/>
                </a:solidFill>
              </a:rPr>
              <a:t> </a:t>
            </a:r>
            <a:endParaRPr lang="en-US">
              <a:solidFill>
                <a:srgbClr val="A50021"/>
              </a:solidFill>
            </a:endParaRPr>
          </a:p>
          <a:p>
            <a:r>
              <a:rPr lang="sr-Latn-CS">
                <a:solidFill>
                  <a:srgbClr val="A50021"/>
                </a:solidFill>
              </a:rPr>
              <a:t>NAELEKTRISANOST</a:t>
            </a:r>
            <a:r>
              <a:rPr lang="en-US">
                <a:solidFill>
                  <a:srgbClr val="A50021"/>
                </a:solidFill>
              </a:rPr>
              <a:t> </a:t>
            </a:r>
            <a:r>
              <a:rPr lang="sr-Latn-CS">
                <a:solidFill>
                  <a:srgbClr val="A50021"/>
                </a:solidFill>
              </a:rPr>
              <a:t>ČESTICA</a:t>
            </a:r>
            <a:r>
              <a:rPr lang="en-US">
                <a:solidFill>
                  <a:srgbClr val="A50021"/>
                </a:solidFill>
              </a:rPr>
              <a:t> </a:t>
            </a:r>
          </a:p>
          <a:p>
            <a:r>
              <a:rPr lang="en-US">
                <a:solidFill>
                  <a:srgbClr val="006600"/>
                </a:solidFill>
              </a:rPr>
              <a:t>		</a:t>
            </a:r>
            <a:r>
              <a:rPr lang="en-US">
                <a:solidFill>
                  <a:srgbClr val="006600"/>
                </a:solidFill>
                <a:sym typeface="Wingdings 3" pitchFamily="18" charset="2"/>
              </a:rPr>
              <a:t> </a:t>
            </a:r>
            <a:r>
              <a:rPr lang="sr-Latn-CS">
                <a:solidFill>
                  <a:srgbClr val="006600"/>
                </a:solidFill>
                <a:sym typeface="Wingdings 3" pitchFamily="18" charset="2"/>
              </a:rPr>
              <a:t>El.statičko o</a:t>
            </a:r>
            <a:r>
              <a:rPr lang="en-US">
                <a:solidFill>
                  <a:srgbClr val="006600"/>
                </a:solidFill>
                <a:sym typeface="Wingdings 3" pitchFamily="18" charset="2"/>
              </a:rPr>
              <a:t>dbijanje </a:t>
            </a:r>
          </a:p>
          <a:p>
            <a:endParaRPr lang="sr-Latn-CS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>
            <p:ph idx="4294967295"/>
          </p:nvPr>
        </p:nvGraphicFramePr>
        <p:xfrm>
          <a:off x="0" y="1830388"/>
          <a:ext cx="2032000" cy="4064000"/>
        </p:xfrm>
        <a:graphic>
          <a:graphicData uri="http://schemas.openxmlformats.org/presentationml/2006/ole">
            <p:oleObj spid="_x0000_s1026" name="Equation" r:id="rId3" imgW="114120" imgH="228600" progId="Equation.3">
              <p:embed/>
            </p:oleObj>
          </a:graphicData>
        </a:graphic>
      </p:graphicFrame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755650" y="765175"/>
            <a:ext cx="6767513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rgbClr val="009900"/>
                </a:solidFill>
              </a:rPr>
              <a:t>Negativno</a:t>
            </a:r>
            <a:r>
              <a:rPr lang="sr-Latn-CS">
                <a:solidFill>
                  <a:schemeClr val="accent2"/>
                </a:solidFill>
              </a:rPr>
              <a:t> </a:t>
            </a:r>
            <a:r>
              <a:rPr lang="sr-Latn-CS"/>
              <a:t>naelektrisane koloidne čestice:</a:t>
            </a:r>
          </a:p>
          <a:p>
            <a:r>
              <a:rPr lang="sr-Latn-CS"/>
              <a:t>npr. </a:t>
            </a:r>
            <a:r>
              <a:rPr lang="sr-Latn-CS">
                <a:solidFill>
                  <a:srgbClr val="009900"/>
                </a:solidFill>
              </a:rPr>
              <a:t>sulfidi metala</a:t>
            </a:r>
          </a:p>
          <a:p>
            <a:r>
              <a:rPr lang="sr-Latn-CS">
                <a:solidFill>
                  <a:schemeClr val="accent2"/>
                </a:solidFill>
              </a:rPr>
              <a:t>Pozitivno</a:t>
            </a:r>
            <a:r>
              <a:rPr lang="sr-Latn-CS"/>
              <a:t> naelektrisane, npr. </a:t>
            </a:r>
            <a:r>
              <a:rPr lang="sr-Latn-CS">
                <a:solidFill>
                  <a:schemeClr val="accent2"/>
                </a:solidFill>
              </a:rPr>
              <a:t>hidroksidi </a:t>
            </a:r>
          </a:p>
          <a:p>
            <a:endParaRPr lang="sr-Latn-CS">
              <a:solidFill>
                <a:schemeClr val="accent2"/>
              </a:solidFill>
            </a:endParaRPr>
          </a:p>
          <a:p>
            <a:r>
              <a:rPr lang="sr-Latn-CS">
                <a:solidFill>
                  <a:schemeClr val="accent2"/>
                </a:solidFill>
              </a:rPr>
              <a:t>Adsorpcija jona iz rastvora </a:t>
            </a:r>
            <a:r>
              <a:rPr lang="sr-Latn-CS">
                <a:solidFill>
                  <a:schemeClr val="accent2"/>
                </a:solidFill>
                <a:sym typeface="Wingdings 3" pitchFamily="18" charset="2"/>
              </a:rPr>
              <a:t> </a:t>
            </a:r>
          </a:p>
          <a:p>
            <a:r>
              <a:rPr lang="sr-Latn-CS">
                <a:solidFill>
                  <a:schemeClr val="accent2"/>
                </a:solidFill>
                <a:sym typeface="Wingdings 3" pitchFamily="18" charset="2"/>
              </a:rPr>
              <a:t>		naelektrisane koloidne čestice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1130300" y="413861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4514850" y="3314700"/>
          <a:ext cx="114300" cy="228600"/>
        </p:xfrm>
        <a:graphic>
          <a:graphicData uri="http://schemas.openxmlformats.org/presentationml/2006/ole">
            <p:oleObj spid="_x0000_s1027" name="Equation" r:id="rId4" imgW="114120" imgH="228600" progId="Equation.3">
              <p:embed/>
            </p:oleObj>
          </a:graphicData>
        </a:graphic>
      </p:graphicFrame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971550" y="3860800"/>
          <a:ext cx="4945063" cy="511175"/>
        </p:xfrm>
        <a:graphic>
          <a:graphicData uri="http://schemas.openxmlformats.org/presentationml/2006/ole">
            <p:oleObj spid="_x0000_s1028" name="Equation" r:id="rId5" imgW="2485181" imgH="257089" progId="Equation.3">
              <p:embed/>
            </p:oleObj>
          </a:graphicData>
        </a:graphic>
      </p:graphicFrame>
      <p:sp>
        <p:nvSpPr>
          <p:cNvPr id="1033" name="Text Box 11"/>
          <p:cNvSpPr txBox="1">
            <a:spLocks noChangeArrowheads="1"/>
          </p:cNvSpPr>
          <p:nvPr/>
        </p:nvSpPr>
        <p:spPr bwMode="auto">
          <a:xfrm>
            <a:off x="6208713" y="3829050"/>
            <a:ext cx="2233612" cy="5191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Micela As</a:t>
            </a:r>
            <a:r>
              <a:rPr lang="sr-Latn-CS" baseline="-25000"/>
              <a:t>2</a:t>
            </a:r>
            <a:r>
              <a:rPr lang="sr-Latn-CS"/>
              <a:t>S</a:t>
            </a:r>
            <a:r>
              <a:rPr lang="sr-Latn-CS" baseline="-25000"/>
              <a:t>3</a:t>
            </a:r>
          </a:p>
        </p:txBody>
      </p:sp>
      <p:graphicFrame>
        <p:nvGraphicFramePr>
          <p:cNvPr id="1029" name="Object 12"/>
          <p:cNvGraphicFramePr>
            <a:graphicFrameLocks noChangeAspect="1"/>
          </p:cNvGraphicFramePr>
          <p:nvPr/>
        </p:nvGraphicFramePr>
        <p:xfrm>
          <a:off x="1619250" y="4797425"/>
          <a:ext cx="1162050" cy="457200"/>
        </p:xfrm>
        <a:graphic>
          <a:graphicData uri="http://schemas.openxmlformats.org/presentationml/2006/ole">
            <p:oleObj spid="_x0000_s1029" name="Equation" r:id="rId6" imgW="580535" imgH="228604" progId="Equation.3">
              <p:embed/>
            </p:oleObj>
          </a:graphicData>
        </a:graphic>
      </p:graphicFrame>
      <p:sp>
        <p:nvSpPr>
          <p:cNvPr id="1034" name="Text Box 13"/>
          <p:cNvSpPr txBox="1">
            <a:spLocks noChangeArrowheads="1"/>
          </p:cNvSpPr>
          <p:nvPr/>
        </p:nvSpPr>
        <p:spPr bwMode="auto">
          <a:xfrm>
            <a:off x="3111500" y="4692650"/>
            <a:ext cx="11557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rgbClr val="009900"/>
                </a:solidFill>
              </a:rPr>
              <a:t>jezgro</a:t>
            </a:r>
          </a:p>
        </p:txBody>
      </p:sp>
      <p:graphicFrame>
        <p:nvGraphicFramePr>
          <p:cNvPr id="1030" name="Object 14"/>
          <p:cNvGraphicFramePr>
            <a:graphicFrameLocks noChangeAspect="1"/>
          </p:cNvGraphicFramePr>
          <p:nvPr/>
        </p:nvGraphicFramePr>
        <p:xfrm>
          <a:off x="1116013" y="5516563"/>
          <a:ext cx="3962400" cy="514350"/>
        </p:xfrm>
        <a:graphic>
          <a:graphicData uri="http://schemas.openxmlformats.org/presentationml/2006/ole">
            <p:oleObj spid="_x0000_s1030" name="Equation" r:id="rId7" imgW="1980226" imgH="257089" progId="Equation.3">
              <p:embed/>
            </p:oleObj>
          </a:graphicData>
        </a:graphic>
      </p:graphicFrame>
      <p:sp>
        <p:nvSpPr>
          <p:cNvPr id="1035" name="Text Box 15"/>
          <p:cNvSpPr txBox="1">
            <a:spLocks noChangeArrowheads="1"/>
          </p:cNvSpPr>
          <p:nvPr/>
        </p:nvSpPr>
        <p:spPr bwMode="auto">
          <a:xfrm>
            <a:off x="5508625" y="5445125"/>
            <a:ext cx="13017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>
                <a:solidFill>
                  <a:schemeClr val="accent2"/>
                </a:solidFill>
              </a:rPr>
              <a:t>čestica</a:t>
            </a:r>
          </a:p>
          <a:p>
            <a:endParaRPr lang="sr-Latn-CS">
              <a:solidFill>
                <a:schemeClr val="accent2"/>
              </a:solidFill>
            </a:endParaRPr>
          </a:p>
        </p:txBody>
      </p:sp>
      <p:sp>
        <p:nvSpPr>
          <p:cNvPr id="1036" name="Text Box 16"/>
          <p:cNvSpPr txBox="1">
            <a:spLocks noChangeArrowheads="1"/>
          </p:cNvSpPr>
          <p:nvPr/>
        </p:nvSpPr>
        <p:spPr bwMode="auto">
          <a:xfrm>
            <a:off x="5292725" y="4221163"/>
            <a:ext cx="434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>
                <a:sym typeface="Wingdings 3" pitchFamily="18" charset="2"/>
              </a:rPr>
              <a:t></a:t>
            </a:r>
          </a:p>
        </p:txBody>
      </p:sp>
      <p:sp>
        <p:nvSpPr>
          <p:cNvPr id="1037" name="Text Box 17"/>
          <p:cNvSpPr txBox="1">
            <a:spLocks noChangeArrowheads="1"/>
          </p:cNvSpPr>
          <p:nvPr/>
        </p:nvSpPr>
        <p:spPr bwMode="auto">
          <a:xfrm>
            <a:off x="5580063" y="4581525"/>
            <a:ext cx="1660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olidFill>
                  <a:srgbClr val="CC5300"/>
                </a:solidFill>
              </a:rPr>
              <a:t>Difuzni sloj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042988" y="1341438"/>
            <a:ext cx="7275512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sr-Latn-CS"/>
              <a:t>Faktori koji utiču na adsorpciju jona iz</a:t>
            </a:r>
          </a:p>
          <a:p>
            <a:pPr>
              <a:lnSpc>
                <a:spcPct val="120000"/>
              </a:lnSpc>
            </a:pPr>
            <a:r>
              <a:rPr lang="sr-Latn-CS"/>
              <a:t>rastvora na koloidnim česticama: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sr-Latn-CS">
                <a:solidFill>
                  <a:schemeClr val="accent2"/>
                </a:solidFill>
              </a:rPr>
              <a:t> Panhet-Fajans-Hahn-ovo pravilo (prvo se 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>
                <a:solidFill>
                  <a:schemeClr val="accent2"/>
                </a:solidFill>
              </a:rPr>
              <a:t>adsorbuje jon koji sa jonima kristalne rešetke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sr-Latn-CS">
                <a:solidFill>
                  <a:schemeClr val="accent2"/>
                </a:solidFill>
              </a:rPr>
              <a:t>gradi teže rastvorno jedinjenje)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sr-Latn-CS"/>
              <a:t> </a:t>
            </a:r>
            <a:r>
              <a:rPr lang="sr-Latn-CS">
                <a:solidFill>
                  <a:schemeClr val="hlink"/>
                </a:solidFill>
              </a:rPr>
              <a:t>koncentracija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sr-Latn-CS"/>
              <a:t> </a:t>
            </a:r>
            <a:r>
              <a:rPr lang="sr-Latn-CS">
                <a:solidFill>
                  <a:srgbClr val="A50021"/>
                </a:solidFill>
              </a:rPr>
              <a:t>naelektrisanje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sr-Latn-CS"/>
              <a:t> </a:t>
            </a:r>
            <a:r>
              <a:rPr lang="sr-Latn-CS">
                <a:solidFill>
                  <a:srgbClr val="FF9900"/>
                </a:solidFill>
              </a:rPr>
              <a:t>veličina jona</a:t>
            </a:r>
            <a:r>
              <a:rPr lang="sr-Latn-CS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35013" y="949325"/>
            <a:ext cx="75247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Taloženje AgI iz rastvora KI pomoću AgNO</a:t>
            </a:r>
            <a:r>
              <a:rPr lang="sr-Latn-CS" baseline="-25000"/>
              <a:t>3</a:t>
            </a:r>
            <a:r>
              <a:rPr lang="sr-Latn-CS"/>
              <a:t>:</a:t>
            </a:r>
          </a:p>
          <a:p>
            <a:endParaRPr lang="sr-Latn-CS"/>
          </a:p>
          <a:p>
            <a:r>
              <a:rPr lang="sr-Latn-CS"/>
              <a:t>Početak </a:t>
            </a:r>
            <a:r>
              <a:rPr lang="sr-Latn-CS">
                <a:sym typeface="Wingdings 3" pitchFamily="18" charset="2"/>
              </a:rPr>
              <a:t> višak KI  negativno naelektrisane</a:t>
            </a:r>
          </a:p>
          <a:p>
            <a:r>
              <a:rPr lang="sr-Latn-CS">
                <a:sym typeface="Wingdings 3" pitchFamily="18" charset="2"/>
              </a:rPr>
              <a:t>				čestice AgI: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835150" y="3068638"/>
          <a:ext cx="4675188" cy="644525"/>
        </p:xfrm>
        <a:graphic>
          <a:graphicData uri="http://schemas.openxmlformats.org/presentationml/2006/ole">
            <p:oleObj spid="_x0000_s2050" name="Equation" r:id="rId3" imgW="1866135" imgH="257089" progId="Equation.3">
              <p:embed/>
            </p:oleObj>
          </a:graphicData>
        </a:graphic>
      </p:graphicFrame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095375" y="4043363"/>
            <a:ext cx="6411913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Višak AgNO</a:t>
            </a:r>
            <a:r>
              <a:rPr lang="sr-Latn-CS" baseline="-25000"/>
              <a:t>3</a:t>
            </a:r>
            <a:r>
              <a:rPr lang="sr-Latn-CS"/>
              <a:t> </a:t>
            </a:r>
            <a:r>
              <a:rPr lang="sr-Latn-CS">
                <a:sym typeface="Wingdings 3" pitchFamily="18" charset="2"/>
              </a:rPr>
              <a:t> pozitivno naelektrisane</a:t>
            </a:r>
          </a:p>
          <a:p>
            <a:r>
              <a:rPr lang="sr-Latn-CS">
                <a:sym typeface="Wingdings 3" pitchFamily="18" charset="2"/>
              </a:rPr>
              <a:t>				čestice AgI:</a:t>
            </a:r>
          </a:p>
          <a:p>
            <a:endParaRPr lang="sr-Latn-CS"/>
          </a:p>
        </p:txBody>
      </p:sp>
      <p:graphicFrame>
        <p:nvGraphicFramePr>
          <p:cNvPr id="2051" name="Object 7"/>
          <p:cNvGraphicFramePr>
            <a:graphicFrameLocks noChangeAspect="1"/>
          </p:cNvGraphicFramePr>
          <p:nvPr/>
        </p:nvGraphicFramePr>
        <p:xfrm>
          <a:off x="1835150" y="5300663"/>
          <a:ext cx="5513388" cy="644525"/>
        </p:xfrm>
        <a:graphic>
          <a:graphicData uri="http://schemas.openxmlformats.org/presentationml/2006/ole">
            <p:oleObj spid="_x0000_s2051" name="Equation" r:id="rId4" imgW="2199412" imgH="257089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04813"/>
            <a:ext cx="73152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6"/>
          <p:cNvSpPr txBox="1">
            <a:spLocks noChangeArrowheads="1"/>
          </p:cNvSpPr>
          <p:nvPr/>
        </p:nvSpPr>
        <p:spPr bwMode="auto">
          <a:xfrm>
            <a:off x="6588125" y="4868863"/>
            <a:ext cx="1368425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Homogeni </a:t>
            </a:r>
          </a:p>
          <a:p>
            <a:pPr>
              <a:spcBef>
                <a:spcPct val="50000"/>
              </a:spcBef>
            </a:pPr>
            <a:r>
              <a:rPr lang="en-US" sz="2000"/>
              <a:t>rastvor</a:t>
            </a:r>
            <a:endParaRPr lang="sr-Latn-CS" sz="2000"/>
          </a:p>
        </p:txBody>
      </p: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755650" y="5805488"/>
            <a:ext cx="6789738" cy="519112"/>
          </a:xfrm>
          <a:prstGeom prst="rect">
            <a:avLst/>
          </a:prstGeom>
          <a:solidFill>
            <a:srgbClr val="68BA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Koloidna </a:t>
            </a:r>
            <a:r>
              <a:rPr lang="sr-Latn-CS"/>
              <a:t>čestica AgCl u rastvoru AgNO</a:t>
            </a:r>
            <a:r>
              <a:rPr lang="sr-Latn-CS" baseline="-2500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857250" y="928688"/>
            <a:ext cx="7551738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Stabilnost nekih koloida može biti uslovljena</a:t>
            </a:r>
          </a:p>
          <a:p>
            <a:r>
              <a:rPr lang="sr-Latn-CS"/>
              <a:t>solvatacijom = adsorpcijom rastvarača</a:t>
            </a:r>
          </a:p>
          <a:p>
            <a:endParaRPr lang="sr-Latn-CS"/>
          </a:p>
          <a:p>
            <a:pPr>
              <a:buFont typeface="Wingdings" pitchFamily="2" charset="2"/>
              <a:buChar char="Ø"/>
            </a:pPr>
            <a:r>
              <a:rPr lang="sr-Latn-CS"/>
              <a:t> liofilni i liofobni koloidi</a:t>
            </a:r>
          </a:p>
          <a:p>
            <a:pPr>
              <a:buFont typeface="Wingdings" pitchFamily="2" charset="2"/>
              <a:buNone/>
            </a:pPr>
            <a:endParaRPr lang="sr-Latn-CS"/>
          </a:p>
          <a:p>
            <a:pPr>
              <a:buFont typeface="Wingdings" pitchFamily="2" charset="2"/>
              <a:buChar char="Ø"/>
            </a:pPr>
            <a:r>
              <a:rPr lang="sr-Latn-CS"/>
              <a:t> rastvarač = voda </a:t>
            </a:r>
            <a:r>
              <a:rPr lang="sr-Latn-CS">
                <a:sym typeface="Wingdings 3" pitchFamily="18" charset="2"/>
              </a:rPr>
              <a:t></a:t>
            </a:r>
          </a:p>
          <a:p>
            <a:pPr>
              <a:buFont typeface="Wingdings" pitchFamily="2" charset="2"/>
              <a:buNone/>
            </a:pPr>
            <a:endParaRPr lang="sr-Latn-CS">
              <a:sym typeface="Wingdings 3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sr-Latn-CS">
                <a:sym typeface="Wingdings 3" pitchFamily="18" charset="2"/>
              </a:rPr>
              <a:t>		</a:t>
            </a:r>
            <a:r>
              <a:rPr lang="sr-Latn-CS">
                <a:solidFill>
                  <a:srgbClr val="3333FF"/>
                </a:solidFill>
                <a:sym typeface="Wingdings 3" pitchFamily="18" charset="2"/>
              </a:rPr>
              <a:t>hidrofilni (rastvori proteina, skroba,</a:t>
            </a:r>
          </a:p>
          <a:p>
            <a:pPr>
              <a:buFont typeface="Wingdings" pitchFamily="2" charset="2"/>
              <a:buNone/>
            </a:pPr>
            <a:r>
              <a:rPr lang="sr-Latn-CS">
                <a:solidFill>
                  <a:srgbClr val="3333FF"/>
                </a:solidFill>
                <a:sym typeface="Wingdings 3" pitchFamily="18" charset="2"/>
              </a:rPr>
              <a:t>		želatina,...)</a:t>
            </a:r>
          </a:p>
          <a:p>
            <a:pPr>
              <a:buFont typeface="Wingdings" pitchFamily="2" charset="2"/>
              <a:buNone/>
            </a:pPr>
            <a:r>
              <a:rPr lang="sr-Latn-CS">
                <a:sym typeface="Wingdings 3" pitchFamily="18" charset="2"/>
              </a:rPr>
              <a:t>			</a:t>
            </a:r>
            <a:r>
              <a:rPr lang="sr-Latn-CS">
                <a:solidFill>
                  <a:srgbClr val="009900"/>
                </a:solidFill>
                <a:sym typeface="Wingdings 3" pitchFamily="18" charset="2"/>
              </a:rPr>
              <a:t>(hidroksidi metala)</a:t>
            </a:r>
          </a:p>
          <a:p>
            <a:pPr>
              <a:buFont typeface="Wingdings" pitchFamily="2" charset="2"/>
              <a:buNone/>
            </a:pPr>
            <a:r>
              <a:rPr lang="sr-Latn-CS">
                <a:sym typeface="Wingdings 3" pitchFamily="18" charset="2"/>
              </a:rPr>
              <a:t>		</a:t>
            </a:r>
            <a:r>
              <a:rPr lang="sr-Latn-CS">
                <a:solidFill>
                  <a:srgbClr val="FF9900"/>
                </a:solidFill>
                <a:sym typeface="Wingdings 3" pitchFamily="18" charset="2"/>
              </a:rPr>
              <a:t>hidrofobni (rastvori metala, sulfida,</a:t>
            </a:r>
          </a:p>
          <a:p>
            <a:pPr>
              <a:buFont typeface="Wingdings" pitchFamily="2" charset="2"/>
              <a:buNone/>
            </a:pPr>
            <a:r>
              <a:rPr lang="sr-Latn-CS">
                <a:solidFill>
                  <a:srgbClr val="FF9900"/>
                </a:solidFill>
                <a:sym typeface="Wingdings 3" pitchFamily="18" charset="2"/>
              </a:rPr>
              <a:t>		halogenidi srebra...)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735013" y="804863"/>
            <a:ext cx="8196262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Koagulacija (flokulacija) koloida = spajanje čestica </a:t>
            </a:r>
          </a:p>
          <a:p>
            <a:r>
              <a:rPr lang="sr-Latn-CS"/>
              <a:t>u veće agregate (smanjenje stepena disperziteta):</a:t>
            </a:r>
          </a:p>
          <a:p>
            <a:endParaRPr lang="sr-Latn-CS"/>
          </a:p>
          <a:p>
            <a:pPr>
              <a:buFont typeface="Wingdings" pitchFamily="2" charset="2"/>
              <a:buChar char="ü"/>
            </a:pPr>
            <a:r>
              <a:rPr lang="sr-Latn-CS"/>
              <a:t> </a:t>
            </a:r>
            <a:r>
              <a:rPr lang="sr-Latn-CS">
                <a:solidFill>
                  <a:srgbClr val="A50021"/>
                </a:solidFill>
              </a:rPr>
              <a:t>dodatak elektrolita </a:t>
            </a:r>
            <a:r>
              <a:rPr lang="sr-Latn-CS">
                <a:sym typeface="Wingdings 3" pitchFamily="18" charset="2"/>
              </a:rPr>
              <a:t> zamena kontra-jona na</a:t>
            </a:r>
          </a:p>
          <a:p>
            <a:pPr>
              <a:buFont typeface="Wingdings" pitchFamily="2" charset="2"/>
              <a:buNone/>
            </a:pPr>
            <a:r>
              <a:rPr lang="sr-Latn-CS">
                <a:sym typeface="Wingdings 3" pitchFamily="18" charset="2"/>
              </a:rPr>
              <a:t>površini čestica  razaranje dvogubog električnog</a:t>
            </a:r>
          </a:p>
          <a:p>
            <a:pPr>
              <a:buFont typeface="Wingdings" pitchFamily="2" charset="2"/>
              <a:buNone/>
            </a:pPr>
            <a:r>
              <a:rPr lang="sr-Latn-CS">
                <a:sym typeface="Wingdings 3" pitchFamily="18" charset="2"/>
              </a:rPr>
              <a:t>sloja  taloženje koloida</a:t>
            </a:r>
          </a:p>
          <a:p>
            <a:pPr>
              <a:buFontTx/>
              <a:buChar char="•"/>
            </a:pPr>
            <a:r>
              <a:rPr lang="sr-Latn-CS">
                <a:sym typeface="Wingdings 3" pitchFamily="18" charset="2"/>
              </a:rPr>
              <a:t> </a:t>
            </a:r>
            <a:r>
              <a:rPr lang="sr-Latn-CS">
                <a:solidFill>
                  <a:schemeClr val="accent2"/>
                </a:solidFill>
                <a:sym typeface="Wingdings 3" pitchFamily="18" charset="2"/>
              </a:rPr>
              <a:t>flokulaciona vrednost = minimalna koncentracija</a:t>
            </a:r>
          </a:p>
          <a:p>
            <a:r>
              <a:rPr lang="sr-Latn-CS">
                <a:solidFill>
                  <a:schemeClr val="accent2"/>
                </a:solidFill>
                <a:sym typeface="Wingdings 3" pitchFamily="18" charset="2"/>
              </a:rPr>
              <a:t>elektrolita potrebna za koagulaciju</a:t>
            </a:r>
          </a:p>
          <a:p>
            <a:endParaRPr lang="sr-Latn-CS">
              <a:solidFill>
                <a:schemeClr val="accent2"/>
              </a:solidFill>
              <a:sym typeface="Wingdings 3" pitchFamily="18" charset="2"/>
            </a:endParaRPr>
          </a:p>
          <a:p>
            <a:pPr>
              <a:buFont typeface="Wingdings" pitchFamily="2" charset="2"/>
              <a:buChar char="ü"/>
            </a:pPr>
            <a:r>
              <a:rPr lang="sr-Latn-CS">
                <a:sym typeface="Wingdings 3" pitchFamily="18" charset="2"/>
              </a:rPr>
              <a:t> </a:t>
            </a:r>
            <a:r>
              <a:rPr lang="sr-Latn-CS">
                <a:solidFill>
                  <a:srgbClr val="A50021"/>
                </a:solidFill>
                <a:sym typeface="Wingdings 3" pitchFamily="18" charset="2"/>
              </a:rPr>
              <a:t>zagrevanje i mešanje rastvora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611188" y="3429000"/>
            <a:ext cx="84963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Flokulacijom koloidnih rastvora obično se </a:t>
            </a:r>
          </a:p>
          <a:p>
            <a:r>
              <a:rPr lang="sr-Latn-CS"/>
              <a:t>dobijaju onečišćeni talozi </a:t>
            </a:r>
            <a:r>
              <a:rPr lang="sr-Latn-CS">
                <a:sym typeface="Wingdings 3" pitchFamily="18" charset="2"/>
              </a:rPr>
              <a:t> </a:t>
            </a:r>
            <a:r>
              <a:rPr lang="sr-Latn-CS">
                <a:solidFill>
                  <a:schemeClr val="accent2"/>
                </a:solidFill>
                <a:sym typeface="Wingdings 3" pitchFamily="18" charset="2"/>
              </a:rPr>
              <a:t>ispiranje</a:t>
            </a:r>
          </a:p>
          <a:p>
            <a:pPr>
              <a:buFont typeface="Wingdings 3" pitchFamily="18" charset="2"/>
              <a:buChar char="a"/>
            </a:pPr>
            <a:r>
              <a:rPr lang="sr-Latn-CS">
                <a:solidFill>
                  <a:srgbClr val="A50021"/>
                </a:solidFill>
                <a:sym typeface="Wingdings 3" pitchFamily="18" charset="2"/>
              </a:rPr>
              <a:t>Peptizacija = ponovno nastajanje koloida</a:t>
            </a:r>
          </a:p>
          <a:p>
            <a:pPr>
              <a:buFont typeface="Wingdings 3" pitchFamily="18" charset="2"/>
              <a:buNone/>
            </a:pPr>
            <a:endParaRPr lang="sr-Latn-CS">
              <a:solidFill>
                <a:srgbClr val="A50021"/>
              </a:solidFill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r>
              <a:rPr lang="sr-Latn-CS">
                <a:solidFill>
                  <a:schemeClr val="accent2"/>
                </a:solidFill>
                <a:sym typeface="Wingdings 3" pitchFamily="18" charset="2"/>
              </a:rPr>
              <a:t>SPREČITI PEPTIZACIJU  ispiranje ne vodom</a:t>
            </a:r>
          </a:p>
          <a:p>
            <a:pPr>
              <a:buFont typeface="Wingdings 3" pitchFamily="18" charset="2"/>
              <a:buNone/>
            </a:pPr>
            <a:r>
              <a:rPr lang="sr-Latn-CS">
                <a:solidFill>
                  <a:schemeClr val="accent2"/>
                </a:solidFill>
                <a:sym typeface="Wingdings 3" pitchFamily="18" charset="2"/>
              </a:rPr>
              <a:t>već rastvorom pogodnog elektrolita (kiseline, NH</a:t>
            </a:r>
            <a:r>
              <a:rPr lang="sr-Latn-CS" baseline="-25000">
                <a:solidFill>
                  <a:schemeClr val="accent2"/>
                </a:solidFill>
                <a:sym typeface="Wingdings 3" pitchFamily="18" charset="2"/>
              </a:rPr>
              <a:t>3</a:t>
            </a:r>
            <a:r>
              <a:rPr lang="sr-Latn-CS">
                <a:solidFill>
                  <a:schemeClr val="accent2"/>
                </a:solidFill>
                <a:sym typeface="Wingdings 3" pitchFamily="18" charset="2"/>
              </a:rPr>
              <a:t>,...)</a:t>
            </a:r>
          </a:p>
        </p:txBody>
      </p:sp>
      <p:pic>
        <p:nvPicPr>
          <p:cNvPr id="1638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404813"/>
            <a:ext cx="30670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684213" y="1700213"/>
            <a:ext cx="755332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chemeClr val="accent2"/>
                </a:solidFill>
              </a:rPr>
              <a:t>Adsorpciona sposobnost koloida ima značajne</a:t>
            </a:r>
          </a:p>
          <a:p>
            <a:r>
              <a:rPr lang="sr-Latn-CS">
                <a:solidFill>
                  <a:schemeClr val="accent2"/>
                </a:solidFill>
              </a:rPr>
              <a:t>praktične primene</a:t>
            </a:r>
            <a:r>
              <a:rPr lang="sr-Latn-CS"/>
              <a:t> (npr. za odvajanja supstanci</a:t>
            </a:r>
          </a:p>
          <a:p>
            <a:r>
              <a:rPr lang="sr-Latn-CS"/>
              <a:t>koje bi ometale analizu nekih drugih i sl.)</a:t>
            </a:r>
          </a:p>
          <a:p>
            <a:endParaRPr lang="sr-Latn-CS"/>
          </a:p>
          <a:p>
            <a:endParaRPr lang="sr-Latn-CS"/>
          </a:p>
          <a:p>
            <a:r>
              <a:rPr lang="sr-Latn-CS">
                <a:solidFill>
                  <a:srgbClr val="006600"/>
                </a:solidFill>
              </a:rPr>
              <a:t>Flokulacija hidrofobnih koloida dodatkom </a:t>
            </a:r>
          </a:p>
          <a:p>
            <a:r>
              <a:rPr lang="sr-Latn-CS">
                <a:solidFill>
                  <a:srgbClr val="006600"/>
                </a:solidFill>
              </a:rPr>
              <a:t>elektrolita otežana je prisustvom u rastvoru</a:t>
            </a:r>
          </a:p>
          <a:p>
            <a:r>
              <a:rPr lang="sr-Latn-CS">
                <a:solidFill>
                  <a:srgbClr val="006600"/>
                </a:solidFill>
              </a:rPr>
              <a:t>nekog hidrofilnog koloida (tzv. zaštitni koloid)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35013" y="660400"/>
            <a:ext cx="79867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rgbClr val="A50021"/>
                </a:solidFill>
              </a:rPr>
              <a:t>Cilj</a:t>
            </a:r>
            <a:r>
              <a:rPr lang="sr-Latn-CS"/>
              <a:t>: vršiti taloženje pri uslovima koji omogućavaju</a:t>
            </a:r>
          </a:p>
          <a:p>
            <a:r>
              <a:rPr lang="sr-Latn-CS">
                <a:solidFill>
                  <a:srgbClr val="000099"/>
                </a:solidFill>
              </a:rPr>
              <a:t>dobijanje </a:t>
            </a:r>
            <a:r>
              <a:rPr lang="sr-Latn-CS">
                <a:solidFill>
                  <a:srgbClr val="CC5300"/>
                </a:solidFill>
              </a:rPr>
              <a:t>čistih</a:t>
            </a:r>
            <a:r>
              <a:rPr lang="sr-Latn-CS">
                <a:solidFill>
                  <a:srgbClr val="000099"/>
                </a:solidFill>
              </a:rPr>
              <a:t> taloga koji se </a:t>
            </a:r>
            <a:r>
              <a:rPr lang="sr-Latn-CS">
                <a:solidFill>
                  <a:srgbClr val="CC5300"/>
                </a:solidFill>
              </a:rPr>
              <a:t>lako cede</a:t>
            </a: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1258888" y="2420938"/>
          <a:ext cx="1752600" cy="857250"/>
        </p:xfrm>
        <a:graphic>
          <a:graphicData uri="http://schemas.openxmlformats.org/presentationml/2006/ole">
            <p:oleObj spid="_x0000_s3074" name="Equation" r:id="rId3" imgW="875662" imgH="429083" progId="Equation.3">
              <p:embed/>
            </p:oleObj>
          </a:graphicData>
        </a:graphic>
      </p:graphicFrame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4048125" y="2460625"/>
            <a:ext cx="4689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V = početna brzina taloženja</a:t>
            </a:r>
          </a:p>
          <a:p>
            <a:endParaRPr lang="sr-Latn-CS"/>
          </a:p>
        </p:txBody>
      </p:sp>
      <p:graphicFrame>
        <p:nvGraphicFramePr>
          <p:cNvPr id="3075" name="Object 7"/>
          <p:cNvGraphicFramePr>
            <a:graphicFrameLocks noChangeAspect="1"/>
          </p:cNvGraphicFramePr>
          <p:nvPr/>
        </p:nvGraphicFramePr>
        <p:xfrm>
          <a:off x="4140200" y="3068638"/>
          <a:ext cx="827088" cy="792162"/>
        </p:xfrm>
        <a:graphic>
          <a:graphicData uri="http://schemas.openxmlformats.org/presentationml/2006/ole">
            <p:oleObj spid="_x0000_s3075" name="Equation" r:id="rId4" imgW="447369" imgH="429083" progId="Equation.3">
              <p:embed/>
            </p:oleObj>
          </a:graphicData>
        </a:graphic>
      </p:graphicFrame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5076825" y="3141663"/>
            <a:ext cx="3759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= relativna presićenost</a:t>
            </a:r>
          </a:p>
          <a:p>
            <a:r>
              <a:rPr lang="sr-Latn-CS"/>
              <a:t>rastvora</a:t>
            </a:r>
          </a:p>
        </p:txBody>
      </p:sp>
      <p:sp>
        <p:nvSpPr>
          <p:cNvPr id="3079" name="Text Box 9"/>
          <p:cNvSpPr txBox="1">
            <a:spLocks noChangeArrowheads="1"/>
          </p:cNvSpPr>
          <p:nvPr/>
        </p:nvSpPr>
        <p:spPr bwMode="auto">
          <a:xfrm>
            <a:off x="827088" y="4044950"/>
            <a:ext cx="79803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dirty="0">
                <a:solidFill>
                  <a:srgbClr val="003300"/>
                </a:solidFill>
              </a:rPr>
              <a:t>Q = koncentracija supstance pre taloženja</a:t>
            </a:r>
          </a:p>
          <a:p>
            <a:r>
              <a:rPr lang="sr-Latn-CS" dirty="0">
                <a:solidFill>
                  <a:srgbClr val="003300"/>
                </a:solidFill>
              </a:rPr>
              <a:t>R = rastvorljivost taloga</a:t>
            </a:r>
          </a:p>
          <a:p>
            <a:r>
              <a:rPr lang="sr-Latn-CS" dirty="0">
                <a:solidFill>
                  <a:srgbClr val="003300"/>
                </a:solidFill>
              </a:rPr>
              <a:t>K = konstanta koja zavisi od prirode taloga i</a:t>
            </a:r>
          </a:p>
          <a:p>
            <a:r>
              <a:rPr lang="sr-Latn-CS" dirty="0">
                <a:solidFill>
                  <a:srgbClr val="003300"/>
                </a:solidFill>
              </a:rPr>
              <a:t>      </a:t>
            </a:r>
            <a:r>
              <a:rPr lang="en-US" dirty="0" err="1" smtClean="0">
                <a:solidFill>
                  <a:srgbClr val="003300"/>
                </a:solidFill>
              </a:rPr>
              <a:t>svojstav</a:t>
            </a:r>
            <a:r>
              <a:rPr lang="sr-Latn-CS" dirty="0" smtClean="0">
                <a:solidFill>
                  <a:srgbClr val="003300"/>
                </a:solidFill>
              </a:rPr>
              <a:t>a </a:t>
            </a:r>
            <a:r>
              <a:rPr lang="sr-Latn-CS" dirty="0">
                <a:solidFill>
                  <a:srgbClr val="003300"/>
                </a:solidFill>
              </a:rPr>
              <a:t>rastvarača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971550" y="692150"/>
            <a:ext cx="64944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V</a:t>
            </a:r>
            <a:r>
              <a:rPr lang="sr-Latn-CS">
                <a:solidFill>
                  <a:srgbClr val="CC3300"/>
                </a:solidFill>
              </a:rPr>
              <a:t>eće V </a:t>
            </a:r>
            <a:r>
              <a:rPr lang="sr-Latn-CS">
                <a:solidFill>
                  <a:srgbClr val="CC3300"/>
                </a:solidFill>
                <a:sym typeface="Wingdings 3" pitchFamily="18" charset="2"/>
              </a:rPr>
              <a:t></a:t>
            </a:r>
            <a:r>
              <a:rPr lang="sr-Latn-CS">
                <a:sym typeface="Wingdings 3" pitchFamily="18" charset="2"/>
              </a:rPr>
              <a:t> </a:t>
            </a:r>
            <a:r>
              <a:rPr lang="sr-Latn-CS">
                <a:solidFill>
                  <a:srgbClr val="990000"/>
                </a:solidFill>
                <a:sym typeface="Wingdings 3" pitchFamily="18" charset="2"/>
              </a:rPr>
              <a:t>veći broj centara kristalizacije</a:t>
            </a:r>
          </a:p>
          <a:p>
            <a:r>
              <a:rPr lang="sr-Latn-CS">
                <a:solidFill>
                  <a:srgbClr val="800000"/>
                </a:solidFill>
                <a:sym typeface="Wingdings 3" pitchFamily="18" charset="2"/>
              </a:rPr>
              <a:t> Talog sitnijih čestica</a:t>
            </a:r>
            <a:r>
              <a:rPr lang="sr-Latn-CS">
                <a:sym typeface="Wingdings 3" pitchFamily="18" charset="2"/>
              </a:rPr>
              <a:t> </a:t>
            </a:r>
            <a:r>
              <a:rPr lang="sr-Latn-CS">
                <a:solidFill>
                  <a:srgbClr val="660033"/>
                </a:solidFill>
                <a:sym typeface="Wingdings 3" pitchFamily="18" charset="2"/>
              </a:rPr>
              <a:t> nečist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971550" y="1989138"/>
            <a:ext cx="7148513" cy="428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>
                <a:solidFill>
                  <a:srgbClr val="800000"/>
                </a:solidFill>
              </a:rPr>
              <a:t>Koprecipitacija</a:t>
            </a:r>
            <a:r>
              <a:rPr lang="sr-Latn-CS"/>
              <a:t> (</a:t>
            </a:r>
            <a:r>
              <a:rPr lang="sr-Latn-CS">
                <a:solidFill>
                  <a:srgbClr val="800000"/>
                </a:solidFill>
              </a:rPr>
              <a:t>sutaloženje</a:t>
            </a:r>
            <a:r>
              <a:rPr lang="sr-Latn-CS"/>
              <a:t>) = </a:t>
            </a:r>
            <a:r>
              <a:rPr lang="sr-Latn-CS">
                <a:solidFill>
                  <a:srgbClr val="000099"/>
                </a:solidFill>
              </a:rPr>
              <a:t>onečišćenje</a:t>
            </a:r>
          </a:p>
          <a:p>
            <a:r>
              <a:rPr lang="sr-Latn-CS">
                <a:solidFill>
                  <a:srgbClr val="000099"/>
                </a:solidFill>
              </a:rPr>
              <a:t>taloga rastvornim supstancama</a:t>
            </a:r>
            <a:r>
              <a:rPr lang="sr-Latn-CS"/>
              <a:t> </a:t>
            </a:r>
          </a:p>
          <a:p>
            <a:r>
              <a:rPr lang="sr-Latn-CS" sz="3200">
                <a:solidFill>
                  <a:srgbClr val="800000"/>
                </a:solidFill>
                <a:cs typeface="Arial" charset="0"/>
              </a:rPr>
              <a:t>≠</a:t>
            </a:r>
            <a:r>
              <a:rPr lang="sr-Latn-CS">
                <a:solidFill>
                  <a:srgbClr val="800000"/>
                </a:solidFill>
                <a:cs typeface="Arial" charset="0"/>
              </a:rPr>
              <a:t> istovremeno taloženje</a:t>
            </a:r>
            <a:r>
              <a:rPr lang="sr-Latn-CS">
                <a:cs typeface="Arial" charset="0"/>
              </a:rPr>
              <a:t> </a:t>
            </a:r>
          </a:p>
          <a:p>
            <a:endParaRPr lang="sr-Latn-CS">
              <a:cs typeface="Arial" charset="0"/>
            </a:endParaRPr>
          </a:p>
          <a:p>
            <a:r>
              <a:rPr lang="sr-Latn-CS">
                <a:cs typeface="Arial" charset="0"/>
              </a:rPr>
              <a:t>BaCl</a:t>
            </a:r>
            <a:r>
              <a:rPr lang="sr-Latn-CS" baseline="-25000">
                <a:cs typeface="Arial" charset="0"/>
              </a:rPr>
              <a:t>2</a:t>
            </a:r>
            <a:r>
              <a:rPr lang="sr-Latn-CS">
                <a:cs typeface="Arial" charset="0"/>
              </a:rPr>
              <a:t> + K</a:t>
            </a:r>
            <a:r>
              <a:rPr lang="sr-Latn-CS" baseline="-25000">
                <a:cs typeface="Arial" charset="0"/>
              </a:rPr>
              <a:t>2</a:t>
            </a:r>
            <a:r>
              <a:rPr lang="sr-Latn-CS">
                <a:cs typeface="Arial" charset="0"/>
              </a:rPr>
              <a:t>SO</a:t>
            </a:r>
            <a:r>
              <a:rPr lang="sr-Latn-CS" baseline="-25000">
                <a:cs typeface="Arial" charset="0"/>
              </a:rPr>
              <a:t>4</a:t>
            </a:r>
            <a:r>
              <a:rPr lang="sr-Latn-CS">
                <a:cs typeface="Arial" charset="0"/>
              </a:rPr>
              <a:t> + KMnO</a:t>
            </a:r>
            <a:r>
              <a:rPr lang="sr-Latn-CS" baseline="-25000">
                <a:cs typeface="Arial" charset="0"/>
              </a:rPr>
              <a:t>4</a:t>
            </a:r>
            <a:r>
              <a:rPr lang="sr-Latn-CS">
                <a:cs typeface="Arial" charset="0"/>
              </a:rPr>
              <a:t>→ </a:t>
            </a:r>
          </a:p>
          <a:p>
            <a:r>
              <a:rPr lang="sr-Latn-CS">
                <a:cs typeface="Arial" charset="0"/>
              </a:rPr>
              <a:t>			ljubičasti talog BaSO</a:t>
            </a:r>
            <a:r>
              <a:rPr lang="sr-Latn-CS" baseline="-25000">
                <a:cs typeface="Arial" charset="0"/>
              </a:rPr>
              <a:t>4</a:t>
            </a:r>
          </a:p>
          <a:p>
            <a:endParaRPr lang="sr-Latn-CS" baseline="-25000">
              <a:cs typeface="Arial" charset="0"/>
            </a:endParaRPr>
          </a:p>
          <a:p>
            <a:r>
              <a:rPr lang="sr-Latn-CS" b="1">
                <a:solidFill>
                  <a:srgbClr val="CC3300"/>
                </a:solidFill>
                <a:cs typeface="Arial" charset="0"/>
              </a:rPr>
              <a:t>Ali</a:t>
            </a:r>
            <a:r>
              <a:rPr lang="sr-Latn-CS">
                <a:cs typeface="Arial" charset="0"/>
              </a:rPr>
              <a:t>: Rastvor III</a:t>
            </a:r>
            <a:r>
              <a:rPr lang="sr-Latn-CS" baseline="-25000">
                <a:cs typeface="Arial" charset="0"/>
              </a:rPr>
              <a:t>A</a:t>
            </a:r>
            <a:r>
              <a:rPr lang="sr-Latn-CS">
                <a:cs typeface="Arial" charset="0"/>
              </a:rPr>
              <a:t>-grupe + NH</a:t>
            </a:r>
            <a:r>
              <a:rPr lang="sr-Latn-CS" baseline="-25000">
                <a:cs typeface="Arial" charset="0"/>
              </a:rPr>
              <a:t>3</a:t>
            </a:r>
            <a:r>
              <a:rPr lang="sr-Latn-CS">
                <a:cs typeface="Arial" charset="0"/>
              </a:rPr>
              <a:t> →</a:t>
            </a:r>
          </a:p>
          <a:p>
            <a:r>
              <a:rPr lang="sr-Latn-CS">
                <a:cs typeface="Arial" charset="0"/>
              </a:rPr>
              <a:t>			istovremeno taloženje</a:t>
            </a:r>
          </a:p>
          <a:p>
            <a:r>
              <a:rPr lang="sr-Latn-CS">
                <a:cs typeface="Arial" charset="0"/>
              </a:rPr>
              <a:t>			Al(OH)</a:t>
            </a:r>
            <a:r>
              <a:rPr lang="sr-Latn-CS" baseline="-25000">
                <a:cs typeface="Arial" charset="0"/>
              </a:rPr>
              <a:t>3</a:t>
            </a:r>
            <a:r>
              <a:rPr lang="sr-Latn-CS">
                <a:cs typeface="Arial" charset="0"/>
              </a:rPr>
              <a:t>, Cr(OH)</a:t>
            </a:r>
            <a:r>
              <a:rPr lang="sr-Latn-CS" baseline="-25000">
                <a:cs typeface="Arial" charset="0"/>
              </a:rPr>
              <a:t>3</a:t>
            </a:r>
            <a:r>
              <a:rPr lang="sr-Latn-CS">
                <a:cs typeface="Arial" charset="0"/>
              </a:rPr>
              <a:t>, Fe(OH)</a:t>
            </a:r>
            <a:r>
              <a:rPr lang="sr-Latn-CS" baseline="-25000">
                <a:cs typeface="Arial" charset="0"/>
              </a:rPr>
              <a:t>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900113" y="836613"/>
            <a:ext cx="7205662" cy="506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r-Latn-CS" dirty="0">
                <a:solidFill>
                  <a:srgbClr val="000099"/>
                </a:solidFill>
                <a:cs typeface="Arial" charset="0"/>
              </a:rPr>
              <a:t> adsorpcija, okluzija i inkluzija</a:t>
            </a:r>
          </a:p>
          <a:p>
            <a:endParaRPr lang="sr-Latn-CS" dirty="0">
              <a:solidFill>
                <a:srgbClr val="003300"/>
              </a:solidFill>
              <a:cs typeface="Arial" charset="0"/>
            </a:endParaRPr>
          </a:p>
          <a:p>
            <a:r>
              <a:rPr lang="sr-Latn-CS" dirty="0">
                <a:solidFill>
                  <a:srgbClr val="003300"/>
                </a:solidFill>
                <a:cs typeface="Arial" charset="0"/>
              </a:rPr>
              <a:t>Okluzija</a:t>
            </a:r>
            <a:r>
              <a:rPr lang="sr-Latn-CS" dirty="0">
                <a:cs typeface="Arial" charset="0"/>
              </a:rPr>
              <a:t> = </a:t>
            </a:r>
            <a:r>
              <a:rPr lang="sr-Latn-CS" dirty="0">
                <a:solidFill>
                  <a:srgbClr val="006600"/>
                </a:solidFill>
                <a:cs typeface="Arial" charset="0"/>
              </a:rPr>
              <a:t>unutrašnje onečišćenje; posledica</a:t>
            </a:r>
          </a:p>
          <a:p>
            <a:r>
              <a:rPr lang="sr-Latn-CS" dirty="0">
                <a:solidFill>
                  <a:srgbClr val="006600"/>
                </a:solidFill>
                <a:cs typeface="Arial" charset="0"/>
              </a:rPr>
              <a:t>brzog rasta kristala</a:t>
            </a:r>
          </a:p>
          <a:p>
            <a:endParaRPr lang="sr-Latn-CS" dirty="0">
              <a:solidFill>
                <a:srgbClr val="006600"/>
              </a:solidFill>
              <a:cs typeface="Arial" charset="0"/>
            </a:endParaRPr>
          </a:p>
          <a:p>
            <a:r>
              <a:rPr lang="sr-Latn-CS" dirty="0">
                <a:solidFill>
                  <a:srgbClr val="006600"/>
                </a:solidFill>
                <a:cs typeface="Arial" charset="0"/>
              </a:rPr>
              <a:t>Taloženje BaSO</a:t>
            </a:r>
            <a:r>
              <a:rPr lang="sr-Latn-CS" baseline="-25000" dirty="0">
                <a:solidFill>
                  <a:srgbClr val="006600"/>
                </a:solidFill>
                <a:cs typeface="Arial" charset="0"/>
              </a:rPr>
              <a:t>4</a:t>
            </a:r>
            <a:r>
              <a:rPr lang="sr-Latn-CS" dirty="0">
                <a:solidFill>
                  <a:srgbClr val="006600"/>
                </a:solidFill>
                <a:cs typeface="Arial" charset="0"/>
              </a:rPr>
              <a:t> viškom Ba-hlorida</a:t>
            </a:r>
          </a:p>
          <a:p>
            <a:r>
              <a:rPr lang="sr-Latn-CS" dirty="0">
                <a:solidFill>
                  <a:srgbClr val="006600"/>
                </a:solidFill>
                <a:cs typeface="Arial" charset="0"/>
              </a:rPr>
              <a:t>→ talog sadrži i BaCl</a:t>
            </a:r>
            <a:r>
              <a:rPr lang="sr-Latn-CS" baseline="-25000" dirty="0">
                <a:solidFill>
                  <a:srgbClr val="006600"/>
                </a:solidFill>
                <a:cs typeface="Arial" charset="0"/>
              </a:rPr>
              <a:t>2</a:t>
            </a:r>
          </a:p>
          <a:p>
            <a:r>
              <a:rPr lang="sr-Latn-CS" dirty="0">
                <a:solidFill>
                  <a:srgbClr val="006600"/>
                </a:solidFill>
                <a:cs typeface="Arial" charset="0"/>
              </a:rPr>
              <a:t>Koprecipitacija uslovljena obrazovanjem</a:t>
            </a:r>
          </a:p>
          <a:p>
            <a:r>
              <a:rPr lang="sr-Latn-CS" dirty="0">
                <a:solidFill>
                  <a:srgbClr val="006600"/>
                </a:solidFill>
                <a:cs typeface="Arial" charset="0"/>
              </a:rPr>
              <a:t>hemijskih jedinjenja – retko (npr. feriti)</a:t>
            </a:r>
          </a:p>
          <a:p>
            <a:r>
              <a:rPr lang="sr-Latn-CS" dirty="0">
                <a:solidFill>
                  <a:srgbClr val="006600"/>
                </a:solidFill>
                <a:cs typeface="Arial" charset="0"/>
              </a:rPr>
              <a:t>Izomorfna zamena jona = </a:t>
            </a:r>
            <a:r>
              <a:rPr lang="en-US" dirty="0" err="1" smtClean="0">
                <a:solidFill>
                  <a:srgbClr val="006600"/>
                </a:solidFill>
                <a:cs typeface="Arial" charset="0"/>
              </a:rPr>
              <a:t>gradje</a:t>
            </a:r>
            <a:r>
              <a:rPr lang="sr-Latn-CS" dirty="0" smtClean="0">
                <a:solidFill>
                  <a:srgbClr val="006600"/>
                </a:solidFill>
                <a:cs typeface="Arial" charset="0"/>
              </a:rPr>
              <a:t>nje</a:t>
            </a:r>
            <a:endParaRPr lang="sr-Latn-CS" dirty="0">
              <a:solidFill>
                <a:srgbClr val="006600"/>
              </a:solidFill>
              <a:cs typeface="Arial" charset="0"/>
            </a:endParaRPr>
          </a:p>
          <a:p>
            <a:r>
              <a:rPr lang="sr-Latn-CS" dirty="0">
                <a:solidFill>
                  <a:srgbClr val="006600"/>
                </a:solidFill>
                <a:cs typeface="Arial" charset="0"/>
              </a:rPr>
              <a:t>mešovitih kristala</a:t>
            </a:r>
          </a:p>
          <a:p>
            <a:pPr eaLnBrk="0" hangingPunct="0"/>
            <a:endParaRPr lang="sr-Latn-C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879475" y="733425"/>
            <a:ext cx="73914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Starenje taloga: sveži talozi iz koncentrovanih</a:t>
            </a:r>
          </a:p>
          <a:p>
            <a:r>
              <a:rPr lang="sr-Latn-CS"/>
              <a:t>rastvora – sitni i nepravilni kristali</a:t>
            </a:r>
          </a:p>
          <a:p>
            <a:r>
              <a:rPr lang="sr-Latn-CS"/>
              <a:t>Posle starenja – krupniji i čistiji</a:t>
            </a:r>
          </a:p>
          <a:p>
            <a:endParaRPr lang="sr-Latn-CS"/>
          </a:p>
          <a:p>
            <a:r>
              <a:rPr lang="sr-Latn-CS"/>
              <a:t>Nečistoće adsorbovane na površini uklanjaju</a:t>
            </a:r>
          </a:p>
          <a:p>
            <a:r>
              <a:rPr lang="sr-Latn-CS"/>
              <a:t>se ispiranjem:</a:t>
            </a: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925513" y="3725863"/>
          <a:ext cx="2624137" cy="1174750"/>
        </p:xfrm>
        <a:graphic>
          <a:graphicData uri="http://schemas.openxmlformats.org/presentationml/2006/ole">
            <p:oleObj spid="_x0000_s4098" name="Equation" r:id="rId3" imgW="1193760" imgH="533160" progId="Equation.3">
              <p:embed/>
            </p:oleObj>
          </a:graphicData>
        </a:graphic>
      </p:graphicFrame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3903663" y="3684588"/>
            <a:ext cx="4506912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/>
              <a:t>C</a:t>
            </a:r>
            <a:r>
              <a:rPr lang="sr-Latn-CS" baseline="-25000"/>
              <a:t>n</a:t>
            </a:r>
            <a:r>
              <a:rPr lang="sr-Latn-CS"/>
              <a:t> = konc. posle n ispiranja</a:t>
            </a:r>
          </a:p>
          <a:p>
            <a:r>
              <a:rPr lang="sr-Latn-CS"/>
              <a:t>C</a:t>
            </a:r>
            <a:r>
              <a:rPr lang="sr-Latn-CS" baseline="-25000"/>
              <a:t>0</a:t>
            </a:r>
            <a:r>
              <a:rPr lang="sr-Latn-CS"/>
              <a:t>  = početna C nečistoće</a:t>
            </a:r>
          </a:p>
          <a:p>
            <a:r>
              <a:rPr lang="sr-Latn-CS"/>
              <a:t>V</a:t>
            </a:r>
            <a:r>
              <a:rPr lang="sr-Latn-CS" baseline="-25000"/>
              <a:t>0</a:t>
            </a:r>
            <a:r>
              <a:rPr lang="sr-Latn-CS"/>
              <a:t> = zapremina tečnosti</a:t>
            </a:r>
          </a:p>
          <a:p>
            <a:r>
              <a:rPr lang="sr-Latn-CS"/>
              <a:t>koja ostaje u talogu</a:t>
            </a:r>
          </a:p>
          <a:p>
            <a:r>
              <a:rPr lang="sr-Latn-CS"/>
              <a:t>V = zapremina rastvora</a:t>
            </a:r>
          </a:p>
          <a:p>
            <a:r>
              <a:rPr lang="sr-Latn-CS"/>
              <a:t>upotrebljenog za ispiranje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</TotalTime>
  <Words>514</Words>
  <Application>Microsoft Office PowerPoint</Application>
  <PresentationFormat>On-screen Show (4:3)</PresentationFormat>
  <Paragraphs>145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Wingdings 3</vt:lpstr>
      <vt:lpstr>Wingdings</vt:lpstr>
      <vt:lpstr>Default Design</vt:lpstr>
      <vt:lpstr>Microsoft Equation 3.0</vt:lpstr>
      <vt:lpstr>PODELA ANALITIČKIH METODA: A. Hemijske B. Fizičko-hemijske C. Fizičke</vt:lpstr>
      <vt:lpstr>Slide 2</vt:lpstr>
      <vt:lpstr>KOLOIDNI RASTVORI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PODELA ANALITIČKIH METODA: A. Hemijske B. Fizičko-hemijske C. Fizičke</dc:title>
  <dc:creator>user</dc:creator>
  <cp:lastModifiedBy>Dusica</cp:lastModifiedBy>
  <cp:revision>20</cp:revision>
  <dcterms:created xsi:type="dcterms:W3CDTF">2005-04-19T07:58:01Z</dcterms:created>
  <dcterms:modified xsi:type="dcterms:W3CDTF">2013-04-16T10:09:04Z</dcterms:modified>
</cp:coreProperties>
</file>