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0" r:id="rId3"/>
    <p:sldId id="272" r:id="rId4"/>
    <p:sldId id="286" r:id="rId5"/>
    <p:sldId id="287" r:id="rId6"/>
    <p:sldId id="288" r:id="rId7"/>
    <p:sldId id="269" r:id="rId8"/>
    <p:sldId id="257" r:id="rId9"/>
    <p:sldId id="267" r:id="rId10"/>
    <p:sldId id="258" r:id="rId11"/>
    <p:sldId id="268" r:id="rId12"/>
    <p:sldId id="259" r:id="rId13"/>
    <p:sldId id="271" r:id="rId14"/>
    <p:sldId id="273" r:id="rId15"/>
    <p:sldId id="274" r:id="rId16"/>
    <p:sldId id="275" r:id="rId17"/>
    <p:sldId id="278" r:id="rId18"/>
    <p:sldId id="279" r:id="rId19"/>
    <p:sldId id="291" r:id="rId20"/>
    <p:sldId id="276" r:id="rId21"/>
    <p:sldId id="277" r:id="rId22"/>
    <p:sldId id="289" r:id="rId23"/>
    <p:sldId id="290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2A00"/>
    <a:srgbClr val="7E0000"/>
    <a:srgbClr val="003300"/>
    <a:srgbClr val="000066"/>
    <a:srgbClr val="FF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CC3D9-B1D3-4CE5-928B-755D49AA7786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837C4-B21A-4E3A-B23F-43B41A0B89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93058-CEBD-4003-A911-899D0EFF8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52AAA-6130-467D-BE88-A43D468A6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6B3A4-41D2-4DF7-8587-48ED2D7C4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ACD86-4B62-40C5-9080-7D77BD653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345B4-2C44-4D55-9996-CA00D59BA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D3C1F-F86C-429F-9EC1-A8FAF7F82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B07F5-18B1-4424-8C1E-D93361981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C4071-812A-4744-8C24-1CF8156E9D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754DE-7A5E-4913-AF18-50833F003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3F7D2-F279-438B-AE75-A30CB1923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68B94-BE8C-4C92-84B8-E7F3AA944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3C09E07-2E3B-485D-9352-805732700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7471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Uloga</a:t>
            </a:r>
            <a:r>
              <a:rPr lang="sr-Latn-C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kompleks</a:t>
            </a:r>
            <a:r>
              <a:rPr lang="en-U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nih jedinjenja </a:t>
            </a:r>
            <a:br>
              <a:rPr lang="en-U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 analiti</a:t>
            </a:r>
            <a:r>
              <a:rPr lang="sr-Latn-C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čkoj hemiji</a:t>
            </a:r>
            <a:r>
              <a:rPr lang="en-U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sr-Latn-CS" sz="3200" b="1" i="1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Text Box 13"/>
          <p:cNvSpPr txBox="1">
            <a:spLocks noChangeArrowheads="1"/>
          </p:cNvSpPr>
          <p:nvPr/>
        </p:nvSpPr>
        <p:spPr bwMode="auto">
          <a:xfrm>
            <a:off x="1023938" y="2098675"/>
            <a:ext cx="7499350" cy="3081338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Rastvor AgNO</a:t>
            </a:r>
            <a:r>
              <a:rPr lang="sr-Latn-CS" sz="2800" baseline="-25000"/>
              <a:t>3</a:t>
            </a:r>
            <a:r>
              <a:rPr lang="sr-Latn-CS" sz="2800"/>
              <a:t> + rastvor KCl </a:t>
            </a:r>
            <a:r>
              <a:rPr lang="sr-Latn-CS" sz="2800">
                <a:sym typeface="Wingdings 3" pitchFamily="18" charset="2"/>
              </a:rPr>
              <a:t> beli talog AgCl</a:t>
            </a:r>
          </a:p>
          <a:p>
            <a:endParaRPr lang="sr-Latn-CS" sz="2800">
              <a:sym typeface="Wingdings 3" pitchFamily="18" charset="2"/>
            </a:endParaRPr>
          </a:p>
          <a:p>
            <a:r>
              <a:rPr lang="sr-Latn-CS" sz="2800"/>
              <a:t>Rastvor AgNO</a:t>
            </a:r>
            <a:r>
              <a:rPr lang="sr-Latn-CS" sz="2800" baseline="-25000"/>
              <a:t>3</a:t>
            </a:r>
            <a:r>
              <a:rPr lang="sr-Latn-CS" sz="2800"/>
              <a:t> + rastvor NH</a:t>
            </a:r>
            <a:r>
              <a:rPr lang="sr-Latn-CS" sz="2800" baseline="-25000"/>
              <a:t>3</a:t>
            </a:r>
            <a:r>
              <a:rPr lang="sr-Latn-CS" sz="2800"/>
              <a:t> + rastvor KCl </a:t>
            </a:r>
            <a:r>
              <a:rPr lang="sr-Latn-CS" sz="2800">
                <a:sym typeface="Wingdings 3" pitchFamily="18" charset="2"/>
              </a:rPr>
              <a:t></a:t>
            </a:r>
          </a:p>
          <a:p>
            <a:r>
              <a:rPr lang="sr-Latn-CS" sz="2800">
                <a:sym typeface="Wingdings 3" pitchFamily="18" charset="2"/>
              </a:rPr>
              <a:t>			NEMA TALOGA !?!</a:t>
            </a:r>
          </a:p>
          <a:p>
            <a:endParaRPr lang="sr-Latn-CS" sz="2800">
              <a:sym typeface="Wingdings 3" pitchFamily="18" charset="2"/>
            </a:endParaRPr>
          </a:p>
          <a:p>
            <a:r>
              <a:rPr lang="sr-Latn-CS" sz="2800">
                <a:sym typeface="Wingdings 3" pitchFamily="18" charset="2"/>
              </a:rPr>
              <a:t>Dilema: 1. Nema slobodnih Ag</a:t>
            </a:r>
            <a:r>
              <a:rPr lang="sr-Latn-CS" sz="2800" baseline="30000">
                <a:sym typeface="Wingdings 3" pitchFamily="18" charset="2"/>
              </a:rPr>
              <a:t>+</a:t>
            </a:r>
            <a:r>
              <a:rPr lang="sr-Latn-CS" sz="2800">
                <a:sym typeface="Wingdings 3" pitchFamily="18" charset="2"/>
              </a:rPr>
              <a:t> u rastvoru?</a:t>
            </a:r>
          </a:p>
          <a:p>
            <a:r>
              <a:rPr lang="sr-Latn-CS" sz="2800">
                <a:sym typeface="Wingdings 3" pitchFamily="18" charset="2"/>
              </a:rPr>
              <a:t>	  2. Koncentracija Ag</a:t>
            </a:r>
            <a:r>
              <a:rPr lang="sr-Latn-CS" sz="2800" baseline="30000">
                <a:sym typeface="Wingdings 3" pitchFamily="18" charset="2"/>
              </a:rPr>
              <a:t>+</a:t>
            </a:r>
            <a:r>
              <a:rPr lang="sr-Latn-CS" sz="2800">
                <a:sym typeface="Wingdings 3" pitchFamily="18" charset="2"/>
              </a:rPr>
              <a:t> u rastvoru jako niska?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808038" y="1090613"/>
            <a:ext cx="7532687" cy="4224337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Rastvor AgNO</a:t>
            </a:r>
            <a:r>
              <a:rPr lang="sr-Latn-CS" sz="2800" baseline="-25000"/>
              <a:t>3</a:t>
            </a:r>
            <a:r>
              <a:rPr lang="sr-Latn-CS" sz="2800"/>
              <a:t> + rastvor NH</a:t>
            </a:r>
            <a:r>
              <a:rPr lang="sr-Latn-CS" sz="2800" baseline="-25000"/>
              <a:t>3</a:t>
            </a:r>
            <a:r>
              <a:rPr lang="sr-Latn-CS" sz="2800"/>
              <a:t> + rastvor KI </a:t>
            </a:r>
            <a:r>
              <a:rPr lang="sr-Latn-CS" sz="2800">
                <a:sym typeface="Wingdings 3" pitchFamily="18" charset="2"/>
              </a:rPr>
              <a:t> </a:t>
            </a:r>
          </a:p>
          <a:p>
            <a:r>
              <a:rPr lang="sr-Latn-CS" sz="2800">
                <a:sym typeface="Wingdings 3" pitchFamily="18" charset="2"/>
              </a:rPr>
              <a:t>		žuti talog AgI (Ksp = 8,3×10</a:t>
            </a:r>
            <a:r>
              <a:rPr lang="sr-Latn-CS" sz="2800" baseline="30000">
                <a:sym typeface="Wingdings 3" pitchFamily="18" charset="2"/>
              </a:rPr>
              <a:t>-17</a:t>
            </a:r>
            <a:r>
              <a:rPr lang="sr-Latn-CS" sz="2800">
                <a:sym typeface="Wingdings 3" pitchFamily="18" charset="2"/>
              </a:rPr>
              <a:t>)</a:t>
            </a:r>
          </a:p>
          <a:p>
            <a:endParaRPr lang="sr-Latn-CS" sz="2800" baseline="30000">
              <a:sym typeface="Wingdings 3" pitchFamily="18" charset="2"/>
            </a:endParaRPr>
          </a:p>
          <a:p>
            <a:r>
              <a:rPr lang="sr-Latn-CS" sz="2800">
                <a:sym typeface="Wingdings 3" pitchFamily="18" charset="2"/>
              </a:rPr>
              <a:t>		</a:t>
            </a:r>
          </a:p>
          <a:p>
            <a:r>
              <a:rPr lang="sr-Latn-CS" sz="2800"/>
              <a:t>Dakle, i</a:t>
            </a:r>
            <a:r>
              <a:rPr lang="sr-Latn-CS" sz="2800">
                <a:sym typeface="Wingdings 3" pitchFamily="18" charset="2"/>
              </a:rPr>
              <a:t>ma slobodnih Ag</a:t>
            </a:r>
            <a:r>
              <a:rPr lang="sr-Latn-CS" sz="2800" baseline="30000">
                <a:sym typeface="Wingdings 3" pitchFamily="18" charset="2"/>
              </a:rPr>
              <a:t>+</a:t>
            </a:r>
            <a:r>
              <a:rPr lang="sr-Latn-CS" sz="2800">
                <a:sym typeface="Wingdings 3" pitchFamily="18" charset="2"/>
              </a:rPr>
              <a:t> u rastvoru, ali je njihova </a:t>
            </a:r>
          </a:p>
          <a:p>
            <a:r>
              <a:rPr lang="sr-Latn-CS" sz="2800">
                <a:sym typeface="Wingdings 3" pitchFamily="18" charset="2"/>
              </a:rPr>
              <a:t>koncentracija jako niska.</a:t>
            </a:r>
          </a:p>
          <a:p>
            <a:endParaRPr lang="sr-Latn-CS" sz="2800">
              <a:sym typeface="Wingdings 3" pitchFamily="18" charset="2"/>
            </a:endParaRPr>
          </a:p>
          <a:p>
            <a:endParaRPr lang="sr-Latn-CS" sz="2800">
              <a:sym typeface="Wingdings 3" pitchFamily="18" charset="2"/>
            </a:endParaRPr>
          </a:p>
          <a:p>
            <a:r>
              <a:rPr lang="sr-Latn-CS" sz="2800">
                <a:sym typeface="Wingdings 3" pitchFamily="18" charset="2"/>
              </a:rPr>
              <a:t>Ag</a:t>
            </a:r>
            <a:r>
              <a:rPr lang="sr-Latn-CS" sz="2800" baseline="30000">
                <a:sym typeface="Wingdings 3" pitchFamily="18" charset="2"/>
              </a:rPr>
              <a:t>+</a:t>
            </a:r>
            <a:r>
              <a:rPr lang="sr-Latn-CS" sz="2800">
                <a:sym typeface="Wingdings 3" pitchFamily="18" charset="2"/>
              </a:rPr>
              <a:t> + 2NH</a:t>
            </a:r>
            <a:r>
              <a:rPr lang="sr-Latn-CS" sz="2800" baseline="-25000">
                <a:sym typeface="Wingdings 3" pitchFamily="18" charset="2"/>
              </a:rPr>
              <a:t>3</a:t>
            </a:r>
            <a:r>
              <a:rPr lang="sr-Latn-CS" sz="2800">
                <a:sym typeface="Wingdings 3" pitchFamily="18" charset="2"/>
              </a:rPr>
              <a:t>  </a:t>
            </a:r>
            <a:r>
              <a:rPr lang="en-US" sz="2800">
                <a:cs typeface="Times New Roman" pitchFamily="18" charset="0"/>
                <a:sym typeface="Wingdings 3" pitchFamily="18" charset="2"/>
              </a:rPr>
              <a:t>[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Ag(NH</a:t>
            </a:r>
            <a:r>
              <a:rPr lang="sr-Latn-CS" sz="2800" baseline="-2500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-25000"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2800"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  </a:t>
            </a:r>
          </a:p>
          <a:p>
            <a:r>
              <a:rPr lang="sr-Latn-CS" sz="2800">
                <a:cs typeface="Times New Roman" pitchFamily="18" charset="0"/>
                <a:sym typeface="Wingdings 3" pitchFamily="18" charset="2"/>
              </a:rPr>
              <a:t>	smanjenje koncentracije </a:t>
            </a:r>
            <a:r>
              <a:rPr lang="sr-Latn-CS" sz="2800">
                <a:sym typeface="Wingdings 3" pitchFamily="18" charset="2"/>
              </a:rPr>
              <a:t>Ag</a:t>
            </a:r>
            <a:r>
              <a:rPr lang="sr-Latn-CS" sz="2800" baseline="30000">
                <a:sym typeface="Wingdings 3" pitchFamily="18" charset="2"/>
              </a:rPr>
              <a:t>+</a:t>
            </a:r>
            <a:r>
              <a:rPr lang="sr-Latn-CS" sz="2800">
                <a:sym typeface="Wingdings 3" pitchFamily="18" charset="2"/>
              </a:rPr>
              <a:t> u rastvoru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900113" y="765175"/>
            <a:ext cx="7434262" cy="4789488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dirty="0">
                <a:cs typeface="Times New Roman" pitchFamily="18" charset="0"/>
              </a:rPr>
              <a:t>Disocijacija kompleksnih soli u vodenom rastvoru:</a:t>
            </a:r>
            <a:endParaRPr lang="en-US" sz="2800" dirty="0">
              <a:cs typeface="Times New Roman" pitchFamily="18" charset="0"/>
            </a:endParaRPr>
          </a:p>
          <a:p>
            <a:endParaRPr lang="sr-Latn-CS" sz="2800" dirty="0"/>
          </a:p>
          <a:p>
            <a:pPr eaLnBrk="0" hangingPunct="0"/>
            <a:r>
              <a:rPr lang="sr-Latn-CS" sz="2800" dirty="0">
                <a:cs typeface="Times New Roman" pitchFamily="18" charset="0"/>
              </a:rPr>
              <a:t>([Ag(NH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)</a:t>
            </a:r>
            <a:r>
              <a:rPr lang="sr-Latn-CS" sz="2800" baseline="-30000" dirty="0">
                <a:cs typeface="Times New Roman" pitchFamily="18" charset="0"/>
              </a:rPr>
              <a:t>2</a:t>
            </a:r>
            <a:r>
              <a:rPr lang="sr-Latn-CS" sz="2800" dirty="0">
                <a:cs typeface="Times New Roman" pitchFamily="18" charset="0"/>
              </a:rPr>
              <a:t>]</a:t>
            </a:r>
            <a:r>
              <a:rPr lang="sr-Latn-CS" sz="2800" baseline="30000" dirty="0">
                <a:cs typeface="Times New Roman" pitchFamily="18" charset="0"/>
              </a:rPr>
              <a:t>+</a:t>
            </a:r>
            <a:r>
              <a:rPr lang="sr-Latn-CS" sz="2800" dirty="0">
                <a:cs typeface="Times New Roman" pitchFamily="18" charset="0"/>
              </a:rPr>
              <a:t>NO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ˉ)</a:t>
            </a:r>
            <a:r>
              <a:rPr lang="sr-Latn-CS" sz="2800" baseline="-25000" dirty="0">
                <a:cs typeface="Times New Roman" pitchFamily="18" charset="0"/>
              </a:rPr>
              <a:t>č</a:t>
            </a:r>
            <a:r>
              <a:rPr lang="sr-Latn-CS" sz="2800" dirty="0">
                <a:cs typeface="Times New Roman" pitchFamily="18" charset="0"/>
              </a:rPr>
              <a:t> + </a:t>
            </a:r>
            <a:r>
              <a:rPr lang="en-US" sz="2800" i="1" dirty="0">
                <a:cs typeface="Times New Roman" pitchFamily="18" charset="0"/>
              </a:rPr>
              <a:t>n</a:t>
            </a:r>
            <a:r>
              <a:rPr lang="sr-Latn-CS" sz="2800" dirty="0">
                <a:cs typeface="Times New Roman" pitchFamily="18" charset="0"/>
              </a:rPr>
              <a:t>H</a:t>
            </a:r>
            <a:r>
              <a:rPr lang="sr-Latn-CS" sz="2800" baseline="-30000" dirty="0">
                <a:cs typeface="Times New Roman" pitchFamily="18" charset="0"/>
              </a:rPr>
              <a:t>2</a:t>
            </a:r>
            <a:r>
              <a:rPr lang="sr-Latn-CS" sz="2800" dirty="0">
                <a:cs typeface="Times New Roman" pitchFamily="18" charset="0"/>
              </a:rPr>
              <a:t>O 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endParaRPr lang="en-US" sz="2800" dirty="0">
              <a:cs typeface="Times New Roman" pitchFamily="18" charset="0"/>
            </a:endParaRPr>
          </a:p>
          <a:p>
            <a:pPr eaLnBrk="0" hangingPunct="0"/>
            <a:r>
              <a:rPr lang="en-US" sz="2800" dirty="0">
                <a:cs typeface="Times New Roman" pitchFamily="18" charset="0"/>
              </a:rPr>
              <a:t>	</a:t>
            </a:r>
            <a:r>
              <a:rPr lang="sr-Latn-CS" sz="2800" dirty="0">
                <a:cs typeface="Times New Roman" pitchFamily="18" charset="0"/>
              </a:rPr>
              <a:t>[Ag(NH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·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O + NO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ˉ·(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n-x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)H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O</a:t>
            </a:r>
            <a:endParaRPr lang="sr-Latn-CS" sz="2800" dirty="0">
              <a:sym typeface="Wingdings 3" pitchFamily="18" charset="2"/>
            </a:endParaRPr>
          </a:p>
          <a:p>
            <a:pPr eaLnBrk="0" hangingPunct="0"/>
            <a:endParaRPr lang="en-US" sz="2800" dirty="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 dirty="0">
                <a:cs typeface="Times New Roman" pitchFamily="18" charset="0"/>
                <a:sym typeface="Wingdings 3" pitchFamily="18" charset="2"/>
              </a:rPr>
              <a:t>Samo u maloj meri kompleksni jon disosuje:</a:t>
            </a:r>
            <a:endParaRPr lang="sr-Latn-CS" sz="2800" dirty="0">
              <a:sym typeface="Wingdings 3" pitchFamily="18" charset="2"/>
            </a:endParaRPr>
          </a:p>
          <a:p>
            <a:pPr eaLnBrk="0" hangingPunct="0"/>
            <a:endParaRPr lang="en-US" sz="2800" dirty="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 dirty="0">
                <a:cs typeface="Times New Roman" pitchFamily="18" charset="0"/>
                <a:sym typeface="Wingdings 3" pitchFamily="18" charset="2"/>
              </a:rPr>
              <a:t>[Ag(NH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dirty="0">
                <a:cs typeface="Times New Roman" pitchFamily="18" charset="0"/>
              </a:rPr>
              <a:t> [Ag(NH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)]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+ 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endParaRPr lang="sr-Latn-CS" sz="2800" dirty="0">
              <a:sym typeface="Wingdings 3" pitchFamily="18" charset="2"/>
            </a:endParaRPr>
          </a:p>
          <a:p>
            <a:pPr eaLnBrk="0" hangingPunct="0"/>
            <a:r>
              <a:rPr lang="sr-Latn-CS" sz="2800" dirty="0">
                <a:cs typeface="Times New Roman" pitchFamily="18" charset="0"/>
                <a:sym typeface="Wingdings 3" pitchFamily="18" charset="2"/>
              </a:rPr>
              <a:t>[Ag(NH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)]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dirty="0">
                <a:cs typeface="Times New Roman" pitchFamily="18" charset="0"/>
              </a:rPr>
              <a:t> Ag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+ 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endParaRPr lang="sr-Latn-CS" sz="2800" dirty="0">
              <a:sym typeface="Wingdings 3" pitchFamily="18" charset="2"/>
            </a:endParaRPr>
          </a:p>
          <a:p>
            <a:pPr eaLnBrk="0" hangingPunct="0"/>
            <a:endParaRPr lang="en-US" sz="2800" dirty="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 dirty="0">
                <a:cs typeface="Times New Roman" pitchFamily="18" charset="0"/>
                <a:sym typeface="Wingdings 3" pitchFamily="18" charset="2"/>
              </a:rPr>
              <a:t>Polidentatni ligandi 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b="1" i="1" dirty="0">
                <a:cs typeface="Times New Roman" pitchFamily="18" charset="0"/>
                <a:sym typeface="Wingdings 3" pitchFamily="18" charset="2"/>
              </a:rPr>
              <a:t>helatni kompleksi (helati)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181100"/>
            <a:ext cx="5905500" cy="44958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12875"/>
            <a:ext cx="7947025" cy="39798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1438"/>
            <a:ext cx="8547100" cy="40671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371600" y="457200"/>
            <a:ext cx="5105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Građenje kompleksa</a:t>
            </a:r>
            <a:endParaRPr lang="en-US" sz="36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685800" y="2362200"/>
            <a:ext cx="42021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accent2"/>
                </a:solidFill>
              </a:rPr>
              <a:t>PbI</a:t>
            </a:r>
            <a:r>
              <a:rPr lang="en-US" sz="3200" baseline="-25000">
                <a:solidFill>
                  <a:schemeClr val="accent2"/>
                </a:solidFill>
              </a:rPr>
              <a:t>2</a:t>
            </a:r>
            <a:r>
              <a:rPr lang="en-US" sz="3200">
                <a:solidFill>
                  <a:schemeClr val="accent2"/>
                </a:solidFill>
              </a:rPr>
              <a:t>(s)           Pb</a:t>
            </a:r>
            <a:r>
              <a:rPr lang="en-US" sz="3200" baseline="30000">
                <a:solidFill>
                  <a:schemeClr val="accent2"/>
                </a:solidFill>
              </a:rPr>
              <a:t>2+</a:t>
            </a:r>
            <a:r>
              <a:rPr lang="en-US" sz="3200">
                <a:solidFill>
                  <a:schemeClr val="accent2"/>
                </a:solidFill>
              </a:rPr>
              <a:t>  +  2I</a:t>
            </a:r>
            <a:r>
              <a:rPr lang="en-US" sz="3200" baseline="30000">
                <a:solidFill>
                  <a:schemeClr val="accent2"/>
                </a:solidFill>
              </a:rPr>
              <a:t>-</a:t>
            </a:r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2209800" y="2743200"/>
            <a:ext cx="5143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7"/>
          <p:cNvSpPr>
            <a:spLocks noChangeShapeType="1"/>
          </p:cNvSpPr>
          <p:nvPr/>
        </p:nvSpPr>
        <p:spPr bwMode="auto">
          <a:xfrm flipH="1">
            <a:off x="2209800" y="2590800"/>
            <a:ext cx="4413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5791200" y="2362200"/>
            <a:ext cx="223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K</a:t>
            </a:r>
            <a:r>
              <a:rPr lang="en-US" sz="2800" baseline="-25000" dirty="0" err="1"/>
              <a:t>sp</a:t>
            </a:r>
            <a:r>
              <a:rPr lang="en-US" sz="2800" dirty="0"/>
              <a:t> = </a:t>
            </a:r>
            <a:r>
              <a:rPr lang="en-US" sz="2800" dirty="0" smtClean="0"/>
              <a:t>7,9</a:t>
            </a:r>
            <a:r>
              <a:rPr lang="en-US" sz="2800" dirty="0" smtClean="0">
                <a:cs typeface="Times New Roman" pitchFamily="18" charset="0"/>
              </a:rPr>
              <a:t>×</a:t>
            </a:r>
            <a:r>
              <a:rPr lang="en-US" sz="2800" dirty="0" smtClean="0"/>
              <a:t>10</a:t>
            </a:r>
            <a:r>
              <a:rPr lang="en-US" sz="2800" baseline="30000" dirty="0" smtClean="0"/>
              <a:t>-9</a:t>
            </a:r>
            <a:endParaRPr lang="en-US" sz="2800" baseline="30000" dirty="0"/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685800" y="3429000"/>
            <a:ext cx="7407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 </a:t>
            </a:r>
            <a:r>
              <a:rPr lang="sr-Latn-CS" sz="2800"/>
              <a:t>Početne koncentracije: </a:t>
            </a:r>
          </a:p>
          <a:p>
            <a:r>
              <a:rPr lang="en-US" sz="2800"/>
              <a:t>[I</a:t>
            </a:r>
            <a:r>
              <a:rPr lang="en-US" sz="2800" baseline="30000"/>
              <a:t>-</a:t>
            </a:r>
            <a:r>
              <a:rPr lang="en-US" sz="2800"/>
              <a:t>]=1</a:t>
            </a:r>
            <a:r>
              <a:rPr lang="sr-Latn-CS" sz="2800"/>
              <a:t>,</a:t>
            </a:r>
            <a:r>
              <a:rPr lang="en-US" sz="2800"/>
              <a:t>0</a:t>
            </a:r>
            <a:r>
              <a:rPr lang="en-US" sz="2800">
                <a:cs typeface="Times New Roman" pitchFamily="18" charset="0"/>
              </a:rPr>
              <a:t>×</a:t>
            </a:r>
            <a:r>
              <a:rPr lang="en-US" sz="2800"/>
              <a:t>10</a:t>
            </a:r>
            <a:r>
              <a:rPr lang="en-US" sz="2800" baseline="30000"/>
              <a:t>-3</a:t>
            </a:r>
            <a:r>
              <a:rPr lang="en-US" sz="2800"/>
              <a:t> </a:t>
            </a:r>
            <a:r>
              <a:rPr lang="sr-Latn-CS" sz="2800"/>
              <a:t>i</a:t>
            </a:r>
            <a:r>
              <a:rPr lang="en-US" sz="2800"/>
              <a:t> [Pb</a:t>
            </a:r>
            <a:r>
              <a:rPr lang="en-US" sz="2800" baseline="30000"/>
              <a:t>2+</a:t>
            </a:r>
            <a:r>
              <a:rPr lang="en-US" sz="2800"/>
              <a:t>]=1</a:t>
            </a:r>
            <a:r>
              <a:rPr lang="sr-Latn-CS" sz="2800"/>
              <a:t>,</a:t>
            </a:r>
            <a:r>
              <a:rPr lang="en-US" sz="2800"/>
              <a:t>0</a:t>
            </a:r>
            <a:r>
              <a:rPr lang="en-US" sz="2800">
                <a:cs typeface="Times New Roman" pitchFamily="18" charset="0"/>
              </a:rPr>
              <a:t>×</a:t>
            </a:r>
            <a:r>
              <a:rPr lang="en-US" sz="2800"/>
              <a:t>10</a:t>
            </a:r>
            <a:r>
              <a:rPr lang="en-US" sz="2800" baseline="30000"/>
              <a:t>-4</a:t>
            </a:r>
            <a:endParaRPr lang="en-US" sz="2800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685800" y="4949825"/>
            <a:ext cx="6430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[I</a:t>
            </a:r>
            <a:r>
              <a:rPr lang="en-US" sz="2800" baseline="30000"/>
              <a:t>-</a:t>
            </a:r>
            <a:r>
              <a:rPr lang="en-US" sz="2800"/>
              <a:t>]</a:t>
            </a:r>
            <a:r>
              <a:rPr lang="en-US" sz="2800" baseline="30000"/>
              <a:t>2</a:t>
            </a:r>
            <a:r>
              <a:rPr lang="en-US" sz="2800"/>
              <a:t> [Pb</a:t>
            </a:r>
            <a:r>
              <a:rPr lang="en-US" sz="2800" baseline="30000"/>
              <a:t>2+</a:t>
            </a:r>
            <a:r>
              <a:rPr lang="en-US" sz="2800"/>
              <a:t>] = 1,0</a:t>
            </a:r>
            <a:r>
              <a:rPr lang="en-US" sz="2800">
                <a:cs typeface="Times New Roman" pitchFamily="18" charset="0"/>
              </a:rPr>
              <a:t>×</a:t>
            </a:r>
            <a:r>
              <a:rPr lang="en-US" sz="2800"/>
              <a:t>10</a:t>
            </a:r>
            <a:r>
              <a:rPr lang="en-US" sz="2800" baseline="30000"/>
              <a:t>-10 </a:t>
            </a:r>
            <a:r>
              <a:rPr lang="en-US" sz="2800"/>
              <a:t>&lt; K</a:t>
            </a:r>
            <a:r>
              <a:rPr lang="en-US" sz="2800" baseline="-25000"/>
              <a:t>sp </a:t>
            </a:r>
            <a:r>
              <a:rPr lang="en-US" sz="2800">
                <a:sym typeface="Wingdings 3" pitchFamily="18" charset="2"/>
              </a:rPr>
              <a:t></a:t>
            </a:r>
            <a:r>
              <a:rPr lang="sr-Latn-CS" sz="2800">
                <a:sym typeface="Wingdings 3" pitchFamily="18" charset="2"/>
              </a:rPr>
              <a:t> nema taloga</a:t>
            </a:r>
            <a:endParaRPr lang="en-US" sz="2800" baseline="-25000">
              <a:sym typeface="Wingdings 3" pitchFamily="18" charset="2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685800" y="5715000"/>
            <a:ext cx="5916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Šta se dešava pri dodatku</a:t>
            </a:r>
            <a:r>
              <a:rPr lang="en-US" sz="2800"/>
              <a:t> NaI </a:t>
            </a:r>
            <a:r>
              <a:rPr lang="sr-Latn-CS" sz="2800"/>
              <a:t>u rastvor</a:t>
            </a:r>
            <a:r>
              <a:rPr lang="en-US" sz="280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 autoUpdateAnimBg="0"/>
      <p:bldP spid="2049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696200" cy="68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Građenje kompleksa</a:t>
            </a:r>
            <a:endParaRPr lang="en-US" sz="3600" b="1" i="1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38200" y="2590800"/>
            <a:ext cx="46875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(s)                   Pb</a:t>
            </a:r>
            <a:r>
              <a:rPr lang="en-US" sz="2800" baseline="30000" dirty="0"/>
              <a:t>2+</a:t>
            </a:r>
            <a:r>
              <a:rPr lang="en-US" sz="2800" dirty="0"/>
              <a:t>  +  </a:t>
            </a:r>
            <a:r>
              <a:rPr lang="en-US" sz="2800" dirty="0" smtClean="0"/>
              <a:t>2Iˉ</a:t>
            </a:r>
            <a:endParaRPr lang="en-US" sz="2800" baseline="30000" dirty="0"/>
          </a:p>
          <a:p>
            <a:r>
              <a:rPr lang="en-US" sz="2800" dirty="0"/>
              <a:t>Pb</a:t>
            </a:r>
            <a:r>
              <a:rPr lang="en-US" sz="2800" baseline="30000" dirty="0"/>
              <a:t>2+</a:t>
            </a:r>
            <a:r>
              <a:rPr lang="en-US" sz="2800" dirty="0"/>
              <a:t>      + 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 </a:t>
            </a:r>
            <a:r>
              <a:rPr lang="en-US" sz="2800" dirty="0" err="1"/>
              <a:t>PbI</a:t>
            </a:r>
            <a:r>
              <a:rPr lang="en-US" sz="2800" baseline="30000" dirty="0"/>
              <a:t>+</a:t>
            </a:r>
          </a:p>
          <a:p>
            <a:r>
              <a:rPr lang="en-US" sz="2800" dirty="0" err="1"/>
              <a:t>PbI</a:t>
            </a:r>
            <a:r>
              <a:rPr lang="en-US" sz="2800" baseline="30000" dirty="0"/>
              <a:t>+ 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</a:p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  <a:r>
              <a:rPr lang="en-US" sz="2800" baseline="30000" dirty="0"/>
              <a:t>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endParaRPr lang="en-US" sz="2800" baseline="-25000" dirty="0"/>
          </a:p>
          <a:p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r>
              <a:rPr lang="en-US" sz="2800" baseline="30000" dirty="0" smtClean="0"/>
              <a:t>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ˉ</a:t>
            </a:r>
            <a:endParaRPr lang="en-US" sz="2800" baseline="-25000" dirty="0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2286000" y="28956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H="1">
            <a:off x="2286000" y="28194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1676400"/>
            <a:ext cx="5141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Ravnoteže koje treba uzeti u obzir:</a:t>
            </a:r>
            <a:endParaRPr lang="en-US" sz="280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943600" y="2616200"/>
            <a:ext cx="2444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Ksp</a:t>
            </a:r>
            <a:r>
              <a:rPr lang="en-US" sz="2800" dirty="0"/>
              <a:t> = </a:t>
            </a:r>
            <a:r>
              <a:rPr lang="en-US" sz="2800" dirty="0" smtClean="0"/>
              <a:t>7,9 ×10</a:t>
            </a:r>
            <a:r>
              <a:rPr lang="en-US" sz="2800" baseline="30000" dirty="0" smtClean="0"/>
              <a:t>-9</a:t>
            </a:r>
            <a:endParaRPr lang="en-US" sz="2800" baseline="30000" dirty="0"/>
          </a:p>
        </p:txBody>
      </p:sp>
      <p:sp>
        <p:nvSpPr>
          <p:cNvPr id="16392" name="Text Box 11"/>
          <p:cNvSpPr txBox="1">
            <a:spLocks noChangeArrowheads="1"/>
          </p:cNvSpPr>
          <p:nvPr/>
        </p:nvSpPr>
        <p:spPr bwMode="auto">
          <a:xfrm>
            <a:off x="8534400" y="6019800"/>
            <a:ext cx="1841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 sz="2800" baseline="30000"/>
          </a:p>
        </p:txBody>
      </p:sp>
      <p:sp>
        <p:nvSpPr>
          <p:cNvPr id="16393" name="Line 12"/>
          <p:cNvSpPr>
            <a:spLocks noChangeShapeType="1"/>
          </p:cNvSpPr>
          <p:nvPr/>
        </p:nvSpPr>
        <p:spPr bwMode="auto">
          <a:xfrm>
            <a:off x="3048000" y="32766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3"/>
          <p:cNvSpPr>
            <a:spLocks noChangeShapeType="1"/>
          </p:cNvSpPr>
          <p:nvPr/>
        </p:nvSpPr>
        <p:spPr bwMode="auto">
          <a:xfrm flipH="1">
            <a:off x="3048000" y="33528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4"/>
          <p:cNvSpPr>
            <a:spLocks noChangeShapeType="1"/>
          </p:cNvSpPr>
          <p:nvPr/>
        </p:nvSpPr>
        <p:spPr bwMode="auto">
          <a:xfrm>
            <a:off x="3048000" y="3733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5"/>
          <p:cNvSpPr>
            <a:spLocks noChangeShapeType="1"/>
          </p:cNvSpPr>
          <p:nvPr/>
        </p:nvSpPr>
        <p:spPr bwMode="auto">
          <a:xfrm flipH="1">
            <a:off x="3048000" y="36576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0"/>
          <p:cNvSpPr>
            <a:spLocks noChangeShapeType="1"/>
          </p:cNvSpPr>
          <p:nvPr/>
        </p:nvSpPr>
        <p:spPr bwMode="auto">
          <a:xfrm>
            <a:off x="3048000" y="41148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21"/>
          <p:cNvSpPr>
            <a:spLocks noChangeShapeType="1"/>
          </p:cNvSpPr>
          <p:nvPr/>
        </p:nvSpPr>
        <p:spPr bwMode="auto">
          <a:xfrm flipH="1">
            <a:off x="3048000" y="41910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22"/>
          <p:cNvSpPr>
            <a:spLocks noChangeShapeType="1"/>
          </p:cNvSpPr>
          <p:nvPr/>
        </p:nvSpPr>
        <p:spPr bwMode="auto">
          <a:xfrm>
            <a:off x="3048000" y="45720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0" name="Line 23"/>
          <p:cNvSpPr>
            <a:spLocks noChangeShapeType="1"/>
          </p:cNvSpPr>
          <p:nvPr/>
        </p:nvSpPr>
        <p:spPr bwMode="auto">
          <a:xfrm flipH="1">
            <a:off x="3048000" y="47244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Text Box 24"/>
          <p:cNvSpPr txBox="1">
            <a:spLocks noChangeArrowheads="1"/>
          </p:cNvSpPr>
          <p:nvPr/>
        </p:nvSpPr>
        <p:spPr bwMode="auto">
          <a:xfrm>
            <a:off x="5927725" y="2962275"/>
            <a:ext cx="561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K</a:t>
            </a:r>
            <a:r>
              <a:rPr lang="en-US" sz="2800" baseline="-25000"/>
              <a:t>1</a:t>
            </a:r>
          </a:p>
          <a:p>
            <a:r>
              <a:rPr lang="en-US" sz="2800"/>
              <a:t>K</a:t>
            </a:r>
            <a:r>
              <a:rPr lang="en-US" sz="2800" baseline="-25000"/>
              <a:t>2</a:t>
            </a:r>
          </a:p>
          <a:p>
            <a:r>
              <a:rPr lang="en-US" sz="2800"/>
              <a:t>K</a:t>
            </a:r>
            <a:r>
              <a:rPr lang="en-US" sz="2800" baseline="-25000"/>
              <a:t>3</a:t>
            </a:r>
          </a:p>
          <a:p>
            <a:r>
              <a:rPr lang="en-US" sz="2800"/>
              <a:t>K</a:t>
            </a:r>
            <a:r>
              <a:rPr lang="en-US" sz="2800" baseline="-25000"/>
              <a:t>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33400" y="4191000"/>
          <a:ext cx="2895600" cy="1285875"/>
        </p:xfrm>
        <a:graphic>
          <a:graphicData uri="http://schemas.openxmlformats.org/presentationml/2006/ole">
            <p:oleObj spid="_x0000_s1026" name="Equation" r:id="rId3" imgW="1028520" imgH="457200" progId="Equation.3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4724400" y="4208463"/>
          <a:ext cx="2819400" cy="1203325"/>
        </p:xfrm>
        <a:graphic>
          <a:graphicData uri="http://schemas.openxmlformats.org/presentationml/2006/ole">
            <p:oleObj spid="_x0000_s1027" name="Equation" r:id="rId4" imgW="1041120" imgH="444240" progId="Equation.3">
              <p:embed/>
            </p:oleObj>
          </a:graphicData>
        </a:graphic>
      </p:graphicFrame>
      <p:sp>
        <p:nvSpPr>
          <p:cNvPr id="1028" name="Rectangle 15"/>
          <p:cNvSpPr>
            <a:spLocks noChangeArrowheads="1"/>
          </p:cNvSpPr>
          <p:nvPr/>
        </p:nvSpPr>
        <p:spPr bwMode="auto">
          <a:xfrm>
            <a:off x="517525" y="1412875"/>
            <a:ext cx="46875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(s)                   Pb</a:t>
            </a:r>
            <a:r>
              <a:rPr lang="en-US" sz="2800" baseline="30000" dirty="0"/>
              <a:t>2+</a:t>
            </a:r>
            <a:r>
              <a:rPr lang="en-US" sz="2800" dirty="0"/>
              <a:t>  +  </a:t>
            </a:r>
            <a:r>
              <a:rPr lang="en-US" sz="2800" dirty="0" smtClean="0"/>
              <a:t>2Iˉ</a:t>
            </a:r>
            <a:endParaRPr lang="en-US" sz="2800" baseline="30000" dirty="0"/>
          </a:p>
          <a:p>
            <a:r>
              <a:rPr lang="en-US" sz="2800" dirty="0"/>
              <a:t>Pb</a:t>
            </a:r>
            <a:r>
              <a:rPr lang="en-US" sz="2800" baseline="30000" dirty="0"/>
              <a:t>2+</a:t>
            </a:r>
            <a:r>
              <a:rPr lang="en-US" sz="2800" dirty="0"/>
              <a:t>      + 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 </a:t>
            </a:r>
            <a:r>
              <a:rPr lang="en-US" sz="2800" dirty="0" err="1"/>
              <a:t>PbI</a:t>
            </a:r>
            <a:r>
              <a:rPr lang="en-US" sz="2800" baseline="30000" dirty="0"/>
              <a:t>+</a:t>
            </a:r>
          </a:p>
          <a:p>
            <a:r>
              <a:rPr lang="en-US" sz="2800" dirty="0" err="1"/>
              <a:t>PbI</a:t>
            </a:r>
            <a:r>
              <a:rPr lang="en-US" sz="2800" baseline="30000" dirty="0"/>
              <a:t>+ 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</a:p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  <a:r>
              <a:rPr lang="en-US" sz="2800" baseline="30000" dirty="0"/>
              <a:t>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endParaRPr lang="en-US" sz="2800" baseline="-25000" dirty="0"/>
          </a:p>
          <a:p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r>
              <a:rPr lang="en-US" sz="2800" baseline="30000" dirty="0" smtClean="0"/>
              <a:t>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ˉ</a:t>
            </a:r>
            <a:endParaRPr lang="en-US" sz="2800" baseline="-25000" dirty="0"/>
          </a:p>
        </p:txBody>
      </p:sp>
      <p:sp>
        <p:nvSpPr>
          <p:cNvPr id="1029" name="Line 16"/>
          <p:cNvSpPr>
            <a:spLocks noChangeShapeType="1"/>
          </p:cNvSpPr>
          <p:nvPr/>
        </p:nvSpPr>
        <p:spPr bwMode="auto">
          <a:xfrm>
            <a:off x="2041525" y="171767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0" name="Line 17"/>
          <p:cNvSpPr>
            <a:spLocks noChangeShapeType="1"/>
          </p:cNvSpPr>
          <p:nvPr/>
        </p:nvSpPr>
        <p:spPr bwMode="auto">
          <a:xfrm flipH="1">
            <a:off x="2041525" y="164147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5334000" y="1524000"/>
            <a:ext cx="23551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Ksp</a:t>
            </a:r>
            <a:r>
              <a:rPr lang="en-US" sz="2800" dirty="0"/>
              <a:t> = </a:t>
            </a:r>
            <a:r>
              <a:rPr lang="en-US" sz="2800" dirty="0" smtClean="0"/>
              <a:t>7,9×10</a:t>
            </a:r>
            <a:r>
              <a:rPr lang="en-US" sz="2800" baseline="30000" dirty="0" smtClean="0"/>
              <a:t>-9</a:t>
            </a:r>
            <a:endParaRPr lang="en-US" sz="2800" baseline="30000" dirty="0"/>
          </a:p>
        </p:txBody>
      </p:sp>
      <p:sp>
        <p:nvSpPr>
          <p:cNvPr id="1032" name="Line 19"/>
          <p:cNvSpPr>
            <a:spLocks noChangeShapeType="1"/>
          </p:cNvSpPr>
          <p:nvPr/>
        </p:nvSpPr>
        <p:spPr bwMode="auto">
          <a:xfrm>
            <a:off x="2803525" y="209867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 flipH="1">
            <a:off x="2803525" y="217487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4" name="Line 21"/>
          <p:cNvSpPr>
            <a:spLocks noChangeShapeType="1"/>
          </p:cNvSpPr>
          <p:nvPr/>
        </p:nvSpPr>
        <p:spPr bwMode="auto">
          <a:xfrm>
            <a:off x="2803525" y="25558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5" name="Line 22"/>
          <p:cNvSpPr>
            <a:spLocks noChangeShapeType="1"/>
          </p:cNvSpPr>
          <p:nvPr/>
        </p:nvSpPr>
        <p:spPr bwMode="auto">
          <a:xfrm flipH="1">
            <a:off x="2803525" y="247967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6" name="Line 23"/>
          <p:cNvSpPr>
            <a:spLocks noChangeShapeType="1"/>
          </p:cNvSpPr>
          <p:nvPr/>
        </p:nvSpPr>
        <p:spPr bwMode="auto">
          <a:xfrm>
            <a:off x="2803525" y="293687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7" name="Line 24"/>
          <p:cNvSpPr>
            <a:spLocks noChangeShapeType="1"/>
          </p:cNvSpPr>
          <p:nvPr/>
        </p:nvSpPr>
        <p:spPr bwMode="auto">
          <a:xfrm flipH="1">
            <a:off x="2803525" y="301307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8" name="Line 25"/>
          <p:cNvSpPr>
            <a:spLocks noChangeShapeType="1"/>
          </p:cNvSpPr>
          <p:nvPr/>
        </p:nvSpPr>
        <p:spPr bwMode="auto">
          <a:xfrm>
            <a:off x="2803525" y="339407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9" name="Line 26"/>
          <p:cNvSpPr>
            <a:spLocks noChangeShapeType="1"/>
          </p:cNvSpPr>
          <p:nvPr/>
        </p:nvSpPr>
        <p:spPr bwMode="auto">
          <a:xfrm flipH="1">
            <a:off x="2803525" y="354647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0" name="Text Box 27"/>
          <p:cNvSpPr txBox="1">
            <a:spLocks noChangeArrowheads="1"/>
          </p:cNvSpPr>
          <p:nvPr/>
        </p:nvSpPr>
        <p:spPr bwMode="auto">
          <a:xfrm>
            <a:off x="5318125" y="1870075"/>
            <a:ext cx="561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K</a:t>
            </a:r>
            <a:r>
              <a:rPr lang="en-US" sz="2800" baseline="-25000"/>
              <a:t>1</a:t>
            </a:r>
          </a:p>
          <a:p>
            <a:r>
              <a:rPr lang="en-US" sz="2800"/>
              <a:t>K</a:t>
            </a:r>
            <a:r>
              <a:rPr lang="en-US" sz="2800" baseline="-25000"/>
              <a:t>2</a:t>
            </a:r>
          </a:p>
          <a:p>
            <a:r>
              <a:rPr lang="en-US" sz="2800"/>
              <a:t>K</a:t>
            </a:r>
            <a:r>
              <a:rPr lang="en-US" sz="2800" baseline="-25000"/>
              <a:t>3</a:t>
            </a:r>
          </a:p>
          <a:p>
            <a:r>
              <a:rPr lang="en-US" sz="2800"/>
              <a:t>K</a:t>
            </a:r>
            <a:r>
              <a:rPr lang="en-US" sz="2800" baseline="-25000"/>
              <a:t>4</a:t>
            </a:r>
          </a:p>
        </p:txBody>
      </p:sp>
      <p:sp>
        <p:nvSpPr>
          <p:cNvPr id="1041" name="Text Box 28"/>
          <p:cNvSpPr txBox="1">
            <a:spLocks noChangeArrowheads="1"/>
          </p:cNvSpPr>
          <p:nvPr/>
        </p:nvSpPr>
        <p:spPr bwMode="auto">
          <a:xfrm>
            <a:off x="7756525" y="1565275"/>
            <a:ext cx="36195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1</a:t>
            </a:r>
          </a:p>
          <a:p>
            <a:r>
              <a:rPr lang="en-US" sz="2800"/>
              <a:t>2</a:t>
            </a:r>
          </a:p>
          <a:p>
            <a:r>
              <a:rPr lang="en-US" sz="2800"/>
              <a:t>3</a:t>
            </a:r>
          </a:p>
          <a:p>
            <a:r>
              <a:rPr lang="en-US" sz="2800"/>
              <a:t>4</a:t>
            </a:r>
          </a:p>
          <a:p>
            <a:r>
              <a:rPr lang="en-US" sz="2800"/>
              <a:t>5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2438400" y="381000"/>
            <a:ext cx="3194050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CS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Građenje kompleksa</a:t>
            </a:r>
            <a:endParaRPr lang="en-US" sz="28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6629400" cy="30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Građenje kompleksa</a:t>
            </a:r>
            <a:endParaRPr lang="en-US" sz="3600" b="1" i="1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768475" y="13811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1768475" y="13049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5426075" y="1101725"/>
            <a:ext cx="23551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Ksp</a:t>
            </a:r>
            <a:r>
              <a:rPr lang="en-US" sz="2800" dirty="0"/>
              <a:t> = </a:t>
            </a:r>
            <a:r>
              <a:rPr lang="en-US" sz="2800" dirty="0" smtClean="0"/>
              <a:t>7,9×10</a:t>
            </a:r>
            <a:r>
              <a:rPr lang="en-US" sz="2800" baseline="30000" dirty="0" smtClean="0"/>
              <a:t>-9</a:t>
            </a:r>
            <a:endParaRPr lang="en-US" sz="2800" baseline="30000" dirty="0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2530475" y="17621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 flipH="1">
            <a:off x="2530475" y="18383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>
            <a:off x="2530475" y="22193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2"/>
          <p:cNvSpPr>
            <a:spLocks noChangeShapeType="1"/>
          </p:cNvSpPr>
          <p:nvPr/>
        </p:nvSpPr>
        <p:spPr bwMode="auto">
          <a:xfrm flipH="1">
            <a:off x="2530475" y="21431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3"/>
          <p:cNvSpPr>
            <a:spLocks noChangeShapeType="1"/>
          </p:cNvSpPr>
          <p:nvPr/>
        </p:nvSpPr>
        <p:spPr bwMode="auto">
          <a:xfrm>
            <a:off x="2530475" y="26003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4"/>
          <p:cNvSpPr>
            <a:spLocks noChangeShapeType="1"/>
          </p:cNvSpPr>
          <p:nvPr/>
        </p:nvSpPr>
        <p:spPr bwMode="auto">
          <a:xfrm flipH="1">
            <a:off x="2530475" y="26765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5"/>
          <p:cNvSpPr>
            <a:spLocks noChangeShapeType="1"/>
          </p:cNvSpPr>
          <p:nvPr/>
        </p:nvSpPr>
        <p:spPr bwMode="auto">
          <a:xfrm>
            <a:off x="2530475" y="30575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6"/>
          <p:cNvSpPr>
            <a:spLocks noChangeShapeType="1"/>
          </p:cNvSpPr>
          <p:nvPr/>
        </p:nvSpPr>
        <p:spPr bwMode="auto">
          <a:xfrm flipH="1">
            <a:off x="2530475" y="32099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Text Box 17"/>
          <p:cNvSpPr txBox="1">
            <a:spLocks noChangeArrowheads="1"/>
          </p:cNvSpPr>
          <p:nvPr/>
        </p:nvSpPr>
        <p:spPr bwMode="auto">
          <a:xfrm>
            <a:off x="5410200" y="1447800"/>
            <a:ext cx="561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K</a:t>
            </a:r>
            <a:r>
              <a:rPr lang="en-US" sz="2800" baseline="-25000"/>
              <a:t>1</a:t>
            </a:r>
          </a:p>
          <a:p>
            <a:r>
              <a:rPr lang="en-US" sz="2800"/>
              <a:t>K</a:t>
            </a:r>
            <a:r>
              <a:rPr lang="en-US" sz="2800" baseline="-25000"/>
              <a:t>2</a:t>
            </a:r>
          </a:p>
          <a:p>
            <a:r>
              <a:rPr lang="en-US" sz="2800"/>
              <a:t>K</a:t>
            </a:r>
            <a:r>
              <a:rPr lang="en-US" sz="2800" baseline="-25000"/>
              <a:t>3</a:t>
            </a:r>
          </a:p>
          <a:p>
            <a:r>
              <a:rPr lang="en-US" sz="2800"/>
              <a:t>K</a:t>
            </a:r>
            <a:r>
              <a:rPr lang="en-US" sz="2800" baseline="-25000"/>
              <a:t>4</a:t>
            </a:r>
          </a:p>
        </p:txBody>
      </p:sp>
      <p:sp>
        <p:nvSpPr>
          <p:cNvPr id="17424" name="Text Box 19"/>
          <p:cNvSpPr txBox="1">
            <a:spLocks noChangeArrowheads="1"/>
          </p:cNvSpPr>
          <p:nvPr/>
        </p:nvSpPr>
        <p:spPr bwMode="auto">
          <a:xfrm>
            <a:off x="7848600" y="1143000"/>
            <a:ext cx="36195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1</a:t>
            </a:r>
          </a:p>
          <a:p>
            <a:r>
              <a:rPr lang="en-US" sz="2800"/>
              <a:t>2</a:t>
            </a:r>
          </a:p>
          <a:p>
            <a:r>
              <a:rPr lang="en-US" sz="2800"/>
              <a:t>3</a:t>
            </a:r>
          </a:p>
          <a:p>
            <a:r>
              <a:rPr lang="en-US" sz="2800"/>
              <a:t>4</a:t>
            </a:r>
          </a:p>
          <a:p>
            <a:r>
              <a:rPr lang="en-US" sz="2800"/>
              <a:t>5</a:t>
            </a:r>
          </a:p>
        </p:txBody>
      </p:sp>
      <p:sp>
        <p:nvSpPr>
          <p:cNvPr id="17425" name="Text Box 20"/>
          <p:cNvSpPr txBox="1">
            <a:spLocks noChangeArrowheads="1"/>
          </p:cNvSpPr>
          <p:nvPr/>
        </p:nvSpPr>
        <p:spPr bwMode="auto">
          <a:xfrm>
            <a:off x="228600" y="3505200"/>
            <a:ext cx="78644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/>
              <a:t>Saberite jednačine</a:t>
            </a:r>
            <a:r>
              <a:rPr lang="en-US" sz="2800"/>
              <a:t> (2) </a:t>
            </a:r>
            <a:r>
              <a:rPr lang="sr-Latn-CS" sz="2800"/>
              <a:t>i</a:t>
            </a:r>
            <a:r>
              <a:rPr lang="en-US" sz="2800"/>
              <a:t> (3) </a:t>
            </a:r>
            <a:r>
              <a:rPr lang="sr-Latn-CS" sz="2800"/>
              <a:t>i napišite izraz za konstantu </a:t>
            </a:r>
            <a:r>
              <a:rPr lang="en-US" sz="2800"/>
              <a:t> </a:t>
            </a:r>
            <a:r>
              <a:rPr lang="sr-Latn-CS" sz="2800"/>
              <a:t>ravnoteže ove nove jednačine</a:t>
            </a:r>
            <a:r>
              <a:rPr lang="en-US" sz="2800"/>
              <a:t>.  </a:t>
            </a:r>
            <a:endParaRPr lang="sr-Latn-CS" sz="2800"/>
          </a:p>
          <a:p>
            <a:r>
              <a:rPr lang="sr-Latn-CS" sz="2800"/>
              <a:t>Može se pokazati da je ona jednaka</a:t>
            </a:r>
            <a:r>
              <a:rPr lang="en-US" sz="2800"/>
              <a:t> K</a:t>
            </a:r>
            <a:r>
              <a:rPr lang="en-US" sz="2800" baseline="-25000"/>
              <a:t>1</a:t>
            </a:r>
            <a:r>
              <a:rPr lang="en-US" sz="2800">
                <a:cs typeface="Times New Roman" pitchFamily="18" charset="0"/>
              </a:rPr>
              <a:t>×</a:t>
            </a:r>
            <a:r>
              <a:rPr lang="en-US" sz="2800"/>
              <a:t>K</a:t>
            </a:r>
            <a:r>
              <a:rPr lang="en-US" sz="2800" baseline="-25000"/>
              <a:t>2</a:t>
            </a:r>
            <a:r>
              <a:rPr lang="en-US" sz="2800"/>
              <a:t>.</a:t>
            </a:r>
          </a:p>
        </p:txBody>
      </p:sp>
      <p:sp>
        <p:nvSpPr>
          <p:cNvPr id="17426" name="Rectangle 21"/>
          <p:cNvSpPr>
            <a:spLocks noChangeArrowheads="1"/>
          </p:cNvSpPr>
          <p:nvPr/>
        </p:nvSpPr>
        <p:spPr bwMode="auto">
          <a:xfrm>
            <a:off x="228600" y="5029200"/>
            <a:ext cx="8305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/>
              <a:t>Saberite jednačine</a:t>
            </a:r>
            <a:r>
              <a:rPr lang="en-US" sz="2800"/>
              <a:t> (2), (3) </a:t>
            </a:r>
            <a:r>
              <a:rPr lang="sr-Latn-CS" sz="2800"/>
              <a:t>i</a:t>
            </a:r>
            <a:r>
              <a:rPr lang="en-US" sz="2800"/>
              <a:t> (4) </a:t>
            </a:r>
            <a:r>
              <a:rPr lang="sr-Latn-CS"/>
              <a:t>i napišite izraz za konstantu </a:t>
            </a:r>
            <a:r>
              <a:rPr lang="en-US"/>
              <a:t> </a:t>
            </a:r>
            <a:r>
              <a:rPr lang="sr-Latn-CS"/>
              <a:t>ravnoteže ove nove jednačine</a:t>
            </a:r>
            <a:r>
              <a:rPr lang="en-US"/>
              <a:t>.  </a:t>
            </a:r>
            <a:endParaRPr lang="sr-Latn-CS"/>
          </a:p>
          <a:p>
            <a:r>
              <a:rPr lang="sr-Latn-CS"/>
              <a:t>Može se pokazati da je ona jednaka</a:t>
            </a:r>
            <a:r>
              <a:rPr lang="en-US" sz="2800"/>
              <a:t> K</a:t>
            </a:r>
            <a:r>
              <a:rPr lang="en-US" sz="2800" baseline="-25000"/>
              <a:t>1</a:t>
            </a:r>
            <a:r>
              <a:rPr lang="en-US" sz="2800">
                <a:cs typeface="Times New Roman" pitchFamily="18" charset="0"/>
              </a:rPr>
              <a:t>×</a:t>
            </a:r>
            <a:r>
              <a:rPr lang="en-US" sz="2800" baseline="-25000"/>
              <a:t> </a:t>
            </a:r>
            <a:r>
              <a:rPr lang="en-US" sz="2800"/>
              <a:t>K</a:t>
            </a:r>
            <a:r>
              <a:rPr lang="en-US" sz="2800" baseline="-25000"/>
              <a:t>2</a:t>
            </a:r>
            <a:r>
              <a:rPr lang="en-US" sz="2800">
                <a:cs typeface="Times New Roman" pitchFamily="18" charset="0"/>
              </a:rPr>
              <a:t>×</a:t>
            </a:r>
            <a:r>
              <a:rPr lang="en-US" sz="2800" baseline="-25000"/>
              <a:t> </a:t>
            </a:r>
            <a:r>
              <a:rPr lang="en-US" sz="2800"/>
              <a:t>K</a:t>
            </a:r>
            <a:r>
              <a:rPr lang="en-US" sz="2800" baseline="-25000"/>
              <a:t>3 </a:t>
            </a:r>
            <a:r>
              <a:rPr lang="en-US" sz="2800"/>
              <a:t>.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357158" y="1142984"/>
            <a:ext cx="46875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(s)                   Pb</a:t>
            </a:r>
            <a:r>
              <a:rPr lang="en-US" sz="2800" baseline="30000" dirty="0"/>
              <a:t>2+</a:t>
            </a:r>
            <a:r>
              <a:rPr lang="en-US" sz="2800" dirty="0"/>
              <a:t>  +  </a:t>
            </a:r>
            <a:r>
              <a:rPr lang="en-US" sz="2800" dirty="0" smtClean="0"/>
              <a:t>2Iˉ</a:t>
            </a:r>
            <a:endParaRPr lang="en-US" sz="2800" baseline="30000" dirty="0"/>
          </a:p>
          <a:p>
            <a:r>
              <a:rPr lang="en-US" sz="2800" dirty="0"/>
              <a:t>Pb</a:t>
            </a:r>
            <a:r>
              <a:rPr lang="en-US" sz="2800" baseline="30000" dirty="0"/>
              <a:t>2+</a:t>
            </a:r>
            <a:r>
              <a:rPr lang="en-US" sz="2800" dirty="0"/>
              <a:t>      + 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 </a:t>
            </a:r>
            <a:r>
              <a:rPr lang="en-US" sz="2800" dirty="0" err="1"/>
              <a:t>PbI</a:t>
            </a:r>
            <a:r>
              <a:rPr lang="en-US" sz="2800" baseline="30000" dirty="0"/>
              <a:t>+</a:t>
            </a:r>
          </a:p>
          <a:p>
            <a:r>
              <a:rPr lang="en-US" sz="2800" dirty="0" err="1"/>
              <a:t>PbI</a:t>
            </a:r>
            <a:r>
              <a:rPr lang="en-US" sz="2800" baseline="30000" dirty="0"/>
              <a:t>+ 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</a:p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  <a:r>
              <a:rPr lang="en-US" sz="2800" baseline="30000" dirty="0"/>
              <a:t>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endParaRPr lang="en-US" sz="2800" baseline="-25000" dirty="0"/>
          </a:p>
          <a:p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r>
              <a:rPr lang="en-US" sz="2800" baseline="30000" dirty="0" smtClean="0"/>
              <a:t>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ˉ</a:t>
            </a:r>
            <a:endParaRPr lang="en-US" sz="2800" baseline="-2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524000" y="2743200"/>
          <a:ext cx="4965700" cy="1071563"/>
        </p:xfrm>
        <a:graphic>
          <a:graphicData uri="http://schemas.openxmlformats.org/presentationml/2006/ole">
            <p:oleObj spid="_x0000_s2050" name="Equation" r:id="rId3" imgW="2120760" imgH="457200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2286000" y="4038600"/>
          <a:ext cx="3328988" cy="1041400"/>
        </p:xfrm>
        <a:graphic>
          <a:graphicData uri="http://schemas.openxmlformats.org/presentationml/2006/ole">
            <p:oleObj spid="_x0000_s2051" name="Equation" r:id="rId4" imgW="1422360" imgH="444240" progId="Equation.3">
              <p:embed/>
            </p:oleObj>
          </a:graphicData>
        </a:graphic>
      </p:graphicFrame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524000" y="5715000"/>
            <a:ext cx="4599336" cy="52322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Pb</a:t>
            </a:r>
            <a:r>
              <a:rPr lang="en-US" sz="2800" baseline="30000" dirty="0"/>
              <a:t>2+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</a:t>
            </a:r>
            <a:r>
              <a:rPr lang="en-US" sz="2800" dirty="0" smtClean="0"/>
              <a:t>2I</a:t>
            </a:r>
            <a:r>
              <a:rPr lang="sr-Latn-CS" sz="2800" dirty="0" smtClean="0">
                <a:cs typeface="Times New Roman" pitchFamily="18" charset="0"/>
              </a:rPr>
              <a:t>ˉ</a:t>
            </a:r>
            <a:r>
              <a:rPr lang="en-US" sz="2800" baseline="30000" dirty="0" smtClean="0"/>
              <a:t>                     </a:t>
            </a:r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3825875" y="60293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H="1">
            <a:off x="3810000" y="59436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1066800" y="533400"/>
          <a:ext cx="2895600" cy="1285875"/>
        </p:xfrm>
        <a:graphic>
          <a:graphicData uri="http://schemas.openxmlformats.org/presentationml/2006/ole">
            <p:oleObj spid="_x0000_s2052" name="Equation" r:id="rId5" imgW="1028520" imgH="457200" progId="Equation.3">
              <p:embed/>
            </p:oleObj>
          </a:graphicData>
        </a:graphic>
      </p:graphicFrame>
      <p:graphicFrame>
        <p:nvGraphicFramePr>
          <p:cNvPr id="2053" name="Object 10"/>
          <p:cNvGraphicFramePr>
            <a:graphicFrameLocks noChangeAspect="1"/>
          </p:cNvGraphicFramePr>
          <p:nvPr/>
        </p:nvGraphicFramePr>
        <p:xfrm>
          <a:off x="4800600" y="609600"/>
          <a:ext cx="2819400" cy="1203325"/>
        </p:xfrm>
        <a:graphic>
          <a:graphicData uri="http://schemas.openxmlformats.org/presentationml/2006/ole">
            <p:oleObj spid="_x0000_s2053" name="Equation" r:id="rId6" imgW="1041120" imgH="444240" progId="Equation.3">
              <p:embed/>
            </p:oleObj>
          </a:graphicData>
        </a:graphic>
      </p:graphicFrame>
      <p:sp>
        <p:nvSpPr>
          <p:cNvPr id="2057" name="Text Box 11"/>
          <p:cNvSpPr txBox="1">
            <a:spLocks noChangeArrowheads="1"/>
          </p:cNvSpPr>
          <p:nvPr/>
        </p:nvSpPr>
        <p:spPr bwMode="auto">
          <a:xfrm>
            <a:off x="746125" y="2124075"/>
            <a:ext cx="6911975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chemeClr val="accent2"/>
                </a:solidFill>
              </a:rPr>
              <a:t>Ako pomnožimo ove dve konstante, dobićemo:</a:t>
            </a:r>
            <a:endParaRPr lang="en-US" sz="2800">
              <a:solidFill>
                <a:schemeClr val="accent2"/>
              </a:solidFill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685800" y="5105400"/>
            <a:ext cx="7970838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chemeClr val="accent2"/>
                </a:solidFill>
              </a:rPr>
              <a:t>Ovo je ravnotežna konstanta reakcije date jednačinom: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utoUpdateAnimBg="0"/>
      <p:bldP spid="17415" grpId="0" animBg="1"/>
      <p:bldP spid="17416" grpId="0" animBg="1"/>
      <p:bldP spid="1742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6629400" cy="30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Građenje kompleksa</a:t>
            </a:r>
            <a:endParaRPr lang="en-US" sz="3600" b="1" i="1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1768475" y="13811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H="1">
            <a:off x="1768475" y="13049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426075" y="1101725"/>
            <a:ext cx="23551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Ksp</a:t>
            </a:r>
            <a:r>
              <a:rPr lang="en-US" sz="2800" dirty="0"/>
              <a:t> = </a:t>
            </a:r>
            <a:r>
              <a:rPr lang="en-US" sz="2800" dirty="0" smtClean="0"/>
              <a:t>7,9×10</a:t>
            </a:r>
            <a:r>
              <a:rPr lang="en-US" sz="2800" baseline="30000" dirty="0" smtClean="0"/>
              <a:t>-9</a:t>
            </a:r>
            <a:endParaRPr lang="en-US" sz="2800" baseline="30000" dirty="0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2530475" y="17621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 flipH="1">
            <a:off x="2530475" y="18383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2530475" y="22193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2530475" y="21431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2530475" y="26003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flipH="1">
            <a:off x="2530475" y="26765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2530475" y="30575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H="1">
            <a:off x="2530475" y="3209925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410200" y="1441450"/>
            <a:ext cx="29003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Symbol" pitchFamily="18" charset="2"/>
              </a:rPr>
              <a:t>b</a:t>
            </a:r>
            <a:r>
              <a:rPr lang="en-US" sz="2800" baseline="-25000" dirty="0"/>
              <a:t>1</a:t>
            </a:r>
            <a:r>
              <a:rPr lang="en-US" sz="2800" dirty="0"/>
              <a:t>=K</a:t>
            </a:r>
            <a:r>
              <a:rPr lang="en-US" sz="2800" baseline="-25000" dirty="0"/>
              <a:t>1</a:t>
            </a:r>
          </a:p>
          <a:p>
            <a:r>
              <a:rPr lang="en-US" sz="2800" dirty="0">
                <a:latin typeface="Symbol" pitchFamily="18" charset="2"/>
              </a:rPr>
              <a:t>b</a:t>
            </a:r>
            <a:r>
              <a:rPr lang="en-US" sz="2800" baseline="-25000" dirty="0"/>
              <a:t>2</a:t>
            </a:r>
            <a:r>
              <a:rPr lang="en-US" sz="2800" dirty="0"/>
              <a:t>= K</a:t>
            </a:r>
            <a:r>
              <a:rPr lang="en-US" sz="2800" baseline="-25000" dirty="0"/>
              <a:t>1</a:t>
            </a:r>
            <a:r>
              <a:rPr lang="en-US" sz="2800" dirty="0">
                <a:cs typeface="Times New Roman" pitchFamily="18" charset="0"/>
              </a:rPr>
              <a:t>× </a:t>
            </a:r>
            <a:r>
              <a:rPr lang="en-US" sz="2800" dirty="0"/>
              <a:t>K</a:t>
            </a:r>
            <a:r>
              <a:rPr lang="en-US" sz="2800" baseline="-25000" dirty="0"/>
              <a:t>2</a:t>
            </a:r>
          </a:p>
          <a:p>
            <a:r>
              <a:rPr lang="en-US" sz="2800" dirty="0">
                <a:latin typeface="Symbol" pitchFamily="18" charset="2"/>
              </a:rPr>
              <a:t>b</a:t>
            </a:r>
            <a:r>
              <a:rPr lang="en-US" sz="2800" baseline="-25000" dirty="0"/>
              <a:t>3</a:t>
            </a:r>
            <a:r>
              <a:rPr lang="en-US" sz="2800" dirty="0"/>
              <a:t>= K</a:t>
            </a:r>
            <a:r>
              <a:rPr lang="en-US" sz="2800" baseline="-25000" dirty="0"/>
              <a:t>1</a:t>
            </a:r>
            <a:r>
              <a:rPr lang="en-US" sz="2800" dirty="0">
                <a:cs typeface="Times New Roman" pitchFamily="18" charset="0"/>
              </a:rPr>
              <a:t>×</a:t>
            </a:r>
            <a:r>
              <a:rPr lang="en-US" sz="2800" dirty="0"/>
              <a:t>K</a:t>
            </a:r>
            <a:r>
              <a:rPr lang="en-US" sz="2800" baseline="-25000" dirty="0"/>
              <a:t>2</a:t>
            </a:r>
            <a:r>
              <a:rPr lang="en-US" sz="2800" dirty="0">
                <a:cs typeface="Times New Roman" pitchFamily="18" charset="0"/>
              </a:rPr>
              <a:t>×</a:t>
            </a:r>
            <a:r>
              <a:rPr lang="en-US" sz="2800" dirty="0"/>
              <a:t>K</a:t>
            </a:r>
            <a:r>
              <a:rPr lang="en-US" sz="2800" baseline="-25000" dirty="0"/>
              <a:t>3</a:t>
            </a:r>
          </a:p>
          <a:p>
            <a:r>
              <a:rPr lang="en-US" sz="2800" dirty="0">
                <a:latin typeface="Symbol" pitchFamily="18" charset="2"/>
              </a:rPr>
              <a:t>b</a:t>
            </a:r>
            <a:r>
              <a:rPr lang="en-US" sz="2800" baseline="-25000" dirty="0"/>
              <a:t>4</a:t>
            </a:r>
            <a:r>
              <a:rPr lang="en-US" sz="2800" dirty="0"/>
              <a:t>= K</a:t>
            </a:r>
            <a:r>
              <a:rPr lang="en-US" sz="2800" baseline="-25000" dirty="0"/>
              <a:t>1</a:t>
            </a:r>
            <a:r>
              <a:rPr lang="en-US" sz="2800" dirty="0">
                <a:cs typeface="Times New Roman" pitchFamily="18" charset="0"/>
              </a:rPr>
              <a:t>×</a:t>
            </a:r>
            <a:r>
              <a:rPr lang="en-US" sz="2800" dirty="0"/>
              <a:t>K</a:t>
            </a:r>
            <a:r>
              <a:rPr lang="en-US" sz="2800" baseline="-25000" dirty="0"/>
              <a:t>2</a:t>
            </a:r>
            <a:r>
              <a:rPr lang="en-US" sz="2800" dirty="0">
                <a:cs typeface="Times New Roman" pitchFamily="18" charset="0"/>
              </a:rPr>
              <a:t>×</a:t>
            </a:r>
            <a:r>
              <a:rPr lang="en-US" sz="2800" dirty="0"/>
              <a:t>K</a:t>
            </a:r>
            <a:r>
              <a:rPr lang="en-US" sz="2800" baseline="-25000" dirty="0"/>
              <a:t>3</a:t>
            </a:r>
            <a:r>
              <a:rPr lang="en-US" sz="2800" dirty="0">
                <a:cs typeface="Times New Roman" pitchFamily="18" charset="0"/>
              </a:rPr>
              <a:t>×</a:t>
            </a:r>
            <a:r>
              <a:rPr lang="en-US" sz="2800" dirty="0"/>
              <a:t>K</a:t>
            </a:r>
            <a:r>
              <a:rPr lang="en-US" sz="2800" baseline="-25000" dirty="0"/>
              <a:t>4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8305800" y="1143000"/>
            <a:ext cx="36195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1</a:t>
            </a:r>
          </a:p>
          <a:p>
            <a:r>
              <a:rPr lang="en-US" sz="2800">
                <a:solidFill>
                  <a:srgbClr val="FF0000"/>
                </a:solidFill>
              </a:rPr>
              <a:t>2</a:t>
            </a:r>
          </a:p>
          <a:p>
            <a:r>
              <a:rPr lang="en-US" sz="2800">
                <a:solidFill>
                  <a:srgbClr val="FF0000"/>
                </a:solidFill>
              </a:rPr>
              <a:t>3</a:t>
            </a:r>
          </a:p>
          <a:p>
            <a:r>
              <a:rPr lang="en-US" sz="2800">
                <a:solidFill>
                  <a:srgbClr val="FF0000"/>
                </a:solidFill>
              </a:rPr>
              <a:t>4</a:t>
            </a:r>
          </a:p>
          <a:p>
            <a:r>
              <a:rPr lang="en-US" sz="28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449" name="Text Box 19"/>
          <p:cNvSpPr txBox="1">
            <a:spLocks noChangeArrowheads="1"/>
          </p:cNvSpPr>
          <p:nvPr/>
        </p:nvSpPr>
        <p:spPr bwMode="auto">
          <a:xfrm>
            <a:off x="323850" y="3860800"/>
            <a:ext cx="81884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Symbol" pitchFamily="18" charset="2"/>
              </a:rPr>
              <a:t>b</a:t>
            </a:r>
            <a:r>
              <a:rPr lang="en-US" sz="2800" baseline="-25000" dirty="0"/>
              <a:t>i</a:t>
            </a:r>
            <a:r>
              <a:rPr lang="en-US" sz="2800" dirty="0"/>
              <a:t> </a:t>
            </a:r>
            <a:r>
              <a:rPr lang="sr-Latn-CS" sz="2800" dirty="0"/>
              <a:t>su ukupne ili kumulativne konstante građenja</a:t>
            </a:r>
            <a:r>
              <a:rPr lang="en-US" sz="2800" dirty="0"/>
              <a:t>.</a:t>
            </a:r>
          </a:p>
          <a:p>
            <a:r>
              <a:rPr lang="sr-Latn-CS" sz="2800" dirty="0"/>
              <a:t>Ako se zna</a:t>
            </a:r>
            <a:r>
              <a:rPr lang="en-US" sz="2800" dirty="0"/>
              <a:t> [</a:t>
            </a:r>
            <a:r>
              <a:rPr lang="en-US" sz="2800" dirty="0" smtClean="0"/>
              <a:t>I</a:t>
            </a:r>
            <a:r>
              <a:rPr lang="sr-Latn-CS" sz="2800" dirty="0" smtClean="0">
                <a:cs typeface="Times New Roman" pitchFamily="18" charset="0"/>
              </a:rPr>
              <a:t>ˉ</a:t>
            </a:r>
            <a:r>
              <a:rPr lang="en-US" sz="2800" baseline="30000" dirty="0" smtClean="0"/>
              <a:t> </a:t>
            </a:r>
            <a:r>
              <a:rPr lang="en-US" sz="2800" dirty="0"/>
              <a:t>] </a:t>
            </a:r>
            <a:r>
              <a:rPr lang="sr-Latn-CS" sz="2800" dirty="0"/>
              <a:t>onda se znaju sve koncentracije čestica</a:t>
            </a:r>
          </a:p>
          <a:p>
            <a:r>
              <a:rPr lang="sr-Latn-CS" sz="2800" dirty="0"/>
              <a:t>uključenih u ove ravnotežne procese</a:t>
            </a:r>
            <a:r>
              <a:rPr lang="en-US" sz="2800" dirty="0"/>
              <a:t>.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28596" y="1142984"/>
            <a:ext cx="46875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(s)                   Pb</a:t>
            </a:r>
            <a:r>
              <a:rPr lang="en-US" sz="2800" baseline="30000" dirty="0"/>
              <a:t>2+</a:t>
            </a:r>
            <a:r>
              <a:rPr lang="en-US" sz="2800" dirty="0"/>
              <a:t>  +  </a:t>
            </a:r>
            <a:r>
              <a:rPr lang="en-US" sz="2800" dirty="0" smtClean="0"/>
              <a:t>2Iˉ</a:t>
            </a:r>
            <a:endParaRPr lang="en-US" sz="2800" baseline="30000" dirty="0"/>
          </a:p>
          <a:p>
            <a:r>
              <a:rPr lang="en-US" sz="2800" dirty="0"/>
              <a:t>Pb</a:t>
            </a:r>
            <a:r>
              <a:rPr lang="en-US" sz="2800" baseline="30000" dirty="0"/>
              <a:t>2+</a:t>
            </a:r>
            <a:r>
              <a:rPr lang="en-US" sz="2800" dirty="0"/>
              <a:t>      + 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 </a:t>
            </a:r>
            <a:r>
              <a:rPr lang="en-US" sz="2800" dirty="0" err="1"/>
              <a:t>PbI</a:t>
            </a:r>
            <a:r>
              <a:rPr lang="en-US" sz="2800" baseline="30000" dirty="0"/>
              <a:t>+</a:t>
            </a:r>
          </a:p>
          <a:p>
            <a:r>
              <a:rPr lang="en-US" sz="2800" dirty="0" err="1"/>
              <a:t>PbI</a:t>
            </a:r>
            <a:r>
              <a:rPr lang="en-US" sz="2800" baseline="30000" dirty="0"/>
              <a:t>+ 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</a:p>
          <a:p>
            <a:r>
              <a:rPr lang="en-US" sz="2800" dirty="0"/>
              <a:t>PbI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</a:t>
            </a:r>
            <a:r>
              <a:rPr lang="en-US" sz="2800" baseline="30000" dirty="0"/>
              <a:t>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endParaRPr lang="en-US" sz="2800" baseline="-25000" dirty="0"/>
          </a:p>
          <a:p>
            <a:r>
              <a:rPr lang="en-US" sz="2800" dirty="0" smtClean="0"/>
              <a:t>PbI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ˉ</a:t>
            </a:r>
            <a:r>
              <a:rPr lang="en-US" sz="2800" baseline="30000" dirty="0" smtClean="0"/>
              <a:t>         </a:t>
            </a:r>
            <a:r>
              <a:rPr lang="en-US" sz="2800" dirty="0"/>
              <a:t>+</a:t>
            </a:r>
            <a:r>
              <a:rPr lang="en-US" sz="2800" baseline="30000" dirty="0"/>
              <a:t> </a:t>
            </a:r>
            <a:r>
              <a:rPr lang="en-US" sz="2800" dirty="0"/>
              <a:t>  </a:t>
            </a:r>
            <a:r>
              <a:rPr lang="en-US" sz="2800" dirty="0" smtClean="0"/>
              <a:t>Iˉ</a:t>
            </a:r>
            <a:r>
              <a:rPr lang="en-US" sz="2800" baseline="30000" dirty="0" smtClean="0"/>
              <a:t>                      </a:t>
            </a:r>
            <a:r>
              <a:rPr lang="en-US" sz="2800" dirty="0" smtClean="0"/>
              <a:t>PbI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ˉ</a:t>
            </a:r>
            <a:endParaRPr lang="en-US" sz="2800" baseline="-2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468313" y="1052513"/>
            <a:ext cx="8277225" cy="4306887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KONSTANTE STABILNOSTI </a:t>
            </a:r>
            <a:r>
              <a:rPr lang="sr-Latn-CS" sz="2200" b="1">
                <a:cs typeface="Times New Roman" pitchFamily="18" charset="0"/>
              </a:rPr>
              <a:t>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KONSTANTE NESTABILNOSTI</a:t>
            </a:r>
            <a:endParaRPr lang="sr-Latn-CS" sz="2200" b="1"/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(GRAĐENJA)</a:t>
            </a:r>
            <a:r>
              <a:rPr lang="sr-Latn-CS" sz="2200" b="1">
                <a:cs typeface="Times New Roman" pitchFamily="18" charset="0"/>
              </a:rPr>
              <a:t>			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(DISOCIJACIJE)</a:t>
            </a:r>
            <a:endParaRPr lang="sr-Latn-CS" sz="2200" b="1"/>
          </a:p>
          <a:p>
            <a:pPr eaLnBrk="0" hangingPunct="0">
              <a:lnSpc>
                <a:spcPct val="140000"/>
              </a:lnSpc>
            </a:pPr>
            <a:endParaRPr lang="en-US" sz="2200" b="1">
              <a:solidFill>
                <a:srgbClr val="800000"/>
              </a:solidFill>
              <a:cs typeface="Times New Roman" pitchFamily="18" charset="0"/>
            </a:endParaRPr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M     +  L  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 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ML	K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g1</a:t>
            </a:r>
            <a:r>
              <a:rPr lang="sr-Latn-CS" sz="2200" b="1">
                <a:cs typeface="Times New Roman" pitchFamily="18" charset="0"/>
                <a:sym typeface="Wingdings 3" pitchFamily="18" charset="2"/>
              </a:rPr>
              <a:t>	 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6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 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5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 +  L	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d1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= (K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g6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200" b="1" baseline="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-1</a:t>
            </a:r>
            <a:endParaRPr lang="sr-Latn-CS" sz="2200" b="1">
              <a:sym typeface="Wingdings 3" pitchFamily="18" charset="2"/>
            </a:endParaRPr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ML   +  L   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K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g2</a:t>
            </a:r>
            <a:r>
              <a:rPr lang="sr-Latn-CS" sz="2200" b="1">
                <a:cs typeface="Times New Roman" pitchFamily="18" charset="0"/>
                <a:sym typeface="Wingdings 3" pitchFamily="18" charset="2"/>
              </a:rPr>
              <a:t>	 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5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 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 +  L	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d2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= (K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g5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200" b="1" baseline="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-1</a:t>
            </a:r>
            <a:endParaRPr lang="sr-Latn-CS" sz="2200" b="1">
              <a:sym typeface="Wingdings 3" pitchFamily="18" charset="2"/>
            </a:endParaRPr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 +  L   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K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g3</a:t>
            </a:r>
            <a:r>
              <a:rPr lang="sr-Latn-CS" sz="2200" b="1">
                <a:cs typeface="Times New Roman" pitchFamily="18" charset="0"/>
                <a:sym typeface="Wingdings 3" pitchFamily="18" charset="2"/>
              </a:rPr>
              <a:t>	 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 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 +  L	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d3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= (K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g4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200" b="1" baseline="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-1</a:t>
            </a:r>
            <a:endParaRPr lang="sr-Latn-CS" sz="2200" b="1">
              <a:sym typeface="Wingdings 3" pitchFamily="18" charset="2"/>
            </a:endParaRPr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 +  L   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K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g4</a:t>
            </a:r>
            <a:r>
              <a:rPr lang="sr-Latn-CS" sz="2200" b="1">
                <a:cs typeface="Times New Roman" pitchFamily="18" charset="0"/>
                <a:sym typeface="Wingdings 3" pitchFamily="18" charset="2"/>
              </a:rPr>
              <a:t>	 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 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 +  L	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d4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= (K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g3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200" b="1" baseline="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-1</a:t>
            </a:r>
            <a:endParaRPr lang="sr-Latn-CS" sz="2200" b="1">
              <a:sym typeface="Wingdings 3" pitchFamily="18" charset="2"/>
            </a:endParaRPr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 +  L   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5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K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g5</a:t>
            </a:r>
            <a:r>
              <a:rPr lang="sr-Latn-CS" sz="2200" b="1">
                <a:cs typeface="Times New Roman" pitchFamily="18" charset="0"/>
                <a:sym typeface="Wingdings 3" pitchFamily="18" charset="2"/>
              </a:rPr>
              <a:t>	 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 ML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  +  L	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d5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= (K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g2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200" b="1" baseline="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-1</a:t>
            </a:r>
            <a:endParaRPr lang="sr-Latn-CS" sz="2200" b="1">
              <a:sym typeface="Wingdings 3" pitchFamily="18" charset="2"/>
            </a:endParaRPr>
          </a:p>
          <a:p>
            <a:pPr eaLnBrk="0" hangingPunct="0">
              <a:lnSpc>
                <a:spcPct val="140000"/>
              </a:lnSpc>
            </a:pP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5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 +  L   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ML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6</a:t>
            </a:r>
            <a:r>
              <a:rPr lang="sr-Latn-CS" sz="2200" b="1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K</a:t>
            </a:r>
            <a:r>
              <a:rPr lang="sr-Latn-CS" sz="2200" b="1" baseline="-300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g6</a:t>
            </a:r>
            <a:r>
              <a:rPr lang="sr-Latn-CS" sz="2200" b="1">
                <a:cs typeface="Times New Roman" pitchFamily="18" charset="0"/>
                <a:sym typeface="Wingdings 3" pitchFamily="18" charset="2"/>
              </a:rPr>
              <a:t>	     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ML   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</a:rPr>
              <a:t> M 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    +  L	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d6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 = (K</a:t>
            </a:r>
            <a:r>
              <a:rPr lang="sr-Latn-CS" sz="2200" b="1" baseline="-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g1</a:t>
            </a:r>
            <a:r>
              <a:rPr lang="sr-Latn-CS" sz="2200" b="1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200" b="1" baseline="300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-1</a:t>
            </a:r>
            <a:endParaRPr lang="sr-Latn-CS" sz="2200" b="1">
              <a:solidFill>
                <a:srgbClr val="003366"/>
              </a:solidFill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755650" y="623888"/>
            <a:ext cx="7519988" cy="52165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DIJAGRAMI RASPODELE</a:t>
            </a:r>
            <a:endParaRPr lang="sr-Latn-CS" sz="2800">
              <a:solidFill>
                <a:srgbClr val="000066"/>
              </a:solidFill>
            </a:endParaRPr>
          </a:p>
          <a:p>
            <a:pPr eaLnBrk="0" hangingPunct="0"/>
            <a:r>
              <a:rPr lang="sr-Latn-CS" sz="2800">
                <a:solidFill>
                  <a:srgbClr val="003300"/>
                </a:solidFill>
                <a:cs typeface="Times New Roman" pitchFamily="18" charset="0"/>
              </a:rPr>
              <a:t>Sukcesivno građenje kompleksa </a:t>
            </a:r>
            <a:endParaRPr lang="en-US" sz="2800">
              <a:solidFill>
                <a:srgbClr val="003300"/>
              </a:solidFill>
              <a:cs typeface="Times New Roman" pitchFamily="18" charset="0"/>
            </a:endParaRPr>
          </a:p>
          <a:p>
            <a:pPr eaLnBrk="0" hangingPunct="0"/>
            <a:r>
              <a:rPr lang="en-US" sz="2800">
                <a:solidFill>
                  <a:srgbClr val="003300"/>
                </a:solidFill>
                <a:cs typeface="Times New Roman" pitchFamily="18" charset="0"/>
              </a:rPr>
              <a:t>	</a:t>
            </a:r>
            <a:r>
              <a:rPr lang="sr-Latn-CS" sz="2800">
                <a:solidFill>
                  <a:srgbClr val="003300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solidFill>
                  <a:srgbClr val="003300"/>
                </a:solidFill>
                <a:cs typeface="Times New Roman" pitchFamily="18" charset="0"/>
              </a:rPr>
              <a:t> veoma složen sastav rastvora</a:t>
            </a:r>
            <a:endParaRPr lang="sr-Latn-CS" sz="2800">
              <a:solidFill>
                <a:srgbClr val="003300"/>
              </a:solidFill>
              <a:sym typeface="Wingdings 3" pitchFamily="18" charset="2"/>
            </a:endParaRPr>
          </a:p>
          <a:p>
            <a:pPr eaLnBrk="0" hangingPunct="0"/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solidFill>
                  <a:srgbClr val="7E0000"/>
                </a:solidFill>
                <a:cs typeface="Times New Roman" pitchFamily="18" charset="0"/>
                <a:sym typeface="Wingdings 3" pitchFamily="18" charset="2"/>
              </a:rPr>
              <a:t>Ukupna koncentracija metalnog jona:</a:t>
            </a:r>
            <a:endParaRPr lang="sr-Latn-CS" sz="2800">
              <a:solidFill>
                <a:srgbClr val="7E0000"/>
              </a:solidFill>
              <a:sym typeface="Wingdings 3" pitchFamily="18" charset="2"/>
            </a:endParaRPr>
          </a:p>
          <a:p>
            <a:pPr eaLnBrk="0" hangingPunct="0"/>
            <a:endParaRPr lang="en-US" sz="2800">
              <a:solidFill>
                <a:srgbClr val="7E0000"/>
              </a:solidFill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C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M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= [M] + [ML] + [ML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] + ... + [ML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]</a:t>
            </a:r>
            <a:endParaRPr lang="sr-Latn-CS" sz="2800">
              <a:sym typeface="Wingdings 3" pitchFamily="18" charset="2"/>
            </a:endParaRPr>
          </a:p>
          <a:p>
            <a:pPr eaLnBrk="0" hangingPunct="0"/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solidFill>
                  <a:srgbClr val="7E0000"/>
                </a:solidFill>
                <a:cs typeface="Times New Roman" pitchFamily="18" charset="0"/>
                <a:sym typeface="Wingdings 3" pitchFamily="18" charset="2"/>
              </a:rPr>
              <a:t>Ili: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C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M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= [M] + β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[M][L] + β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[M][L]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... + β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[M][L]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n</a:t>
            </a:r>
            <a:endParaRPr lang="sr-Latn-CS" sz="2800">
              <a:sym typeface="Wingdings 3" pitchFamily="18" charset="2"/>
            </a:endParaRPr>
          </a:p>
          <a:p>
            <a:pPr eaLnBrk="0" hangingPunct="0"/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C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M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= [M](1 + β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[L] + β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[L]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... + β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[L]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27088" y="549275"/>
            <a:ext cx="3001962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Udeo svake čestice:</a:t>
            </a:r>
            <a:endParaRPr lang="sr-Latn-CS" sz="2800"/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0" y="2424113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539750" y="1916113"/>
          <a:ext cx="8212138" cy="4019550"/>
        </p:xfrm>
        <a:graphic>
          <a:graphicData uri="http://schemas.openxmlformats.org/presentationml/2006/ole">
            <p:oleObj spid="_x0000_s3074" name="Equation" r:id="rId3" imgW="4102100" imgH="2006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403350" y="1773238"/>
          <a:ext cx="5427663" cy="3600450"/>
        </p:xfrm>
        <a:graphic>
          <a:graphicData uri="http://schemas.openxmlformats.org/presentationml/2006/ole">
            <p:oleObj spid="_x0000_s4098" name="Equation" r:id="rId3" imgW="2717800" imgH="1803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692150"/>
            <a:ext cx="5776913" cy="573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908050"/>
            <a:ext cx="7672388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1484784"/>
            <a:ext cx="61744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dirty="0" smtClean="0"/>
              <a:t>Izračunati ravnotežnu koncentraciju Cd</a:t>
            </a:r>
            <a:r>
              <a:rPr lang="sl-SI" sz="2800" baseline="30000" dirty="0" smtClean="0"/>
              <a:t>2+</a:t>
            </a:r>
            <a:r>
              <a:rPr lang="sl-SI" sz="2800" dirty="0" smtClean="0"/>
              <a:t>-jona u rastvoru u kojem totalna koncentracija metalnog jona iznosi 1×10</a:t>
            </a:r>
            <a:r>
              <a:rPr lang="sl-SI" sz="2800" baseline="30000" dirty="0" smtClean="0"/>
              <a:t>-3</a:t>
            </a:r>
            <a:r>
              <a:rPr lang="sl-SI" sz="2800" dirty="0" smtClean="0"/>
              <a:t>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, a koncentracija slobodnog amonijaka 1×10</a:t>
            </a:r>
            <a:r>
              <a:rPr lang="sl-SI" sz="2800" baseline="30000" dirty="0" smtClean="0"/>
              <a:t>-2</a:t>
            </a:r>
            <a:r>
              <a:rPr lang="sl-SI" sz="2800" dirty="0" smtClean="0"/>
              <a:t> mol/dm</a:t>
            </a:r>
            <a:r>
              <a:rPr lang="sl-SI" sz="2800" baseline="30000" dirty="0" smtClean="0"/>
              <a:t>3</a:t>
            </a:r>
            <a:r>
              <a:rPr lang="sl-SI" sz="2800" dirty="0" smtClean="0"/>
              <a:t>. </a:t>
            </a:r>
            <a:endParaRPr lang="en-US" sz="2800" dirty="0" smtClean="0"/>
          </a:p>
          <a:p>
            <a:r>
              <a:rPr lang="sl-SI" sz="2800" dirty="0" smtClean="0"/>
              <a:t>logβ</a:t>
            </a:r>
            <a:r>
              <a:rPr lang="sl-SI" sz="2800" baseline="-25000" dirty="0" smtClean="0"/>
              <a:t>1</a:t>
            </a:r>
            <a:r>
              <a:rPr lang="sl-SI" sz="2800" dirty="0" smtClean="0"/>
              <a:t> </a:t>
            </a:r>
            <a:r>
              <a:rPr lang="sl-SI" sz="2800" dirty="0" smtClean="0"/>
              <a:t>=  2,51; logβ</a:t>
            </a:r>
            <a:r>
              <a:rPr lang="sl-SI" sz="2800" baseline="-25000" dirty="0" smtClean="0"/>
              <a:t>2</a:t>
            </a:r>
            <a:r>
              <a:rPr lang="sl-SI" sz="2800" dirty="0" smtClean="0"/>
              <a:t> = 4,47; logβ</a:t>
            </a:r>
            <a:r>
              <a:rPr lang="sl-SI" sz="2800" baseline="-25000" dirty="0" smtClean="0"/>
              <a:t>3</a:t>
            </a:r>
            <a:r>
              <a:rPr lang="sl-SI" sz="2800" dirty="0" smtClean="0"/>
              <a:t> =  5,77; logβ</a:t>
            </a:r>
            <a:r>
              <a:rPr lang="sl-SI" sz="2800" baseline="-25000" dirty="0" smtClean="0"/>
              <a:t>4</a:t>
            </a:r>
            <a:r>
              <a:rPr lang="sl-SI" sz="2800" dirty="0" smtClean="0"/>
              <a:t> = 6,56.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276225" y="640348"/>
            <a:ext cx="8196796" cy="5262979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>
              <a:lnSpc>
                <a:spcPct val="150000"/>
              </a:lnSpc>
              <a:tabLst>
                <a:tab pos="457200" algn="l"/>
              </a:tabLst>
            </a:pPr>
            <a:r>
              <a:rPr lang="sr-Latn-CS" sz="2800" b="1" dirty="0">
                <a:cs typeface="Times New Roman" pitchFamily="18" charset="0"/>
              </a:rPr>
              <a:t>Metode za razlaganje kompleksa u rastvoru:</a:t>
            </a:r>
            <a:endParaRPr lang="sr-Latn-CS" sz="2800" b="1" dirty="0"/>
          </a:p>
          <a:p>
            <a:pPr indent="449263" eaLnBrk="0" hangingPunct="0">
              <a:lnSpc>
                <a:spcPct val="1500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sr-Latn-CS" sz="2800" dirty="0">
                <a:solidFill>
                  <a:srgbClr val="7E0000"/>
                </a:solidFill>
                <a:cs typeface="Times New Roman" pitchFamily="18" charset="0"/>
              </a:rPr>
              <a:t>Dodatak reagensa koji taloži centralni jon:</a:t>
            </a:r>
            <a:endParaRPr lang="sr-Latn-CS" sz="2800" dirty="0">
              <a:solidFill>
                <a:srgbClr val="7E0000"/>
              </a:solidFill>
            </a:endParaRPr>
          </a:p>
          <a:p>
            <a:pPr indent="449263" eaLnBrk="0" hangingPunct="0">
              <a:lnSpc>
                <a:spcPct val="150000"/>
              </a:lnSpc>
              <a:tabLst>
                <a:tab pos="457200" algn="l"/>
              </a:tabLst>
            </a:pPr>
            <a:r>
              <a:rPr lang="sr-Latn-CS" sz="2800" dirty="0">
                <a:cs typeface="Times New Roman" pitchFamily="18" charset="0"/>
              </a:rPr>
              <a:t>[Ag(NH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)</a:t>
            </a:r>
            <a:r>
              <a:rPr lang="sr-Latn-CS" sz="2800" baseline="-30000" dirty="0">
                <a:cs typeface="Times New Roman" pitchFamily="18" charset="0"/>
              </a:rPr>
              <a:t>2</a:t>
            </a:r>
            <a:r>
              <a:rPr lang="sr-Latn-CS" sz="2800" dirty="0">
                <a:cs typeface="Times New Roman" pitchFamily="18" charset="0"/>
              </a:rPr>
              <a:t>]</a:t>
            </a:r>
            <a:r>
              <a:rPr lang="sr-Latn-CS" sz="2800" baseline="30000" dirty="0">
                <a:cs typeface="Times New Roman" pitchFamily="18" charset="0"/>
              </a:rPr>
              <a:t>+</a:t>
            </a:r>
            <a:r>
              <a:rPr lang="sr-Latn-CS" sz="2800" dirty="0">
                <a:cs typeface="Times New Roman" pitchFamily="18" charset="0"/>
              </a:rPr>
              <a:t> + Iˉ 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AgI + 2NH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endParaRPr lang="sr-Latn-CS" sz="2800" dirty="0">
              <a:sym typeface="Wingdings 3" pitchFamily="18" charset="2"/>
            </a:endParaRPr>
          </a:p>
          <a:p>
            <a:pPr indent="449263" eaLnBrk="0" hangingPunct="0">
              <a:lnSpc>
                <a:spcPct val="1500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sr-Latn-CS" sz="2800" dirty="0">
                <a:solidFill>
                  <a:srgbClr val="7E0000"/>
                </a:solidFill>
                <a:cs typeface="Times New Roman" pitchFamily="18" charset="0"/>
                <a:sym typeface="Wingdings 3" pitchFamily="18" charset="2"/>
              </a:rPr>
              <a:t>Smanjenje koncentracije liganda u rastvoru:</a:t>
            </a:r>
            <a:endParaRPr lang="sr-Latn-CS" sz="2800" dirty="0">
              <a:solidFill>
                <a:srgbClr val="7E0000"/>
              </a:solidFill>
              <a:sym typeface="Wingdings 3" pitchFamily="18" charset="2"/>
            </a:endParaRPr>
          </a:p>
          <a:p>
            <a:pPr indent="449263" eaLnBrk="0" hangingPunct="0">
              <a:lnSpc>
                <a:spcPct val="150000"/>
              </a:lnSpc>
              <a:tabLst>
                <a:tab pos="457200" algn="l"/>
              </a:tabLst>
            </a:pP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[</a:t>
            </a:r>
            <a:r>
              <a:rPr lang="sr-Latn-CS" sz="2800" dirty="0" smtClean="0">
                <a:cs typeface="Times New Roman" pitchFamily="18" charset="0"/>
                <a:sym typeface="Wingdings 3" pitchFamily="18" charset="2"/>
              </a:rPr>
              <a:t>Cu(NH</a:t>
            </a:r>
            <a:r>
              <a:rPr lang="sr-Latn-CS" sz="2800" baseline="-30000" dirty="0" smtClean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 smtClean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-30000" dirty="0" smtClean="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 dirty="0" smtClean="0">
                <a:cs typeface="Times New Roman" pitchFamily="18" charset="0"/>
                <a:sym typeface="Wingdings 3" pitchFamily="18" charset="2"/>
              </a:rPr>
              <a:t>]</a:t>
            </a:r>
            <a:r>
              <a:rPr lang="en-US" sz="2800" baseline="30000" dirty="0" smtClean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baseline="30000" dirty="0" smtClean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 smtClean="0"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+ 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dirty="0">
                <a:cs typeface="Times New Roman" pitchFamily="18" charset="0"/>
              </a:rPr>
              <a:t> Cu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2+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+ 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+ 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O</a:t>
            </a:r>
            <a:endParaRPr lang="sr-Latn-CS" sz="2800" dirty="0">
              <a:sym typeface="Wingdings 3" pitchFamily="18" charset="2"/>
            </a:endParaRPr>
          </a:p>
          <a:p>
            <a:pPr indent="449263" eaLnBrk="0" hangingPunct="0">
              <a:lnSpc>
                <a:spcPct val="1500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sr-Latn-CS" sz="2800" dirty="0">
                <a:solidFill>
                  <a:srgbClr val="7E0000"/>
                </a:solidFill>
                <a:cs typeface="Times New Roman" pitchFamily="18" charset="0"/>
                <a:sym typeface="Wingdings 3" pitchFamily="18" charset="2"/>
              </a:rPr>
              <a:t>Dodatak liganda koji sa M gradi stabilniji kompleks:</a:t>
            </a:r>
            <a:endParaRPr lang="sr-Latn-CS" sz="2800" dirty="0">
              <a:solidFill>
                <a:srgbClr val="7E0000"/>
              </a:solidFill>
              <a:sym typeface="Wingdings 3" pitchFamily="18" charset="2"/>
            </a:endParaRPr>
          </a:p>
          <a:p>
            <a:pPr indent="449263" eaLnBrk="0" hangingPunct="0">
              <a:lnSpc>
                <a:spcPct val="150000"/>
              </a:lnSpc>
              <a:tabLst>
                <a:tab pos="457200" algn="l"/>
              </a:tabLst>
            </a:pP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[Ag(NH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 dirty="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 + 2CNˉ </a:t>
            </a:r>
            <a:r>
              <a:rPr lang="sr-Latn-CS" sz="2800" dirty="0">
                <a:cs typeface="Times New Roman" pitchFamily="18" charset="0"/>
              </a:rPr>
              <a:t> [Ag(CN)</a:t>
            </a:r>
            <a:r>
              <a:rPr lang="sr-Latn-CS" sz="2800" baseline="-30000" dirty="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]ˉ + </a:t>
            </a:r>
            <a:r>
              <a:rPr lang="sr-Latn-CS" sz="2800" dirty="0" smtClean="0">
                <a:cs typeface="Times New Roman" pitchFamily="18" charset="0"/>
                <a:sym typeface="Wingdings 3" pitchFamily="18" charset="2"/>
              </a:rPr>
              <a:t>2NH</a:t>
            </a:r>
            <a:r>
              <a:rPr lang="sr-Latn-CS" sz="2800" baseline="-30000" dirty="0" smtClean="0">
                <a:cs typeface="Times New Roman" pitchFamily="18" charset="0"/>
                <a:sym typeface="Wingdings 3" pitchFamily="18" charset="2"/>
              </a:rPr>
              <a:t>3</a:t>
            </a:r>
            <a:endParaRPr lang="en-US" sz="2800" baseline="-30000" dirty="0" smtClean="0">
              <a:cs typeface="Times New Roman" pitchFamily="18" charset="0"/>
              <a:sym typeface="Wingdings 3" pitchFamily="18" charset="2"/>
            </a:endParaRPr>
          </a:p>
          <a:p>
            <a:pPr indent="449263" eaLnBrk="0" hangingPunct="0">
              <a:lnSpc>
                <a:spcPct val="150000"/>
              </a:lnSpc>
              <a:tabLst>
                <a:tab pos="457200" algn="l"/>
              </a:tabLst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(log</a:t>
            </a:r>
            <a:r>
              <a:rPr lang="el-GR" sz="2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β</a:t>
            </a:r>
            <a:r>
              <a:rPr lang="el-GR" sz="2800" baseline="-250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 = 7,24)</a:t>
            </a:r>
            <a:r>
              <a:rPr lang="en-US" sz="2800" dirty="0" smtClean="0">
                <a:cs typeface="Times New Roman" pitchFamily="18" charset="0"/>
                <a:sym typeface="Wingdings 3" pitchFamily="18" charset="2"/>
              </a:rPr>
              <a:t>		 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(log</a:t>
            </a:r>
            <a:r>
              <a:rPr lang="el-GR" sz="2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β</a:t>
            </a:r>
            <a:r>
              <a:rPr lang="el-GR" sz="2800" baseline="-250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2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  <a:sym typeface="Wingdings 3" pitchFamily="18" charset="2"/>
              </a:rPr>
              <a:t> = 19,85)</a:t>
            </a:r>
            <a:endParaRPr lang="sr-Latn-CS" sz="2800" dirty="0">
              <a:solidFill>
                <a:schemeClr val="accent2">
                  <a:lumMod val="75000"/>
                </a:schemeClr>
              </a:solidFill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755650" y="1125538"/>
            <a:ext cx="7753350" cy="40306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sr-Latn-CS" sz="3200" b="1">
                <a:cs typeface="Times New Roman" pitchFamily="18" charset="0"/>
              </a:rPr>
              <a:t>Analitički značajna kompleksna jedinjenja:</a:t>
            </a:r>
            <a:endParaRPr lang="sr-Latn-CS" sz="3200" b="1"/>
          </a:p>
          <a:p>
            <a:pPr eaLnBrk="0" hangingPunct="0">
              <a:lnSpc>
                <a:spcPct val="150000"/>
              </a:lnSpc>
            </a:pPr>
            <a:r>
              <a:rPr lang="sr-Latn-CS" sz="2800">
                <a:cs typeface="Times New Roman" pitchFamily="18" charset="0"/>
              </a:rPr>
              <a:t>Kompleksi sa sledećim ligandima: </a:t>
            </a:r>
            <a:endParaRPr lang="en-US" sz="2800"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sr-Latn-CS" sz="2800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O, OHˉ-, NH</a:t>
            </a:r>
            <a:r>
              <a:rPr lang="sr-Latn-CS" sz="2800" baseline="-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, CNˉ- SCNˉ-,...</a:t>
            </a:r>
            <a:endParaRPr lang="sr-Latn-CS" sz="2800"/>
          </a:p>
          <a:p>
            <a:pPr eaLnBrk="0" hangingPunct="0">
              <a:lnSpc>
                <a:spcPct val="150000"/>
              </a:lnSpc>
            </a:pPr>
            <a:endParaRPr lang="en-US" sz="2800"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sr-Latn-CS" sz="2800">
                <a:cs typeface="Times New Roman" pitchFamily="18" charset="0"/>
              </a:rPr>
              <a:t>Helatni kompleksi sa 1,10-fenantrolinom, </a:t>
            </a:r>
            <a:endParaRPr lang="en-US" sz="2800"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sr-Latn-CS" sz="2800">
                <a:cs typeface="Times New Roman" pitchFamily="18" charset="0"/>
              </a:rPr>
              <a:t>EDTA, ditizonom, ...</a:t>
            </a:r>
            <a:endParaRPr lang="sr-Latn-CS" sz="2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0"/>
            <a:ext cx="7208837" cy="6615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sigmaaldrich.com/content/dam/sigma-aldrich/structure3/058/mfcd00192263.eps/_jcr_content/renditions/lar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700808"/>
            <a:ext cx="1664135" cy="1444457"/>
          </a:xfrm>
          <a:prstGeom prst="rect">
            <a:avLst/>
          </a:prstGeom>
          <a:noFill/>
        </p:spPr>
      </p:pic>
      <p:pic>
        <p:nvPicPr>
          <p:cNvPr id="41988" name="Picture 4" descr="http://www.rsc.org/ej/CP/2009/b900706g/b900706g-s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5519065" cy="31683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59632" y="476672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Ditizonati</a:t>
            </a:r>
            <a:endParaRPr lang="en-US" dirty="0"/>
          </a:p>
        </p:txBody>
      </p: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145361"/>
            <a:ext cx="4896544" cy="2712639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827088" y="260350"/>
            <a:ext cx="6767512" cy="619125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3200" b="1">
                <a:solidFill>
                  <a:srgbClr val="7E0000"/>
                </a:solidFill>
                <a:cs typeface="Times New Roman" pitchFamily="18" charset="0"/>
              </a:rPr>
              <a:t>Velika primena kompleksa u analitičkoj praksi:</a:t>
            </a:r>
            <a:endParaRPr lang="sr-Latn-CS" sz="3200" b="1">
              <a:solidFill>
                <a:srgbClr val="7E0000"/>
              </a:solidFill>
            </a:endParaRPr>
          </a:p>
          <a:p>
            <a:pPr eaLnBrk="0" hangingPunct="0"/>
            <a:endParaRPr lang="en-US" sz="2800">
              <a:cs typeface="Times New Roman" pitchFamily="18" charset="0"/>
            </a:endParaRPr>
          </a:p>
          <a:p>
            <a:pPr eaLnBrk="0" hangingPunct="0"/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Npr. dokazivanje Cd(II) pored Cu(II)-jona:</a:t>
            </a:r>
            <a:endParaRPr lang="sr-Latn-CS" sz="2800">
              <a:solidFill>
                <a:srgbClr val="000066"/>
              </a:solidFill>
            </a:endParaRPr>
          </a:p>
          <a:p>
            <a:pPr eaLnBrk="0" hangingPunct="0"/>
            <a:r>
              <a:rPr lang="sr-Latn-CS" sz="2800">
                <a:cs typeface="Times New Roman" pitchFamily="18" charset="0"/>
              </a:rPr>
              <a:t>Cd</a:t>
            </a:r>
            <a:r>
              <a:rPr lang="sr-Latn-CS" sz="2800" baseline="30000">
                <a:cs typeface="Times New Roman" pitchFamily="18" charset="0"/>
              </a:rPr>
              <a:t>2+</a:t>
            </a:r>
            <a:r>
              <a:rPr lang="sr-Latn-CS" sz="2800">
                <a:cs typeface="Times New Roman" pitchFamily="18" charset="0"/>
              </a:rPr>
              <a:t> + 2CNˉ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>
                <a:cs typeface="Times New Roman" pitchFamily="18" charset="0"/>
              </a:rPr>
              <a:t> Cd(CN)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		</a:t>
            </a:r>
            <a:r>
              <a:rPr lang="en-US" sz="2800"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Cd(CN)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+ 2CNˉ </a:t>
            </a:r>
            <a:r>
              <a:rPr lang="sr-Latn-CS" sz="2800">
                <a:cs typeface="Times New Roman" pitchFamily="18" charset="0"/>
              </a:rPr>
              <a:t> [Cd(CN)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ˉ 	</a:t>
            </a:r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endParaRPr lang="en-US" sz="2800">
              <a:sym typeface="Wingdings 3" pitchFamily="18" charset="2"/>
            </a:endParaRPr>
          </a:p>
          <a:p>
            <a:pPr eaLnBrk="0" hangingPunct="0"/>
            <a:r>
              <a:rPr lang="sr-Latn-CS" sz="2800">
                <a:sym typeface="Wingdings 3" pitchFamily="18" charset="2"/>
              </a:rPr>
              <a:t>Cu</a:t>
            </a:r>
            <a:r>
              <a:rPr lang="sr-Latn-CS" sz="2800" baseline="30000">
                <a:sym typeface="Wingdings 3" pitchFamily="18" charset="2"/>
              </a:rPr>
              <a:t>2+</a:t>
            </a:r>
            <a:r>
              <a:rPr lang="sr-Latn-CS" sz="2800">
                <a:sym typeface="Wingdings 3" pitchFamily="18" charset="2"/>
              </a:rPr>
              <a:t> + 2CNˉ </a:t>
            </a:r>
            <a:r>
              <a:rPr lang="sr-Latn-CS" sz="2800"/>
              <a:t> Cu(CN)</a:t>
            </a:r>
            <a:r>
              <a:rPr lang="sr-Latn-CS" sz="2800" baseline="-25000">
                <a:sym typeface="Wingdings 3" pitchFamily="18" charset="2"/>
              </a:rPr>
              <a:t>2</a:t>
            </a:r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2 Cu(CN)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>
                <a:cs typeface="Times New Roman" pitchFamily="18" charset="0"/>
              </a:rPr>
              <a:t> 2CuCN + (CN)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		</a:t>
            </a:r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CuCN + 3CNˉ </a:t>
            </a:r>
            <a:r>
              <a:rPr lang="sr-Latn-CS" sz="2800">
                <a:cs typeface="Times New Roman" pitchFamily="18" charset="0"/>
              </a:rPr>
              <a:t> [Cu(CN)</a:t>
            </a:r>
            <a:r>
              <a:rPr lang="sr-Latn-CS" sz="2800" baseline="-30000"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ˉ</a:t>
            </a:r>
            <a:endParaRPr lang="sr-Latn-CS" sz="2800">
              <a:sym typeface="Wingdings 3" pitchFamily="18" charset="2"/>
            </a:endParaRPr>
          </a:p>
          <a:p>
            <a:pPr eaLnBrk="0" hangingPunct="0"/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Dokazivanje Co(II) u prisustvu Fe(III)-jona </a:t>
            </a:r>
            <a:endParaRPr lang="sr-Latn-CS" sz="2800">
              <a:sym typeface="Wingdings 3" pitchFamily="18" charset="2"/>
            </a:endParaRPr>
          </a:p>
          <a:p>
            <a:pPr eaLnBrk="0" hangingPunct="0"/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Kompleksna jedinjenja su važni reagensi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116013" y="765175"/>
            <a:ext cx="6726237" cy="527685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3200" b="1">
                <a:solidFill>
                  <a:srgbClr val="003300"/>
                </a:solidFill>
                <a:cs typeface="Times New Roman" pitchFamily="18" charset="0"/>
              </a:rPr>
              <a:t>MASKIRANJE I DEMASKIRANJE</a:t>
            </a:r>
            <a:endParaRPr lang="sr-Latn-CS" sz="3200" b="1">
              <a:solidFill>
                <a:srgbClr val="003300"/>
              </a:solidFill>
            </a:endParaRPr>
          </a:p>
          <a:p>
            <a:pPr eaLnBrk="0" hangingPunct="0"/>
            <a:endParaRPr lang="en-US" sz="2800">
              <a:cs typeface="Times New Roman" pitchFamily="18" charset="0"/>
            </a:endParaRPr>
          </a:p>
          <a:p>
            <a:pPr eaLnBrk="0" hangingPunct="0"/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Maskiranje</a:t>
            </a:r>
            <a:r>
              <a:rPr lang="sr-Latn-CS" sz="2800">
                <a:cs typeface="Times New Roman" pitchFamily="18" charset="0"/>
              </a:rPr>
              <a:t> = </a:t>
            </a: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prevođenje jona koji ometaju </a:t>
            </a:r>
            <a:endParaRPr lang="en-US" sz="2800">
              <a:solidFill>
                <a:schemeClr val="accent2"/>
              </a:solidFill>
              <a:cs typeface="Times New Roman" pitchFamily="18" charset="0"/>
            </a:endParaRPr>
          </a:p>
          <a:p>
            <a:pPr eaLnBrk="0" hangingPunct="0"/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dokazivanje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7E0000"/>
                </a:solidFill>
                <a:cs typeface="Times New Roman" pitchFamily="18" charset="0"/>
              </a:rPr>
              <a:t>BEZ FIZIČKOG ODVAJANJA </a:t>
            </a:r>
            <a:endParaRPr lang="en-US" sz="2800">
              <a:solidFill>
                <a:srgbClr val="7E0000"/>
              </a:solidFill>
              <a:cs typeface="Times New Roman" pitchFamily="18" charset="0"/>
            </a:endParaRPr>
          </a:p>
          <a:p>
            <a:pPr eaLnBrk="0" hangingPunct="0"/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u jedinjenja koja ne ometaju dat</a:t>
            </a:r>
            <a:r>
              <a:rPr lang="en-US" sz="2800">
                <a:solidFill>
                  <a:schemeClr val="accent2"/>
                </a:solidFill>
                <a:cs typeface="Times New Roman" pitchFamily="18" charset="0"/>
              </a:rPr>
              <a:t>u</a:t>
            </a: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 reakcij</a:t>
            </a:r>
            <a:r>
              <a:rPr lang="en-US" sz="2800">
                <a:solidFill>
                  <a:schemeClr val="accent2"/>
                </a:solidFill>
                <a:cs typeface="Times New Roman" pitchFamily="18" charset="0"/>
              </a:rPr>
              <a:t>u</a:t>
            </a:r>
          </a:p>
          <a:p>
            <a:pPr eaLnBrk="0" hangingPunct="0"/>
            <a:endParaRPr lang="sr-Latn-CS" sz="2800">
              <a:solidFill>
                <a:schemeClr val="accent2"/>
              </a:solidFill>
            </a:endParaRPr>
          </a:p>
          <a:p>
            <a:pPr eaLnBrk="0" hangingPunct="0"/>
            <a:r>
              <a:rPr lang="sr-Latn-CS" sz="2800">
                <a:solidFill>
                  <a:srgbClr val="7E0000"/>
                </a:solidFill>
                <a:cs typeface="Times New Roman" pitchFamily="18" charset="0"/>
              </a:rPr>
              <a:t>PAŽNJA! Ne sme se maskirati i ispitivani jon</a:t>
            </a:r>
            <a:endParaRPr lang="en-US" sz="2800">
              <a:solidFill>
                <a:srgbClr val="7E0000"/>
              </a:solidFill>
              <a:cs typeface="Times New Roman" pitchFamily="18" charset="0"/>
            </a:endParaRPr>
          </a:p>
          <a:p>
            <a:pPr eaLnBrk="0" hangingPunct="0"/>
            <a:endParaRPr lang="sr-Latn-CS" sz="2800">
              <a:solidFill>
                <a:srgbClr val="7E0000"/>
              </a:solidFill>
            </a:endParaRPr>
          </a:p>
          <a:p>
            <a:pPr eaLnBrk="0" hangingPunct="0"/>
            <a:r>
              <a:rPr lang="sr-Latn-CS" sz="2800">
                <a:solidFill>
                  <a:srgbClr val="003300"/>
                </a:solidFill>
                <a:cs typeface="Times New Roman" pitchFamily="18" charset="0"/>
              </a:rPr>
              <a:t>Primena: kvalitativna i kvantitativna analiza</a:t>
            </a:r>
            <a:endParaRPr lang="en-US" sz="2800">
              <a:solidFill>
                <a:srgbClr val="003300"/>
              </a:solidFill>
              <a:cs typeface="Times New Roman" pitchFamily="18" charset="0"/>
            </a:endParaRPr>
          </a:p>
          <a:p>
            <a:pPr eaLnBrk="0" hangingPunct="0"/>
            <a:endParaRPr lang="sr-Latn-CS" sz="2800">
              <a:solidFill>
                <a:srgbClr val="003300"/>
              </a:solidFill>
            </a:endParaRPr>
          </a:p>
          <a:p>
            <a:pPr eaLnBrk="0" hangingPunct="0"/>
            <a:r>
              <a:rPr lang="sr-Latn-CS" sz="2800">
                <a:cs typeface="Times New Roman" pitchFamily="18" charset="0"/>
              </a:rPr>
              <a:t>Demaskiranje = vraćanje maskiranih jona </a:t>
            </a:r>
            <a:endParaRPr lang="en-US" sz="2800">
              <a:cs typeface="Times New Roman" pitchFamily="18" charset="0"/>
            </a:endParaRPr>
          </a:p>
          <a:p>
            <a:pPr eaLnBrk="0" hangingPunct="0"/>
            <a:r>
              <a:rPr lang="sr-Latn-CS" sz="2800">
                <a:cs typeface="Times New Roman" pitchFamily="18" charset="0"/>
              </a:rPr>
              <a:t>u prvobitni oblik</a:t>
            </a:r>
            <a:endParaRPr lang="sr-Latn-CS"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11188" y="438150"/>
            <a:ext cx="8083550" cy="5875338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sr-Latn-CS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USLOVNE (PRIVIDNE) KONSTANTE </a:t>
            </a:r>
            <a:endParaRPr lang="en-US" sz="32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sr-Latn-CS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STABILNOSTI KOMPLEKSA</a:t>
            </a:r>
            <a:endParaRPr lang="sr-Latn-CS" sz="32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</a:rPr>
              <a:t>Građenje kompleksa u rastvoru vrlo retko </a:t>
            </a:r>
            <a:endParaRPr lang="en-US" sz="2800" dirty="0">
              <a:cs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</a:rPr>
              <a:t>se odigrava kao izolovani proces</a:t>
            </a:r>
            <a:endParaRPr lang="sr-Latn-CS" sz="2800" dirty="0"/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</a:rPr>
              <a:t>(</a:t>
            </a:r>
            <a:r>
              <a:rPr lang="sr-Latn-CS" sz="2800" dirty="0">
                <a:solidFill>
                  <a:srgbClr val="003300"/>
                </a:solidFill>
                <a:cs typeface="Times New Roman" pitchFamily="18" charset="0"/>
              </a:rPr>
              <a:t>u rastvoru su obično prisutne i druge supstance </a:t>
            </a:r>
            <a:endParaRPr lang="en-US" sz="2800" dirty="0">
              <a:solidFill>
                <a:srgbClr val="003300"/>
              </a:solidFill>
              <a:cs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solidFill>
                  <a:srgbClr val="003300"/>
                </a:solidFill>
                <a:cs typeface="Times New Roman" pitchFamily="18" charset="0"/>
              </a:rPr>
              <a:t>koje mogu da reaguju sa metalnim jonom ili ligandom</a:t>
            </a:r>
            <a:r>
              <a:rPr lang="sr-Latn-CS" sz="2800" dirty="0">
                <a:cs typeface="Times New Roman" pitchFamily="18" charset="0"/>
              </a:rPr>
              <a:t>: </a:t>
            </a:r>
            <a:endParaRPr lang="en-US" sz="2800" dirty="0">
              <a:cs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solidFill>
                  <a:srgbClr val="B02A00"/>
                </a:solidFill>
                <a:cs typeface="Times New Roman" pitchFamily="18" charset="0"/>
              </a:rPr>
              <a:t>H</a:t>
            </a:r>
            <a:r>
              <a:rPr lang="sr-Latn-CS" sz="2800" baseline="-30000" dirty="0">
                <a:solidFill>
                  <a:srgbClr val="B02A00"/>
                </a:solidFill>
                <a:cs typeface="Times New Roman" pitchFamily="18" charset="0"/>
              </a:rPr>
              <a:t>3</a:t>
            </a:r>
            <a:r>
              <a:rPr lang="sr-Latn-CS" sz="2800" dirty="0">
                <a:solidFill>
                  <a:srgbClr val="B02A00"/>
                </a:solidFill>
                <a:cs typeface="Times New Roman" pitchFamily="18" charset="0"/>
              </a:rPr>
              <a:t>O</a:t>
            </a:r>
            <a:r>
              <a:rPr lang="sr-Latn-CS" sz="2800" baseline="30000" dirty="0">
                <a:solidFill>
                  <a:srgbClr val="B02A00"/>
                </a:solidFill>
                <a:cs typeface="Times New Roman" pitchFamily="18" charset="0"/>
              </a:rPr>
              <a:t>+</a:t>
            </a:r>
            <a:r>
              <a:rPr lang="sr-Latn-CS" sz="2800" dirty="0">
                <a:solidFill>
                  <a:srgbClr val="B02A00"/>
                </a:solidFill>
                <a:cs typeface="Times New Roman" pitchFamily="18" charset="0"/>
              </a:rPr>
              <a:t> i OH‾-joni, puferske komponente, </a:t>
            </a:r>
            <a:endParaRPr lang="en-US" sz="2800" dirty="0">
              <a:solidFill>
                <a:srgbClr val="B02A00"/>
              </a:solidFill>
              <a:cs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solidFill>
                  <a:srgbClr val="B02A00"/>
                </a:solidFill>
                <a:cs typeface="Times New Roman" pitchFamily="18" charset="0"/>
              </a:rPr>
              <a:t>maskirajuća sredstva i dr.</a:t>
            </a:r>
            <a:r>
              <a:rPr lang="sr-Latn-CS" sz="2800" dirty="0">
                <a:cs typeface="Times New Roman" pitchFamily="18" charset="0"/>
              </a:rPr>
              <a:t>)</a:t>
            </a:r>
            <a:endParaRPr lang="sr-Latn-CS" sz="2800" dirty="0"/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dirty="0">
                <a:solidFill>
                  <a:srgbClr val="7E0000"/>
                </a:solidFill>
                <a:cs typeface="Times New Roman" pitchFamily="18" charset="0"/>
              </a:rPr>
              <a:t>smanjenje slobodne koncentracije </a:t>
            </a:r>
            <a:r>
              <a:rPr lang="en-US" sz="2800" dirty="0">
                <a:solidFill>
                  <a:srgbClr val="7E0000"/>
                </a:solidFill>
                <a:cs typeface="Times New Roman" pitchFamily="18" charset="0"/>
              </a:rPr>
              <a:t>M</a:t>
            </a:r>
            <a:r>
              <a:rPr lang="sr-Latn-CS" sz="2800" dirty="0">
                <a:solidFill>
                  <a:srgbClr val="7E0000"/>
                </a:solidFill>
                <a:cs typeface="Times New Roman" pitchFamily="18" charset="0"/>
              </a:rPr>
              <a:t> ili </a:t>
            </a:r>
            <a:r>
              <a:rPr lang="en-US" sz="2800" dirty="0">
                <a:solidFill>
                  <a:srgbClr val="7E0000"/>
                </a:solidFill>
                <a:cs typeface="Times New Roman" pitchFamily="18" charset="0"/>
              </a:rPr>
              <a:t>L</a:t>
            </a:r>
            <a:endParaRPr lang="sr-Latn-CS" sz="2800" dirty="0">
              <a:solidFill>
                <a:srgbClr val="7E0000"/>
              </a:solidFill>
              <a:sym typeface="Wingdings 3" pitchFamily="18" charset="2"/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 </a:t>
            </a:r>
            <a:r>
              <a:rPr lang="sr-Latn-CS" sz="2800" dirty="0">
                <a:solidFill>
                  <a:srgbClr val="7E0000"/>
                </a:solidFill>
                <a:cs typeface="Times New Roman" pitchFamily="18" charset="0"/>
              </a:rPr>
              <a:t>dosocijacija kompleksa </a:t>
            </a:r>
            <a:endParaRPr lang="en-US" sz="2800" dirty="0">
              <a:solidFill>
                <a:srgbClr val="7E0000"/>
              </a:solidFill>
              <a:cs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  <a:defRPr/>
            </a:pPr>
            <a:r>
              <a:rPr lang="en-US" sz="2800" dirty="0">
                <a:cs typeface="Times New Roman" pitchFamily="18" charset="0"/>
              </a:rPr>
              <a:t>	</a:t>
            </a:r>
            <a:r>
              <a:rPr lang="sr-Latn-CS" sz="28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b="1" dirty="0">
                <a:solidFill>
                  <a:srgbClr val="7E0000"/>
                </a:solidFill>
                <a:cs typeface="Times New Roman" pitchFamily="18" charset="0"/>
              </a:rPr>
              <a:t>Prividno manja stabilnost kompleksa</a:t>
            </a:r>
            <a:endParaRPr lang="sr-Latn-CS" sz="2800" b="1" dirty="0">
              <a:solidFill>
                <a:srgbClr val="7E0000"/>
              </a:solidFill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900113" y="336550"/>
            <a:ext cx="6696075" cy="483235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>
                <a:cs typeface="Times New Roman" pitchFamily="18" charset="0"/>
              </a:rPr>
              <a:t>Uticaj sporednih reakcija na reakciju građenja kompleksa </a:t>
            </a:r>
            <a:r>
              <a:rPr lang="sr-Latn-CS" sz="2800" i="1">
                <a:cs typeface="Times New Roman" pitchFamily="18" charset="0"/>
              </a:rPr>
              <a:t>ML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 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može se prikazati sledećom šemom:</a:t>
            </a:r>
            <a:endParaRPr lang="sr-Latn-CS" sz="2800"/>
          </a:p>
          <a:p>
            <a:pPr algn="just" eaLnBrk="0" hangingPunct="0"/>
            <a:r>
              <a:rPr lang="sr-Latn-CS" sz="2800">
                <a:cs typeface="Times New Roman" pitchFamily="18" charset="0"/>
              </a:rPr>
              <a:t>	</a:t>
            </a:r>
            <a:endParaRPr lang="en-US" sz="2800">
              <a:cs typeface="Times New Roman" pitchFamily="18" charset="0"/>
            </a:endParaRPr>
          </a:p>
          <a:p>
            <a:pPr algn="just" eaLnBrk="0" hangingPunct="0"/>
            <a:r>
              <a:rPr lang="en-US" sz="2800">
                <a:cs typeface="Times New Roman" pitchFamily="18" charset="0"/>
              </a:rPr>
              <a:t>	</a:t>
            </a:r>
            <a:r>
              <a:rPr lang="sr-Latn-CS" sz="2800">
                <a:cs typeface="Times New Roman" pitchFamily="18" charset="0"/>
              </a:rPr>
              <a:t>M    	+  	</a:t>
            </a:r>
            <a:r>
              <a:rPr lang="sr-Latn-CS" sz="2800" i="1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L  	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>
                <a:cs typeface="Times New Roman" pitchFamily="18" charset="0"/>
              </a:rPr>
              <a:t> 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ML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n</a:t>
            </a:r>
            <a:endParaRPr lang="en-US" sz="2800" i="1" baseline="-30000">
              <a:cs typeface="Times New Roman" pitchFamily="18" charset="0"/>
              <a:sym typeface="Wingdings 3" pitchFamily="18" charset="2"/>
            </a:endParaRPr>
          </a:p>
          <a:p>
            <a:pPr algn="just" eaLnBrk="0" hangingPunct="0"/>
            <a:endParaRPr lang="sr-Latn-CS" sz="2800">
              <a:sym typeface="Wingdings 3" pitchFamily="18" charset="2"/>
            </a:endParaRPr>
          </a:p>
          <a:p>
            <a:pPr algn="just"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	Y</a:t>
            </a:r>
            <a:r>
              <a:rPr lang="sr-Latn-CS" sz="2800">
                <a:cs typeface="Times New Roman" pitchFamily="18" charset="0"/>
              </a:rPr>
              <a:t>   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	           H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</a:t>
            </a:r>
            <a:r>
              <a:rPr lang="sr-Latn-CS" sz="2800">
                <a:cs typeface="Times New Roman" pitchFamily="18" charset="0"/>
              </a:rPr>
              <a:t>									</a:t>
            </a:r>
            <a:endParaRPr lang="sr-Latn-CS" sz="2800">
              <a:sym typeface="Wingdings 3" pitchFamily="18" charset="2"/>
            </a:endParaRPr>
          </a:p>
          <a:p>
            <a:pPr algn="just"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          MY...MY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 	HL ...H</a:t>
            </a:r>
            <a:r>
              <a:rPr lang="sr-Latn-CS" sz="2800" i="1" baseline="-30000"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L </a:t>
            </a:r>
            <a:endParaRPr lang="sr-Latn-CS" sz="2800">
              <a:sym typeface="Wingdings 3" pitchFamily="18" charset="2"/>
            </a:endParaRPr>
          </a:p>
          <a:p>
            <a:pPr algn="just" eaLnBrk="0" hangingPunct="0"/>
            <a:endParaRPr lang="en-US" sz="2800">
              <a:cs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>
                <a:cs typeface="Times New Roman" pitchFamily="18" charset="0"/>
                <a:sym typeface="Wingdings 3" pitchFamily="18" charset="2"/>
              </a:rPr>
              <a:t>i konstantom ravnoteže: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3286125" y="5286375"/>
          <a:ext cx="2076450" cy="971550"/>
        </p:xfrm>
        <a:graphic>
          <a:graphicData uri="http://schemas.openxmlformats.org/presentationml/2006/ole">
            <p:oleObj spid="_x0000_s5122" name="Equation" r:id="rId3" imgW="1040948" imgH="482391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258888" y="620713"/>
            <a:ext cx="1712912" cy="51911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>
                <a:cs typeface="Times New Roman" pitchFamily="18" charset="0"/>
              </a:rPr>
              <a:t>Konstanta </a:t>
            </a:r>
            <a:endParaRPr lang="sr-Latn-CS" sz="280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3276600" y="692150"/>
          <a:ext cx="439738" cy="458788"/>
        </p:xfrm>
        <a:graphic>
          <a:graphicData uri="http://schemas.openxmlformats.org/presentationml/2006/ole">
            <p:oleObj spid="_x0000_s6146" name="Equation" r:id="rId3" imgW="215806" imgH="228501" progId="Equation.3">
              <p:embed/>
            </p:oleObj>
          </a:graphicData>
        </a:graphic>
      </p:graphicFrame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827088" y="1322388"/>
            <a:ext cx="7058025" cy="497205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800">
                <a:cs typeface="Times New Roman" pitchFamily="18" charset="0"/>
              </a:rPr>
              <a:t>naziva se </a:t>
            </a:r>
            <a:r>
              <a:rPr lang="sr-Latn-CS" sz="2800">
                <a:solidFill>
                  <a:srgbClr val="7E0000"/>
                </a:solidFill>
                <a:cs typeface="Times New Roman" pitchFamily="18" charset="0"/>
              </a:rPr>
              <a:t>prividnom</a:t>
            </a:r>
            <a:r>
              <a:rPr lang="sr-Latn-CS" sz="2800">
                <a:cs typeface="Times New Roman" pitchFamily="18" charset="0"/>
              </a:rPr>
              <a:t> ili </a:t>
            </a:r>
            <a:r>
              <a:rPr lang="sr-Latn-CS" sz="2800">
                <a:solidFill>
                  <a:srgbClr val="7E0000"/>
                </a:solidFill>
                <a:cs typeface="Times New Roman" pitchFamily="18" charset="0"/>
              </a:rPr>
              <a:t>uslovnom</a:t>
            </a:r>
            <a:r>
              <a:rPr lang="sr-Latn-CS" sz="2800">
                <a:cs typeface="Times New Roman" pitchFamily="18" charset="0"/>
              </a:rPr>
              <a:t> i važi za strogo definisane uslove</a:t>
            </a:r>
            <a:r>
              <a:rPr lang="en-US" sz="2800">
                <a:cs typeface="Times New Roman" pitchFamily="18" charset="0"/>
              </a:rPr>
              <a:t>.</a:t>
            </a:r>
          </a:p>
          <a:p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 eaLnBrk="0" hangingPunct="0"/>
            <a:r>
              <a:rPr lang="sr-Latn-CS" sz="2800">
                <a:cs typeface="Times New Roman" pitchFamily="18" charset="0"/>
              </a:rPr>
              <a:t>[</a:t>
            </a:r>
            <a:r>
              <a:rPr lang="sr-Latn-CS" sz="2800" i="1">
                <a:cs typeface="Times New Roman" pitchFamily="18" charset="0"/>
              </a:rPr>
              <a:t>M'</a:t>
            </a:r>
            <a:r>
              <a:rPr lang="sr-Latn-CS" sz="2800">
                <a:cs typeface="Times New Roman" pitchFamily="18" charset="0"/>
              </a:rPr>
              <a:t>] </a:t>
            </a:r>
            <a:r>
              <a:rPr lang="en-US" sz="2800">
                <a:cs typeface="Times New Roman" pitchFamily="18" charset="0"/>
              </a:rPr>
              <a:t>=</a:t>
            </a:r>
            <a:r>
              <a:rPr lang="sr-Latn-CS" sz="2800">
                <a:cs typeface="Times New Roman" pitchFamily="18" charset="0"/>
              </a:rPr>
              <a:t> ukupna koncentracija metalnog jona koja nije reagovala sa ligandom L</a:t>
            </a:r>
            <a:endParaRPr lang="sr-Latn-CS" sz="2800"/>
          </a:p>
          <a:p>
            <a:pPr eaLnBrk="0" hangingPunct="0"/>
            <a:r>
              <a:rPr lang="sr-Latn-CS" sz="2800">
                <a:cs typeface="Times New Roman" pitchFamily="18" charset="0"/>
              </a:rPr>
              <a:t>[</a:t>
            </a:r>
            <a:r>
              <a:rPr lang="sr-Latn-CS" sz="2800" i="1">
                <a:cs typeface="Times New Roman" pitchFamily="18" charset="0"/>
              </a:rPr>
              <a:t>L'</a:t>
            </a:r>
            <a:r>
              <a:rPr lang="sr-Latn-CS" sz="2800">
                <a:cs typeface="Times New Roman" pitchFamily="18" charset="0"/>
              </a:rPr>
              <a:t>] </a:t>
            </a:r>
            <a:r>
              <a:rPr lang="en-US" sz="2800">
                <a:cs typeface="Times New Roman" pitchFamily="18" charset="0"/>
              </a:rPr>
              <a:t>=</a:t>
            </a:r>
            <a:r>
              <a:rPr lang="sr-Latn-CS" sz="2800">
                <a:cs typeface="Times New Roman" pitchFamily="18" charset="0"/>
              </a:rPr>
              <a:t> ukupn</a:t>
            </a:r>
            <a:r>
              <a:rPr lang="en-US" sz="2800">
                <a:cs typeface="Times New Roman" pitchFamily="18" charset="0"/>
              </a:rPr>
              <a:t>a</a:t>
            </a:r>
            <a:r>
              <a:rPr lang="sr-Latn-CS" sz="2800">
                <a:cs typeface="Times New Roman" pitchFamily="18" charset="0"/>
              </a:rPr>
              <a:t> koncentracij</a:t>
            </a:r>
            <a:r>
              <a:rPr lang="en-US" sz="2800">
                <a:cs typeface="Times New Roman" pitchFamily="18" charset="0"/>
              </a:rPr>
              <a:t>a</a:t>
            </a:r>
            <a:r>
              <a:rPr lang="sr-Latn-CS" sz="2800">
                <a:cs typeface="Times New Roman" pitchFamily="18" charset="0"/>
              </a:rPr>
              <a:t> liganda izuzev one koja je vezana u kompleks </a:t>
            </a:r>
            <a:r>
              <a:rPr lang="sr-Latn-CS" sz="2800" i="1">
                <a:cs typeface="Times New Roman" pitchFamily="18" charset="0"/>
              </a:rPr>
              <a:t>ML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:</a:t>
            </a:r>
            <a:endParaRPr lang="sr-Latn-CS" sz="2800"/>
          </a:p>
          <a:p>
            <a:pPr eaLnBrk="0" hangingPunct="0"/>
            <a:endParaRPr lang="en-US" sz="2800">
              <a:cs typeface="Times New Roman" pitchFamily="18" charset="0"/>
            </a:endParaRPr>
          </a:p>
          <a:p>
            <a:pPr eaLnBrk="0" hangingPunct="0"/>
            <a:r>
              <a:rPr lang="sr-Latn-CS" sz="2800">
                <a:cs typeface="Times New Roman" pitchFamily="18" charset="0"/>
              </a:rPr>
              <a:t>[M'] = [M] + [MY] + [MY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] + ... + [MY</a:t>
            </a:r>
            <a:r>
              <a:rPr lang="sr-Latn-CS" sz="2800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]						</a:t>
            </a:r>
          </a:p>
          <a:p>
            <a:pPr eaLnBrk="0" hangingPunct="0"/>
            <a:r>
              <a:rPr lang="sr-Latn-CS" sz="2800">
                <a:cs typeface="Times New Roman" pitchFamily="18" charset="0"/>
              </a:rPr>
              <a:t>[L'] = [L] + [HL] + [H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L] + ... + [H</a:t>
            </a:r>
            <a:r>
              <a:rPr lang="sr-Latn-CS" sz="2800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L]	</a:t>
            </a:r>
            <a:r>
              <a:rPr lang="sr-Latn-CS" sz="1200">
                <a:cs typeface="Times New Roman" pitchFamily="18" charset="0"/>
              </a:rPr>
              <a:t>	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900113" y="981075"/>
            <a:ext cx="6621462" cy="1373188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sz="2800">
                <a:cs typeface="Times New Roman" pitchFamily="18" charset="0"/>
              </a:rPr>
              <a:t>V</a:t>
            </a:r>
            <a:r>
              <a:rPr lang="sr-Latn-CS" sz="2800">
                <a:cs typeface="Times New Roman" pitchFamily="18" charset="0"/>
              </a:rPr>
              <a:t>eza između prividne i stvarn</a:t>
            </a:r>
            <a:r>
              <a:rPr lang="en-US" sz="2800">
                <a:cs typeface="Times New Roman" pitchFamily="18" charset="0"/>
              </a:rPr>
              <a:t>e</a:t>
            </a:r>
            <a:r>
              <a:rPr lang="sr-Latn-CS" sz="2800">
                <a:cs typeface="Times New Roman" pitchFamily="18" charset="0"/>
              </a:rPr>
              <a:t> koncentracije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metalnog jona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cs typeface="Times New Roman" pitchFamily="18" charset="0"/>
              </a:rPr>
              <a:t> α-funkcija 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(koeficijent sporedne reakcije):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619250" y="2852738"/>
          <a:ext cx="1579563" cy="912812"/>
        </p:xfrm>
        <a:graphic>
          <a:graphicData uri="http://schemas.openxmlformats.org/presentationml/2006/ole">
            <p:oleObj spid="_x0000_s7170" name="Equation" r:id="rId3" imgW="787400" imgH="457200" progId="Equation.3">
              <p:embed/>
            </p:oleObj>
          </a:graphicData>
        </a:graphic>
      </p:graphicFrame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1" name="Object 7"/>
          <p:cNvGraphicFramePr>
            <a:graphicFrameLocks noChangeAspect="1"/>
          </p:cNvGraphicFramePr>
          <p:nvPr/>
        </p:nvGraphicFramePr>
        <p:xfrm>
          <a:off x="4643438" y="2781300"/>
          <a:ext cx="1312862" cy="912813"/>
        </p:xfrm>
        <a:graphic>
          <a:graphicData uri="http://schemas.openxmlformats.org/presentationml/2006/ole">
            <p:oleObj spid="_x0000_s7171" name="Equation" r:id="rId4" imgW="660400" imgH="457200" progId="Equation.3">
              <p:embed/>
            </p:oleObj>
          </a:graphicData>
        </a:graphic>
      </p:graphicFrame>
      <p:sp>
        <p:nvSpPr>
          <p:cNvPr id="7176" name="Rectangle 9"/>
          <p:cNvSpPr>
            <a:spLocks noChangeArrowheads="1"/>
          </p:cNvSpPr>
          <p:nvPr/>
        </p:nvSpPr>
        <p:spPr bwMode="auto">
          <a:xfrm>
            <a:off x="611188" y="4076700"/>
            <a:ext cx="7480300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sz="2800">
                <a:cs typeface="Times New Roman" pitchFamily="18" charset="0"/>
              </a:rPr>
              <a:t>V</a:t>
            </a:r>
            <a:r>
              <a:rPr lang="sr-Latn-CS" sz="2800">
                <a:cs typeface="Times New Roman" pitchFamily="18" charset="0"/>
              </a:rPr>
              <a:t>eza između prave i prividne konstante stabilnosti:</a:t>
            </a:r>
            <a:endParaRPr lang="sr-Latn-CS" sz="2800"/>
          </a:p>
        </p:txBody>
      </p:sp>
      <p:sp>
        <p:nvSpPr>
          <p:cNvPr id="7177" name="Rectangle 11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2" name="Object 10"/>
          <p:cNvGraphicFramePr>
            <a:graphicFrameLocks noChangeAspect="1"/>
          </p:cNvGraphicFramePr>
          <p:nvPr/>
        </p:nvGraphicFramePr>
        <p:xfrm>
          <a:off x="3135313" y="5157788"/>
          <a:ext cx="2363787" cy="1047750"/>
        </p:xfrm>
        <a:graphic>
          <a:graphicData uri="http://schemas.openxmlformats.org/presentationml/2006/ole">
            <p:oleObj spid="_x0000_s7172" name="Equation" r:id="rId5" imgW="1180800" imgH="52056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>
            <a:alpha val="50000"/>
          </a:srgbClr>
        </a:solidFill>
        <a:ln w="317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>
            <a:alpha val="50000"/>
          </a:srgbClr>
        </a:solidFill>
        <a:ln w="317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824</Words>
  <Application>Microsoft Office PowerPoint</Application>
  <PresentationFormat>On-screen Show (4:3)</PresentationFormat>
  <Paragraphs>202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Default Design</vt:lpstr>
      <vt:lpstr>Equation</vt:lpstr>
      <vt:lpstr>Uloga kompleksnih jedinjenja  u analitičkoj hemiji </vt:lpstr>
      <vt:lpstr>Slide 2</vt:lpstr>
      <vt:lpstr>Slide 3</vt:lpstr>
      <vt:lpstr>Slide 4</vt:lpstr>
      <vt:lpstr>Slide 5</vt:lpstr>
      <vt:lpstr>Slide 6</vt:lpstr>
      <vt:lpstr>Slide 7</vt:lpstr>
      <vt:lpstr>Građenje kompleksa</vt:lpstr>
      <vt:lpstr>Slide 9</vt:lpstr>
      <vt:lpstr>Građenje kompleksa</vt:lpstr>
      <vt:lpstr>Slide 11</vt:lpstr>
      <vt:lpstr>Građenje kompleksa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University of Wisconsin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Ion Formation</dc:title>
  <dc:creator>Edwin L. Sibert</dc:creator>
  <cp:lastModifiedBy>Dusica</cp:lastModifiedBy>
  <cp:revision>42</cp:revision>
  <dcterms:created xsi:type="dcterms:W3CDTF">2004-01-20T16:59:15Z</dcterms:created>
  <dcterms:modified xsi:type="dcterms:W3CDTF">2014-05-13T09:38:49Z</dcterms:modified>
</cp:coreProperties>
</file>