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7" r:id="rId10"/>
    <p:sldId id="263" r:id="rId11"/>
    <p:sldId id="264" r:id="rId12"/>
    <p:sldId id="279" r:id="rId13"/>
    <p:sldId id="280" r:id="rId14"/>
    <p:sldId id="268" r:id="rId15"/>
    <p:sldId id="269" r:id="rId16"/>
    <p:sldId id="270" r:id="rId17"/>
    <p:sldId id="278" r:id="rId18"/>
    <p:sldId id="271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5050"/>
    <a:srgbClr val="0099CC"/>
    <a:srgbClr val="008080"/>
    <a:srgbClr val="FFCCCC"/>
    <a:srgbClr val="FFFFCC"/>
    <a:srgbClr val="CCFFFF"/>
    <a:srgbClr val="AEF0C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7" autoAdjust="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4C782-0E73-4A4E-9A30-864EA4CBF5A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FDD43-6423-4804-B79D-1F4D5C66DAE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45656-1FE6-498F-AC9D-1D17E0C88B4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6F479-D3ED-4CF3-AC8D-26FE2434789D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E8B0B-FDF9-4930-8E50-1265F6A145C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4E7C5-840F-4C87-943A-D2E5E6DCE94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602C4-0D29-4CB0-AE6C-BE8A861A2EB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47CEF-DE67-4B58-BB37-08D324A371A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20B07-8E03-42E1-8B10-C8B67DA36B8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8AD25-1116-463E-812F-F89F8AE3916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A1964-B51A-4995-BB55-11E01CE11D9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28B7E14A-C211-4918-8844-BBE94A91A1C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142976" y="285728"/>
          <a:ext cx="7429552" cy="6544766"/>
        </p:xfrm>
        <a:graphic>
          <a:graphicData uri="http://schemas.openxmlformats.org/presentationml/2006/ole">
            <p:oleObj spid="_x0000_s1026" name="Document" r:id="rId3" imgW="6075426" imgH="519939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539750" y="765175"/>
            <a:ext cx="77247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993366"/>
                </a:solidFill>
              </a:rPr>
              <a:t>FILTRIRANJE</a:t>
            </a:r>
          </a:p>
          <a:p>
            <a:pPr algn="ctr">
              <a:buFont typeface="Wingdings" pitchFamily="2" charset="2"/>
              <a:buChar char="Ø"/>
            </a:pPr>
            <a:r>
              <a:rPr lang="en-US" sz="2400">
                <a:solidFill>
                  <a:srgbClr val="6600FF"/>
                </a:solidFill>
              </a:rPr>
              <a:t>Neophodno u gravimetriji</a:t>
            </a:r>
          </a:p>
          <a:p>
            <a:pPr algn="ctr">
              <a:buFont typeface="Wingdings" pitchFamily="2" charset="2"/>
              <a:buChar char="Ø"/>
            </a:pPr>
            <a:r>
              <a:rPr lang="en-US" sz="2400">
                <a:solidFill>
                  <a:srgbClr val="6600FF"/>
                </a:solidFill>
              </a:rPr>
              <a:t>Va</a:t>
            </a:r>
            <a:r>
              <a:rPr lang="sr-Latn-CS" sz="2400">
                <a:solidFill>
                  <a:srgbClr val="6600FF"/>
                </a:solidFill>
              </a:rPr>
              <a:t>žno u analizi prirodnih voda</a:t>
            </a:r>
          </a:p>
          <a:p>
            <a:pPr algn="ctr">
              <a:buFont typeface="Wingdings" pitchFamily="2" charset="2"/>
              <a:buChar char="Ø"/>
            </a:pPr>
            <a:endParaRPr lang="sr-Latn-CS" sz="2400">
              <a:solidFill>
                <a:srgbClr val="6600FF"/>
              </a:solidFill>
            </a:endParaRPr>
          </a:p>
          <a:p>
            <a:pPr algn="ctr">
              <a:buFont typeface="Wingdings" pitchFamily="2" charset="2"/>
              <a:buNone/>
            </a:pPr>
            <a:endParaRPr lang="sr-Latn-CS" sz="2400">
              <a:solidFill>
                <a:srgbClr val="6600FF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sr-Latn-CS" sz="2400">
                <a:solidFill>
                  <a:srgbClr val="993366"/>
                </a:solidFill>
              </a:rPr>
              <a:t>DIJALIZA</a:t>
            </a:r>
          </a:p>
          <a:p>
            <a:pPr algn="ctr">
              <a:buFont typeface="Wingdings" pitchFamily="2" charset="2"/>
              <a:buChar char="§"/>
            </a:pPr>
            <a:r>
              <a:rPr lang="sr-Latn-CS" sz="2400">
                <a:solidFill>
                  <a:srgbClr val="993366"/>
                </a:solidFill>
              </a:rPr>
              <a:t>Polupropustljiva membrana (celuloza, pore:1 – 5 nm)</a:t>
            </a:r>
            <a:endParaRPr lang="en-US" sz="2400">
              <a:solidFill>
                <a:srgbClr val="993366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sr-Latn-CS" sz="2400">
              <a:solidFill>
                <a:srgbClr val="6600FF"/>
              </a:solidFill>
            </a:endParaRPr>
          </a:p>
        </p:txBody>
      </p:sp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3467100"/>
            <a:ext cx="45053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971550" y="1052513"/>
            <a:ext cx="7345363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600" dirty="0">
                <a:solidFill>
                  <a:srgbClr val="993366"/>
                </a:solidFill>
              </a:rPr>
              <a:t>GEL-FILTRACIONA, GEL-PROPUSNA  ILI </a:t>
            </a:r>
          </a:p>
          <a:p>
            <a:r>
              <a:rPr lang="sr-Latn-CS" sz="2600" dirty="0">
                <a:solidFill>
                  <a:srgbClr val="993366"/>
                </a:solidFill>
              </a:rPr>
              <a:t>EKSKLUZIONA HROMATOGRAFIJA</a:t>
            </a:r>
          </a:p>
          <a:p>
            <a:endParaRPr lang="sr-Latn-CS" sz="2600" dirty="0">
              <a:solidFill>
                <a:srgbClr val="993366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solidFill>
                  <a:srgbClr val="0033CC"/>
                </a:solidFill>
              </a:rPr>
              <a:t> </a:t>
            </a:r>
            <a:r>
              <a:rPr lang="sr-Latn-CS" sz="2600" dirty="0">
                <a:solidFill>
                  <a:srgbClr val="002060"/>
                </a:solidFill>
              </a:rPr>
              <a:t>Porozne čestice (</a:t>
            </a:r>
            <a:r>
              <a:rPr lang="en-US" sz="2600" dirty="0">
                <a:solidFill>
                  <a:srgbClr val="002060"/>
                </a:solidFill>
                <a:cs typeface="Arial" pitchFamily="34" charset="0"/>
              </a:rPr>
              <a:t>~</a:t>
            </a:r>
            <a:r>
              <a:rPr lang="sr-Latn-CS" sz="2600" dirty="0">
                <a:solidFill>
                  <a:srgbClr val="002060"/>
                </a:solidFill>
                <a:cs typeface="Arial" pitchFamily="34" charset="0"/>
              </a:rPr>
              <a:t>10</a:t>
            </a:r>
            <a:r>
              <a:rPr lang="el-GR" sz="2600" dirty="0">
                <a:solidFill>
                  <a:srgbClr val="002060"/>
                </a:solidFill>
                <a:cs typeface="Arial" pitchFamily="34" charset="0"/>
              </a:rPr>
              <a:t>μ</a:t>
            </a:r>
            <a:r>
              <a:rPr lang="sr-Latn-CS" sz="2600" dirty="0">
                <a:solidFill>
                  <a:srgbClr val="002060"/>
                </a:solidFill>
                <a:cs typeface="Arial" pitchFamily="34" charset="0"/>
              </a:rPr>
              <a:t>m) umreženog dekstrina   ili poliakrilamida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sr-Latn-CS" sz="2600" dirty="0">
                <a:solidFill>
                  <a:srgbClr val="002060"/>
                </a:solidFill>
                <a:cs typeface="Arial" pitchFamily="34" charset="0"/>
              </a:rPr>
              <a:t>Veličina pora kon</a:t>
            </a:r>
            <a:r>
              <a:rPr lang="en-US" sz="2600" dirty="0">
                <a:solidFill>
                  <a:srgbClr val="002060"/>
                </a:solidFill>
                <a:cs typeface="Arial" pitchFamily="34" charset="0"/>
              </a:rPr>
              <a:t>t</a:t>
            </a:r>
            <a:r>
              <a:rPr lang="sr-Latn-CS" sz="2600" dirty="0">
                <a:solidFill>
                  <a:srgbClr val="002060"/>
                </a:solidFill>
                <a:cs typeface="Arial" pitchFamily="34" charset="0"/>
              </a:rPr>
              <a:t>rolisana stepenom umreženosti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sr-Latn-CS" sz="2600" dirty="0">
                <a:solidFill>
                  <a:srgbClr val="002060"/>
                </a:solidFill>
                <a:cs typeface="Arial" pitchFamily="34" charset="0"/>
              </a:rPr>
              <a:t>Kontrolisan protok (pumpa)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sr-Latn-CS" sz="2600" dirty="0">
                <a:solidFill>
                  <a:srgbClr val="002060"/>
                </a:solidFill>
                <a:cs typeface="Arial" pitchFamily="34" charset="0"/>
              </a:rPr>
              <a:t>Sitnije čestice ulaze u pore, krupnije prolaze</a:t>
            </a:r>
          </a:p>
          <a:p>
            <a:pPr>
              <a:buFont typeface="Wingdings" pitchFamily="2" charset="2"/>
              <a:buChar char="ü"/>
            </a:pPr>
            <a:endParaRPr lang="sr-Latn-CS" sz="2600" dirty="0">
              <a:solidFill>
                <a:srgbClr val="0099CC"/>
              </a:solidFill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600" dirty="0">
                <a:solidFill>
                  <a:srgbClr val="993366"/>
                </a:solidFill>
                <a:cs typeface="Arial" pitchFamily="34" charset="0"/>
              </a:rPr>
              <a:t> </a:t>
            </a:r>
            <a:r>
              <a:rPr lang="sr-Latn-CS" sz="2600" dirty="0">
                <a:solidFill>
                  <a:srgbClr val="C00000"/>
                </a:solidFill>
                <a:cs typeface="Arial" pitchFamily="34" charset="0"/>
              </a:rPr>
              <a:t>Analiza polimera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sr-Latn-CS" sz="2600" dirty="0">
                <a:solidFill>
                  <a:srgbClr val="C00000"/>
                </a:solidFill>
                <a:cs typeface="Arial" pitchFamily="34" charset="0"/>
              </a:rPr>
              <a:t>Velika primena u biohemiji</a:t>
            </a:r>
          </a:p>
          <a:p>
            <a:pPr>
              <a:buFont typeface="Wingdings" pitchFamily="2" charset="2"/>
              <a:buChar char="ü"/>
            </a:pPr>
            <a:endParaRPr lang="el-GR" sz="2600" dirty="0">
              <a:solidFill>
                <a:srgbClr val="993366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611188" y="836613"/>
            <a:ext cx="7848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>
                <a:solidFill>
                  <a:srgbClr val="993366"/>
                </a:solidFill>
              </a:rPr>
              <a:t>CENTRIFUGIRANJE</a:t>
            </a:r>
          </a:p>
          <a:p>
            <a:pPr>
              <a:buFont typeface="Wingdings" pitchFamily="2" charset="2"/>
              <a:buChar char="ü"/>
            </a:pPr>
            <a:r>
              <a:rPr lang="en-US" sz="2400">
                <a:solidFill>
                  <a:srgbClr val="FF5050"/>
                </a:solidFill>
              </a:rPr>
              <a:t> </a:t>
            </a:r>
            <a:r>
              <a:rPr lang="sr-Latn-CS" sz="2400">
                <a:solidFill>
                  <a:srgbClr val="FF5050"/>
                </a:solidFill>
              </a:rPr>
              <a:t>Čestice jednake gustine </a:t>
            </a:r>
            <a:r>
              <a:rPr lang="sr-Latn-CS" sz="2400">
                <a:solidFill>
                  <a:srgbClr val="FF5050"/>
                </a:solidFill>
                <a:sym typeface="Wingdings 3" pitchFamily="18" charset="2"/>
              </a:rPr>
              <a:t> razdvajanje prema masi</a:t>
            </a:r>
          </a:p>
          <a:p>
            <a:pPr>
              <a:buFont typeface="Wingdings" pitchFamily="2" charset="2"/>
              <a:buChar char="ü"/>
            </a:pPr>
            <a:r>
              <a:rPr lang="en-US" sz="2400">
                <a:solidFill>
                  <a:srgbClr val="CC3300"/>
                </a:solidFill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CC3300"/>
                </a:solidFill>
                <a:sym typeface="Wingdings 3" pitchFamily="18" charset="2"/>
              </a:rPr>
              <a:t>Čestice jednake mase  razdvajanje prema gustini</a:t>
            </a:r>
          </a:p>
          <a:p>
            <a:pPr>
              <a:buFont typeface="Wingdings" pitchFamily="2" charset="2"/>
              <a:buNone/>
            </a:pPr>
            <a:endParaRPr lang="sr-Latn-CS" sz="2400">
              <a:solidFill>
                <a:srgbClr val="CC3300"/>
              </a:solidFill>
              <a:sym typeface="Wingdings 3" pitchFamily="18" charset="2"/>
            </a:endParaRPr>
          </a:p>
          <a:p>
            <a:pPr>
              <a:buFont typeface="Wingdings" pitchFamily="2" charset="2"/>
              <a:buChar char="Ø"/>
            </a:pPr>
            <a:r>
              <a:rPr lang="en-US" sz="2400">
                <a:solidFill>
                  <a:srgbClr val="990033"/>
                </a:solidFill>
              </a:rPr>
              <a:t> </a:t>
            </a:r>
            <a:r>
              <a:rPr lang="sr-Latn-CS" sz="2400">
                <a:solidFill>
                  <a:srgbClr val="990033"/>
                </a:solidFill>
              </a:rPr>
              <a:t>Značajna tehnika u biohemiji</a:t>
            </a:r>
          </a:p>
          <a:p>
            <a:pPr>
              <a:buFont typeface="Wingdings" pitchFamily="2" charset="2"/>
              <a:buChar char="Ø"/>
            </a:pPr>
            <a:r>
              <a:rPr lang="en-US" sz="2400">
                <a:solidFill>
                  <a:srgbClr val="993300"/>
                </a:solidFill>
              </a:rPr>
              <a:t> </a:t>
            </a:r>
            <a:r>
              <a:rPr lang="sr-Latn-CS" sz="2400">
                <a:solidFill>
                  <a:srgbClr val="993300"/>
                </a:solidFill>
              </a:rPr>
              <a:t>Alternativna tehnika: gradijentno centrifugiranje</a:t>
            </a:r>
          </a:p>
        </p:txBody>
      </p:sp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3357563"/>
            <a:ext cx="3178175" cy="3251200"/>
          </a:xfrm>
          <a:prstGeom prst="rect">
            <a:avLst/>
          </a:prstGeom>
          <a:solidFill>
            <a:srgbClr val="00FFCC"/>
          </a:solidFill>
          <a:ln w="9525">
            <a:solidFill>
              <a:srgbClr val="00FF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628775"/>
            <a:ext cx="8010525" cy="3613150"/>
          </a:xfrm>
          <a:prstGeom prst="rect">
            <a:avLst/>
          </a:prstGeom>
          <a:solidFill>
            <a:srgbClr val="00FFCC"/>
          </a:solidFill>
          <a:ln w="9525">
            <a:noFill/>
            <a:miter lim="800000"/>
            <a:headEnd/>
            <a:tailEnd/>
          </a:ln>
        </p:spPr>
      </p:pic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684213" y="1557338"/>
            <a:ext cx="8064500" cy="9350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Ra</a:t>
            </a:r>
            <a:r>
              <a:rPr lang="sr-Latn-CS" sz="2400"/>
              <a:t>zdvajanje nekih ćelijskih komponenata centrifugiranjem</a:t>
            </a:r>
          </a:p>
        </p:txBody>
      </p:sp>
      <p:sp>
        <p:nvSpPr>
          <p:cNvPr id="7172" name="Rectangle 9"/>
          <p:cNvSpPr>
            <a:spLocks noChangeArrowheads="1"/>
          </p:cNvSpPr>
          <p:nvPr/>
        </p:nvSpPr>
        <p:spPr bwMode="auto">
          <a:xfrm>
            <a:off x="611188" y="4868863"/>
            <a:ext cx="8137525" cy="43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403350" y="1125538"/>
            <a:ext cx="66976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>
                <a:solidFill>
                  <a:srgbClr val="993300"/>
                </a:solidFill>
              </a:rPr>
              <a:t>MASKIRANJE </a:t>
            </a:r>
            <a:r>
              <a:rPr lang="sr-Latn-CS" sz="2400"/>
              <a:t>– </a:t>
            </a:r>
            <a:r>
              <a:rPr lang="sr-Latn-CS" sz="2400">
                <a:solidFill>
                  <a:srgbClr val="CC3300"/>
                </a:solidFill>
              </a:rPr>
              <a:t>pseudoseparaciona metoda</a:t>
            </a:r>
          </a:p>
          <a:p>
            <a:pPr>
              <a:buFont typeface="Wingdings" pitchFamily="2" charset="2"/>
              <a:buChar char="ü"/>
            </a:pPr>
            <a:r>
              <a:rPr lang="en-US" sz="2400">
                <a:solidFill>
                  <a:srgbClr val="CC0000"/>
                </a:solidFill>
              </a:rPr>
              <a:t> </a:t>
            </a:r>
            <a:r>
              <a:rPr lang="sr-Latn-CS" sz="2400">
                <a:solidFill>
                  <a:srgbClr val="CC0000"/>
                </a:solidFill>
              </a:rPr>
              <a:t>Prevođenje u nereaktivan kompleks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276475"/>
            <a:ext cx="7942262" cy="3851275"/>
          </a:xfrm>
          <a:prstGeom prst="rect">
            <a:avLst/>
          </a:prstGeom>
          <a:solidFill>
            <a:srgbClr val="00FFCC"/>
          </a:solidFill>
          <a:ln w="9525">
            <a:solidFill>
              <a:srgbClr val="00FFCC"/>
            </a:solidFill>
            <a:miter lim="800000"/>
            <a:headEnd/>
            <a:tailEnd/>
          </a:ln>
        </p:spPr>
      </p:pic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755650" y="2349500"/>
            <a:ext cx="7561263" cy="431800"/>
          </a:xfrm>
          <a:prstGeom prst="rect">
            <a:avLst/>
          </a:prstGeom>
          <a:solidFill>
            <a:srgbClr val="AEF0C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sz="2400"/>
              <a:t>Neki maskirajući agensi</a:t>
            </a:r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827088" y="2924175"/>
            <a:ext cx="1441450" cy="217488"/>
          </a:xfrm>
          <a:prstGeom prst="rect">
            <a:avLst/>
          </a:prstGeom>
          <a:solidFill>
            <a:srgbClr val="AEF0C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/>
              <a:t>Agens</a:t>
            </a:r>
          </a:p>
        </p:txBody>
      </p:sp>
      <p:sp>
        <p:nvSpPr>
          <p:cNvPr id="8198" name="Rectangle 10"/>
          <p:cNvSpPr>
            <a:spLocks noChangeArrowheads="1"/>
          </p:cNvSpPr>
          <p:nvPr/>
        </p:nvSpPr>
        <p:spPr bwMode="auto">
          <a:xfrm>
            <a:off x="3203575" y="2852738"/>
            <a:ext cx="3600450" cy="360362"/>
          </a:xfrm>
          <a:prstGeom prst="rect">
            <a:avLst/>
          </a:prstGeom>
          <a:solidFill>
            <a:srgbClr val="AEF0C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/>
              <a:t>Vrsta koja se maskira</a:t>
            </a:r>
          </a:p>
        </p:txBody>
      </p:sp>
      <p:sp>
        <p:nvSpPr>
          <p:cNvPr id="8199" name="Rectangle 12"/>
          <p:cNvSpPr>
            <a:spLocks noChangeArrowheads="1"/>
          </p:cNvSpPr>
          <p:nvPr/>
        </p:nvSpPr>
        <p:spPr bwMode="auto">
          <a:xfrm>
            <a:off x="755650" y="5734050"/>
            <a:ext cx="7777163" cy="287338"/>
          </a:xfrm>
          <a:prstGeom prst="rect">
            <a:avLst/>
          </a:prstGeom>
          <a:solidFill>
            <a:srgbClr val="AEF0C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900113" y="1557338"/>
            <a:ext cx="7616825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600" dirty="0">
                <a:solidFill>
                  <a:srgbClr val="CC0000"/>
                </a:solidFill>
              </a:rPr>
              <a:t>RAZDVAJANJE ZASNOVANO NA PROMENI STANJA</a:t>
            </a:r>
          </a:p>
          <a:p>
            <a:endParaRPr lang="sr-Latn-CS" sz="2600" dirty="0">
              <a:solidFill>
                <a:srgbClr val="CC0000"/>
              </a:solidFill>
            </a:endParaRPr>
          </a:p>
          <a:p>
            <a:r>
              <a:rPr lang="sr-Latn-CS" sz="2600" dirty="0">
                <a:solidFill>
                  <a:srgbClr val="002060"/>
                </a:solidFill>
              </a:rPr>
              <a:t>Komponente koje se razdvajaju su u istoj fazi</a:t>
            </a:r>
          </a:p>
          <a:p>
            <a:pPr>
              <a:buFont typeface="Wingdings 3" pitchFamily="18" charset="2"/>
              <a:buChar char="a"/>
            </a:pPr>
            <a:r>
              <a:rPr lang="en-US" sz="2600" dirty="0">
                <a:solidFill>
                  <a:srgbClr val="990033"/>
                </a:solidFill>
                <a:sym typeface="Wingdings 3" pitchFamily="18" charset="2"/>
              </a:rPr>
              <a:t> </a:t>
            </a:r>
            <a:r>
              <a:rPr lang="sr-Latn-CS" sz="2600" dirty="0">
                <a:solidFill>
                  <a:srgbClr val="990033"/>
                </a:solidFill>
                <a:sym typeface="Wingdings 3" pitchFamily="18" charset="2"/>
              </a:rPr>
              <a:t>Razdvajanje uključuje promenu fizičkog ili hemijskog stanja</a:t>
            </a:r>
          </a:p>
          <a:p>
            <a:pPr>
              <a:buFont typeface="Wingdings 3" pitchFamily="18" charset="2"/>
              <a:buChar char="a"/>
            </a:pPr>
            <a:endParaRPr lang="sr-Latn-CS" sz="2600" dirty="0">
              <a:solidFill>
                <a:srgbClr val="990033"/>
              </a:solidFill>
              <a:sym typeface="Wingdings 3" pitchFamily="18" charset="2"/>
            </a:endParaRPr>
          </a:p>
          <a:p>
            <a:pPr>
              <a:buFont typeface="Wingdings 3" pitchFamily="18" charset="2"/>
              <a:buNone/>
            </a:pPr>
            <a:r>
              <a:rPr lang="sr-Latn-CS" sz="2600" dirty="0">
                <a:solidFill>
                  <a:srgbClr val="002060"/>
                </a:solidFill>
                <a:sym typeface="Wingdings 3" pitchFamily="18" charset="2"/>
              </a:rPr>
              <a:t>Promena fizičkog stanja:</a:t>
            </a:r>
          </a:p>
          <a:p>
            <a:pPr>
              <a:buFont typeface="Wingdings 3" pitchFamily="18" charset="2"/>
              <a:buChar char="a"/>
            </a:pPr>
            <a:r>
              <a:rPr lang="sr-Latn-CS" sz="2600" dirty="0">
                <a:solidFill>
                  <a:srgbClr val="002060"/>
                </a:solidFill>
                <a:sym typeface="Wingdings 3" pitchFamily="18" charset="2"/>
              </a:rPr>
              <a:t>Tečno u gasovito</a:t>
            </a:r>
          </a:p>
          <a:p>
            <a:pPr>
              <a:buFont typeface="Wingdings 3" pitchFamily="18" charset="2"/>
              <a:buChar char="a"/>
            </a:pPr>
            <a:r>
              <a:rPr lang="en-US" sz="2600" dirty="0">
                <a:solidFill>
                  <a:srgbClr val="002060"/>
                </a:solidFill>
                <a:sym typeface="Wingdings 3" pitchFamily="18" charset="2"/>
              </a:rPr>
              <a:t> </a:t>
            </a:r>
            <a:r>
              <a:rPr lang="sr-Latn-CS" sz="2600" dirty="0">
                <a:solidFill>
                  <a:srgbClr val="002060"/>
                </a:solidFill>
                <a:sym typeface="Wingdings 3" pitchFamily="18" charset="2"/>
              </a:rPr>
              <a:t>Čvrsto u gasovito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84313"/>
            <a:ext cx="8756650" cy="4533900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2916238" y="717550"/>
            <a:ext cx="2114550" cy="457200"/>
          </a:xfrm>
          <a:prstGeom prst="rect">
            <a:avLst/>
          </a:prstGeom>
          <a:solidFill>
            <a:srgbClr val="00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DESTILACIJA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628775"/>
            <a:ext cx="6618287" cy="3835400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</p:spPr>
      </p:pic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1331913" y="1700213"/>
            <a:ext cx="6408737" cy="1223962"/>
          </a:xfrm>
          <a:prstGeom prst="rect">
            <a:avLst/>
          </a:prstGeom>
          <a:solidFill>
            <a:srgbClr val="AEF0C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/>
              <a:t>Neki primeri primene destilacije za </a:t>
            </a:r>
          </a:p>
          <a:p>
            <a:pPr algn="ctr"/>
            <a:r>
              <a:rPr lang="sr-Latn-CS"/>
              <a:t>odvajanje neorganskih jona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1600200" y="733425"/>
            <a:ext cx="4824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990033"/>
                </a:solidFill>
              </a:rPr>
              <a:t>RASPODELA IZMEĐU FAZA</a:t>
            </a:r>
          </a:p>
        </p:txBody>
      </p:sp>
      <p:sp>
        <p:nvSpPr>
          <p:cNvPr id="12291" name="Text Box 8"/>
          <p:cNvSpPr txBox="1">
            <a:spLocks noChangeArrowheads="1"/>
          </p:cNvSpPr>
          <p:nvPr/>
        </p:nvSpPr>
        <p:spPr bwMode="auto">
          <a:xfrm>
            <a:off x="735013" y="1839913"/>
            <a:ext cx="80874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/>
              <a:t>Tečno-tečno ekstrakcija</a:t>
            </a:r>
            <a:r>
              <a:rPr lang="sr-Latn-CS" dirty="0"/>
              <a:t>		</a:t>
            </a:r>
            <a:r>
              <a:rPr lang="sr-Latn-CS" sz="2400" dirty="0" smtClean="0"/>
              <a:t>Čvrsto-tečno esktrakcija</a:t>
            </a:r>
            <a:endParaRPr lang="sr-Latn-CS" sz="2400" dirty="0"/>
          </a:p>
        </p:txBody>
      </p:sp>
      <p:pic>
        <p:nvPicPr>
          <p:cNvPr id="12292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565400"/>
            <a:ext cx="200025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492375"/>
            <a:ext cx="5027613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549275"/>
            <a:ext cx="7072312" cy="5749925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</p:spPr>
      </p:pic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258888" y="549275"/>
            <a:ext cx="6842125" cy="792163"/>
          </a:xfrm>
          <a:prstGeom prst="rect">
            <a:avLst/>
          </a:prstGeom>
          <a:solidFill>
            <a:srgbClr val="AEF0C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/>
              <a:t>Odabrani adsorbenti za čvrsto-tečno ekstrakciju </a:t>
            </a:r>
          </a:p>
          <a:p>
            <a:pPr algn="ctr"/>
            <a:r>
              <a:rPr lang="sr-Latn-CS"/>
              <a:t>(SPE) tečnih supstanci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95536" y="692697"/>
          <a:ext cx="8352928" cy="6019338"/>
        </p:xfrm>
        <a:graphic>
          <a:graphicData uri="http://schemas.openxmlformats.org/drawingml/2006/table">
            <a:tbl>
              <a:tblPr/>
              <a:tblGrid>
                <a:gridCol w="1082539"/>
                <a:gridCol w="7270389"/>
              </a:tblGrid>
              <a:tr h="1221150"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DSC-18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Полимерно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везани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октадецил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остаци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Више од 18 % угљеника за повећање капацитета везивања.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Мање осетљива фаза: задржава већину органских аналита из водене средине.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Погодна за екстракцију великог броја аналита различите структуре из истог узорка.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617"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DSC-SAX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Полимерно везан кветернерни амин који остаје наелектрисан на свим рН вредностима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Обично се користи за екстракцију слабих катјона (нпр. карбоксилне киселине) које се не везују довољно јако за слабији анјонски измењивач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Селективност се може модификовати мењањем контра јона са одговарајућим пуфером током кондиционирања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6436"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ENVI-18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Полимерно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везани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октадецил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остаци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Одлична за пречишћавање, екстракцију и концентровање аналита за водених раствора узорка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Више од 17 % угљеника, чиме се повећава капацитет везивања и 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добиј</a:t>
                      </a:r>
                      <a:r>
                        <a:rPr lang="en-US" sz="1600" u="sng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веће искоришћење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861"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LC-18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Мономерно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везани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октадецил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остаци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Више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од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10 %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угљеника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 реверзно-фазну екстракцију неполарних до умерено поларних једињења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0575"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LC-C8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Мономерно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везани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октил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остаци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Више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од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7 %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угљеника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647000" y="247963"/>
            <a:ext cx="5849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Табела 24. Карактеристике испитиваних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Supelco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кертриџа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23531" y="1844824"/>
          <a:ext cx="8496941" cy="4680520"/>
        </p:xfrm>
        <a:graphic>
          <a:graphicData uri="http://schemas.openxmlformats.org/drawingml/2006/table">
            <a:tbl>
              <a:tblPr/>
              <a:tblGrid>
                <a:gridCol w="1392564"/>
                <a:gridCol w="706899"/>
                <a:gridCol w="725479"/>
                <a:gridCol w="725479"/>
                <a:gridCol w="718401"/>
                <a:gridCol w="718401"/>
                <a:gridCol w="710438"/>
                <a:gridCol w="699820"/>
                <a:gridCol w="699820"/>
                <a:gridCol w="699820"/>
                <a:gridCol w="699820"/>
              </a:tblGrid>
              <a:tr h="585065">
                <a:tc rowSpan="3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Биофлавоноиди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Ефикасност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SPE </a:t>
                      </a: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екстракције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 (%) ± SD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50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LC-С18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ENVI-18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DSC-18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LC-С8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DSC-SAX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50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МеОН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ACN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МеОН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ACN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МеОН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ACN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МеОН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ACN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МеОН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CAN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Кверцетин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97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56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77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59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54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42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70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56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74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67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Рутин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95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43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66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53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48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40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72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49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68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63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Times New Roman"/>
                        </a:rPr>
                        <a:t>Хесперетин</a:t>
                      </a: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96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50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86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52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54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46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64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64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65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64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Хесперидин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96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48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95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51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42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47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61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60 ± 4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58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59 ± 4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Каемпферол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93 ± 4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57 ± 3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95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53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48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42 ± 1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67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61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61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 indent="-18034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58 ± 2</a:t>
                      </a:r>
                    </a:p>
                  </a:txBody>
                  <a:tcPr marL="68551" marR="685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85825" y="487125"/>
            <a:ext cx="84381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Табела 25. Вредности ефикасности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SPE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екстракције ±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SD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(%) флавоноида добијених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применом различитих врста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SPE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кертриџа и растварача коришћених за елуирање.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879475" y="1000125"/>
            <a:ext cx="6591300" cy="2282825"/>
          </a:xfrm>
          <a:prstGeom prst="rect">
            <a:avLst/>
          </a:prstGeom>
          <a:solidFill>
            <a:srgbClr val="00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Prednosti </a:t>
            </a:r>
            <a:r>
              <a:rPr lang="sr-Latn-CS" sz="2400"/>
              <a:t>čvrsto-tečno ekstrakcije u odnosu na </a:t>
            </a:r>
          </a:p>
          <a:p>
            <a:r>
              <a:rPr lang="sr-Latn-CS" sz="2400"/>
              <a:t>tečno-tečno ekstrakciju:</a:t>
            </a:r>
          </a:p>
          <a:p>
            <a:pPr>
              <a:buFont typeface="Wingdings" pitchFamily="2" charset="2"/>
              <a:buChar char="ü"/>
            </a:pPr>
            <a:r>
              <a:rPr lang="sr-Latn-CS" sz="2400"/>
              <a:t> jednostavnost</a:t>
            </a:r>
          </a:p>
          <a:p>
            <a:pPr>
              <a:buFont typeface="Wingdings" pitchFamily="2" charset="2"/>
              <a:buChar char="ü"/>
            </a:pPr>
            <a:r>
              <a:rPr lang="sr-Latn-CS" sz="2400"/>
              <a:t> kraće vreme izvođenja</a:t>
            </a:r>
          </a:p>
          <a:p>
            <a:pPr>
              <a:buFont typeface="Wingdings" pitchFamily="2" charset="2"/>
              <a:buChar char="ü"/>
            </a:pPr>
            <a:r>
              <a:rPr lang="sr-Latn-CS" sz="2400"/>
              <a:t> manja zapremina organskog rastvarača</a:t>
            </a:r>
          </a:p>
          <a:p>
            <a:pPr>
              <a:buFont typeface="Wingdings" pitchFamily="2" charset="2"/>
              <a:buChar char="ü"/>
            </a:pPr>
            <a:r>
              <a:rPr lang="sr-Latn-CS" sz="2400"/>
              <a:t> koncentrovanje analita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403350" y="4149725"/>
            <a:ext cx="4540250" cy="4572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r-Latn-CS" sz="2400"/>
              <a:t> Čvrsto-tečno mikroekstrakcija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2627313" y="5516563"/>
            <a:ext cx="3649662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/>
              <a:t> Kontinualna ekstrakcija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3000364" y="3429000"/>
            <a:ext cx="2571768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CS" i="1" dirty="0"/>
              <a:t>(</a:t>
            </a:r>
            <a:r>
              <a:rPr lang="sr-Latn-CS" sz="2800" i="1" dirty="0"/>
              <a:t>A)</a:t>
            </a:r>
            <a:r>
              <a:rPr lang="sr-Latn-CS" sz="2800" baseline="-25000" dirty="0">
                <a:latin typeface="Minion-Regular" charset="0"/>
              </a:rPr>
              <a:t>aq</a:t>
            </a:r>
            <a:r>
              <a:rPr lang="sr-Latn-CS" sz="2800" dirty="0">
                <a:latin typeface="Minion-Regular" charset="0"/>
              </a:rPr>
              <a:t> </a:t>
            </a:r>
            <a:r>
              <a:rPr lang="sr-Latn-CS" sz="2800" dirty="0">
                <a:latin typeface="FracFont" charset="0"/>
              </a:rPr>
              <a:t> </a:t>
            </a:r>
            <a:r>
              <a:rPr lang="sr-Latn-CS" sz="2800" dirty="0">
                <a:latin typeface="FracFont" charset="0"/>
                <a:sym typeface="Wingdings 3" pitchFamily="18" charset="2"/>
              </a:rPr>
              <a:t></a:t>
            </a:r>
            <a:r>
              <a:rPr lang="sr-Latn-CS" sz="2800" dirty="0">
                <a:sym typeface="Wingdings 3" pitchFamily="18" charset="2"/>
              </a:rPr>
              <a:t>  (</a:t>
            </a:r>
            <a:r>
              <a:rPr lang="sr-Latn-CS" sz="2800" i="1" dirty="0"/>
              <a:t>A)</a:t>
            </a:r>
            <a:r>
              <a:rPr lang="sr-Latn-CS" sz="2800" baseline="-25000" dirty="0">
                <a:latin typeface="Minion-Regular" charset="0"/>
              </a:rPr>
              <a:t>org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</a:rPr>
              <a:t>Tečno-tečno ekstrakcija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42988" y="1557338"/>
            <a:ext cx="68389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sr-Latn-CS" dirty="0">
                <a:solidFill>
                  <a:schemeClr val="accent5">
                    <a:lumMod val="25000"/>
                  </a:schemeClr>
                </a:solidFill>
              </a:rPr>
              <a:t> jedna od najvažnijih metoda odvajanja u analitici životne </a:t>
            </a:r>
          </a:p>
          <a:p>
            <a:pPr>
              <a:buFont typeface="Wingdings" pitchFamily="2" charset="2"/>
              <a:buNone/>
              <a:defRPr/>
            </a:pPr>
            <a:r>
              <a:rPr lang="sr-Latn-CS" dirty="0">
                <a:solidFill>
                  <a:schemeClr val="accent5">
                    <a:lumMod val="25000"/>
                  </a:schemeClr>
                </a:solidFill>
              </a:rPr>
              <a:t>   sredine, kliničkim i industrijskim laboratorijama</a:t>
            </a:r>
          </a:p>
          <a:p>
            <a:pPr>
              <a:buFont typeface="Wingdings" pitchFamily="2" charset="2"/>
              <a:buNone/>
              <a:defRPr/>
            </a:pPr>
            <a:endParaRPr lang="sr-Latn-CS" dirty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sr-Latn-CS" dirty="0">
                <a:solidFill>
                  <a:schemeClr val="hlink"/>
                </a:solidFill>
              </a:rPr>
              <a:t> raspodela supstanci između vode i nekog organskog </a:t>
            </a:r>
          </a:p>
          <a:p>
            <a:pPr>
              <a:buFont typeface="Wingdings" pitchFamily="2" charset="2"/>
              <a:buNone/>
              <a:defRPr/>
            </a:pPr>
            <a:r>
              <a:rPr lang="sr-Latn-CS" dirty="0">
                <a:solidFill>
                  <a:schemeClr val="hlink"/>
                </a:solidFill>
              </a:rPr>
              <a:t>   rastvarača koji se ne meša sa vodom</a:t>
            </a:r>
          </a:p>
        </p:txBody>
      </p:sp>
      <p:sp>
        <p:nvSpPr>
          <p:cNvPr id="15367" name="Text Box 9"/>
          <p:cNvSpPr txBox="1">
            <a:spLocks noChangeArrowheads="1"/>
          </p:cNvSpPr>
          <p:nvPr/>
        </p:nvSpPr>
        <p:spPr bwMode="auto">
          <a:xfrm>
            <a:off x="2411413" y="5949950"/>
            <a:ext cx="49643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/>
              <a:t>Termodinamički podeoni koeficijent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971600" y="4509120"/>
          <a:ext cx="1974850" cy="1039813"/>
        </p:xfrm>
        <a:graphic>
          <a:graphicData uri="http://schemas.openxmlformats.org/presentationml/2006/ole">
            <p:oleObj spid="_x0000_s16385" name="Equation" r:id="rId3" imgW="889000" imgH="469900" progId="Equation.3">
              <p:embed/>
            </p:oleObj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4932040" y="4509120"/>
          <a:ext cx="2551113" cy="1041400"/>
        </p:xfrm>
        <a:graphic>
          <a:graphicData uri="http://schemas.openxmlformats.org/presentationml/2006/ole">
            <p:oleObj spid="_x0000_s16387" name="Equation" r:id="rId4" imgW="1143000" imgH="46990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3789363"/>
            <a:ext cx="3260725" cy="2405062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99CC"/>
            </a:solidFill>
            <a:miter lim="800000"/>
            <a:headEnd/>
            <a:tailEnd/>
          </a:ln>
        </p:spPr>
      </p:pic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5651500" y="1268413"/>
            <a:ext cx="2698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990033"/>
                </a:solidFill>
              </a:rPr>
              <a:t>Podeoni (distribucioni)</a:t>
            </a:r>
          </a:p>
          <a:p>
            <a:r>
              <a:rPr lang="sr-Latn-CS">
                <a:solidFill>
                  <a:srgbClr val="990033"/>
                </a:solidFill>
              </a:rPr>
              <a:t>koeficijent 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755650" y="2565400"/>
            <a:ext cx="49119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</a:rPr>
              <a:t>Podeoni odnos: prividna konstanta</a:t>
            </a:r>
          </a:p>
        </p:txBody>
      </p:sp>
      <p:sp>
        <p:nvSpPr>
          <p:cNvPr id="16391" name="Rectangle 11"/>
          <p:cNvSpPr>
            <a:spLocks noChangeArrowheads="1"/>
          </p:cNvSpPr>
          <p:nvPr/>
        </p:nvSpPr>
        <p:spPr bwMode="auto">
          <a:xfrm>
            <a:off x="4859338" y="5229225"/>
            <a:ext cx="2952750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r-Latn-CS" dirty="0"/>
              <a:t>Tečno-tečno ekstrakcija</a:t>
            </a:r>
          </a:p>
          <a:p>
            <a:pPr algn="ctr"/>
            <a:r>
              <a:rPr lang="sr-Latn-CS" dirty="0"/>
              <a:t>bez sporednih reakcija</a:t>
            </a: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1763688" y="1196752"/>
          <a:ext cx="3492500" cy="1042987"/>
        </p:xfrm>
        <a:graphic>
          <a:graphicData uri="http://schemas.openxmlformats.org/presentationml/2006/ole">
            <p:oleObj spid="_x0000_s15361" name="Equation" r:id="rId4" imgW="1562100" imgH="469900" progId="Equation.3">
              <p:embed/>
            </p:oleObj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1835150" y="4149725"/>
          <a:ext cx="1763713" cy="1041400"/>
        </p:xfrm>
        <a:graphic>
          <a:graphicData uri="http://schemas.openxmlformats.org/presentationml/2006/ole">
            <p:oleObj spid="_x0000_s15363" name="Equation" r:id="rId5" imgW="787400" imgH="469900" progId="Equation.3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42900"/>
            <a:ext cx="6840537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1619250" y="5949950"/>
            <a:ext cx="792163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2565400"/>
            <a:ext cx="2044700" cy="5540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99CC"/>
            </a:solidFill>
            <a:miter lim="800000"/>
            <a:headEnd/>
            <a:tailEnd/>
          </a:ln>
        </p:spPr>
      </p:pic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3644900"/>
            <a:ext cx="5722938" cy="1087438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</p:spPr>
      </p:pic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611188" y="908050"/>
          <a:ext cx="7934325" cy="841375"/>
        </p:xfrm>
        <a:graphic>
          <a:graphicData uri="http://schemas.openxmlformats.org/presentationml/2006/ole">
            <p:oleObj spid="_x0000_s2050" name="Equation" r:id="rId5" imgW="4063680" imgH="431640" progId="Equation.3">
              <p:embed/>
            </p:oleObj>
          </a:graphicData>
        </a:graphic>
      </p:graphicFrame>
      <p:pic>
        <p:nvPicPr>
          <p:cNvPr id="205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175" y="5013325"/>
            <a:ext cx="4970463" cy="102870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2054" name="Text Box 11"/>
          <p:cNvSpPr txBox="1">
            <a:spLocks noChangeArrowheads="1"/>
          </p:cNvSpPr>
          <p:nvPr/>
        </p:nvSpPr>
        <p:spPr bwMode="auto">
          <a:xfrm>
            <a:off x="1527175" y="2655888"/>
            <a:ext cx="1693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0 </a:t>
            </a:r>
            <a:r>
              <a:rPr lang="en-US" sz="2400">
                <a:cs typeface="Arial" pitchFamily="34" charset="0"/>
              </a:rPr>
              <a:t>≤</a:t>
            </a:r>
            <a:r>
              <a:rPr lang="sr-Latn-CS" sz="2400">
                <a:cs typeface="Arial" pitchFamily="34" charset="0"/>
              </a:rPr>
              <a:t> E</a:t>
            </a:r>
            <a:r>
              <a:rPr lang="sr-Latn-CS" sz="2400" baseline="-25000">
                <a:cs typeface="Arial" pitchFamily="34" charset="0"/>
              </a:rPr>
              <a:t>tot</a:t>
            </a:r>
            <a:r>
              <a:rPr lang="sr-Latn-CS" sz="2400">
                <a:cs typeface="Arial" pitchFamily="34" charset="0"/>
              </a:rPr>
              <a:t> </a:t>
            </a:r>
            <a:r>
              <a:rPr lang="en-US" sz="2400">
                <a:cs typeface="Arial" pitchFamily="34" charset="0"/>
              </a:rPr>
              <a:t>≤</a:t>
            </a:r>
            <a:r>
              <a:rPr lang="sr-Latn-CS" sz="2400">
                <a:cs typeface="Arial" pitchFamily="34" charset="0"/>
              </a:rPr>
              <a:t> 1</a:t>
            </a:r>
            <a:r>
              <a:rPr lang="sr-Latn-CS">
                <a:cs typeface="Arial" pitchFamily="34" charset="0"/>
              </a:rPr>
              <a:t> </a:t>
            </a:r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549275"/>
            <a:ext cx="5638800" cy="58023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2195513" y="5373688"/>
            <a:ext cx="792162" cy="3603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/>
          <p:cNvSpPr txBox="1">
            <a:spLocks noChangeArrowheads="1"/>
          </p:cNvSpPr>
          <p:nvPr/>
        </p:nvSpPr>
        <p:spPr bwMode="auto">
          <a:xfrm>
            <a:off x="1023938" y="1000125"/>
            <a:ext cx="47990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008080"/>
                </a:solidFill>
              </a:rPr>
              <a:t>“Slično se u sličnom rastvara”</a:t>
            </a:r>
          </a:p>
          <a:p>
            <a:endParaRPr lang="sr-Latn-CS" sz="2400">
              <a:solidFill>
                <a:srgbClr val="00808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sr-Latn-CS" sz="2400">
                <a:solidFill>
                  <a:srgbClr val="008080"/>
                </a:solidFill>
              </a:rPr>
              <a:t> Ekstrakcija neutralnih molekula 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solidFill>
                  <a:srgbClr val="008080"/>
                </a:solidFill>
              </a:rPr>
              <a:t> Ekstrakcija jonskih parova</a:t>
            </a:r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1023938" y="3086100"/>
            <a:ext cx="5626100" cy="466725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K</a:t>
            </a:r>
            <a:r>
              <a:rPr lang="sr-Latn-CS" sz="2400" baseline="-25000"/>
              <a:t>D</a:t>
            </a:r>
            <a:r>
              <a:rPr lang="sr-Latn-CS" sz="2400"/>
              <a:t> malo </a:t>
            </a:r>
            <a:r>
              <a:rPr lang="sr-Latn-CS" sz="2400">
                <a:sym typeface="Wingdings 3" pitchFamily="18" charset="2"/>
              </a:rPr>
              <a:t> ekstrakciju ponoviti više puta</a:t>
            </a:r>
          </a:p>
        </p:txBody>
      </p:sp>
      <p:pic>
        <p:nvPicPr>
          <p:cNvPr id="1946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77072"/>
            <a:ext cx="3260725" cy="2070100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</p:spPr>
      </p:pic>
      <p:pic>
        <p:nvPicPr>
          <p:cNvPr id="1946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149080"/>
            <a:ext cx="1931987" cy="798513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44008" y="5373216"/>
            <a:ext cx="3977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Udeo</a:t>
            </a:r>
            <a:r>
              <a:rPr lang="en-US" dirty="0" smtClean="0"/>
              <a:t> </a:t>
            </a:r>
            <a:r>
              <a:rPr lang="en-US" dirty="0" err="1" smtClean="0"/>
              <a:t>raspodeljivane</a:t>
            </a:r>
            <a:r>
              <a:rPr lang="en-US" dirty="0" smtClean="0"/>
              <a:t> </a:t>
            </a:r>
            <a:r>
              <a:rPr lang="en-US" dirty="0" err="1" smtClean="0"/>
              <a:t>supstance</a:t>
            </a:r>
            <a:r>
              <a:rPr lang="en-US" dirty="0" smtClean="0"/>
              <a:t> u</a:t>
            </a:r>
          </a:p>
          <a:p>
            <a:r>
              <a:rPr lang="en-US" dirty="0" err="1" smtClean="0"/>
              <a:t>organskom</a:t>
            </a:r>
            <a:r>
              <a:rPr lang="en-US" dirty="0" smtClean="0"/>
              <a:t> </a:t>
            </a:r>
            <a:r>
              <a:rPr lang="en-US" dirty="0" err="1" smtClean="0"/>
              <a:t>rastva</a:t>
            </a:r>
            <a:r>
              <a:rPr lang="sr-Latn-RS" dirty="0" smtClean="0"/>
              <a:t>raču </a:t>
            </a:r>
            <a:r>
              <a:rPr lang="en-US" dirty="0" err="1" smtClean="0"/>
              <a:t>i</a:t>
            </a:r>
            <a:r>
              <a:rPr lang="sr-Latn-RS" dirty="0" smtClean="0"/>
              <a:t> </a:t>
            </a:r>
            <a:r>
              <a:rPr lang="en-US" dirty="0" err="1" smtClean="0"/>
              <a:t>vodi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508104" y="4653136"/>
            <a:ext cx="216024" cy="1224136"/>
          </a:xfrm>
          <a:prstGeom prst="straightConnector1">
            <a:avLst/>
          </a:prstGeom>
          <a:ln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4139952" y="4581128"/>
            <a:ext cx="1368152" cy="1296144"/>
          </a:xfrm>
          <a:prstGeom prst="straightConnector1">
            <a:avLst/>
          </a:prstGeom>
          <a:ln w="19050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6372200" y="4725144"/>
            <a:ext cx="1296144" cy="1224136"/>
          </a:xfrm>
          <a:prstGeom prst="straightConnector1">
            <a:avLst/>
          </a:prstGeom>
          <a:ln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668344" y="6021288"/>
            <a:ext cx="0" cy="360040"/>
          </a:xfrm>
          <a:prstGeom prst="line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3347864" y="6309320"/>
            <a:ext cx="4320480" cy="72008"/>
          </a:xfrm>
          <a:prstGeom prst="line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347864" y="5877272"/>
            <a:ext cx="0" cy="432048"/>
          </a:xfrm>
          <a:prstGeom prst="straightConnector1">
            <a:avLst/>
          </a:prstGeom>
          <a:ln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981075"/>
            <a:ext cx="1547812" cy="920750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</p:spPr>
      </p:pic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476250"/>
            <a:ext cx="4695825" cy="226695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2924175"/>
            <a:ext cx="44513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613" y="4005263"/>
            <a:ext cx="656748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450" y="5157788"/>
            <a:ext cx="6938963" cy="131286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755650" y="908050"/>
            <a:ext cx="65547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olidFill>
                  <a:srgbClr val="008080"/>
                </a:solidFill>
              </a:rPr>
              <a:t>Podeoni broj, G = odnos masa raspodeljivane supstance</a:t>
            </a:r>
          </a:p>
          <a:p>
            <a:r>
              <a:rPr lang="sr-Latn-CS">
                <a:solidFill>
                  <a:srgbClr val="008080"/>
                </a:solidFill>
              </a:rPr>
              <a:t>		   u organskom rastvaraču i vodi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989138"/>
            <a:ext cx="4397375" cy="2241550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</p:spPr>
      </p:pic>
      <p:pic>
        <p:nvPicPr>
          <p:cNvPr id="2150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2781300"/>
            <a:ext cx="1346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437063"/>
            <a:ext cx="1744663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365625"/>
            <a:ext cx="3325813" cy="1108075"/>
          </a:xfrm>
          <a:prstGeom prst="rect">
            <a:avLst/>
          </a:prstGeom>
          <a:noFill/>
          <a:ln w="9525">
            <a:solidFill>
              <a:srgbClr val="0099CC"/>
            </a:solidFill>
            <a:miter lim="800000"/>
            <a:headEnd/>
            <a:tailEnd/>
          </a:ln>
        </p:spPr>
      </p:pic>
      <p:pic>
        <p:nvPicPr>
          <p:cNvPr id="2151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4438" y="5516563"/>
            <a:ext cx="3390900" cy="10445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2420938"/>
            <a:ext cx="2133600" cy="10937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789363"/>
            <a:ext cx="1903412" cy="8382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253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313" y="5373688"/>
            <a:ext cx="3155950" cy="1158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971550" y="981075"/>
            <a:ext cx="7118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008080"/>
                </a:solidFill>
              </a:rPr>
              <a:t>Mogućnost ekstrakcionog odvajanja A i B zavisi od: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solidFill>
                  <a:srgbClr val="008080"/>
                </a:solidFill>
              </a:rPr>
              <a:t> faktora odvajanja, Q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solidFill>
                  <a:srgbClr val="008080"/>
                </a:solidFill>
              </a:rPr>
              <a:t> apsolutnih vrednosti G</a:t>
            </a:r>
            <a:r>
              <a:rPr lang="sr-Latn-CS" sz="2400" baseline="-25000">
                <a:solidFill>
                  <a:srgbClr val="008080"/>
                </a:solidFill>
              </a:rPr>
              <a:t>A</a:t>
            </a:r>
            <a:r>
              <a:rPr lang="sr-Latn-CS" sz="2400">
                <a:solidFill>
                  <a:srgbClr val="008080"/>
                </a:solidFill>
              </a:rPr>
              <a:t> i G</a:t>
            </a:r>
            <a:r>
              <a:rPr lang="sr-Latn-CS" sz="2400" baseline="-25000">
                <a:solidFill>
                  <a:srgbClr val="008080"/>
                </a:solidFill>
              </a:rPr>
              <a:t>B</a:t>
            </a:r>
          </a:p>
        </p:txBody>
      </p:sp>
      <p:sp>
        <p:nvSpPr>
          <p:cNvPr id="22534" name="Text Box 8"/>
          <p:cNvSpPr txBox="1">
            <a:spLocks noChangeArrowheads="1"/>
          </p:cNvSpPr>
          <p:nvPr/>
        </p:nvSpPr>
        <p:spPr bwMode="auto">
          <a:xfrm>
            <a:off x="3348038" y="4005263"/>
            <a:ext cx="4741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008080"/>
                </a:solidFill>
                <a:sym typeface="Wingdings 3" pitchFamily="18" charset="2"/>
              </a:rPr>
              <a:t> Optimalno odvajanje za dato Q</a:t>
            </a:r>
          </a:p>
        </p:txBody>
      </p:sp>
      <p:sp>
        <p:nvSpPr>
          <p:cNvPr id="22535" name="Text Box 9"/>
          <p:cNvSpPr txBox="1">
            <a:spLocks noChangeArrowheads="1"/>
          </p:cNvSpPr>
          <p:nvPr/>
        </p:nvSpPr>
        <p:spPr bwMode="auto">
          <a:xfrm>
            <a:off x="3635375" y="4768850"/>
            <a:ext cx="501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008080"/>
                </a:solidFill>
                <a:sym typeface="Wingdings 3" pitchFamily="18" charset="2"/>
              </a:rPr>
              <a:t>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692</Words>
  <Application>Microsoft Office PowerPoint</Application>
  <PresentationFormat>On-screen Show (4:3)</PresentationFormat>
  <Paragraphs>175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Default Design</vt:lpstr>
      <vt:lpstr>Document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Tečno-tečno ekstrakcija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Dusica</cp:lastModifiedBy>
  <cp:revision>20</cp:revision>
  <dcterms:created xsi:type="dcterms:W3CDTF">2005-05-17T07:34:03Z</dcterms:created>
  <dcterms:modified xsi:type="dcterms:W3CDTF">2015-05-26T10:02:47Z</dcterms:modified>
</cp:coreProperties>
</file>