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65" r:id="rId2"/>
    <p:sldId id="266" r:id="rId3"/>
    <p:sldId id="267" r:id="rId4"/>
    <p:sldId id="270" r:id="rId5"/>
    <p:sldId id="271" r:id="rId6"/>
    <p:sldId id="272" r:id="rId7"/>
  </p:sldIdLst>
  <p:sldSz cx="9144000" cy="6858000" type="screen4x3"/>
  <p:notesSz cx="6858000" cy="9144000"/>
  <p:defaultTextStyle>
    <a:defPPr>
      <a:defRPr lang="sr-Latn-C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003399"/>
    <a:srgbClr val="0066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09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33" y="1290"/>
                </a:cxn>
                <a:cxn ang="0">
                  <a:pos x="0" y="1290"/>
                </a:cxn>
                <a:cxn ang="0">
                  <a:pos x="6" y="3210"/>
                </a:cxn>
                <a:cxn ang="0">
                  <a:pos x="5550" y="3216"/>
                </a:cxn>
                <a:cxn ang="0">
                  <a:pos x="5550" y="0"/>
                </a:cxn>
                <a:cxn ang="0">
                  <a:pos x="335" y="0"/>
                </a:cxn>
                <a:cxn ang="0">
                  <a:pos x="335" y="0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512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sr-Latn-CS"/>
              <a:t>Click to edit Master title style</a:t>
            </a:r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sr-Latn-CS"/>
              <a:t>Click to edit Master subtitle style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7D4B51A-FD82-4739-91C9-C271FA0142C1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D100C-7224-4C42-B2ED-95A82E3414D5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6D94B-3D25-4479-9110-8F368A6A04C8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5AF64A-E177-47A9-A4E5-E525F49A3E00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D2C5EE-3030-4231-9997-38BB3FFC722E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59B29D-ECA4-45C1-8B21-C17EC895C7BC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28E3F4-4838-4838-98FE-4028BC600E72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88F1B2-56D4-442F-A5A1-84D1472A846A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BE8DF2-A138-45C3-A632-2499A9D50C65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B68AC2-D22A-432D-97A0-E93F20824EE4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2876BC-8EF3-4BB5-A9DA-4ECE2D32DA22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4099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/>
              <a:ahLst/>
              <a:cxnLst>
                <a:cxn ang="0">
                  <a:pos x="330" y="1764"/>
                </a:cxn>
                <a:cxn ang="0">
                  <a:pos x="0" y="1764"/>
                </a:cxn>
                <a:cxn ang="0">
                  <a:pos x="0" y="3168"/>
                </a:cxn>
                <a:cxn ang="0">
                  <a:pos x="5550" y="3168"/>
                </a:cxn>
                <a:cxn ang="0">
                  <a:pos x="5550" y="0"/>
                </a:cxn>
                <a:cxn ang="0">
                  <a:pos x="330" y="0"/>
                </a:cxn>
                <a:cxn ang="0">
                  <a:pos x="330" y="1764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2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4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5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10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fld id="{606E9E2D-DBBF-46AD-8DFA-DE764AE46ED5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  <p:sp>
        <p:nvSpPr>
          <p:cNvPr id="4110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title style</a:t>
            </a:r>
          </a:p>
        </p:txBody>
      </p:sp>
      <p:sp>
        <p:nvSpPr>
          <p:cNvPr id="4111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text styles</a:t>
            </a:r>
          </a:p>
          <a:p>
            <a:pPr lvl="1"/>
            <a:r>
              <a:rPr lang="sr-Latn-CS" smtClean="0"/>
              <a:t>Second level</a:t>
            </a:r>
          </a:p>
          <a:p>
            <a:pPr lvl="2"/>
            <a:r>
              <a:rPr lang="sr-Latn-CS" smtClean="0"/>
              <a:t>Third level</a:t>
            </a:r>
          </a:p>
          <a:p>
            <a:pPr lvl="3"/>
            <a:r>
              <a:rPr lang="sr-Latn-CS" smtClean="0"/>
              <a:t>Fourth level</a:t>
            </a:r>
          </a:p>
          <a:p>
            <a:pPr lvl="4"/>
            <a:r>
              <a:rPr lang="sr-Latn-C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43608" y="1997839"/>
            <a:ext cx="741682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Font typeface="Times New Roman"/>
              <a:buChar char="1"/>
            </a:pPr>
            <a:r>
              <a:rPr lang="en-US" sz="2800" dirty="0" smtClean="0">
                <a:latin typeface="Times New Roman"/>
              </a:rPr>
              <a:t>. </a:t>
            </a:r>
            <a:r>
              <a:rPr lang="sl-SI" sz="2800" dirty="0" smtClean="0"/>
              <a:t>Za rastvaranje smeše soli katjona III analitičke grupe potrebno je 10 cm</a:t>
            </a:r>
            <a:r>
              <a:rPr lang="sl-SI" sz="2800" baseline="30000" dirty="0" smtClean="0"/>
              <a:t>3</a:t>
            </a:r>
            <a:r>
              <a:rPr lang="sl-SI" sz="2800" dirty="0" smtClean="0"/>
              <a:t> rastvora HNO</a:t>
            </a:r>
            <a:r>
              <a:rPr lang="sl-SI" sz="2800" baseline="-25000" dirty="0" smtClean="0"/>
              <a:t>3</a:t>
            </a:r>
            <a:r>
              <a:rPr lang="sl-SI" sz="2800" dirty="0" smtClean="0"/>
              <a:t> koncentracije 2 mol/dm</a:t>
            </a:r>
            <a:r>
              <a:rPr lang="sl-SI" sz="2800" baseline="30000" dirty="0" smtClean="0"/>
              <a:t>3</a:t>
            </a:r>
            <a:r>
              <a:rPr lang="sl-SI" sz="2800" dirty="0" smtClean="0"/>
              <a:t>. Kako biste pripremili ovaj rastvor polazeći od konc. azotne kiseline (65%, ρ = 1,40 g/cm</a:t>
            </a:r>
            <a:r>
              <a:rPr lang="sl-SI" sz="2800" baseline="30000" dirty="0" smtClean="0"/>
              <a:t>3</a:t>
            </a:r>
            <a:r>
              <a:rPr lang="sl-SI" sz="2800" dirty="0" smtClean="0"/>
              <a:t>)?</a:t>
            </a:r>
            <a:endParaRPr lang="en-US" sz="2800" dirty="0" smtClean="0"/>
          </a:p>
          <a:p>
            <a:pPr algn="just"/>
            <a:endParaRPr lang="sl-SI" sz="2800" dirty="0" smtClean="0">
              <a:latin typeface="Times New Roman"/>
            </a:endParaRPr>
          </a:p>
          <a:p>
            <a:pPr algn="just"/>
            <a:endParaRPr lang="sl-SI" sz="2800" dirty="0" smtClean="0">
              <a:latin typeface="Times New Roman"/>
            </a:endParaRPr>
          </a:p>
          <a:p>
            <a:pPr algn="just">
              <a:buFont typeface="Times New Roman"/>
              <a:buChar char="2"/>
            </a:pPr>
            <a:r>
              <a:rPr lang="en-US" sz="2800" dirty="0" smtClean="0">
                <a:latin typeface="Times New Roman"/>
              </a:rPr>
              <a:t>. </a:t>
            </a:r>
            <a:r>
              <a:rPr lang="sl-SI" sz="2800" dirty="0" smtClean="0"/>
              <a:t>Nacrtati semilogaritamski dijagram kiseline HA čija je </a:t>
            </a:r>
            <a:r>
              <a:rPr lang="sl-SI" sz="2800" i="1" dirty="0" smtClean="0"/>
              <a:t>pK</a:t>
            </a:r>
            <a:r>
              <a:rPr lang="sl-SI" sz="2800" i="1" baseline="-25000" dirty="0" smtClean="0"/>
              <a:t>k</a:t>
            </a:r>
            <a:r>
              <a:rPr lang="sl-SI" sz="2800" dirty="0" smtClean="0"/>
              <a:t> = 6,5.</a:t>
            </a:r>
            <a:endParaRPr lang="sl-SI" sz="2800" dirty="0" smtClean="0">
              <a:latin typeface="Times New Roman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11560" y="692696"/>
            <a:ext cx="78488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2800" b="1" dirty="0" smtClean="0"/>
              <a:t>I PARCIJALNI ISPIT IZ ANALITIČKE </a:t>
            </a:r>
            <a:r>
              <a:rPr lang="sr-Latn-CS" sz="2800" b="1" dirty="0" smtClean="0"/>
              <a:t>HEMIJE</a:t>
            </a:r>
            <a:r>
              <a:rPr lang="en-US" sz="2800" b="1" dirty="0" smtClean="0"/>
              <a:t> </a:t>
            </a:r>
            <a:r>
              <a:rPr lang="sr-Latn-CS" sz="2800" b="1" dirty="0" smtClean="0"/>
              <a:t>I</a:t>
            </a:r>
            <a:r>
              <a:rPr lang="en-US" sz="2800" b="1" dirty="0" smtClean="0"/>
              <a:t> (</a:t>
            </a:r>
            <a:r>
              <a:rPr lang="sr-Latn-CS" sz="2800" b="1" dirty="0" smtClean="0"/>
              <a:t>TEST A</a:t>
            </a:r>
            <a:r>
              <a:rPr lang="en-US" sz="2800" b="1" dirty="0" smtClean="0"/>
              <a:t>)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1196752"/>
            <a:ext cx="78488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latin typeface="+mn-lt"/>
              </a:rPr>
              <a:t>3. </a:t>
            </a:r>
            <a:r>
              <a:rPr lang="sl-SI" sz="2800" dirty="0" smtClean="0">
                <a:latin typeface="+mn-lt"/>
              </a:rPr>
              <a:t>Prema protolitičkoj teoriji prikazati: </a:t>
            </a:r>
          </a:p>
          <a:p>
            <a:pPr algn="just"/>
            <a:r>
              <a:rPr lang="sl-SI" sz="2800" dirty="0" smtClean="0">
                <a:latin typeface="+mn-lt"/>
              </a:rPr>
              <a:t>a) protolizu azotne kiseline u perhlornoj kiselini, </a:t>
            </a:r>
          </a:p>
          <a:p>
            <a:pPr algn="just"/>
            <a:r>
              <a:rPr lang="sl-SI" sz="2800" dirty="0" smtClean="0">
                <a:latin typeface="+mn-lt"/>
              </a:rPr>
              <a:t>b) autoprotolizu amonijaka,</a:t>
            </a:r>
          </a:p>
          <a:p>
            <a:pPr algn="just"/>
            <a:r>
              <a:rPr lang="sl-SI" sz="2800" dirty="0" smtClean="0">
                <a:latin typeface="+mn-lt"/>
              </a:rPr>
              <a:t>i označiti konjugovane kiselinsko-bazne parove. </a:t>
            </a:r>
          </a:p>
          <a:p>
            <a:pPr algn="just"/>
            <a:endParaRPr lang="sl-SI" sz="2800" dirty="0" smtClean="0">
              <a:latin typeface="+mn-lt"/>
            </a:endParaRPr>
          </a:p>
          <a:p>
            <a:pPr algn="just">
              <a:buFont typeface="Times New Roman"/>
              <a:buChar char="4"/>
            </a:pPr>
            <a:r>
              <a:rPr lang="en-US" sz="2800" dirty="0" smtClean="0">
                <a:latin typeface="+mn-lt"/>
              </a:rPr>
              <a:t>. </a:t>
            </a:r>
            <a:r>
              <a:rPr lang="sl-SI" sz="2800" dirty="0" smtClean="0">
                <a:latin typeface="+mn-lt"/>
              </a:rPr>
              <a:t>Koliko grama CH</a:t>
            </a:r>
            <a:r>
              <a:rPr lang="sl-SI" sz="2800" baseline="-25000" dirty="0" smtClean="0">
                <a:latin typeface="+mn-lt"/>
              </a:rPr>
              <a:t>3</a:t>
            </a:r>
            <a:r>
              <a:rPr lang="sl-SI" sz="2800" dirty="0" smtClean="0">
                <a:latin typeface="+mn-lt"/>
              </a:rPr>
              <a:t>COONa treba dodati u </a:t>
            </a:r>
            <a:r>
              <a:rPr lang="en-US" sz="2800" dirty="0" smtClean="0">
                <a:latin typeface="+mn-lt"/>
              </a:rPr>
              <a:t>2</a:t>
            </a:r>
            <a:r>
              <a:rPr lang="sl-SI" sz="2800" dirty="0" smtClean="0">
                <a:latin typeface="+mn-lt"/>
              </a:rPr>
              <a:t>50 </a:t>
            </a:r>
            <a:r>
              <a:rPr lang="sl-SI" sz="2800" dirty="0" smtClean="0">
                <a:latin typeface="+mn-lt"/>
              </a:rPr>
              <a:t>cm</a:t>
            </a:r>
            <a:r>
              <a:rPr lang="sl-SI" sz="2800" baseline="30000" dirty="0" smtClean="0">
                <a:latin typeface="+mn-lt"/>
              </a:rPr>
              <a:t>3</a:t>
            </a:r>
            <a:r>
              <a:rPr lang="sl-SI" sz="2800" dirty="0" smtClean="0">
                <a:latin typeface="+mn-lt"/>
              </a:rPr>
              <a:t> rastvora CH</a:t>
            </a:r>
            <a:r>
              <a:rPr lang="sl-SI" sz="2800" baseline="-25000" dirty="0" smtClean="0">
                <a:latin typeface="+mn-lt"/>
              </a:rPr>
              <a:t>3</a:t>
            </a:r>
            <a:r>
              <a:rPr lang="sl-SI" sz="2800" dirty="0" smtClean="0">
                <a:latin typeface="+mn-lt"/>
              </a:rPr>
              <a:t>COOH koncentracije 0,05 mol/dm</a:t>
            </a:r>
            <a:r>
              <a:rPr lang="sl-SI" sz="2800" baseline="30000" dirty="0" smtClean="0">
                <a:latin typeface="+mn-lt"/>
              </a:rPr>
              <a:t>3</a:t>
            </a:r>
            <a:r>
              <a:rPr lang="sl-SI" sz="2800" dirty="0" smtClean="0">
                <a:latin typeface="+mn-lt"/>
              </a:rPr>
              <a:t> da bi se dobio rastvor čija je pH-vrednost  4,5? </a:t>
            </a:r>
            <a:r>
              <a:rPr lang="sl-SI" sz="2800" i="1" dirty="0" smtClean="0">
                <a:latin typeface="+mn-lt"/>
              </a:rPr>
              <a:t>pK</a:t>
            </a:r>
            <a:r>
              <a:rPr lang="sl-SI" sz="2800" i="1" baseline="-25000" dirty="0" smtClean="0">
                <a:latin typeface="+mn-lt"/>
              </a:rPr>
              <a:t>k</a:t>
            </a:r>
            <a:r>
              <a:rPr lang="sl-SI" sz="2800" i="1" dirty="0" smtClean="0">
                <a:latin typeface="+mn-lt"/>
              </a:rPr>
              <a:t>(CH</a:t>
            </a:r>
            <a:r>
              <a:rPr lang="sl-SI" sz="2800" i="1" baseline="-25000" dirty="0" smtClean="0">
                <a:latin typeface="+mn-lt"/>
              </a:rPr>
              <a:t>3</a:t>
            </a:r>
            <a:r>
              <a:rPr lang="sl-SI" sz="2800" i="1" dirty="0" smtClean="0">
                <a:latin typeface="+mn-lt"/>
              </a:rPr>
              <a:t>COOH) = 4,75.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27584" y="1196752"/>
            <a:ext cx="7200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2800" dirty="0" smtClean="0">
                <a:latin typeface="Times New Roman"/>
              </a:rPr>
              <a:t>5. </a:t>
            </a:r>
            <a:r>
              <a:rPr lang="sl-SI" sz="2800" dirty="0" smtClean="0"/>
              <a:t>Izračunati pH-vrednost u rastvoru natrijum-acetata, C = 0,05 mol/dm</a:t>
            </a:r>
            <a:r>
              <a:rPr lang="sl-SI" sz="2800" baseline="30000" dirty="0" smtClean="0"/>
              <a:t>3</a:t>
            </a:r>
            <a:r>
              <a:rPr lang="sl-SI" sz="2800" dirty="0" smtClean="0"/>
              <a:t>. Uzeti u obzir jonsku silu rastvora. </a:t>
            </a:r>
            <a:r>
              <a:rPr lang="sl-SI" sz="2800" i="1" dirty="0" smtClean="0"/>
              <a:t>pK</a:t>
            </a:r>
            <a:r>
              <a:rPr lang="sl-SI" sz="2800" i="1" baseline="-25000" dirty="0" smtClean="0"/>
              <a:t>k</a:t>
            </a:r>
            <a:r>
              <a:rPr lang="sl-SI" sz="2800" dirty="0" smtClean="0"/>
              <a:t>(CH</a:t>
            </a:r>
            <a:r>
              <a:rPr lang="sl-SI" sz="2800" baseline="-25000" dirty="0" smtClean="0"/>
              <a:t>3</a:t>
            </a:r>
            <a:r>
              <a:rPr lang="sl-SI" sz="2800" dirty="0" smtClean="0"/>
              <a:t>COOH) = 4,75.</a:t>
            </a:r>
            <a:endParaRPr lang="en-US" sz="2800" dirty="0" smtClean="0"/>
          </a:p>
          <a:p>
            <a:pPr algn="just"/>
            <a:endParaRPr lang="en-US" sz="2800" i="1" dirty="0" smtClean="0">
              <a:latin typeface="Times New Roman"/>
            </a:endParaRPr>
          </a:p>
          <a:p>
            <a:pPr algn="just"/>
            <a:endParaRPr lang="en-US" sz="2800" i="1" dirty="0" smtClean="0">
              <a:latin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43608" y="1997839"/>
            <a:ext cx="741682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 smtClean="0">
                <a:latin typeface="Times New Roman"/>
              </a:rPr>
              <a:t>1. </a:t>
            </a:r>
            <a:r>
              <a:rPr lang="sr-Latn-CS" sz="2800" dirty="0" smtClean="0"/>
              <a:t>Koliko cm</a:t>
            </a:r>
            <a:r>
              <a:rPr lang="sr-Latn-CS" sz="2800" baseline="30000" dirty="0" smtClean="0"/>
              <a:t>3</a:t>
            </a:r>
            <a:r>
              <a:rPr lang="sr-Latn-CS" sz="2800" dirty="0" smtClean="0"/>
              <a:t> 69,8% HNO</a:t>
            </a:r>
            <a:r>
              <a:rPr lang="sr-Latn-CS" sz="2800" baseline="-25000" dirty="0" smtClean="0"/>
              <a:t>3</a:t>
            </a:r>
            <a:r>
              <a:rPr lang="sr-Latn-CS" sz="2800" dirty="0" smtClean="0"/>
              <a:t> gustine 1,42 g/cm</a:t>
            </a:r>
            <a:r>
              <a:rPr lang="sr-Latn-CS" sz="2800" baseline="30000" dirty="0" smtClean="0"/>
              <a:t>3</a:t>
            </a:r>
            <a:r>
              <a:rPr lang="sr-Latn-CS" sz="2800" dirty="0" smtClean="0"/>
              <a:t> treba uzeti i razblažiti vodom da bi se dobilo 800 cm</a:t>
            </a:r>
            <a:r>
              <a:rPr lang="sr-Latn-CS" sz="2800" baseline="30000" dirty="0" smtClean="0"/>
              <a:t>3</a:t>
            </a:r>
            <a:r>
              <a:rPr lang="sr-Latn-CS" sz="2800" dirty="0" smtClean="0"/>
              <a:t> rastvora koncentracije 0,5 mol/dm</a:t>
            </a:r>
            <a:r>
              <a:rPr lang="sr-Latn-CS" sz="2800" baseline="30000" dirty="0" smtClean="0"/>
              <a:t>3</a:t>
            </a:r>
            <a:r>
              <a:rPr lang="sr-Latn-CS" sz="2800" dirty="0" smtClean="0"/>
              <a:t>?</a:t>
            </a:r>
            <a:endParaRPr lang="en-US" sz="2800" dirty="0" smtClean="0"/>
          </a:p>
          <a:p>
            <a:pPr algn="just"/>
            <a:endParaRPr lang="sl-SI" sz="2800" dirty="0" smtClean="0">
              <a:latin typeface="Times New Roman"/>
            </a:endParaRPr>
          </a:p>
          <a:p>
            <a:pPr algn="just"/>
            <a:endParaRPr lang="sl-SI" sz="2800" dirty="0" smtClean="0">
              <a:latin typeface="Times New Roman"/>
            </a:endParaRPr>
          </a:p>
          <a:p>
            <a:pPr lvl="0" algn="just"/>
            <a:r>
              <a:rPr lang="en-US" sz="2800" dirty="0" smtClean="0">
                <a:latin typeface="Times New Roman"/>
              </a:rPr>
              <a:t>2. </a:t>
            </a:r>
            <a:r>
              <a:rPr lang="sl-SI" sz="2800" dirty="0" smtClean="0"/>
              <a:t>Nacrtati logaritamski dijagram monoprotične kiseline koncentracije 0,01 mol/dm</a:t>
            </a:r>
            <a:r>
              <a:rPr lang="sl-SI" sz="2800" baseline="30000" dirty="0" smtClean="0"/>
              <a:t>3</a:t>
            </a:r>
            <a:r>
              <a:rPr lang="sl-SI" sz="2800" dirty="0" smtClean="0"/>
              <a:t> čija je </a:t>
            </a:r>
            <a:endParaRPr lang="en-US" sz="2800" dirty="0" smtClean="0"/>
          </a:p>
          <a:p>
            <a:pPr algn="just"/>
            <a:r>
              <a:rPr lang="sl-SI" sz="2800" i="1" dirty="0" smtClean="0"/>
              <a:t>pK</a:t>
            </a:r>
            <a:r>
              <a:rPr lang="sl-SI" sz="2800" i="1" baseline="-25000" dirty="0" smtClean="0"/>
              <a:t>k</a:t>
            </a:r>
            <a:r>
              <a:rPr lang="sl-SI" sz="2800" dirty="0" smtClean="0"/>
              <a:t> = 5,5.</a:t>
            </a:r>
            <a:endParaRPr lang="en-US" sz="2800" dirty="0" smtClean="0"/>
          </a:p>
          <a:p>
            <a:pPr algn="just"/>
            <a:endParaRPr lang="sl-SI" sz="2800" dirty="0" smtClean="0">
              <a:latin typeface="Times New Roman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11560" y="692696"/>
            <a:ext cx="78488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2800" b="1" dirty="0" smtClean="0"/>
              <a:t>I PARCIJALNI ISPIT IZ ANALITIČKE </a:t>
            </a:r>
            <a:r>
              <a:rPr lang="sr-Latn-CS" sz="2800" b="1" dirty="0" smtClean="0"/>
              <a:t>HEMIJE</a:t>
            </a:r>
            <a:r>
              <a:rPr lang="en-US" sz="2800" b="1" dirty="0" smtClean="0"/>
              <a:t> </a:t>
            </a:r>
            <a:r>
              <a:rPr lang="sr-Latn-CS" sz="2800" b="1" dirty="0" smtClean="0"/>
              <a:t>I</a:t>
            </a:r>
            <a:r>
              <a:rPr lang="en-US" sz="2800" b="1" dirty="0" smtClean="0"/>
              <a:t> (</a:t>
            </a:r>
            <a:r>
              <a:rPr lang="sr-Latn-CS" sz="2800" b="1" dirty="0" smtClean="0"/>
              <a:t>TEST </a:t>
            </a:r>
            <a:r>
              <a:rPr lang="en-US" sz="2800" b="1" dirty="0" smtClean="0"/>
              <a:t>B)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548680"/>
            <a:ext cx="784887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2800" dirty="0" smtClean="0">
                <a:latin typeface="+mn-lt"/>
              </a:rPr>
              <a:t>3. </a:t>
            </a:r>
            <a:r>
              <a:rPr lang="sl-SI" sz="2800" dirty="0" smtClean="0"/>
              <a:t>Prema protolitičkoj teoriji prikazati protolizu sumporne kiseline u </a:t>
            </a:r>
            <a:endParaRPr lang="en-US" sz="2800" dirty="0" smtClean="0"/>
          </a:p>
          <a:p>
            <a:pPr algn="just"/>
            <a:r>
              <a:rPr lang="sl-SI" sz="2800" dirty="0" smtClean="0"/>
              <a:t>a) sirćetnoj kiselini; </a:t>
            </a:r>
            <a:endParaRPr lang="en-US" sz="2800" dirty="0" smtClean="0"/>
          </a:p>
          <a:p>
            <a:pPr algn="just"/>
            <a:r>
              <a:rPr lang="sl-SI" sz="2800" dirty="0" smtClean="0"/>
              <a:t>b) perhlornoj kiselini </a:t>
            </a:r>
            <a:endParaRPr lang="en-US" sz="2800" dirty="0" smtClean="0"/>
          </a:p>
          <a:p>
            <a:pPr algn="just"/>
            <a:r>
              <a:rPr lang="sl-SI" sz="2800" dirty="0" smtClean="0"/>
              <a:t>i označiti konjugovane kiselinsko-bazne parove.</a:t>
            </a:r>
            <a:endParaRPr lang="en-US" sz="2800" dirty="0" smtClean="0"/>
          </a:p>
          <a:p>
            <a:r>
              <a:rPr lang="sl-SI" sz="2800" dirty="0" smtClean="0"/>
              <a:t> </a:t>
            </a:r>
            <a:endParaRPr lang="en-US" sz="2800" dirty="0" smtClean="0"/>
          </a:p>
          <a:p>
            <a:pPr algn="just"/>
            <a:endParaRPr lang="sl-SI" sz="2800" dirty="0" smtClean="0">
              <a:latin typeface="+mn-lt"/>
            </a:endParaRPr>
          </a:p>
          <a:p>
            <a:pPr lvl="0" algn="just">
              <a:buFont typeface="Times New Roman"/>
              <a:buChar char="4"/>
            </a:pPr>
            <a:r>
              <a:rPr lang="en-US" sz="2800" dirty="0" smtClean="0">
                <a:latin typeface="+mn-lt"/>
              </a:rPr>
              <a:t>. </a:t>
            </a:r>
            <a:r>
              <a:rPr lang="sl-SI" sz="2800" dirty="0" smtClean="0"/>
              <a:t>Bromtimol-plavo je dvobojni indikator koji na pH &lt; 6,0 ima žutu, na pH &gt; 7,6 plavu, a u   pH-intervalu 6,0–7,6 zelenu boju. Koju boju će pokazivati ovaj indikator u rastvoru CH</a:t>
            </a:r>
            <a:r>
              <a:rPr lang="sl-SI" sz="2800" baseline="-25000" dirty="0" smtClean="0"/>
              <a:t>3</a:t>
            </a:r>
            <a:r>
              <a:rPr lang="sl-SI" sz="2800" dirty="0" smtClean="0"/>
              <a:t>COONa koncentracije C = 0,05 mol/dm</a:t>
            </a:r>
            <a:r>
              <a:rPr lang="sl-SI" sz="2800" baseline="30000" dirty="0" smtClean="0"/>
              <a:t>3</a:t>
            </a:r>
            <a:r>
              <a:rPr lang="sl-SI" sz="2800" dirty="0" smtClean="0"/>
              <a:t>? Uzeti u obzir jonsku silu rastvora. </a:t>
            </a:r>
            <a:r>
              <a:rPr lang="sl-SI" sz="2800" i="1" dirty="0" smtClean="0"/>
              <a:t>pK</a:t>
            </a:r>
            <a:r>
              <a:rPr lang="sl-SI" sz="2800" i="1" baseline="-25000" dirty="0" smtClean="0"/>
              <a:t>k</a:t>
            </a:r>
            <a:r>
              <a:rPr lang="sl-SI" sz="2800" dirty="0" smtClean="0"/>
              <a:t>(CH</a:t>
            </a:r>
            <a:r>
              <a:rPr lang="sl-SI" sz="2800" baseline="-25000" dirty="0" smtClean="0"/>
              <a:t>3</a:t>
            </a:r>
            <a:r>
              <a:rPr lang="sl-SI" sz="2800" dirty="0" smtClean="0"/>
              <a:t>COOH) = 4,75.</a:t>
            </a:r>
            <a:endParaRPr lang="en-US" sz="2800" dirty="0" smtClean="0"/>
          </a:p>
          <a:p>
            <a:pPr algn="just">
              <a:buFont typeface="Times New Roman"/>
              <a:buChar char="4"/>
            </a:pPr>
            <a:endParaRPr lang="sl-SI" sz="2800" i="1" dirty="0" smtClean="0">
              <a:latin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27584" y="1196752"/>
            <a:ext cx="72008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latin typeface="Times New Roman"/>
              </a:rPr>
              <a:t>5. </a:t>
            </a:r>
            <a:r>
              <a:rPr lang="sl-SI" sz="2800" dirty="0" smtClean="0"/>
              <a:t>Koliko grama </a:t>
            </a:r>
            <a:r>
              <a:rPr lang="sr-Cyrl-CS" sz="2800" dirty="0" smtClean="0"/>
              <a:t>NH</a:t>
            </a:r>
            <a:r>
              <a:rPr lang="sr-Cyrl-CS" sz="2800" baseline="-25000" dirty="0" smtClean="0"/>
              <a:t>4</a:t>
            </a:r>
            <a:r>
              <a:rPr lang="sr-Cyrl-CS" sz="2800" dirty="0" smtClean="0"/>
              <a:t>Cl</a:t>
            </a:r>
            <a:r>
              <a:rPr lang="sl-SI" sz="2800" dirty="0" smtClean="0"/>
              <a:t> treba dodati u 250 cm</a:t>
            </a:r>
            <a:r>
              <a:rPr lang="sl-SI" sz="2800" baseline="30000" dirty="0" smtClean="0"/>
              <a:t>3</a:t>
            </a:r>
            <a:r>
              <a:rPr lang="sl-SI" sz="2800" dirty="0" smtClean="0"/>
              <a:t> rastvora NH</a:t>
            </a:r>
            <a:r>
              <a:rPr lang="sl-SI" sz="2800" baseline="-25000" dirty="0" smtClean="0"/>
              <a:t>3 </a:t>
            </a:r>
            <a:r>
              <a:rPr lang="sl-SI" sz="2800" dirty="0" smtClean="0"/>
              <a:t>koncentracije 0,02 mol/dm</a:t>
            </a:r>
            <a:r>
              <a:rPr lang="sl-SI" sz="2800" baseline="30000" dirty="0" smtClean="0"/>
              <a:t>3</a:t>
            </a:r>
            <a:r>
              <a:rPr lang="sl-SI" sz="2800" dirty="0" smtClean="0"/>
              <a:t> da bi se dobio rastvor čija je pH-vrednost  9,0?  </a:t>
            </a:r>
            <a:r>
              <a:rPr lang="sl-SI" sz="2800" i="1" dirty="0" smtClean="0"/>
              <a:t>pK</a:t>
            </a:r>
            <a:r>
              <a:rPr lang="sl-SI" sz="2800" i="1" baseline="-25000" dirty="0" smtClean="0"/>
              <a:t>k</a:t>
            </a:r>
            <a:r>
              <a:rPr lang="sl-SI" sz="2800" dirty="0" smtClean="0"/>
              <a:t>(NH</a:t>
            </a:r>
            <a:r>
              <a:rPr lang="sl-SI" sz="2800" baseline="-25000" dirty="0" smtClean="0"/>
              <a:t>4</a:t>
            </a:r>
            <a:r>
              <a:rPr lang="sl-SI" sz="2800" baseline="30000" dirty="0" smtClean="0"/>
              <a:t>+</a:t>
            </a:r>
            <a:r>
              <a:rPr lang="sl-SI" sz="2800" dirty="0" smtClean="0"/>
              <a:t>) = 9,25.</a:t>
            </a:r>
            <a:endParaRPr lang="en-US" sz="2800" dirty="0" smtClean="0"/>
          </a:p>
          <a:p>
            <a:pPr lvl="0" algn="just"/>
            <a:endParaRPr lang="en-US" sz="2800" dirty="0" smtClean="0"/>
          </a:p>
          <a:p>
            <a:pPr algn="just"/>
            <a:endParaRPr lang="en-US" sz="2800" i="1" dirty="0" smtClean="0">
              <a:latin typeface="Times New Roman"/>
            </a:endParaRPr>
          </a:p>
          <a:p>
            <a:pPr algn="just"/>
            <a:endParaRPr lang="en-US" sz="2800" i="1" dirty="0" smtClean="0">
              <a:latin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lass Layers">
  <a:themeElements>
    <a:clrScheme name="Glass Layers 5">
      <a:dk1>
        <a:srgbClr val="000000"/>
      </a:dk1>
      <a:lt1>
        <a:srgbClr val="CCECFF"/>
      </a:lt1>
      <a:dk2>
        <a:srgbClr val="000000"/>
      </a:dk2>
      <a:lt2>
        <a:srgbClr val="D6EDEE"/>
      </a:lt2>
      <a:accent1>
        <a:srgbClr val="E8F0F4"/>
      </a:accent1>
      <a:accent2>
        <a:srgbClr val="8EAAFA"/>
      </a:accent2>
      <a:accent3>
        <a:srgbClr val="E2F4FF"/>
      </a:accent3>
      <a:accent4>
        <a:srgbClr val="000000"/>
      </a:accent4>
      <a:accent5>
        <a:srgbClr val="F2F6F8"/>
      </a:accent5>
      <a:accent6>
        <a:srgbClr val="809AE3"/>
      </a:accent6>
      <a:hlink>
        <a:srgbClr val="0066FF"/>
      </a:hlink>
      <a:folHlink>
        <a:srgbClr val="9947FD"/>
      </a:folHlink>
    </a:clrScheme>
    <a:fontScheme name="Glass Layers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r-Latn-C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r-Latn-C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lass Layers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ass Layers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361</TotalTime>
  <Words>251</Words>
  <Application>Microsoft Office PowerPoint</Application>
  <PresentationFormat>On-screen Show (4:3)</PresentationFormat>
  <Paragraphs>27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Glass Layers</vt:lpstr>
      <vt:lpstr>Slide 1</vt:lpstr>
      <vt:lpstr>Slide 2</vt:lpstr>
      <vt:lpstr>Slide 3</vt:lpstr>
      <vt:lpstr>Slide 4</vt:lpstr>
      <vt:lpstr>Slide 5</vt:lpstr>
      <vt:lpstr>Slide 6</vt:lpstr>
    </vt:vector>
  </TitlesOfParts>
  <Company>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Ravnotežne konstante složenih procesa</dc:title>
  <dc:creator>user</dc:creator>
  <cp:lastModifiedBy>Dusica</cp:lastModifiedBy>
  <cp:revision>21</cp:revision>
  <dcterms:created xsi:type="dcterms:W3CDTF">2007-05-28T10:44:39Z</dcterms:created>
  <dcterms:modified xsi:type="dcterms:W3CDTF">2014-04-08T09:27:03Z</dcterms:modified>
</cp:coreProperties>
</file>