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6" r:id="rId3"/>
    <p:sldId id="257" r:id="rId4"/>
    <p:sldId id="267" r:id="rId5"/>
    <p:sldId id="268" r:id="rId6"/>
    <p:sldId id="269" r:id="rId7"/>
    <p:sldId id="261" r:id="rId8"/>
    <p:sldId id="262" r:id="rId9"/>
    <p:sldId id="272" r:id="rId10"/>
    <p:sldId id="263" r:id="rId11"/>
    <p:sldId id="264" r:id="rId12"/>
    <p:sldId id="270" r:id="rId13"/>
    <p:sldId id="265" r:id="rId14"/>
    <p:sldId id="259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E5F513"/>
    <a:srgbClr val="F2FA8A"/>
    <a:srgbClr val="0033CC"/>
    <a:srgbClr val="B4D8EA"/>
    <a:srgbClr val="FFCC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4586F44-E086-4F62-97FD-3594E4598C03}" type="datetimeFigureOut">
              <a:rPr lang="en-US"/>
              <a:pPr>
                <a:defRPr/>
              </a:pPr>
              <a:t>5/6/2014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08C4EC6-EC01-48B1-84DE-54604E2030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6DDFCB-4CC6-4B72-BF59-261ACEAADD69}" type="slidenum">
              <a:rPr lang="sr-Latn-CS" smtClean="0"/>
              <a:pPr/>
              <a:t>17</a:t>
            </a:fld>
            <a:endParaRPr lang="sr-Latn-C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r-Latn-CS" smtClean="0">
                <a:solidFill>
                  <a:srgbClr val="000000"/>
                </a:solidFill>
                <a:cs typeface="Times New Roman" pitchFamily="18" charset="0"/>
              </a:rPr>
              <a:t>[Cl‾] + [I‾] + Ag</a:t>
            </a:r>
            <a:r>
              <a:rPr lang="sr-Latn-CS" baseline="30000" smtClean="0">
                <a:solidFill>
                  <a:srgbClr val="000000"/>
                </a:solidFill>
                <a:cs typeface="Times New Roman" pitchFamily="18" charset="0"/>
              </a:rPr>
              <a:t>+</a:t>
            </a:r>
            <a:r>
              <a:rPr lang="sr-Latn-CS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sr-Latn-C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[Cl‾] + [I‾] + Ag</a:t>
            </a:r>
            <a:r>
              <a:rPr lang="sr-Latn-CS" baseline="30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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8C4EC6-EC01-48B1-84DE-54604E2030D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A2DD4-5137-4AC0-88AC-026271AD10D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7868E-F031-4C32-B8D2-BC467BE96F6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1B04C-3FC8-4922-B704-CD305FE282F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7580E-5658-493E-BA7E-878E665121B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9E51D-B1F2-4551-8DB8-E904A36E5A1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A47FC-813D-489C-8E86-001F1CDCE9B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8358C-6B8C-4664-A436-355D46B41B6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C6EE8-127D-4DF4-A585-8C39F908AEA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A057C-7FB5-4B9F-AAB0-B5CB27C11A6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02D29-AABA-4C08-B6BA-E1683EF359C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8DCB5-15C0-4E20-B48B-3D237E05D9E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9933D8E-B6E6-4A83-AB0B-8C0DA9EFD1E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4000">
                <a:solidFill>
                  <a:schemeClr val="tx2"/>
                </a:solidFill>
              </a:rPr>
              <a:t>Proizvod rastvorljivosti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916113"/>
            <a:ext cx="2713037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1773238"/>
            <a:ext cx="29718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549275"/>
            <a:ext cx="7038975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755576" y="4581128"/>
            <a:ext cx="7435049" cy="1815882"/>
          </a:xfrm>
          <a:prstGeom prst="rect">
            <a:avLst/>
          </a:prstGeom>
          <a:solidFill>
            <a:srgbClr val="B4D8EA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dirty="0"/>
              <a:t>Heterogeni sistem: </a:t>
            </a:r>
            <a:r>
              <a:rPr lang="sr-Latn-CS" sz="2800" dirty="0" smtClean="0"/>
              <a:t>	zasićeni rastvor teško </a:t>
            </a:r>
          </a:p>
          <a:p>
            <a:r>
              <a:rPr lang="sr-Latn-CS" sz="2800" dirty="0" smtClean="0"/>
              <a:t>				rastvornog elektrolita</a:t>
            </a:r>
            <a:endParaRPr lang="sr-Latn-CS" sz="2800" dirty="0"/>
          </a:p>
          <a:p>
            <a:r>
              <a:rPr lang="sr-Latn-CS" sz="2800" dirty="0"/>
              <a:t>Ravnoteža:		AgCl(č) </a:t>
            </a:r>
            <a:r>
              <a:rPr lang="sr-Latn-CS" sz="2800" dirty="0">
                <a:sym typeface="Wingdings 3" pitchFamily="18" charset="2"/>
              </a:rPr>
              <a:t></a:t>
            </a:r>
            <a:r>
              <a:rPr lang="sr-Latn-CS" sz="2800" dirty="0"/>
              <a:t> Ag</a:t>
            </a:r>
            <a:r>
              <a:rPr lang="sr-Latn-CS" sz="2700" baseline="30000" dirty="0"/>
              <a:t>+</a:t>
            </a:r>
            <a:r>
              <a:rPr lang="sr-Latn-CS" sz="2800" dirty="0"/>
              <a:t>(aq) + </a:t>
            </a:r>
            <a:r>
              <a:rPr lang="sr-Latn-CS" sz="2800" dirty="0">
                <a:cs typeface="Arial" charset="0"/>
              </a:rPr>
              <a:t>Clˉ(aq</a:t>
            </a:r>
            <a:r>
              <a:rPr lang="sr-Latn-CS" sz="2800" dirty="0"/>
              <a:t>)</a:t>
            </a:r>
            <a:endParaRPr lang="sr-Latn-CS" sz="2700" baseline="30000" dirty="0"/>
          </a:p>
          <a:p>
            <a:pPr eaLnBrk="0" hangingPunct="0"/>
            <a:endParaRPr lang="sr-Latn-CS" sz="2800" dirty="0">
              <a:sym typeface="Wingdings 3" pitchFamily="18" charset="2"/>
            </a:endParaRPr>
          </a:p>
        </p:txBody>
      </p:sp>
      <p:sp>
        <p:nvSpPr>
          <p:cNvPr id="10244" name="Oval 6"/>
          <p:cNvSpPr>
            <a:spLocks noChangeArrowheads="1"/>
          </p:cNvSpPr>
          <p:nvPr/>
        </p:nvSpPr>
        <p:spPr bwMode="auto">
          <a:xfrm>
            <a:off x="2195513" y="1916113"/>
            <a:ext cx="863600" cy="8651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Ag</a:t>
            </a:r>
            <a:r>
              <a:rPr lang="en-US" baseline="30000"/>
              <a:t>+</a:t>
            </a:r>
            <a:endParaRPr lang="sr-Latn-CS" baseline="30000"/>
          </a:p>
        </p:txBody>
      </p:sp>
      <p:sp>
        <p:nvSpPr>
          <p:cNvPr id="10245" name="Oval 8"/>
          <p:cNvSpPr>
            <a:spLocks noChangeArrowheads="1"/>
          </p:cNvSpPr>
          <p:nvPr/>
        </p:nvSpPr>
        <p:spPr bwMode="auto">
          <a:xfrm>
            <a:off x="3635375" y="1125538"/>
            <a:ext cx="865188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Ag</a:t>
            </a:r>
            <a:r>
              <a:rPr lang="en-US" baseline="30000" dirty="0"/>
              <a:t>+</a:t>
            </a:r>
            <a:endParaRPr lang="sr-Latn-CS" baseline="30000" dirty="0"/>
          </a:p>
        </p:txBody>
      </p:sp>
      <p:sp>
        <p:nvSpPr>
          <p:cNvPr id="10246" name="Oval 10"/>
          <p:cNvSpPr>
            <a:spLocks noChangeArrowheads="1"/>
          </p:cNvSpPr>
          <p:nvPr/>
        </p:nvSpPr>
        <p:spPr bwMode="auto">
          <a:xfrm>
            <a:off x="5219700" y="1125538"/>
            <a:ext cx="865188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sr-Latn-CS"/>
          </a:p>
          <a:p>
            <a:pPr algn="ctr"/>
            <a:endParaRPr lang="sr-Latn-CS"/>
          </a:p>
        </p:txBody>
      </p:sp>
      <p:sp>
        <p:nvSpPr>
          <p:cNvPr id="10247" name="Text Box 13"/>
          <p:cNvSpPr txBox="1">
            <a:spLocks noChangeArrowheads="1"/>
          </p:cNvSpPr>
          <p:nvPr/>
        </p:nvSpPr>
        <p:spPr bwMode="auto">
          <a:xfrm>
            <a:off x="5416550" y="1360488"/>
            <a:ext cx="552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Ag</a:t>
            </a:r>
            <a:r>
              <a:rPr lang="en-US" baseline="30000"/>
              <a:t>+</a:t>
            </a:r>
            <a:endParaRPr lang="sr-Latn-CS" baseline="30000"/>
          </a:p>
        </p:txBody>
      </p:sp>
      <p:sp>
        <p:nvSpPr>
          <p:cNvPr id="10248" name="Oval 14"/>
          <p:cNvSpPr>
            <a:spLocks noChangeArrowheads="1"/>
          </p:cNvSpPr>
          <p:nvPr/>
        </p:nvSpPr>
        <p:spPr bwMode="auto">
          <a:xfrm>
            <a:off x="4427538" y="1916113"/>
            <a:ext cx="792162" cy="8651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Ag</a:t>
            </a:r>
            <a:r>
              <a:rPr lang="en-US" baseline="30000"/>
              <a:t>+</a:t>
            </a:r>
            <a:endParaRPr lang="sr-Latn-CS" baseline="30000"/>
          </a:p>
        </p:txBody>
      </p:sp>
      <p:sp>
        <p:nvSpPr>
          <p:cNvPr id="10249" name="Oval 16"/>
          <p:cNvSpPr>
            <a:spLocks noChangeArrowheads="1"/>
          </p:cNvSpPr>
          <p:nvPr/>
        </p:nvSpPr>
        <p:spPr bwMode="auto">
          <a:xfrm>
            <a:off x="6011863" y="1989138"/>
            <a:ext cx="865187" cy="7921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Ag</a:t>
            </a:r>
            <a:r>
              <a:rPr lang="en-US" baseline="30000"/>
              <a:t>+</a:t>
            </a:r>
            <a:endParaRPr lang="sr-Latn-CS" baseline="30000"/>
          </a:p>
        </p:txBody>
      </p:sp>
      <p:sp>
        <p:nvSpPr>
          <p:cNvPr id="10250" name="Oval 18"/>
          <p:cNvSpPr>
            <a:spLocks noChangeArrowheads="1"/>
          </p:cNvSpPr>
          <p:nvPr/>
        </p:nvSpPr>
        <p:spPr bwMode="auto">
          <a:xfrm>
            <a:off x="3348038" y="2852738"/>
            <a:ext cx="863600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Ag</a:t>
            </a:r>
            <a:r>
              <a:rPr lang="en-US" baseline="30000"/>
              <a:t>+</a:t>
            </a:r>
            <a:endParaRPr lang="sr-Latn-CS" baseline="30000"/>
          </a:p>
        </p:txBody>
      </p:sp>
      <p:sp>
        <p:nvSpPr>
          <p:cNvPr id="10251" name="Oval 20"/>
          <p:cNvSpPr>
            <a:spLocks noChangeArrowheads="1"/>
          </p:cNvSpPr>
          <p:nvPr/>
        </p:nvSpPr>
        <p:spPr bwMode="auto">
          <a:xfrm>
            <a:off x="5219700" y="2781300"/>
            <a:ext cx="865188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Ag+</a:t>
            </a:r>
            <a:endParaRPr lang="sr-Latn-C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1116013" y="981075"/>
            <a:ext cx="28082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3200" i="1">
                <a:latin typeface="Times New Roman" pitchFamily="18" charset="0"/>
              </a:rPr>
              <a:t>a</a:t>
            </a:r>
            <a:r>
              <a:rPr lang="sr-Latn-CS" sz="2800">
                <a:latin typeface="Times New Roman" pitchFamily="18" charset="0"/>
              </a:rPr>
              <a:t>AgCl = const. 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</a:t>
            </a:r>
            <a:endParaRPr lang="en-US" sz="2800" baseline="30000">
              <a:solidFill>
                <a:srgbClr val="800000"/>
              </a:solidFill>
              <a:sym typeface="Wingdings 3" pitchFamily="18" charset="2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1785938" y="2143125"/>
          <a:ext cx="4714875" cy="1243013"/>
        </p:xfrm>
        <a:graphic>
          <a:graphicData uri="http://schemas.openxmlformats.org/presentationml/2006/ole">
            <p:oleObj spid="_x0000_s1026" name="Equation" r:id="rId3" imgW="1193760" imgH="317160" progId="Equation.3">
              <p:embed/>
            </p:oleObj>
          </a:graphicData>
        </a:graphic>
      </p:graphicFrame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4427538" y="981075"/>
          <a:ext cx="3817937" cy="750888"/>
        </p:xfrm>
        <a:graphic>
          <a:graphicData uri="http://schemas.openxmlformats.org/presentationml/2006/ole">
            <p:oleObj spid="_x0000_s1027" name="Equation" r:id="rId4" imgW="1739900" imgH="342900" progId="Equation.3">
              <p:embed/>
            </p:oleObj>
          </a:graphicData>
        </a:graphic>
      </p:graphicFrame>
      <p:sp>
        <p:nvSpPr>
          <p:cNvPr id="1034" name="Rectangle 13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8" name="Object 12"/>
          <p:cNvGraphicFramePr>
            <a:graphicFrameLocks noChangeAspect="1"/>
          </p:cNvGraphicFramePr>
          <p:nvPr/>
        </p:nvGraphicFramePr>
        <p:xfrm>
          <a:off x="1262063" y="3829050"/>
          <a:ext cx="4759325" cy="885825"/>
        </p:xfrm>
        <a:graphic>
          <a:graphicData uri="http://schemas.openxmlformats.org/presentationml/2006/ole">
            <p:oleObj spid="_x0000_s1028" name="Equation" r:id="rId5" imgW="1688760" imgH="317160" progId="Equation.3">
              <p:embed/>
            </p:oleObj>
          </a:graphicData>
        </a:graphic>
      </p:graphicFrame>
      <p:sp>
        <p:nvSpPr>
          <p:cNvPr id="1035" name="Rectangle 15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9" name="Object 14"/>
          <p:cNvGraphicFramePr>
            <a:graphicFrameLocks noChangeAspect="1"/>
          </p:cNvGraphicFramePr>
          <p:nvPr/>
        </p:nvGraphicFramePr>
        <p:xfrm>
          <a:off x="1000125" y="5072063"/>
          <a:ext cx="3698875" cy="1000125"/>
        </p:xfrm>
        <a:graphic>
          <a:graphicData uri="http://schemas.openxmlformats.org/presentationml/2006/ole">
            <p:oleObj spid="_x0000_s1029" name="Equation" r:id="rId6" imgW="1168200" imgH="317160" progId="Equation.3">
              <p:embed/>
            </p:oleObj>
          </a:graphicData>
        </a:graphic>
      </p:graphicFrame>
      <p:sp>
        <p:nvSpPr>
          <p:cNvPr id="1036" name="Text Box 16"/>
          <p:cNvSpPr txBox="1">
            <a:spLocks noChangeArrowheads="1"/>
          </p:cNvSpPr>
          <p:nvPr/>
        </p:nvSpPr>
        <p:spPr bwMode="auto">
          <a:xfrm>
            <a:off x="5072063" y="5143500"/>
            <a:ext cx="3500437" cy="8318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Stehiometrijski pro</a:t>
            </a:r>
            <a:r>
              <a:rPr lang="sr-Latn-CS" sz="2400"/>
              <a:t>izvod </a:t>
            </a:r>
          </a:p>
          <a:p>
            <a:r>
              <a:rPr lang="sr-Latn-CS" sz="2400"/>
              <a:t>rastvorljivosti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755650" y="1268413"/>
            <a:ext cx="7462838" cy="1373187"/>
          </a:xfrm>
          <a:prstGeom prst="rect">
            <a:avLst/>
          </a:prstGeom>
          <a:solidFill>
            <a:srgbClr val="B3B8E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Rastvorljivost = količina supstance koja se rastvara</a:t>
            </a:r>
          </a:p>
          <a:p>
            <a:r>
              <a:rPr lang="sr-Latn-CS" sz="2800">
                <a:latin typeface="Times New Roman" pitchFamily="18" charset="0"/>
              </a:rPr>
              <a:t> 		      u određenoj zapremini rastvora</a:t>
            </a:r>
          </a:p>
          <a:p>
            <a:r>
              <a:rPr lang="sr-Latn-CS" sz="2800">
                <a:latin typeface="Times New Roman" pitchFamily="18" charset="0"/>
              </a:rPr>
              <a:t>		(=) g/dm</a:t>
            </a:r>
            <a:r>
              <a:rPr lang="sr-Latn-CS" sz="2800" baseline="30000">
                <a:latin typeface="Times New Roman" pitchFamily="18" charset="0"/>
              </a:rPr>
              <a:t>3</a:t>
            </a:r>
            <a:r>
              <a:rPr lang="sr-Latn-CS" sz="2800">
                <a:latin typeface="Times New Roman" pitchFamily="18" charset="0"/>
              </a:rPr>
              <a:t> ili g/100 cm</a:t>
            </a:r>
            <a:r>
              <a:rPr lang="sr-Latn-CS" sz="2800" baseline="30000">
                <a:latin typeface="Times New Roman" pitchFamily="18" charset="0"/>
              </a:rPr>
              <a:t>3</a:t>
            </a: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827088" y="3500438"/>
            <a:ext cx="7675562" cy="2227262"/>
          </a:xfrm>
          <a:prstGeom prst="rect">
            <a:avLst/>
          </a:prstGeom>
          <a:solidFill>
            <a:srgbClr val="89CDC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Molarna rastvorljivost = broj molova rastvorenog</a:t>
            </a:r>
          </a:p>
          <a:p>
            <a:r>
              <a:rPr lang="sr-Latn-CS" sz="2800">
                <a:latin typeface="Times New Roman" pitchFamily="18" charset="0"/>
              </a:rPr>
              <a:t>		slabo rastvornog elektrolita u njegovom</a:t>
            </a:r>
          </a:p>
          <a:p>
            <a:r>
              <a:rPr lang="sr-Latn-CS" sz="2800">
                <a:latin typeface="Times New Roman" pitchFamily="18" charset="0"/>
              </a:rPr>
              <a:t>		zasićenom rastvoru</a:t>
            </a:r>
          </a:p>
          <a:p>
            <a:endParaRPr lang="sr-Latn-CS" sz="2800">
              <a:latin typeface="Times New Roman" pitchFamily="18" charset="0"/>
            </a:endParaRPr>
          </a:p>
          <a:p>
            <a:r>
              <a:rPr lang="sr-Latn-CS" sz="2800">
                <a:latin typeface="Times New Roman" pitchFamily="18" charset="0"/>
              </a:rPr>
              <a:t>			(=) mol/dm</a:t>
            </a:r>
            <a:r>
              <a:rPr lang="sr-Latn-CS" sz="2800" baseline="30000">
                <a:latin typeface="Times New Roman" pitchFamily="18" charset="0"/>
              </a:rPr>
              <a:t>3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2411413" y="2781300"/>
            <a:ext cx="3114675" cy="519113"/>
          </a:xfrm>
          <a:prstGeom prst="rect">
            <a:avLst/>
          </a:prstGeom>
          <a:solidFill>
            <a:srgbClr val="B4D8EA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(</a:t>
            </a:r>
            <a:r>
              <a:rPr lang="en-US" sz="2800">
                <a:latin typeface="Times New Roman" pitchFamily="18" charset="0"/>
              </a:rPr>
              <a:t>g/100 g ras</a:t>
            </a:r>
            <a:r>
              <a:rPr lang="sr-Latn-CS" sz="2800">
                <a:latin typeface="Times New Roman" pitchFamily="18" charset="0"/>
              </a:rPr>
              <a:t>tvarača)</a:t>
            </a:r>
            <a:r>
              <a:rPr lang="en-US" sz="2800">
                <a:latin typeface="Times New Roman" pitchFamily="18" charset="0"/>
              </a:rPr>
              <a:t> </a:t>
            </a:r>
            <a:endParaRPr lang="sr-Latn-CS" sz="28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704975" y="1062038"/>
          <a:ext cx="6037263" cy="4219575"/>
        </p:xfrm>
        <a:graphic>
          <a:graphicData uri="http://schemas.openxmlformats.org/presentationml/2006/ole">
            <p:oleObj spid="_x0000_s2050" name="Equation" r:id="rId3" imgW="2743200" imgH="191736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619250" y="1628775"/>
            <a:ext cx="6778625" cy="324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/>
              <a:t>Primer 1.</a:t>
            </a:r>
          </a:p>
          <a:p>
            <a:pPr>
              <a:lnSpc>
                <a:spcPct val="130000"/>
              </a:lnSpc>
            </a:pPr>
            <a:r>
              <a:rPr lang="sr-Latn-CS" sz="2800"/>
              <a:t>K</a:t>
            </a:r>
            <a:r>
              <a:rPr lang="sr-Latn-CS" sz="2800" baseline="-25000"/>
              <a:t>sp</a:t>
            </a:r>
            <a:r>
              <a:rPr lang="sr-Latn-CS" sz="2800"/>
              <a:t>(AgCl) = 1,8</a:t>
            </a:r>
            <a:r>
              <a:rPr lang="en-US" sz="2800">
                <a:cs typeface="Arial" charset="0"/>
              </a:rPr>
              <a:t>×</a:t>
            </a:r>
            <a:r>
              <a:rPr lang="sr-Latn-CS" sz="2800">
                <a:cs typeface="Arial" charset="0"/>
              </a:rPr>
              <a:t>10</a:t>
            </a:r>
            <a:r>
              <a:rPr lang="sr-Latn-CS" sz="2800" baseline="30000">
                <a:cs typeface="Arial" charset="0"/>
              </a:rPr>
              <a:t>-10</a:t>
            </a:r>
            <a:endParaRPr lang="en-US" sz="2800" baseline="30000">
              <a:cs typeface="Arial" charset="0"/>
            </a:endParaRPr>
          </a:p>
          <a:p>
            <a:pPr>
              <a:lnSpc>
                <a:spcPct val="130000"/>
              </a:lnSpc>
            </a:pPr>
            <a:r>
              <a:rPr lang="sr-Latn-CS" sz="2800"/>
              <a:t>K</a:t>
            </a:r>
            <a:r>
              <a:rPr lang="sr-Latn-CS" sz="2800" baseline="-25000"/>
              <a:t>sp</a:t>
            </a:r>
            <a:r>
              <a:rPr lang="sr-Latn-CS" sz="2800"/>
              <a:t>(Ag</a:t>
            </a:r>
            <a:r>
              <a:rPr lang="sr-Latn-CS" sz="2800" baseline="-25000"/>
              <a:t>2</a:t>
            </a:r>
            <a:r>
              <a:rPr lang="sr-Latn-CS" sz="2800"/>
              <a:t>CrO</a:t>
            </a:r>
            <a:r>
              <a:rPr lang="sr-Latn-CS" sz="2800" baseline="-25000"/>
              <a:t>4</a:t>
            </a:r>
            <a:r>
              <a:rPr lang="sr-Latn-CS" sz="2800"/>
              <a:t>) = 1,1</a:t>
            </a:r>
            <a:r>
              <a:rPr lang="en-US" sz="2800">
                <a:cs typeface="Arial" charset="0"/>
              </a:rPr>
              <a:t>×</a:t>
            </a:r>
            <a:r>
              <a:rPr lang="sr-Latn-CS" sz="2800">
                <a:cs typeface="Arial" charset="0"/>
              </a:rPr>
              <a:t>10</a:t>
            </a:r>
            <a:r>
              <a:rPr lang="sr-Latn-CS" sz="2800" baseline="30000">
                <a:cs typeface="Arial" charset="0"/>
              </a:rPr>
              <a:t>-12</a:t>
            </a:r>
          </a:p>
          <a:p>
            <a:pPr>
              <a:lnSpc>
                <a:spcPct val="130000"/>
              </a:lnSpc>
            </a:pPr>
            <a:endParaRPr lang="sr-Latn-CS" sz="2800" baseline="30000">
              <a:cs typeface="Arial" charset="0"/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cs typeface="Arial" charset="0"/>
              </a:rPr>
              <a:t>Izračunati rastvorljivosti u vodi navedenih </a:t>
            </a:r>
          </a:p>
          <a:p>
            <a:pPr>
              <a:lnSpc>
                <a:spcPct val="130000"/>
              </a:lnSpc>
            </a:pPr>
            <a:r>
              <a:rPr lang="sr-Latn-CS" sz="2800">
                <a:cs typeface="Arial" charset="0"/>
              </a:rPr>
              <a:t>soli srebra.</a:t>
            </a:r>
            <a:endParaRPr lang="en-US" sz="2800"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ChangeArrowheads="1"/>
          </p:cNvSpPr>
          <p:nvPr/>
        </p:nvSpPr>
        <p:spPr bwMode="auto">
          <a:xfrm>
            <a:off x="1331913" y="620713"/>
            <a:ext cx="6329362" cy="19764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800"/>
              <a:t>Dve važne pojave: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Latn-CS" sz="2800"/>
              <a:t> dejstvo stranog jona (“soni efekat” )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800"/>
              <a:t> </a:t>
            </a:r>
            <a:r>
              <a:rPr lang="sr-Latn-CS" sz="2800"/>
              <a:t>dejstvo</a:t>
            </a:r>
            <a:r>
              <a:rPr lang="en-US" sz="2800"/>
              <a:t> </a:t>
            </a:r>
            <a:r>
              <a:rPr lang="sr-Latn-CS" sz="2800"/>
              <a:t>zajedničkog jona</a:t>
            </a:r>
          </a:p>
          <a:p>
            <a:pPr eaLnBrk="0" hangingPunct="0">
              <a:lnSpc>
                <a:spcPct val="120000"/>
              </a:lnSpc>
            </a:pPr>
            <a:endParaRPr lang="sr-Latn-CS"/>
          </a:p>
        </p:txBody>
      </p:sp>
      <p:sp>
        <p:nvSpPr>
          <p:cNvPr id="13315" name="Text Box 8"/>
          <p:cNvSpPr txBox="1">
            <a:spLocks noChangeArrowheads="1"/>
          </p:cNvSpPr>
          <p:nvPr/>
        </p:nvSpPr>
        <p:spPr bwMode="auto">
          <a:xfrm>
            <a:off x="1763713" y="4868863"/>
            <a:ext cx="4511675" cy="1373187"/>
          </a:xfrm>
          <a:prstGeom prst="rect">
            <a:avLst/>
          </a:prstGeom>
          <a:solidFill>
            <a:srgbClr val="F2FA8A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Soni efekat:</a:t>
            </a:r>
          </a:p>
          <a:p>
            <a:r>
              <a:rPr lang="sr-Latn-CS" sz="2800"/>
              <a:t>Jonska sila </a:t>
            </a:r>
            <a:r>
              <a:rPr lang="sr-Latn-CS" sz="2800">
                <a:sym typeface="Wingdings 3" pitchFamily="18" charset="2"/>
              </a:rPr>
              <a:t>  </a:t>
            </a:r>
            <a:r>
              <a:rPr lang="sr-Latn-CS" sz="2800" i="1">
                <a:sym typeface="Wingdings 3" pitchFamily="18" charset="2"/>
              </a:rPr>
              <a:t>y </a:t>
            </a:r>
            <a:r>
              <a:rPr lang="sr-Latn-CS" sz="2800">
                <a:sym typeface="Wingdings 3" pitchFamily="18" charset="2"/>
              </a:rPr>
              <a:t>  </a:t>
            </a:r>
            <a:r>
              <a:rPr lang="sr-Latn-CS" sz="2800" i="1">
                <a:sym typeface="Wingdings 3" pitchFamily="18" charset="2"/>
              </a:rPr>
              <a:t>c</a:t>
            </a:r>
            <a:r>
              <a:rPr lang="sr-Latn-CS" sz="2800">
                <a:sym typeface="Wingdings 3" pitchFamily="18" charset="2"/>
              </a:rPr>
              <a:t>  </a:t>
            </a:r>
          </a:p>
          <a:p>
            <a:r>
              <a:rPr lang="sr-Latn-CS" sz="2800">
                <a:sym typeface="Wingdings 3" pitchFamily="18" charset="2"/>
              </a:rPr>
              <a:t>	 rastvorljivost raste </a:t>
            </a: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331913" y="3429000"/>
            <a:ext cx="57102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Da li se BaSO</a:t>
            </a:r>
            <a:r>
              <a:rPr lang="sr-Latn-CS" sz="2800" baseline="-25000">
                <a:latin typeface="Times New Roman" pitchFamily="18" charset="0"/>
              </a:rPr>
              <a:t>4</a:t>
            </a:r>
            <a:r>
              <a:rPr lang="sr-Latn-CS" sz="2800">
                <a:latin typeface="Times New Roman" pitchFamily="18" charset="0"/>
              </a:rPr>
              <a:t> bolje rastvara u vodi ili</a:t>
            </a:r>
          </a:p>
          <a:p>
            <a:r>
              <a:rPr lang="sr-Latn-CS" sz="2800">
                <a:latin typeface="Times New Roman" pitchFamily="18" charset="0"/>
              </a:rPr>
              <a:t>rastvoru NaCl?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46213"/>
            <a:ext cx="8334375" cy="541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1547813" y="692150"/>
            <a:ext cx="65405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Uticaj jonske sile rastvora na povećanje </a:t>
            </a:r>
          </a:p>
          <a:p>
            <a:r>
              <a:rPr lang="sr-Latn-CS" sz="2800"/>
              <a:t>rastvorljivosti nekih teško rastvornih soli</a:t>
            </a: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5651500" y="3573463"/>
            <a:ext cx="1296988" cy="404812"/>
          </a:xfrm>
          <a:prstGeom prst="rect">
            <a:avLst/>
          </a:prstGeom>
          <a:noFill/>
          <a:ln w="38100" cmpd="dbl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611188" y="1557338"/>
            <a:ext cx="576262" cy="37623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342" name="Text Box 9"/>
          <p:cNvSpPr txBox="1">
            <a:spLocks noChangeArrowheads="1"/>
          </p:cNvSpPr>
          <p:nvPr/>
        </p:nvSpPr>
        <p:spPr bwMode="auto">
          <a:xfrm>
            <a:off x="8312150" y="6237288"/>
            <a:ext cx="193675" cy="37623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343" name="Text Box 10"/>
          <p:cNvSpPr txBox="1">
            <a:spLocks noChangeArrowheads="1"/>
          </p:cNvSpPr>
          <p:nvPr/>
        </p:nvSpPr>
        <p:spPr bwMode="auto">
          <a:xfrm>
            <a:off x="5651500" y="5589588"/>
            <a:ext cx="1225550" cy="404812"/>
          </a:xfrm>
          <a:prstGeom prst="rect">
            <a:avLst/>
          </a:prstGeom>
          <a:noFill/>
          <a:ln w="38100" cmpd="dbl">
            <a:solidFill>
              <a:srgbClr val="FFCC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5651500" y="4797425"/>
            <a:ext cx="2665413" cy="404813"/>
          </a:xfrm>
          <a:prstGeom prst="rect">
            <a:avLst/>
          </a:prstGeom>
          <a:noFill/>
          <a:ln w="38100" cmpd="dbl">
            <a:solidFill>
              <a:srgbClr val="A5002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476375" y="1700213"/>
            <a:ext cx="5703888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latin typeface="Times New Roman" pitchFamily="18" charset="0"/>
                <a:cs typeface="Times New Roman" pitchFamily="18" charset="0"/>
              </a:rPr>
              <a:t>Da li se BaSO</a:t>
            </a:r>
            <a:r>
              <a:rPr lang="sr-Latn-CS" sz="2700" baseline="-25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Latn-CS" sz="2800">
                <a:latin typeface="Times New Roman" pitchFamily="18" charset="0"/>
                <a:cs typeface="Times New Roman" pitchFamily="18" charset="0"/>
              </a:rPr>
              <a:t> bolje rastvara u vodi ili</a:t>
            </a:r>
          </a:p>
          <a:p>
            <a:r>
              <a:rPr lang="sr-Latn-CS" sz="2800">
                <a:latin typeface="Times New Roman" pitchFamily="18" charset="0"/>
                <a:cs typeface="Times New Roman" pitchFamily="18" charset="0"/>
              </a:rPr>
              <a:t>rastvoru Na</a:t>
            </a:r>
            <a:r>
              <a:rPr lang="sr-Latn-CS" sz="2800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280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sr-Latn-CS" sz="2800" baseline="-25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Latn-CS" sz="280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eaLnBrk="0" hangingPunct="0"/>
            <a:endParaRPr lang="sr-Latn-C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600200" y="30384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>
              <a:latin typeface="Times New Roman" pitchFamily="18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074" name="Equation" r:id="rId3" imgW="114120" imgH="215640" progId="Equation.3">
              <p:embed/>
            </p:oleObj>
          </a:graphicData>
        </a:graphic>
      </p:graphicFrame>
      <p:graphicFrame>
        <p:nvGraphicFramePr>
          <p:cNvPr id="3075" name="Object 7"/>
          <p:cNvGraphicFramePr>
            <a:graphicFrameLocks noChangeAspect="1"/>
          </p:cNvGraphicFramePr>
          <p:nvPr/>
        </p:nvGraphicFramePr>
        <p:xfrm>
          <a:off x="1692275" y="3213100"/>
          <a:ext cx="5427663" cy="885825"/>
        </p:xfrm>
        <a:graphic>
          <a:graphicData uri="http://schemas.openxmlformats.org/presentationml/2006/ole">
            <p:oleObj spid="_x0000_s3075" name="Equation" r:id="rId4" imgW="2172420" imgH="353363" progId="Equation.3">
              <p:embed/>
            </p:oleObj>
          </a:graphicData>
        </a:graphic>
      </p:graphicFrame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2555875" y="4581525"/>
            <a:ext cx="2293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sr-Latn-CS" sz="280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sr-Latn-CS" sz="2800" baseline="-25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8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   R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8" y="542925"/>
            <a:ext cx="8772525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3708400" y="1628775"/>
            <a:ext cx="4824413" cy="26717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600"/>
              <a:t>Smanjenje rastvorljivosti usled dejstva zajedničkog jona (isprekidana linija)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sr-Latn-CS" sz="2600"/>
              <a:t> soni efekat delimično kompenzuje uticaj zajedničkog jona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ChangeArrowheads="1"/>
          </p:cNvSpPr>
          <p:nvPr/>
        </p:nvSpPr>
        <p:spPr bwMode="auto">
          <a:xfrm>
            <a:off x="827088" y="2565400"/>
            <a:ext cx="43815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2</a:t>
            </a:r>
            <a:r>
              <a:rPr lang="en-US" sz="2800">
                <a:latin typeface="Times New Roman" pitchFamily="18" charset="0"/>
              </a:rPr>
              <a:t>(s)                  Pb</a:t>
            </a:r>
            <a:r>
              <a:rPr lang="en-US" sz="2800" baseline="30000">
                <a:latin typeface="Times New Roman" pitchFamily="18" charset="0"/>
              </a:rPr>
              <a:t>2+</a:t>
            </a:r>
            <a:r>
              <a:rPr lang="en-US" sz="2800">
                <a:latin typeface="Times New Roman" pitchFamily="18" charset="0"/>
              </a:rPr>
              <a:t>  +  2I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endParaRPr lang="en-US" sz="2800" baseline="30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>
                <a:latin typeface="Times New Roman" pitchFamily="18" charset="0"/>
              </a:rPr>
              <a:t>Pb</a:t>
            </a:r>
            <a:r>
              <a:rPr lang="en-US" sz="2800" baseline="30000">
                <a:latin typeface="Times New Roman" pitchFamily="18" charset="0"/>
              </a:rPr>
              <a:t>2+</a:t>
            </a:r>
            <a:r>
              <a:rPr lang="en-US" sz="2800">
                <a:latin typeface="Times New Roman" pitchFamily="18" charset="0"/>
              </a:rPr>
              <a:t>      +   I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r>
              <a:rPr lang="en-US" sz="2800" baseline="30000">
                <a:latin typeface="Times New Roman" pitchFamily="18" charset="0"/>
              </a:rPr>
              <a:t>                       </a:t>
            </a:r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30000">
                <a:latin typeface="Times New Roman" pitchFamily="18" charset="0"/>
              </a:rPr>
              <a:t>+</a:t>
            </a:r>
          </a:p>
          <a:p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30000">
                <a:latin typeface="Times New Roman" pitchFamily="18" charset="0"/>
              </a:rPr>
              <a:t>+          </a:t>
            </a:r>
            <a:r>
              <a:rPr lang="en-US" sz="2800">
                <a:latin typeface="Times New Roman" pitchFamily="18" charset="0"/>
              </a:rPr>
              <a:t>+</a:t>
            </a:r>
            <a:r>
              <a:rPr lang="en-US" sz="2800" baseline="30000">
                <a:latin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</a:rPr>
              <a:t>  I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r>
              <a:rPr lang="en-US" sz="2800" baseline="30000">
                <a:latin typeface="Times New Roman" pitchFamily="18" charset="0"/>
              </a:rPr>
              <a:t>                      </a:t>
            </a:r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2</a:t>
            </a:r>
            <a:endParaRPr lang="en-US" sz="2800">
              <a:latin typeface="Times New Roman" pitchFamily="18" charset="0"/>
            </a:endParaRPr>
          </a:p>
          <a:p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2</a:t>
            </a:r>
            <a:r>
              <a:rPr lang="en-US" sz="2800">
                <a:latin typeface="Times New Roman" pitchFamily="18" charset="0"/>
              </a:rPr>
              <a:t>      </a:t>
            </a:r>
            <a:r>
              <a:rPr lang="en-US" sz="2800" baseline="30000">
                <a:latin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</a:rPr>
              <a:t>+</a:t>
            </a:r>
            <a:r>
              <a:rPr lang="en-US" sz="2800" baseline="30000">
                <a:latin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</a:rPr>
              <a:t>  I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	     </a:t>
            </a:r>
            <a:r>
              <a:rPr lang="en-US" sz="2800" baseline="30000">
                <a:latin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3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endParaRPr lang="en-US" sz="2800">
              <a:latin typeface="Times New Roman" pitchFamily="18" charset="0"/>
            </a:endParaRPr>
          </a:p>
          <a:p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3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r>
              <a:rPr lang="en-US" sz="2800" baseline="30000">
                <a:latin typeface="Times New Roman" pitchFamily="18" charset="0"/>
              </a:rPr>
              <a:t>        </a:t>
            </a:r>
            <a:r>
              <a:rPr lang="en-US" sz="2800">
                <a:latin typeface="Times New Roman" pitchFamily="18" charset="0"/>
              </a:rPr>
              <a:t>+</a:t>
            </a:r>
            <a:r>
              <a:rPr lang="en-US" sz="2800" baseline="30000">
                <a:latin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</a:rPr>
              <a:t>  I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r>
              <a:rPr lang="en-US" sz="2800" baseline="30000">
                <a:latin typeface="Times New Roman" pitchFamily="18" charset="0"/>
              </a:rPr>
              <a:t>                      </a:t>
            </a:r>
            <a:r>
              <a:rPr lang="en-US" sz="2800">
                <a:latin typeface="Times New Roman" pitchFamily="18" charset="0"/>
              </a:rPr>
              <a:t>PbI</a:t>
            </a:r>
            <a:r>
              <a:rPr lang="en-US" sz="2800" baseline="-25000">
                <a:latin typeface="Times New Roman" pitchFamily="18" charset="0"/>
              </a:rPr>
              <a:t>4</a:t>
            </a:r>
            <a:r>
              <a:rPr lang="en-US" sz="2800" baseline="30000">
                <a:latin typeface="Times New Roman" pitchFamily="18" charset="0"/>
              </a:rPr>
              <a:t>2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ˉ</a:t>
            </a:r>
            <a:endParaRPr lang="en-US" sz="28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Line 8"/>
          <p:cNvSpPr>
            <a:spLocks noChangeShapeType="1"/>
          </p:cNvSpPr>
          <p:nvPr/>
        </p:nvSpPr>
        <p:spPr bwMode="auto">
          <a:xfrm>
            <a:off x="2286000" y="28956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88" name="Line 9"/>
          <p:cNvSpPr>
            <a:spLocks noChangeShapeType="1"/>
          </p:cNvSpPr>
          <p:nvPr/>
        </p:nvSpPr>
        <p:spPr bwMode="auto">
          <a:xfrm flipH="1">
            <a:off x="2286000" y="28194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Text Box 12"/>
          <p:cNvSpPr txBox="1">
            <a:spLocks noChangeArrowheads="1"/>
          </p:cNvSpPr>
          <p:nvPr/>
        </p:nvSpPr>
        <p:spPr bwMode="auto">
          <a:xfrm>
            <a:off x="8534400" y="6019800"/>
            <a:ext cx="1841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 baseline="30000">
              <a:latin typeface="Times New Roman" pitchFamily="18" charset="0"/>
            </a:endParaRPr>
          </a:p>
        </p:txBody>
      </p:sp>
      <p:sp>
        <p:nvSpPr>
          <p:cNvPr id="16390" name="Line 13"/>
          <p:cNvSpPr>
            <a:spLocks noChangeShapeType="1"/>
          </p:cNvSpPr>
          <p:nvPr/>
        </p:nvSpPr>
        <p:spPr bwMode="auto">
          <a:xfrm>
            <a:off x="3048000" y="32766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14"/>
          <p:cNvSpPr>
            <a:spLocks noChangeShapeType="1"/>
          </p:cNvSpPr>
          <p:nvPr/>
        </p:nvSpPr>
        <p:spPr bwMode="auto">
          <a:xfrm flipH="1">
            <a:off x="3048000" y="33528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15"/>
          <p:cNvSpPr>
            <a:spLocks noChangeShapeType="1"/>
          </p:cNvSpPr>
          <p:nvPr/>
        </p:nvSpPr>
        <p:spPr bwMode="auto">
          <a:xfrm>
            <a:off x="3048000" y="3733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16"/>
          <p:cNvSpPr>
            <a:spLocks noChangeShapeType="1"/>
          </p:cNvSpPr>
          <p:nvPr/>
        </p:nvSpPr>
        <p:spPr bwMode="auto">
          <a:xfrm flipH="1">
            <a:off x="3048000" y="36576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Line 17"/>
          <p:cNvSpPr>
            <a:spLocks noChangeShapeType="1"/>
          </p:cNvSpPr>
          <p:nvPr/>
        </p:nvSpPr>
        <p:spPr bwMode="auto">
          <a:xfrm>
            <a:off x="3048000" y="41148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18"/>
          <p:cNvSpPr>
            <a:spLocks noChangeShapeType="1"/>
          </p:cNvSpPr>
          <p:nvPr/>
        </p:nvSpPr>
        <p:spPr bwMode="auto">
          <a:xfrm flipH="1">
            <a:off x="3048000" y="41910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19"/>
          <p:cNvSpPr>
            <a:spLocks noChangeShapeType="1"/>
          </p:cNvSpPr>
          <p:nvPr/>
        </p:nvSpPr>
        <p:spPr bwMode="auto">
          <a:xfrm>
            <a:off x="3048000" y="4572000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Line 20"/>
          <p:cNvSpPr>
            <a:spLocks noChangeShapeType="1"/>
          </p:cNvSpPr>
          <p:nvPr/>
        </p:nvSpPr>
        <p:spPr bwMode="auto">
          <a:xfrm flipH="1">
            <a:off x="3048000" y="47244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Text Box 22"/>
          <p:cNvSpPr txBox="1">
            <a:spLocks noChangeArrowheads="1"/>
          </p:cNvSpPr>
          <p:nvPr/>
        </p:nvSpPr>
        <p:spPr bwMode="auto">
          <a:xfrm>
            <a:off x="539750" y="765175"/>
            <a:ext cx="826452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Suzbijanje rastvorljivosti dejstvom zajedničkog jona</a:t>
            </a:r>
          </a:p>
          <a:p>
            <a:r>
              <a:rPr lang="sr-Latn-CS" sz="2800"/>
              <a:t>važno u kvantitativnoj analizi</a:t>
            </a:r>
          </a:p>
          <a:p>
            <a:endParaRPr lang="sr-Latn-CS" sz="2800"/>
          </a:p>
        </p:txBody>
      </p:sp>
      <p:sp>
        <p:nvSpPr>
          <p:cNvPr id="16399" name="Text Box 23"/>
          <p:cNvSpPr txBox="1">
            <a:spLocks noChangeArrowheads="1"/>
          </p:cNvSpPr>
          <p:nvPr/>
        </p:nvSpPr>
        <p:spPr bwMode="auto">
          <a:xfrm>
            <a:off x="1023938" y="5341938"/>
            <a:ext cx="678815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sr-Latn-CS" sz="2800"/>
              <a:t> </a:t>
            </a:r>
            <a:r>
              <a:rPr lang="sr-Latn-CS" sz="2800">
                <a:solidFill>
                  <a:srgbClr val="A50021"/>
                </a:solidFill>
              </a:rPr>
              <a:t>OBAZRIVO sa viškom taložnog sredstva!</a:t>
            </a:r>
          </a:p>
          <a:p>
            <a:endParaRPr lang="sr-Latn-CS"/>
          </a:p>
        </p:txBody>
      </p:sp>
      <p:sp>
        <p:nvSpPr>
          <p:cNvPr id="18" name="TextBox 17"/>
          <p:cNvSpPr txBox="1"/>
          <p:nvPr/>
        </p:nvSpPr>
        <p:spPr>
          <a:xfrm>
            <a:off x="6286500" y="3429000"/>
            <a:ext cx="2325688" cy="830263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2400" dirty="0"/>
              <a:t>AMFOTERNI </a:t>
            </a:r>
          </a:p>
          <a:p>
            <a:pPr>
              <a:defRPr/>
            </a:pPr>
            <a:r>
              <a:rPr lang="en-US" sz="2400" dirty="0"/>
              <a:t>HIDROKSIDI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1331913" y="692150"/>
            <a:ext cx="6396037" cy="528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sr-Latn-CS" sz="2800"/>
              <a:t> Različiti podaci o K</a:t>
            </a:r>
            <a:r>
              <a:rPr lang="sr-Latn-CS" sz="2800" baseline="-25000"/>
              <a:t>sp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endParaRPr lang="sr-Latn-CS" sz="2800" baseline="-25000"/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sr-Latn-CS" sz="2800" baseline="-25000"/>
              <a:t> </a:t>
            </a:r>
            <a:r>
              <a:rPr lang="sr-Latn-CS" sz="2800"/>
              <a:t>“Starenje” taloga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endParaRPr lang="sr-Latn-CS" sz="2800"/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0033CC"/>
                </a:solidFill>
              </a:rPr>
              <a:t>K</a:t>
            </a:r>
            <a:r>
              <a:rPr lang="sr-Latn-CS" sz="2800" baseline="-25000">
                <a:solidFill>
                  <a:srgbClr val="0033CC"/>
                </a:solidFill>
              </a:rPr>
              <a:t>sp</a:t>
            </a:r>
            <a:r>
              <a:rPr lang="sr-Latn-CS" sz="2800">
                <a:solidFill>
                  <a:srgbClr val="0033CC"/>
                </a:solidFill>
              </a:rPr>
              <a:t>(Mg(OH)</a:t>
            </a:r>
            <a:r>
              <a:rPr lang="sr-Latn-CS" sz="2800" baseline="-25000">
                <a:solidFill>
                  <a:srgbClr val="0033CC"/>
                </a:solidFill>
              </a:rPr>
              <a:t>2</a:t>
            </a:r>
            <a:r>
              <a:rPr lang="sr-Latn-CS" sz="2800">
                <a:solidFill>
                  <a:srgbClr val="0033CC"/>
                </a:solidFill>
              </a:rPr>
              <a:t>): 6,0 </a:t>
            </a:r>
            <a:r>
              <a:rPr lang="en-US" sz="2800">
                <a:solidFill>
                  <a:srgbClr val="0033CC"/>
                </a:solidFill>
                <a:cs typeface="Arial" charset="0"/>
              </a:rPr>
              <a:t>×</a:t>
            </a:r>
            <a:r>
              <a:rPr lang="sr-Latn-CS" sz="2800">
                <a:solidFill>
                  <a:srgbClr val="0033CC"/>
                </a:solidFill>
                <a:cs typeface="Arial" charset="0"/>
              </a:rPr>
              <a:t>10</a:t>
            </a:r>
            <a:r>
              <a:rPr lang="sr-Latn-CS" sz="2800" baseline="30000">
                <a:solidFill>
                  <a:srgbClr val="0033CC"/>
                </a:solidFill>
                <a:cs typeface="Arial" charset="0"/>
              </a:rPr>
              <a:t>-10</a:t>
            </a:r>
            <a:r>
              <a:rPr lang="sr-Latn-CS" sz="2800">
                <a:solidFill>
                  <a:srgbClr val="0033CC"/>
                </a:solidFill>
                <a:cs typeface="Arial" charset="0"/>
              </a:rPr>
              <a:t>  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  1,8 </a:t>
            </a:r>
            <a:r>
              <a:rPr lang="en-U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×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10</a:t>
            </a:r>
            <a:r>
              <a:rPr lang="sr-Latn-CS" sz="2800" baseline="300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-11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K</a:t>
            </a:r>
            <a:r>
              <a:rPr lang="sr-Latn-CS" sz="2800" baseline="-250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(Ni(OH)</a:t>
            </a:r>
            <a:r>
              <a:rPr lang="sr-Latn-CS" sz="2800" baseline="-250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2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): 2,0 </a:t>
            </a:r>
            <a:r>
              <a:rPr lang="en-U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×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10</a:t>
            </a:r>
            <a:r>
              <a:rPr lang="sr-Latn-CS" sz="2800" baseline="300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-15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  </a:t>
            </a:r>
            <a:r>
              <a:rPr lang="sr-Latn-CS" sz="2800">
                <a:solidFill>
                  <a:srgbClr val="0033CC"/>
                </a:solidFill>
                <a:sym typeface="Wingdings 3" pitchFamily="18" charset="2"/>
              </a:rPr>
              <a:t>  6,3 </a:t>
            </a:r>
            <a:r>
              <a:rPr lang="en-U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×</a:t>
            </a:r>
            <a:r>
              <a:rPr lang="sr-Latn-CS" sz="28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10</a:t>
            </a:r>
            <a:r>
              <a:rPr lang="sr-Latn-CS" sz="2800" baseline="30000">
                <a:solidFill>
                  <a:srgbClr val="0033CC"/>
                </a:solidFill>
                <a:cs typeface="Arial" charset="0"/>
                <a:sym typeface="Wingdings 3" pitchFamily="18" charset="2"/>
              </a:rPr>
              <a:t>-18</a:t>
            </a:r>
            <a:endParaRPr lang="sr-Latn-CS" sz="2800">
              <a:solidFill>
                <a:srgbClr val="0033CC"/>
              </a:solidFill>
              <a:cs typeface="Arial" charset="0"/>
              <a:sym typeface="Wingdings 3" pitchFamily="18" charset="2"/>
            </a:endParaRP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endParaRPr lang="sr-Latn-CS" sz="2800">
              <a:solidFill>
                <a:srgbClr val="0033CC"/>
              </a:solidFill>
              <a:cs typeface="Arial" charset="0"/>
              <a:sym typeface="Wingdings 3" pitchFamily="18" charset="2"/>
            </a:endParaRP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Uslovi za taloženje  K</a:t>
            </a:r>
            <a:r>
              <a:rPr lang="sr-Latn-CS" sz="2800" baseline="-250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 pre “starenja”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sr-Latn-CS" sz="28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Rastvaranje  K</a:t>
            </a:r>
            <a:r>
              <a:rPr lang="sr-Latn-CS" sz="2800" baseline="-250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A50021"/>
                </a:solidFill>
                <a:cs typeface="Arial" charset="0"/>
                <a:sym typeface="Wingdings 3" pitchFamily="18" charset="2"/>
              </a:rPr>
              <a:t> posle “starenja”</a:t>
            </a:r>
            <a:endParaRPr lang="sr-Latn-CS" sz="2800" baseline="30000">
              <a:solidFill>
                <a:srgbClr val="A50021"/>
              </a:solidFill>
              <a:cs typeface="Arial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395288" y="2492375"/>
            <a:ext cx="33718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Grafičko predstavljanje </a:t>
            </a:r>
          </a:p>
          <a:p>
            <a:r>
              <a:rPr lang="sr-Latn-CS" sz="2400"/>
              <a:t>promene kocentracije</a:t>
            </a:r>
          </a:p>
          <a:p>
            <a:r>
              <a:rPr lang="sr-Latn-CS" sz="2400"/>
              <a:t>jona tokom taloženja</a:t>
            </a:r>
          </a:p>
        </p:txBody>
      </p:sp>
      <p:pic>
        <p:nvPicPr>
          <p:cNvPr id="1843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908050"/>
            <a:ext cx="4325937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3400425" y="1289050"/>
            <a:ext cx="933450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i="1"/>
              <a:t>pCl (pI)</a:t>
            </a:r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6877050" y="6165850"/>
            <a:ext cx="1695450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Stepen titracije</a:t>
            </a: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6877050" y="1125538"/>
            <a:ext cx="863600" cy="3667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/>
              <a:t>   AgI</a:t>
            </a:r>
          </a:p>
        </p:txBody>
      </p: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7019925" y="2924175"/>
            <a:ext cx="792163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/>
              <a:t>AgCl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Stvar</a:t>
            </a:r>
            <a:r>
              <a:rPr lang="sr-Latn-CS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anje </a:t>
            </a:r>
            <a:r>
              <a:rPr lang="sr-Latn-CS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 rastvaranje taloga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1116013" y="1916113"/>
            <a:ext cx="7127875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M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y+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x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A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x-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&lt; 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K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(M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x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	  nezasićen rastvor</a:t>
            </a:r>
          </a:p>
          <a:p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			     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(talog se rastvara)</a:t>
            </a:r>
            <a:endParaRPr lang="sr-Latn-CS" sz="2800" baseline="30000">
              <a:sym typeface="Wingdings 3" pitchFamily="18" charset="2"/>
            </a:endParaRPr>
          </a:p>
          <a:p>
            <a:endParaRPr lang="sr-Latn-CS" sz="2800" baseline="30000">
              <a:solidFill>
                <a:srgbClr val="800000"/>
              </a:solidFill>
              <a:sym typeface="Wingdings 3" pitchFamily="18" charset="2"/>
            </a:endParaRPr>
          </a:p>
          <a:p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M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y+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x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A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x-</a:t>
            </a:r>
            <a:r>
              <a:rPr lang="en-US" sz="2800">
                <a:solidFill>
                  <a:srgbClr val="800000"/>
                </a:solidFill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 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K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(M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x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baseline="30000">
                <a:solidFill>
                  <a:srgbClr val="800000"/>
                </a:solidFill>
                <a:sym typeface="Wingdings 3" pitchFamily="18" charset="2"/>
              </a:rPr>
              <a:t>  </a:t>
            </a:r>
            <a:r>
              <a:rPr lang="sr-Latn-CS" sz="2800">
                <a:solidFill>
                  <a:srgbClr val="800000"/>
                </a:solidFill>
                <a:sym typeface="Wingdings 3" pitchFamily="18" charset="2"/>
              </a:rPr>
              <a:t>  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zasićen rastvor</a:t>
            </a:r>
          </a:p>
          <a:p>
            <a:endParaRPr lang="sr-Latn-CS" sz="2800">
              <a:solidFill>
                <a:srgbClr val="800000"/>
              </a:solidFill>
              <a:latin typeface="Times New Roman" pitchFamily="18" charset="0"/>
              <a:sym typeface="Wingdings 3" pitchFamily="18" charset="2"/>
            </a:endParaRPr>
          </a:p>
          <a:p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M</a:t>
            </a:r>
            <a:r>
              <a:rPr lang="sr-Latn-CS" sz="2800" baseline="30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y+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x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[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A</a:t>
            </a:r>
            <a:r>
              <a:rPr lang="sr-Latn-CS" sz="2800" baseline="30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x-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]</a:t>
            </a:r>
            <a:r>
              <a:rPr lang="sr-Latn-CS" sz="2800" baseline="30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&gt;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K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sp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(M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x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y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 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 pre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(za)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sićen rastvor</a:t>
            </a:r>
          </a:p>
          <a:p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				      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(izdvaja se talog 				      do izjednačavanja</a:t>
            </a:r>
          </a:p>
          <a:p>
            <a:r>
              <a:rPr lang="sr-Latn-CS" sz="2800">
                <a:latin typeface="Times New Roman" pitchFamily="18" charset="0"/>
                <a:sym typeface="Wingdings 3" pitchFamily="18" charset="2"/>
              </a:rPr>
              <a:t>				      vrednosti)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1671638" y="1308100"/>
            <a:ext cx="598487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/>
              <a:t>Primer 2. </a:t>
            </a:r>
          </a:p>
          <a:p>
            <a:pPr>
              <a:lnSpc>
                <a:spcPct val="130000"/>
              </a:lnSpc>
            </a:pPr>
            <a:r>
              <a:rPr lang="sr-Latn-CS" sz="2800"/>
              <a:t>Da li će doći do taloženja PbCl</a:t>
            </a:r>
            <a:r>
              <a:rPr lang="sr-Latn-CS" sz="2800" baseline="-25000"/>
              <a:t>2 </a:t>
            </a:r>
            <a:r>
              <a:rPr lang="sr-Latn-CS" sz="2800"/>
              <a:t>ako </a:t>
            </a:r>
          </a:p>
          <a:p>
            <a:pPr>
              <a:lnSpc>
                <a:spcPct val="130000"/>
              </a:lnSpc>
            </a:pPr>
            <a:r>
              <a:rPr lang="sr-Latn-CS" sz="2800"/>
              <a:t>se pomešaju jednake zapremine </a:t>
            </a:r>
          </a:p>
          <a:p>
            <a:pPr>
              <a:lnSpc>
                <a:spcPct val="130000"/>
              </a:lnSpc>
            </a:pPr>
            <a:r>
              <a:rPr lang="sr-Latn-CS" sz="2800"/>
              <a:t>rastvora Pb(NO</a:t>
            </a:r>
            <a:r>
              <a:rPr lang="sr-Latn-CS" sz="2800" baseline="-25000"/>
              <a:t>3</a:t>
            </a:r>
            <a:r>
              <a:rPr lang="sr-Latn-CS" sz="2800"/>
              <a:t>)</a:t>
            </a:r>
            <a:r>
              <a:rPr lang="sr-Latn-CS" sz="2800" baseline="-25000"/>
              <a:t>2</a:t>
            </a:r>
            <a:r>
              <a:rPr lang="sr-Latn-CS" sz="2800"/>
              <a:t> i NaCl </a:t>
            </a:r>
          </a:p>
          <a:p>
            <a:pPr>
              <a:lnSpc>
                <a:spcPct val="130000"/>
              </a:lnSpc>
            </a:pPr>
            <a:r>
              <a:rPr lang="sr-Latn-CS" sz="2800"/>
              <a:t>koncentracije 0,02 mol/dm</a:t>
            </a:r>
            <a:r>
              <a:rPr lang="sr-Latn-CS" sz="2800" baseline="30000"/>
              <a:t>3</a:t>
            </a:r>
            <a:r>
              <a:rPr lang="sr-Latn-CS" sz="2800"/>
              <a:t>?</a:t>
            </a:r>
          </a:p>
          <a:p>
            <a:pPr>
              <a:lnSpc>
                <a:spcPct val="130000"/>
              </a:lnSpc>
            </a:pPr>
            <a:endParaRPr lang="sr-Latn-CS" sz="2800"/>
          </a:p>
          <a:p>
            <a:pPr>
              <a:lnSpc>
                <a:spcPct val="130000"/>
              </a:lnSpc>
            </a:pPr>
            <a:r>
              <a:rPr lang="sr-Latn-CS" sz="2800">
                <a:latin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</a:rPr>
              <a:t>a</a:t>
            </a:r>
            <a:r>
              <a:rPr lang="sr-Latn-CS" sz="2800" baseline="-25000">
                <a:latin typeface="Times New Roman" pitchFamily="18" charset="0"/>
              </a:rPr>
              <a:t>sp</a:t>
            </a:r>
            <a:r>
              <a:rPr lang="sr-Latn-CS" sz="2800"/>
              <a:t>(PbCl</a:t>
            </a:r>
            <a:r>
              <a:rPr lang="sr-Latn-CS" sz="2800" baseline="-25000"/>
              <a:t>2</a:t>
            </a:r>
            <a:r>
              <a:rPr lang="sr-Latn-CS" sz="2800"/>
              <a:t>) = 1,6 </a:t>
            </a:r>
            <a:r>
              <a:rPr lang="en-US" sz="2800">
                <a:cs typeface="Arial" charset="0"/>
              </a:rPr>
              <a:t>×</a:t>
            </a:r>
            <a:r>
              <a:rPr lang="sr-Latn-CS" sz="2800">
                <a:cs typeface="Arial" charset="0"/>
              </a:rPr>
              <a:t>10</a:t>
            </a:r>
            <a:r>
              <a:rPr lang="sr-Latn-CS" sz="2800" baseline="30000">
                <a:cs typeface="Arial" charset="0"/>
              </a:rPr>
              <a:t>-5</a:t>
            </a:r>
            <a:endParaRPr lang="en-US" sz="2800" baseline="30000">
              <a:cs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ChangeArrowheads="1"/>
          </p:cNvSpPr>
          <p:nvPr/>
        </p:nvSpPr>
        <p:spPr bwMode="auto">
          <a:xfrm>
            <a:off x="1042988" y="760413"/>
            <a:ext cx="5713412" cy="9556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KVANTITATIVNO TALOŽENJE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r>
              <a:rPr lang="sr-Latn-CS" sz="2800">
                <a:cs typeface="Times New Roman" pitchFamily="18" charset="0"/>
              </a:rPr>
              <a:t>[jon X] u rastvoru &lt; 10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-6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mol/dm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endParaRPr lang="sr-Latn-CS" sz="28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21507" name="Rectangle 8"/>
          <p:cNvSpPr>
            <a:spLocks noChangeArrowheads="1"/>
          </p:cNvSpPr>
          <p:nvPr/>
        </p:nvSpPr>
        <p:spPr bwMode="auto">
          <a:xfrm>
            <a:off x="1908175" y="2492375"/>
            <a:ext cx="4492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FRAKCIONO TALOŽENJE</a:t>
            </a:r>
            <a:r>
              <a:rPr lang="sr-Latn-CS" sz="1200">
                <a:cs typeface="Times New Roman" pitchFamily="18" charset="0"/>
              </a:rPr>
              <a:t>:</a:t>
            </a:r>
            <a:endParaRPr lang="sr-Latn-CS"/>
          </a:p>
        </p:txBody>
      </p:sp>
      <p:sp>
        <p:nvSpPr>
          <p:cNvPr id="21508" name="Rectangle 9"/>
          <p:cNvSpPr>
            <a:spLocks noChangeArrowheads="1"/>
          </p:cNvSpPr>
          <p:nvPr/>
        </p:nvSpPr>
        <p:spPr bwMode="auto">
          <a:xfrm>
            <a:off x="684213" y="3665538"/>
            <a:ext cx="7826375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/>
              <a:t>D</a:t>
            </a:r>
            <a:r>
              <a:rPr lang="sr-Latn-CS" sz="2800">
                <a:cs typeface="Times New Roman" pitchFamily="18" charset="0"/>
              </a:rPr>
              <a:t>va jona grade sa trećim jonom teško rastvorne </a:t>
            </a:r>
            <a:endParaRPr lang="sr-Latn-CS" sz="2800"/>
          </a:p>
          <a:p>
            <a:pPr>
              <a:lnSpc>
                <a:spcPct val="130000"/>
              </a:lnSpc>
            </a:pPr>
            <a:r>
              <a:rPr lang="sr-Latn-CS" sz="2800">
                <a:cs typeface="Times New Roman" pitchFamily="18" charset="0"/>
              </a:rPr>
              <a:t>soli koje se znatno razlikuju po R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>
                <a:cs typeface="Times New Roman" pitchFamily="18" charset="0"/>
              </a:rPr>
              <a:t> </a:t>
            </a:r>
            <a:endParaRPr lang="sr-Latn-CS" sz="2800"/>
          </a:p>
          <a:p>
            <a:pPr>
              <a:lnSpc>
                <a:spcPct val="130000"/>
              </a:lnSpc>
            </a:pPr>
            <a:r>
              <a:rPr lang="sr-Latn-CS" sz="2800">
                <a:cs typeface="Times New Roman" pitchFamily="18" charset="0"/>
              </a:rPr>
              <a:t>mogu se razdvojiti frakcionim taloženjem</a:t>
            </a:r>
            <a:endParaRPr lang="sr-Latn-CS" sz="28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1619250" y="1196975"/>
            <a:ext cx="3052763" cy="5191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[Cl‾] + [I‾] + Ag</a:t>
            </a:r>
            <a:r>
              <a:rPr lang="sr-Latn-CS" sz="2800" baseline="30000">
                <a:cs typeface="Times New Roman" pitchFamily="18" charset="0"/>
              </a:rPr>
              <a:t>+</a:t>
            </a:r>
            <a:r>
              <a:rPr lang="sr-Latn-CS" sz="2800">
                <a:cs typeface="Times New Roman" pitchFamily="18" charset="0"/>
              </a:rPr>
              <a:t>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</a:t>
            </a:r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363663" y="2476500"/>
          <a:ext cx="7053262" cy="3325813"/>
        </p:xfrm>
        <a:graphic>
          <a:graphicData uri="http://schemas.openxmlformats.org/presentationml/2006/ole">
            <p:oleObj spid="_x0000_s4098" name="Equation" r:id="rId4" imgW="2933640" imgH="1384200" progId="Equation.3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 smtClean="0"/>
              <a:t>Frakciono taloženje hidroksida</a:t>
            </a:r>
          </a:p>
        </p:txBody>
      </p:sp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692275" y="5084763"/>
            <a:ext cx="1800225" cy="720725"/>
          </a:xfrm>
          <a:prstGeom prst="rect">
            <a:avLst/>
          </a:prstGeom>
          <a:noFill/>
          <a:ln w="57150" cmpd="thinThick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27584" y="1556792"/>
            <a:ext cx="2356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Npr</a:t>
            </a:r>
            <a:r>
              <a:rPr lang="en-US" sz="2800" dirty="0" smtClean="0"/>
              <a:t>. Mg(OH)</a:t>
            </a:r>
            <a:r>
              <a:rPr lang="en-US" sz="2800" baseline="-25000" dirty="0" smtClean="0"/>
              <a:t>2</a:t>
            </a:r>
            <a:endParaRPr lang="en-US" sz="2800" baseline="-25000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827584" y="2492896"/>
          <a:ext cx="2651125" cy="530225"/>
        </p:xfrm>
        <a:graphic>
          <a:graphicData uri="http://schemas.openxmlformats.org/presentationml/2006/ole">
            <p:oleObj spid="_x0000_s31745" name="Equation" r:id="rId4" imgW="1332921" imgH="266584" progId="Equation.3">
              <p:embed/>
            </p:oleObj>
          </a:graphicData>
        </a:graphic>
      </p:graphicFrame>
      <p:sp>
        <p:nvSpPr>
          <p:cNvPr id="16" name="Rectangle 15"/>
          <p:cNvSpPr/>
          <p:nvPr/>
        </p:nvSpPr>
        <p:spPr>
          <a:xfrm>
            <a:off x="4860032" y="2564904"/>
            <a:ext cx="38411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+mn-lt"/>
              </a:rPr>
              <a:t> = 1×10</a:t>
            </a:r>
            <a:r>
              <a:rPr lang="en-US" sz="2000" baseline="30000" dirty="0" smtClean="0">
                <a:latin typeface="+mn-lt"/>
              </a:rPr>
              <a:t>-2 </a:t>
            </a:r>
            <a:r>
              <a:rPr lang="en-US" sz="2000" dirty="0" smtClean="0">
                <a:latin typeface="+mn-lt"/>
              </a:rPr>
              <a:t>mol/dm</a:t>
            </a:r>
            <a:r>
              <a:rPr lang="en-US" sz="2000" baseline="30000" dirty="0" smtClean="0">
                <a:latin typeface="+mn-lt"/>
              </a:rPr>
              <a:t>3</a:t>
            </a:r>
            <a:r>
              <a:rPr lang="en-US" sz="2000" dirty="0" smtClean="0">
                <a:latin typeface="+mn-lt"/>
              </a:rPr>
              <a:t>;  </a:t>
            </a:r>
            <a:r>
              <a:rPr lang="en-US" sz="2000" dirty="0" err="1" smtClean="0">
                <a:latin typeface="+mn-lt"/>
              </a:rPr>
              <a:t>K</a:t>
            </a:r>
            <a:r>
              <a:rPr lang="en-US" sz="2000" baseline="-25000" dirty="0" err="1" smtClean="0">
                <a:latin typeface="+mn-lt"/>
              </a:rPr>
              <a:t>sp</a:t>
            </a:r>
            <a:r>
              <a:rPr lang="en-US" sz="2000" baseline="-25000" dirty="0" smtClean="0"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= 6×10</a:t>
            </a:r>
            <a:r>
              <a:rPr lang="en-US" sz="2000" baseline="30000" dirty="0" smtClean="0">
                <a:latin typeface="+mn-lt"/>
              </a:rPr>
              <a:t>-10</a:t>
            </a: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4067944" y="2492896"/>
          <a:ext cx="950913" cy="485775"/>
        </p:xfrm>
        <a:graphic>
          <a:graphicData uri="http://schemas.openxmlformats.org/presentationml/2006/ole">
            <p:oleObj spid="_x0000_s31753" name="Equation" r:id="rId5" imgW="469696" imgH="241195" progId="Equation.3">
              <p:embed/>
            </p:oleObj>
          </a:graphicData>
        </a:graphic>
      </p:graphicFrame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755" name="Object 11"/>
          <p:cNvGraphicFramePr>
            <a:graphicFrameLocks noChangeAspect="1"/>
          </p:cNvGraphicFramePr>
          <p:nvPr/>
        </p:nvGraphicFramePr>
        <p:xfrm>
          <a:off x="1979712" y="3356992"/>
          <a:ext cx="5156200" cy="1042987"/>
        </p:xfrm>
        <a:graphic>
          <a:graphicData uri="http://schemas.openxmlformats.org/presentationml/2006/ole">
            <p:oleObj spid="_x0000_s31755" name="Equation" r:id="rId6" imgW="2590800" imgH="52070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691680" y="5157192"/>
            <a:ext cx="4953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pH = 10,4   - </a:t>
            </a:r>
            <a:r>
              <a:rPr lang="sr-Latn-RS" sz="2800" dirty="0" smtClean="0"/>
              <a:t>počinje taloženje</a:t>
            </a:r>
            <a:endParaRPr lang="en-US" sz="2800" dirty="0"/>
          </a:p>
        </p:txBody>
      </p:sp>
      <p:sp>
        <p:nvSpPr>
          <p:cNvPr id="22" name="Right Arrow 21"/>
          <p:cNvSpPr/>
          <p:nvPr/>
        </p:nvSpPr>
        <p:spPr>
          <a:xfrm>
            <a:off x="683568" y="5229200"/>
            <a:ext cx="576064" cy="3406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835150" y="2708275"/>
          <a:ext cx="5056188" cy="1335088"/>
        </p:xfrm>
        <a:graphic>
          <a:graphicData uri="http://schemas.openxmlformats.org/presentationml/2006/ole">
            <p:oleObj spid="_x0000_s5122" name="Equation" r:id="rId3" imgW="2019717" imgH="534010" progId="Equation.3">
              <p:embed/>
            </p:oleObj>
          </a:graphicData>
        </a:graphic>
      </p:graphicFrame>
      <p:sp>
        <p:nvSpPr>
          <p:cNvPr id="5123" name="Text Box 6"/>
          <p:cNvSpPr txBox="1">
            <a:spLocks noChangeArrowheads="1"/>
          </p:cNvSpPr>
          <p:nvPr/>
        </p:nvSpPr>
        <p:spPr bwMode="auto">
          <a:xfrm>
            <a:off x="1692275" y="1341438"/>
            <a:ext cx="3584575" cy="5191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Kvantitativno istaložen: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2843213" y="4724400"/>
            <a:ext cx="1676400" cy="576263"/>
          </a:xfrm>
          <a:prstGeom prst="rect">
            <a:avLst/>
          </a:prstGeom>
          <a:noFill/>
          <a:ln w="57150" cmpd="thinThick">
            <a:solidFill>
              <a:srgbClr val="CC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pH = 12,4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04813"/>
            <a:ext cx="8378825" cy="601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468313" y="2060575"/>
            <a:ext cx="431800" cy="40481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539750" y="4005263"/>
            <a:ext cx="360363" cy="404812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5003800" y="4797425"/>
            <a:ext cx="431800" cy="40481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052736"/>
            <a:ext cx="8438529" cy="4483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r-Latn-RS" sz="2400" dirty="0" smtClean="0"/>
              <a:t> Hidroksidi trovalentnih metala talože se pri nižim pH nego</a:t>
            </a:r>
          </a:p>
          <a:p>
            <a:pPr>
              <a:lnSpc>
                <a:spcPct val="120000"/>
              </a:lnSpc>
            </a:pPr>
            <a:r>
              <a:rPr lang="sr-Latn-RS" sz="2400" dirty="0" smtClean="0"/>
              <a:t>  hidroksidi dvovalentih</a:t>
            </a:r>
          </a:p>
          <a:p>
            <a:pPr>
              <a:lnSpc>
                <a:spcPct val="120000"/>
              </a:lnSpc>
            </a:pPr>
            <a:endParaRPr lang="sr-Latn-RS" sz="2400" dirty="0" smtClean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r-Latn-RS" sz="2400" dirty="0" smtClean="0"/>
              <a:t> Npr. </a:t>
            </a:r>
            <a:r>
              <a:rPr lang="en-US" sz="2400" dirty="0" err="1" smtClean="0"/>
              <a:t>taloženje</a:t>
            </a:r>
            <a:r>
              <a:rPr lang="sr-Latn-RS" sz="2400" dirty="0" smtClean="0"/>
              <a:t> Cr(OH)</a:t>
            </a:r>
            <a:r>
              <a:rPr lang="sr-Latn-RS" sz="2400" baseline="-25000" dirty="0" smtClean="0"/>
              <a:t>3</a:t>
            </a:r>
            <a:r>
              <a:rPr lang="sr-Latn-RS" sz="2400" dirty="0" smtClean="0"/>
              <a:t> 	počinje na pH = 4,6 (C = 1×10</a:t>
            </a:r>
            <a:r>
              <a:rPr lang="sr-Latn-RS" sz="2400" baseline="30000" dirty="0" smtClean="0"/>
              <a:t>-2</a:t>
            </a:r>
            <a:r>
              <a:rPr lang="sr-Latn-RS" sz="2400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sr-Latn-RS" sz="2400" dirty="0" smtClean="0"/>
              <a:t>				kvantitativno na pH = 5,9</a:t>
            </a:r>
          </a:p>
          <a:p>
            <a:pPr>
              <a:lnSpc>
                <a:spcPct val="120000"/>
              </a:lnSpc>
            </a:pPr>
            <a:endParaRPr lang="sr-Latn-RS" sz="2400" dirty="0" smtClean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r-Latn-RS" sz="2400" dirty="0" smtClean="0"/>
              <a:t> Taloženje Fe(OH)</a:t>
            </a:r>
            <a:r>
              <a:rPr lang="sr-Latn-RS" sz="2400" baseline="-25000" dirty="0" smtClean="0"/>
              <a:t>3</a:t>
            </a:r>
            <a:r>
              <a:rPr lang="sr-Latn-RS" sz="2400" dirty="0" smtClean="0"/>
              <a:t> i Al(OH)</a:t>
            </a:r>
            <a:r>
              <a:rPr lang="sr-Latn-RS" sz="2400" baseline="-25000" dirty="0" smtClean="0"/>
              <a:t>3</a:t>
            </a:r>
            <a:r>
              <a:rPr lang="sr-Latn-RS" sz="2400" dirty="0" smtClean="0"/>
              <a:t> iz još kiselijih rastvora</a:t>
            </a:r>
          </a:p>
          <a:p>
            <a:pPr>
              <a:lnSpc>
                <a:spcPct val="120000"/>
              </a:lnSpc>
              <a:buFont typeface="Wingdings 3" pitchFamily="18" charset="2"/>
              <a:buChar char="a"/>
            </a:pPr>
            <a:r>
              <a:rPr lang="sr-Latn-RS" sz="2400" dirty="0" smtClean="0">
                <a:sym typeface="Wingdings 3"/>
              </a:rPr>
              <a:t>frakciono taloženje sa NH</a:t>
            </a:r>
            <a:r>
              <a:rPr lang="sr-Latn-RS" sz="2400" baseline="-25000" dirty="0" smtClean="0">
                <a:sym typeface="Wingdings 3"/>
              </a:rPr>
              <a:t>3</a:t>
            </a:r>
            <a:r>
              <a:rPr lang="sr-Latn-RS" sz="2400" dirty="0" smtClean="0">
                <a:sym typeface="Wingdings 3"/>
              </a:rPr>
              <a:t> u prisustvu NH</a:t>
            </a:r>
            <a:r>
              <a:rPr lang="sr-Latn-RS" sz="2400" baseline="-25000" dirty="0" smtClean="0">
                <a:sym typeface="Wingdings 3"/>
              </a:rPr>
              <a:t>4</a:t>
            </a:r>
            <a:r>
              <a:rPr lang="sr-Latn-RS" sz="2400" dirty="0" smtClean="0">
                <a:sym typeface="Wingdings 3"/>
              </a:rPr>
              <a:t>Cl</a:t>
            </a:r>
          </a:p>
          <a:p>
            <a:pPr>
              <a:lnSpc>
                <a:spcPct val="120000"/>
              </a:lnSpc>
            </a:pPr>
            <a:endParaRPr lang="sr-Latn-RS" sz="2400" dirty="0" smtClean="0">
              <a:sym typeface="Wingdings 3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r-Latn-RS" sz="2400" dirty="0" smtClean="0">
                <a:sym typeface="Wingdings 3"/>
              </a:rPr>
              <a:t> Ni</a:t>
            </a:r>
            <a:r>
              <a:rPr lang="sr-Latn-RS" sz="2400" baseline="30000" dirty="0" smtClean="0">
                <a:sym typeface="Wingdings 3"/>
              </a:rPr>
              <a:t>2+</a:t>
            </a:r>
            <a:r>
              <a:rPr lang="sr-Latn-RS" sz="2400" dirty="0" smtClean="0">
                <a:sym typeface="Wingdings 3"/>
              </a:rPr>
              <a:t>, Co</a:t>
            </a:r>
            <a:r>
              <a:rPr lang="sr-Latn-RS" sz="2400" baseline="30000" dirty="0" smtClean="0">
                <a:sym typeface="Wingdings 3"/>
              </a:rPr>
              <a:t>2+</a:t>
            </a:r>
            <a:r>
              <a:rPr lang="sr-Latn-RS" sz="2400" dirty="0" smtClean="0">
                <a:sym typeface="Wingdings 3"/>
              </a:rPr>
              <a:t>, Zn</a:t>
            </a:r>
            <a:r>
              <a:rPr lang="sr-Latn-RS" sz="2400" baseline="30000" dirty="0" smtClean="0">
                <a:sym typeface="Wingdings 3"/>
              </a:rPr>
              <a:t>2+</a:t>
            </a:r>
            <a:r>
              <a:rPr lang="sr-Latn-RS" sz="2400" dirty="0" smtClean="0">
                <a:sym typeface="Wingdings 3"/>
              </a:rPr>
              <a:t> se ne talože jer grade rastvorne komplekse</a:t>
            </a:r>
            <a:endParaRPr 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 smtClean="0"/>
              <a:t>Taloženje sulfida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403350" y="1549400"/>
            <a:ext cx="4119563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>
                <a:cs typeface="Times New Roman" pitchFamily="18" charset="0"/>
              </a:rPr>
              <a:t>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S + H</a:t>
            </a:r>
            <a:r>
              <a:rPr lang="sr-Latn-CS" sz="2800" baseline="-30000">
                <a:cs typeface="Times New Roman" pitchFamily="18" charset="0"/>
              </a:rPr>
              <a:t>2</a:t>
            </a:r>
            <a:r>
              <a:rPr lang="sr-Latn-CS" sz="2800">
                <a:cs typeface="Times New Roman" pitchFamily="18" charset="0"/>
              </a:rPr>
              <a:t>O 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>
                <a:cs typeface="Times New Roman" pitchFamily="18" charset="0"/>
              </a:rPr>
              <a:t> H</a:t>
            </a:r>
            <a:r>
              <a:rPr lang="sr-Latn-CS" sz="2800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HS‾</a:t>
            </a:r>
            <a:endParaRPr lang="sr-Latn-CS" sz="2800">
              <a:latin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HS‾+ H</a:t>
            </a:r>
            <a:r>
              <a:rPr lang="sr-Latn-CS" sz="2800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 </a:t>
            </a:r>
            <a:r>
              <a:rPr lang="sr-Latn-CS" sz="2800">
                <a:cs typeface="Times New Roman" pitchFamily="18" charset="0"/>
              </a:rPr>
              <a:t> H</a:t>
            </a:r>
            <a:r>
              <a:rPr lang="sr-Latn-CS" sz="2800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S</a:t>
            </a:r>
            <a:r>
              <a:rPr lang="sr-Latn-CS" sz="28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‾</a:t>
            </a:r>
            <a:endParaRPr lang="sr-Latn-CS" sz="2800">
              <a:latin typeface="Times New Roman" pitchFamily="18" charset="0"/>
              <a:sym typeface="Wingdings 3" pitchFamily="18" charset="2"/>
            </a:endParaRPr>
          </a:p>
          <a:p>
            <a:pPr eaLnBrk="0" hangingPunct="0"/>
            <a:endParaRPr lang="sr-Latn-CS" sz="28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539750" y="3213100"/>
          <a:ext cx="2763838" cy="1009650"/>
        </p:xfrm>
        <a:graphic>
          <a:graphicData uri="http://schemas.openxmlformats.org/presentationml/2006/ole">
            <p:oleObj spid="_x0000_s6146" name="Equation" r:id="rId3" imgW="1384300" imgH="508000" progId="Equation.3">
              <p:embed/>
            </p:oleObj>
          </a:graphicData>
        </a:graphic>
      </p:graphicFrame>
      <p:sp>
        <p:nvSpPr>
          <p:cNvPr id="6151" name="Rectangle 9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900113" y="4652963"/>
          <a:ext cx="2724150" cy="1047750"/>
        </p:xfrm>
        <a:graphic>
          <a:graphicData uri="http://schemas.openxmlformats.org/presentationml/2006/ole">
            <p:oleObj spid="_x0000_s6147" name="Equation" r:id="rId4" imgW="1358900" imgH="520700" progId="Equation.3">
              <p:embed/>
            </p:oleObj>
          </a:graphicData>
        </a:graphic>
      </p:graphicFrame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4860032" y="2996952"/>
          <a:ext cx="3238490" cy="1056829"/>
        </p:xfrm>
        <a:graphic>
          <a:graphicData uri="http://schemas.openxmlformats.org/presentationml/2006/ole">
            <p:oleObj spid="_x0000_s6148" name="Equation" r:id="rId5" imgW="1397000" imgH="457200" progId="Equation.3">
              <p:embed/>
            </p:oleObj>
          </a:graphicData>
        </a:graphic>
      </p:graphicFrame>
      <p:sp>
        <p:nvSpPr>
          <p:cNvPr id="12" name="Right Arrow 11"/>
          <p:cNvSpPr/>
          <p:nvPr/>
        </p:nvSpPr>
        <p:spPr>
          <a:xfrm>
            <a:off x="3851920" y="3501008"/>
            <a:ext cx="504056" cy="21602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5148064" y="4581128"/>
          <a:ext cx="3217858" cy="1080120"/>
        </p:xfrm>
        <a:graphic>
          <a:graphicData uri="http://schemas.openxmlformats.org/presentationml/2006/ole">
            <p:oleObj spid="_x0000_s6150" name="Equation" r:id="rId6" imgW="1358900" imgH="457200" progId="Equation.3">
              <p:embed/>
            </p:oleObj>
          </a:graphicData>
        </a:graphic>
      </p:graphicFrame>
      <p:sp>
        <p:nvSpPr>
          <p:cNvPr id="15" name="Right Arrow 14"/>
          <p:cNvSpPr/>
          <p:nvPr/>
        </p:nvSpPr>
        <p:spPr>
          <a:xfrm>
            <a:off x="4067944" y="4941168"/>
            <a:ext cx="504056" cy="21602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1116013" y="908050"/>
            <a:ext cx="471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</a:t>
            </a:r>
          </a:p>
        </p:txBody>
      </p:sp>
      <p:pic>
        <p:nvPicPr>
          <p:cNvPr id="2560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1989138"/>
            <a:ext cx="37909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 Box 7"/>
          <p:cNvSpPr txBox="1">
            <a:spLocks noChangeArrowheads="1"/>
          </p:cNvSpPr>
          <p:nvPr/>
        </p:nvSpPr>
        <p:spPr bwMode="auto">
          <a:xfrm>
            <a:off x="2700338" y="2205038"/>
            <a:ext cx="706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BM:</a:t>
            </a:r>
          </a:p>
        </p:txBody>
      </p:sp>
      <p:pic>
        <p:nvPicPr>
          <p:cNvPr id="2560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3068638"/>
            <a:ext cx="66865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413" y="5661025"/>
            <a:ext cx="38385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2051720" y="692696"/>
          <a:ext cx="3280762" cy="1056829"/>
        </p:xfrm>
        <a:graphic>
          <a:graphicData uri="http://schemas.openxmlformats.org/presentationml/2006/ole">
            <p:oleObj spid="_x0000_s49153" name="Equation" r:id="rId6" imgW="1422400" imgH="457200" progId="Equation.3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1979712" y="620688"/>
            <a:ext cx="3528392" cy="1224136"/>
          </a:xfrm>
          <a:prstGeom prst="rect">
            <a:avLst/>
          </a:prstGeom>
          <a:noFill/>
          <a:ln w="3810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8" y="619125"/>
            <a:ext cx="850582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3059113" y="765175"/>
            <a:ext cx="1368425" cy="442913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5795963" y="765175"/>
            <a:ext cx="1584325" cy="442913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6629" name="Oval 7"/>
          <p:cNvSpPr>
            <a:spLocks noChangeArrowheads="1"/>
          </p:cNvSpPr>
          <p:nvPr/>
        </p:nvSpPr>
        <p:spPr bwMode="auto">
          <a:xfrm>
            <a:off x="1692275" y="1557338"/>
            <a:ext cx="863600" cy="431800"/>
          </a:xfrm>
          <a:prstGeom prst="ellipse">
            <a:avLst/>
          </a:prstGeom>
          <a:noFill/>
          <a:ln w="76200" cmpd="tri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Oval 8"/>
          <p:cNvSpPr>
            <a:spLocks noChangeArrowheads="1"/>
          </p:cNvSpPr>
          <p:nvPr/>
        </p:nvSpPr>
        <p:spPr bwMode="auto">
          <a:xfrm>
            <a:off x="4716463" y="1628775"/>
            <a:ext cx="792162" cy="360363"/>
          </a:xfrm>
          <a:prstGeom prst="ellipse">
            <a:avLst/>
          </a:prstGeom>
          <a:noFill/>
          <a:ln w="76200" cmpd="tri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Oval 10"/>
          <p:cNvSpPr>
            <a:spLocks noChangeArrowheads="1"/>
          </p:cNvSpPr>
          <p:nvPr/>
        </p:nvSpPr>
        <p:spPr bwMode="auto">
          <a:xfrm>
            <a:off x="6804025" y="1628775"/>
            <a:ext cx="792163" cy="287338"/>
          </a:xfrm>
          <a:prstGeom prst="ellipse">
            <a:avLst/>
          </a:prstGeom>
          <a:noFill/>
          <a:ln w="76200" cmpd="tri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Line 12"/>
          <p:cNvSpPr>
            <a:spLocks noChangeShapeType="1"/>
          </p:cNvSpPr>
          <p:nvPr/>
        </p:nvSpPr>
        <p:spPr bwMode="auto">
          <a:xfrm flipH="1" flipV="1">
            <a:off x="4071938" y="4357688"/>
            <a:ext cx="714375" cy="714375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0638"/>
            <a:ext cx="7259637" cy="6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8"/>
          <p:cNvSpPr txBox="1">
            <a:spLocks noChangeArrowheads="1"/>
          </p:cNvSpPr>
          <p:nvPr/>
        </p:nvSpPr>
        <p:spPr bwMode="auto">
          <a:xfrm>
            <a:off x="4211638" y="981075"/>
            <a:ext cx="1152525" cy="40481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7652" name="Text Box 9"/>
          <p:cNvSpPr txBox="1">
            <a:spLocks noChangeArrowheads="1"/>
          </p:cNvSpPr>
          <p:nvPr/>
        </p:nvSpPr>
        <p:spPr bwMode="auto">
          <a:xfrm>
            <a:off x="4284663" y="2349500"/>
            <a:ext cx="3527425" cy="81756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r-Latn-CS"/>
          </a:p>
          <a:p>
            <a:pPr>
              <a:spcBef>
                <a:spcPct val="50000"/>
              </a:spcBef>
            </a:pPr>
            <a:endParaRPr lang="sr-Latn-CS"/>
          </a:p>
        </p:txBody>
      </p:sp>
      <p:sp>
        <p:nvSpPr>
          <p:cNvPr id="27653" name="Text Box 10"/>
          <p:cNvSpPr txBox="1">
            <a:spLocks noChangeArrowheads="1"/>
          </p:cNvSpPr>
          <p:nvPr/>
        </p:nvSpPr>
        <p:spPr bwMode="auto">
          <a:xfrm>
            <a:off x="2555875" y="4941888"/>
            <a:ext cx="4321175" cy="817562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r-Latn-CS"/>
          </a:p>
          <a:p>
            <a:pPr>
              <a:spcBef>
                <a:spcPct val="50000"/>
              </a:spcBef>
            </a:pPr>
            <a:endParaRPr lang="sr-Latn-CS"/>
          </a:p>
        </p:txBody>
      </p:sp>
      <p:sp>
        <p:nvSpPr>
          <p:cNvPr id="27654" name="TextBox 7"/>
          <p:cNvSpPr txBox="1">
            <a:spLocks noChangeArrowheads="1"/>
          </p:cNvSpPr>
          <p:nvPr/>
        </p:nvSpPr>
        <p:spPr bwMode="auto">
          <a:xfrm>
            <a:off x="5929313" y="6143625"/>
            <a:ext cx="311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1500188" y="4286250"/>
            <a:ext cx="1428750" cy="369888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571500" y="571500"/>
            <a:ext cx="8477250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sym typeface="Wingdings 3" pitchFamily="18" charset="2"/>
              </a:rPr>
              <a:t> Koncentracija S</a:t>
            </a:r>
            <a:r>
              <a:rPr lang="en-US" sz="2800" baseline="30000">
                <a:sym typeface="Wingdings 3" pitchFamily="18" charset="2"/>
              </a:rPr>
              <a:t>2-</a:t>
            </a:r>
            <a:r>
              <a:rPr lang="en-US" sz="2800">
                <a:sym typeface="Wingdings 3" pitchFamily="18" charset="2"/>
              </a:rPr>
              <a:t> jona u velikoj meri zavisi od pH</a:t>
            </a:r>
          </a:p>
          <a:p>
            <a:pPr>
              <a:lnSpc>
                <a:spcPct val="150000"/>
              </a:lnSpc>
            </a:pPr>
            <a:r>
              <a:rPr lang="en-US" sz="2800">
                <a:sym typeface="Wingdings 3" pitchFamily="18" charset="2"/>
              </a:rPr>
              <a:t>				</a:t>
            </a:r>
          </a:p>
          <a:p>
            <a:pPr>
              <a:lnSpc>
                <a:spcPct val="150000"/>
              </a:lnSpc>
            </a:pPr>
            <a:r>
              <a:rPr lang="en-US" sz="2800">
                <a:sym typeface="Wingdings 3" pitchFamily="18" charset="2"/>
              </a:rPr>
              <a:t>iz kiselijih rastvora se talože SAMO sulfidi sa veoma</a:t>
            </a:r>
          </a:p>
          <a:p>
            <a:pPr>
              <a:lnSpc>
                <a:spcPct val="150000"/>
              </a:lnSpc>
            </a:pPr>
            <a:r>
              <a:rPr lang="en-US" sz="2800">
                <a:sym typeface="Wingdings 3" pitchFamily="18" charset="2"/>
              </a:rPr>
              <a:t>niskim vrednostima K</a:t>
            </a:r>
            <a:r>
              <a:rPr lang="en-US" sz="2800" baseline="-25000">
                <a:sym typeface="Wingdings 3" pitchFamily="18" charset="2"/>
              </a:rPr>
              <a:t>sp</a:t>
            </a:r>
          </a:p>
          <a:p>
            <a:pPr>
              <a:lnSpc>
                <a:spcPct val="150000"/>
              </a:lnSpc>
            </a:pPr>
            <a:r>
              <a:rPr lang="en-US" sz="2800">
                <a:sym typeface="Wingdings 3" pitchFamily="18" charset="2"/>
              </a:rPr>
              <a:t>	K</a:t>
            </a:r>
            <a:r>
              <a:rPr lang="en-US" sz="2800" baseline="-25000">
                <a:sym typeface="Wingdings 3" pitchFamily="18" charset="2"/>
              </a:rPr>
              <a:t>sp</a:t>
            </a:r>
            <a:r>
              <a:rPr lang="en-US" sz="2800">
                <a:sym typeface="Wingdings 3" pitchFamily="18" charset="2"/>
              </a:rPr>
              <a:t>    taloženje pri višim pH vrednostima</a:t>
            </a:r>
            <a:endParaRPr lang="en-US" sz="2800"/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428625" y="4214813"/>
            <a:ext cx="289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/>
              <a:t>H</a:t>
            </a:r>
            <a:r>
              <a:rPr lang="en-US" sz="2800" baseline="-25000"/>
              <a:t>2</a:t>
            </a:r>
            <a:r>
              <a:rPr lang="en-US" sz="2800"/>
              <a:t>S (pH = ?) 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071813" y="4286250"/>
            <a:ext cx="1357312" cy="28575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678" name="TextBox 7"/>
          <p:cNvSpPr txBox="1">
            <a:spLocks noChangeArrowheads="1"/>
          </p:cNvSpPr>
          <p:nvPr/>
        </p:nvSpPr>
        <p:spPr bwMode="auto">
          <a:xfrm>
            <a:off x="3500438" y="4000500"/>
            <a:ext cx="3698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R</a:t>
            </a:r>
          </a:p>
        </p:txBody>
      </p:sp>
      <p:sp>
        <p:nvSpPr>
          <p:cNvPr id="28679" name="TextBox 8"/>
          <p:cNvSpPr txBox="1">
            <a:spLocks noChangeArrowheads="1"/>
          </p:cNvSpPr>
          <p:nvPr/>
        </p:nvSpPr>
        <p:spPr bwMode="auto">
          <a:xfrm>
            <a:off x="4643438" y="4286250"/>
            <a:ext cx="35671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III, IV i V analitička grupa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3000375" y="4500563"/>
            <a:ext cx="214313" cy="1071562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681" name="TextBox 11"/>
          <p:cNvSpPr txBox="1">
            <a:spLocks noChangeArrowheads="1"/>
          </p:cNvSpPr>
          <p:nvPr/>
        </p:nvSpPr>
        <p:spPr bwMode="auto">
          <a:xfrm>
            <a:off x="3214688" y="4857750"/>
            <a:ext cx="341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T</a:t>
            </a:r>
          </a:p>
        </p:txBody>
      </p:sp>
      <p:sp>
        <p:nvSpPr>
          <p:cNvPr id="28682" name="TextBox 12"/>
          <p:cNvSpPr txBox="1">
            <a:spLocks noChangeArrowheads="1"/>
          </p:cNvSpPr>
          <p:nvPr/>
        </p:nvSpPr>
        <p:spPr bwMode="auto">
          <a:xfrm>
            <a:off x="2428875" y="5715000"/>
            <a:ext cx="2598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II analitička grupa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813"/>
            <a:ext cx="8943975" cy="542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5364163" y="5084763"/>
            <a:ext cx="2232025" cy="404812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468313" y="6021388"/>
            <a:ext cx="7920037" cy="457200"/>
          </a:xfrm>
          <a:prstGeom prst="rect">
            <a:avLst/>
          </a:prstGeom>
          <a:solidFill>
            <a:srgbClr val="E5F513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Cd</a:t>
            </a:r>
            <a:r>
              <a:rPr lang="sr-Latn-CS" sz="2400" baseline="30000">
                <a:cs typeface="Times New Roman" pitchFamily="18" charset="0"/>
              </a:rPr>
              <a:t>2+</a:t>
            </a:r>
            <a:r>
              <a:rPr lang="sr-Latn-CS" sz="2400">
                <a:cs typeface="Times New Roman" pitchFamily="18" charset="0"/>
              </a:rPr>
              <a:t> + 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S + 2H</a:t>
            </a:r>
            <a:r>
              <a:rPr lang="sr-Latn-CS" sz="2400" baseline="-30000">
                <a:cs typeface="Times New Roman" pitchFamily="18" charset="0"/>
              </a:rPr>
              <a:t>2</a:t>
            </a:r>
            <a:r>
              <a:rPr lang="sr-Latn-CS" sz="2400">
                <a:cs typeface="Times New Roman" pitchFamily="18" charset="0"/>
              </a:rPr>
              <a:t>O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>
                <a:cs typeface="Times New Roman" pitchFamily="18" charset="0"/>
              </a:rPr>
              <a:t> CdS</a:t>
            </a:r>
            <a:r>
              <a:rPr lang="sr-Latn-CS" sz="2400">
                <a:cs typeface="Times New Roman" pitchFamily="18" charset="0"/>
                <a:sym typeface="Wingdings 3" pitchFamily="18" charset="2"/>
              </a:rPr>
              <a:t></a:t>
            </a:r>
            <a:r>
              <a:rPr lang="sr-Latn-CS" sz="2400">
                <a:cs typeface="Times New Roman" pitchFamily="18" charset="0"/>
              </a:rPr>
              <a:t> + 2H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400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     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pH </a:t>
            </a:r>
            <a:r>
              <a:rPr lang="en-U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&gt;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0,36</a:t>
            </a:r>
            <a:endParaRPr lang="en-US" sz="240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8625" y="857250"/>
            <a:ext cx="7858125" cy="7143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989138"/>
            <a:ext cx="701992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6"/>
          <p:cNvSpPr txBox="1">
            <a:spLocks noChangeArrowheads="1"/>
          </p:cNvSpPr>
          <p:nvPr/>
        </p:nvSpPr>
        <p:spPr bwMode="auto">
          <a:xfrm>
            <a:off x="1619250" y="836613"/>
            <a:ext cx="4516438" cy="5191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Da li počinje taloženje ZnS?</a:t>
            </a:r>
          </a:p>
        </p:txBody>
      </p:sp>
      <p:sp>
        <p:nvSpPr>
          <p:cNvPr id="30724" name="Text Box 7"/>
          <p:cNvSpPr txBox="1">
            <a:spLocks noChangeArrowheads="1"/>
          </p:cNvSpPr>
          <p:nvPr/>
        </p:nvSpPr>
        <p:spPr bwMode="auto">
          <a:xfrm>
            <a:off x="3276600" y="4941888"/>
            <a:ext cx="2374900" cy="404812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260350"/>
            <a:ext cx="8982075" cy="617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2411413" y="5949950"/>
            <a:ext cx="360362" cy="404813"/>
          </a:xfrm>
          <a:prstGeom prst="rect">
            <a:avLst/>
          </a:prstGeom>
          <a:noFill/>
          <a:ln w="38100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2843213" y="5734050"/>
            <a:ext cx="433387" cy="395288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1749" name="Oval 7"/>
          <p:cNvSpPr>
            <a:spLocks noChangeArrowheads="1"/>
          </p:cNvSpPr>
          <p:nvPr/>
        </p:nvSpPr>
        <p:spPr bwMode="auto">
          <a:xfrm>
            <a:off x="3419475" y="476250"/>
            <a:ext cx="431800" cy="215900"/>
          </a:xfrm>
          <a:prstGeom prst="ellipse">
            <a:avLst/>
          </a:prstGeom>
          <a:noFill/>
          <a:ln w="76200" cmpd="tri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8"/>
          <p:cNvSpPr>
            <a:spLocks noChangeArrowheads="1"/>
          </p:cNvSpPr>
          <p:nvPr/>
        </p:nvSpPr>
        <p:spPr bwMode="auto">
          <a:xfrm>
            <a:off x="971550" y="333375"/>
            <a:ext cx="2087563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III anal. grupa</a:t>
            </a:r>
            <a:endParaRPr lang="sr-Latn-CS"/>
          </a:p>
        </p:txBody>
      </p:sp>
      <p:sp>
        <p:nvSpPr>
          <p:cNvPr id="31751" name="Rectangle 10"/>
          <p:cNvSpPr>
            <a:spLocks noChangeArrowheads="1"/>
          </p:cNvSpPr>
          <p:nvPr/>
        </p:nvSpPr>
        <p:spPr bwMode="auto">
          <a:xfrm>
            <a:off x="4284663" y="404813"/>
            <a:ext cx="1943100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II anal. grupa</a:t>
            </a:r>
            <a:endParaRPr lang="sr-Latn-CS"/>
          </a:p>
        </p:txBody>
      </p:sp>
      <p:sp>
        <p:nvSpPr>
          <p:cNvPr id="31752" name="Oval 13"/>
          <p:cNvSpPr>
            <a:spLocks noChangeArrowheads="1"/>
          </p:cNvSpPr>
          <p:nvPr/>
        </p:nvSpPr>
        <p:spPr bwMode="auto">
          <a:xfrm>
            <a:off x="684213" y="1844675"/>
            <a:ext cx="358775" cy="360363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Oval 15"/>
          <p:cNvSpPr>
            <a:spLocks noChangeArrowheads="1"/>
          </p:cNvSpPr>
          <p:nvPr/>
        </p:nvSpPr>
        <p:spPr bwMode="auto">
          <a:xfrm>
            <a:off x="684213" y="3789363"/>
            <a:ext cx="358775" cy="360362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8"/>
          <p:cNvSpPr txBox="1">
            <a:spLocks noChangeArrowheads="1"/>
          </p:cNvSpPr>
          <p:nvPr/>
        </p:nvSpPr>
        <p:spPr bwMode="auto">
          <a:xfrm>
            <a:off x="642938" y="642938"/>
            <a:ext cx="7731125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/>
              <a:t>Taloženje MnS (najlakše rastvoran sulfid III grupe):</a:t>
            </a:r>
          </a:p>
          <a:p>
            <a:pPr>
              <a:lnSpc>
                <a:spcPct val="150000"/>
              </a:lnSpc>
            </a:pPr>
            <a:r>
              <a:rPr lang="en-US" sz="2400"/>
              <a:t>pH = 5,16 </a:t>
            </a:r>
            <a:r>
              <a:rPr lang="en-US" sz="2400">
                <a:sym typeface="Symbol" pitchFamily="18" charset="2"/>
              </a:rPr>
              <a:t> 7,16</a:t>
            </a:r>
          </a:p>
          <a:p>
            <a:pPr>
              <a:lnSpc>
                <a:spcPct val="150000"/>
              </a:lnSpc>
            </a:pPr>
            <a:endParaRPr lang="en-US" sz="2400">
              <a:sym typeface="Symbol" pitchFamily="18" charset="2"/>
            </a:endParaRP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NiS, CoS:	nekoliko modifikacija koje se jako</a:t>
            </a: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		razlikuju po rastvorljivosti:</a:t>
            </a: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K</a:t>
            </a:r>
            <a:r>
              <a:rPr lang="en-US" sz="2400" baseline="-25000">
                <a:sym typeface="Symbol" pitchFamily="18" charset="2"/>
              </a:rPr>
              <a:t>sp</a:t>
            </a:r>
            <a:r>
              <a:rPr lang="en-US" sz="2400">
                <a:sym typeface="Symbol" pitchFamily="18" charset="2"/>
              </a:rPr>
              <a:t>(NiS) = 3,2 × 10</a:t>
            </a:r>
            <a:r>
              <a:rPr lang="en-US" sz="2400" baseline="30000">
                <a:sym typeface="Symbol" pitchFamily="18" charset="2"/>
              </a:rPr>
              <a:t>-19</a:t>
            </a:r>
            <a:r>
              <a:rPr lang="en-US" sz="2400">
                <a:sym typeface="Symbol" pitchFamily="18" charset="2"/>
              </a:rPr>
              <a:t>		K</a:t>
            </a:r>
            <a:r>
              <a:rPr lang="en-US" sz="2400" baseline="-25000">
                <a:sym typeface="Symbol" pitchFamily="18" charset="2"/>
              </a:rPr>
              <a:t>sp</a:t>
            </a:r>
            <a:r>
              <a:rPr lang="en-US" sz="2400">
                <a:sym typeface="Symbol" pitchFamily="18" charset="2"/>
              </a:rPr>
              <a:t>(CoS) = 4 × 10</a:t>
            </a:r>
            <a:r>
              <a:rPr lang="en-US" sz="2400" baseline="30000">
                <a:sym typeface="Symbol" pitchFamily="18" charset="2"/>
              </a:rPr>
              <a:t>-21</a:t>
            </a: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K</a:t>
            </a:r>
            <a:r>
              <a:rPr lang="en-US" sz="2400" baseline="-25000">
                <a:sym typeface="Symbol" pitchFamily="18" charset="2"/>
              </a:rPr>
              <a:t>sp</a:t>
            </a:r>
            <a:r>
              <a:rPr lang="en-US" sz="2400">
                <a:sym typeface="Symbol" pitchFamily="18" charset="2"/>
              </a:rPr>
              <a:t>(NiS) = 2 × 10</a:t>
            </a:r>
            <a:r>
              <a:rPr lang="en-US" sz="2400" baseline="30000">
                <a:sym typeface="Symbol" pitchFamily="18" charset="2"/>
              </a:rPr>
              <a:t>-28</a:t>
            </a:r>
            <a:r>
              <a:rPr lang="en-US" sz="2400">
                <a:sym typeface="Symbol" pitchFamily="18" charset="2"/>
              </a:rPr>
              <a:t>			K</a:t>
            </a:r>
            <a:r>
              <a:rPr lang="en-US" sz="2400" baseline="-25000">
                <a:sym typeface="Symbol" pitchFamily="18" charset="2"/>
              </a:rPr>
              <a:t>sp</a:t>
            </a:r>
            <a:r>
              <a:rPr lang="en-US" sz="2400">
                <a:sym typeface="Symbol" pitchFamily="18" charset="2"/>
              </a:rPr>
              <a:t>(CoS) = 2 × 10</a:t>
            </a:r>
            <a:r>
              <a:rPr lang="en-US" sz="2400" baseline="30000">
                <a:sym typeface="Symbol" pitchFamily="18" charset="2"/>
              </a:rPr>
              <a:t>-27</a:t>
            </a:r>
          </a:p>
          <a:p>
            <a:pPr>
              <a:lnSpc>
                <a:spcPct val="150000"/>
              </a:lnSpc>
            </a:pPr>
            <a:endParaRPr lang="en-US" sz="2400" baseline="30000">
              <a:sym typeface="Symbol" pitchFamily="18" charset="2"/>
            </a:endParaRP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Razne modifikacije metalnih sulfida:</a:t>
            </a:r>
          </a:p>
          <a:p>
            <a:pPr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As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S</a:t>
            </a:r>
            <a:r>
              <a:rPr lang="en-US" sz="2400" baseline="-25000">
                <a:sym typeface="Symbol" pitchFamily="18" charset="2"/>
              </a:rPr>
              <a:t>3</a:t>
            </a:r>
            <a:r>
              <a:rPr lang="en-US" sz="2400">
                <a:sym typeface="Symbol" pitchFamily="18" charset="2"/>
              </a:rPr>
              <a:t> i Sb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S</a:t>
            </a:r>
            <a:r>
              <a:rPr lang="en-US" sz="2400" baseline="-25000">
                <a:sym typeface="Symbol" pitchFamily="18" charset="2"/>
              </a:rPr>
              <a:t>3</a:t>
            </a:r>
            <a:r>
              <a:rPr lang="en-US" sz="2400">
                <a:sym typeface="Symbol" pitchFamily="18" charset="2"/>
              </a:rPr>
              <a:t> – polimerizuju u veće agregate</a:t>
            </a:r>
          </a:p>
          <a:p>
            <a:pPr>
              <a:lnSpc>
                <a:spcPct val="150000"/>
              </a:lnSpc>
            </a:pPr>
            <a:endParaRPr lang="en-US" sz="2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Taloženje karbonata</a:t>
            </a: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827088" y="2060575"/>
            <a:ext cx="7154862" cy="368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sr-Latn-CS" sz="2800">
                <a:latin typeface="Times New Roman" pitchFamily="18" charset="0"/>
              </a:rPr>
              <a:t>Taloženje karbonata katjona IV analitičke grupe</a:t>
            </a:r>
          </a:p>
          <a:p>
            <a:pPr>
              <a:lnSpc>
                <a:spcPct val="120000"/>
              </a:lnSpc>
            </a:pPr>
            <a:r>
              <a:rPr lang="sr-Latn-CS" sz="2800">
                <a:latin typeface="Times New Roman" pitchFamily="18" charset="0"/>
              </a:rPr>
              <a:t> Grupni reagens: amonijum-karbonat</a:t>
            </a:r>
          </a:p>
          <a:p>
            <a:pPr>
              <a:lnSpc>
                <a:spcPct val="120000"/>
              </a:lnSpc>
            </a:pPr>
            <a:endParaRPr lang="sr-Latn-CS" sz="2800">
              <a:latin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sr-Latn-CS" sz="2800">
                <a:latin typeface="Times New Roman" pitchFamily="18" charset="0"/>
              </a:rPr>
              <a:t>Praktičan problem:</a:t>
            </a:r>
          </a:p>
          <a:p>
            <a:pPr>
              <a:lnSpc>
                <a:spcPct val="120000"/>
              </a:lnSpc>
            </a:pPr>
            <a:r>
              <a:rPr lang="sr-Latn-CS" sz="2800">
                <a:latin typeface="Times New Roman" pitchFamily="18" charset="0"/>
              </a:rPr>
              <a:t>Kvantitativno taloženje BaCO</a:t>
            </a:r>
            <a:r>
              <a:rPr lang="sr-Latn-CS" sz="2800" baseline="-25000">
                <a:latin typeface="Times New Roman" pitchFamily="18" charset="0"/>
              </a:rPr>
              <a:t>3</a:t>
            </a:r>
            <a:r>
              <a:rPr lang="sr-Latn-CS" sz="2800">
                <a:latin typeface="Times New Roman" pitchFamily="18" charset="0"/>
              </a:rPr>
              <a:t>, SrCO</a:t>
            </a:r>
            <a:r>
              <a:rPr lang="sr-Latn-CS" sz="2800" baseline="-25000">
                <a:latin typeface="Times New Roman" pitchFamily="18" charset="0"/>
              </a:rPr>
              <a:t>3</a:t>
            </a:r>
            <a:r>
              <a:rPr lang="sr-Latn-CS" sz="2800">
                <a:latin typeface="Times New Roman" pitchFamily="18" charset="0"/>
              </a:rPr>
              <a:t> i CaCO</a:t>
            </a:r>
            <a:r>
              <a:rPr lang="sr-Latn-CS" sz="2800" baseline="-25000">
                <a:latin typeface="Times New Roman" pitchFamily="18" charset="0"/>
              </a:rPr>
              <a:t>3</a:t>
            </a:r>
            <a:r>
              <a:rPr lang="sr-Latn-CS" sz="2800">
                <a:latin typeface="Times New Roman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sr-Latn-CS" sz="2800">
                <a:latin typeface="Times New Roman" pitchFamily="18" charset="0"/>
              </a:rPr>
              <a:t>i njihovo odvajanje od Mg(II)-jona</a:t>
            </a:r>
          </a:p>
          <a:p>
            <a:pPr>
              <a:lnSpc>
                <a:spcPct val="120000"/>
              </a:lnSpc>
            </a:pPr>
            <a:r>
              <a:rPr lang="sr-Latn-CS" sz="2800">
                <a:latin typeface="Times New Roman" pitchFamily="18" charset="0"/>
                <a:sym typeface="Wingdings 3" pitchFamily="18" charset="2"/>
              </a:rPr>
              <a:t> Neophodan uslov: pCO</a:t>
            </a:r>
            <a:r>
              <a:rPr lang="sr-Latn-CS" sz="2800" baseline="-25000">
                <a:latin typeface="Times New Roman" pitchFamily="18" charset="0"/>
                <a:sym typeface="Wingdings 3" pitchFamily="18" charset="2"/>
              </a:rPr>
              <a:t>3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 = 2,3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60350"/>
            <a:ext cx="7442200" cy="641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3419475" y="908050"/>
            <a:ext cx="647700" cy="442913"/>
          </a:xfrm>
          <a:prstGeom prst="rect">
            <a:avLst/>
          </a:prstGeom>
          <a:noFill/>
          <a:ln w="76200" cmpd="tri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4820" name="Rectangle 6"/>
          <p:cNvSpPr>
            <a:spLocks noChangeArrowheads="1"/>
          </p:cNvSpPr>
          <p:nvPr/>
        </p:nvSpPr>
        <p:spPr bwMode="auto">
          <a:xfrm>
            <a:off x="3276600" y="2133600"/>
            <a:ext cx="431800" cy="358775"/>
          </a:xfrm>
          <a:prstGeom prst="rect">
            <a:avLst/>
          </a:prstGeom>
          <a:noFill/>
          <a:ln w="57150" cmpd="thinThick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Oval 7"/>
          <p:cNvSpPr>
            <a:spLocks noChangeArrowheads="1"/>
          </p:cNvSpPr>
          <p:nvPr/>
        </p:nvSpPr>
        <p:spPr bwMode="auto">
          <a:xfrm>
            <a:off x="1547813" y="2349500"/>
            <a:ext cx="503237" cy="215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Oval 8"/>
          <p:cNvSpPr>
            <a:spLocks noChangeArrowheads="1"/>
          </p:cNvSpPr>
          <p:nvPr/>
        </p:nvSpPr>
        <p:spPr bwMode="auto">
          <a:xfrm>
            <a:off x="1619250" y="4292600"/>
            <a:ext cx="431800" cy="215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8223250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5219700" y="1052513"/>
            <a:ext cx="260350" cy="442912"/>
          </a:xfrm>
          <a:prstGeom prst="rect">
            <a:avLst/>
          </a:prstGeom>
          <a:noFill/>
          <a:ln w="76200" cmpd="tri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3276600" y="620713"/>
            <a:ext cx="1295400" cy="404812"/>
          </a:xfrm>
          <a:prstGeom prst="rect">
            <a:avLst/>
          </a:prstGeom>
          <a:noFill/>
          <a:ln w="38100" cmpd="dbl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5651500" y="692150"/>
            <a:ext cx="1081088" cy="404813"/>
          </a:xfrm>
          <a:prstGeom prst="rect">
            <a:avLst/>
          </a:prstGeom>
          <a:noFill/>
          <a:ln w="38100" cmpd="dbl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5846" name="Text Box 11"/>
          <p:cNvSpPr txBox="1">
            <a:spLocks noChangeArrowheads="1"/>
          </p:cNvSpPr>
          <p:nvPr/>
        </p:nvSpPr>
        <p:spPr bwMode="auto">
          <a:xfrm>
            <a:off x="971550" y="2349500"/>
            <a:ext cx="631825" cy="381000"/>
          </a:xfrm>
          <a:prstGeom prst="rect">
            <a:avLst/>
          </a:prstGeom>
          <a:noFill/>
          <a:ln w="76200" cmpd="tri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1400" b="1"/>
              <a:t>2,3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04813"/>
            <a:ext cx="8118475" cy="607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2771775" y="5949950"/>
            <a:ext cx="1871663" cy="40481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5148263" y="5949950"/>
            <a:ext cx="1439862" cy="404813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69" name="Text Box 7"/>
          <p:cNvSpPr txBox="1">
            <a:spLocks noChangeArrowheads="1"/>
          </p:cNvSpPr>
          <p:nvPr/>
        </p:nvSpPr>
        <p:spPr bwMode="auto">
          <a:xfrm>
            <a:off x="2124075" y="1557338"/>
            <a:ext cx="1008063" cy="37623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70" name="Text Box 8"/>
          <p:cNvSpPr txBox="1">
            <a:spLocks noChangeArrowheads="1"/>
          </p:cNvSpPr>
          <p:nvPr/>
        </p:nvSpPr>
        <p:spPr bwMode="auto">
          <a:xfrm>
            <a:off x="5940425" y="4292600"/>
            <a:ext cx="576263" cy="37623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71" name="Text Box 9"/>
          <p:cNvSpPr txBox="1">
            <a:spLocks noChangeArrowheads="1"/>
          </p:cNvSpPr>
          <p:nvPr/>
        </p:nvSpPr>
        <p:spPr bwMode="auto">
          <a:xfrm>
            <a:off x="2211388" y="4221163"/>
            <a:ext cx="920750" cy="376237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72" name="Text Box 10"/>
          <p:cNvSpPr txBox="1">
            <a:spLocks noChangeArrowheads="1"/>
          </p:cNvSpPr>
          <p:nvPr/>
        </p:nvSpPr>
        <p:spPr bwMode="auto">
          <a:xfrm>
            <a:off x="5940425" y="1628775"/>
            <a:ext cx="503238" cy="376238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873" name="Rectangle 11"/>
          <p:cNvSpPr>
            <a:spLocks noChangeArrowheads="1"/>
          </p:cNvSpPr>
          <p:nvPr/>
        </p:nvSpPr>
        <p:spPr bwMode="auto">
          <a:xfrm>
            <a:off x="2124075" y="765175"/>
            <a:ext cx="2447925" cy="46085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428875" y="5643563"/>
            <a:ext cx="2428875" cy="12144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098675" y="879475"/>
          <a:ext cx="3995738" cy="549275"/>
        </p:xfrm>
        <a:graphic>
          <a:graphicData uri="http://schemas.openxmlformats.org/presentationml/2006/ole">
            <p:oleObj spid="_x0000_s7170" name="Equation" r:id="rId3" imgW="1726920" imgH="241200" progId="Equation.3">
              <p:embed/>
            </p:oleObj>
          </a:graphicData>
        </a:graphic>
      </p:graphicFrame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1403350" y="1844675"/>
            <a:ext cx="582930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sr-Latn-CS" sz="2800" dirty="0">
                <a:cs typeface="Times New Roman" pitchFamily="18" charset="0"/>
              </a:rPr>
              <a:t>Rastvor (NH</a:t>
            </a:r>
            <a:r>
              <a:rPr lang="sr-Latn-CS" sz="2800" baseline="-30000" dirty="0">
                <a:cs typeface="Times New Roman" pitchFamily="18" charset="0"/>
              </a:rPr>
              <a:t>4</a:t>
            </a:r>
            <a:r>
              <a:rPr lang="sr-Latn-CS" sz="2800" dirty="0">
                <a:cs typeface="Times New Roman" pitchFamily="18" charset="0"/>
              </a:rPr>
              <a:t>)</a:t>
            </a:r>
            <a:r>
              <a:rPr lang="sr-Latn-CS" sz="2800" baseline="-30000" dirty="0">
                <a:cs typeface="Times New Roman" pitchFamily="18" charset="0"/>
              </a:rPr>
              <a:t>2</a:t>
            </a:r>
            <a:r>
              <a:rPr lang="sr-Latn-CS" sz="2800" dirty="0">
                <a:cs typeface="Times New Roman" pitchFamily="18" charset="0"/>
              </a:rPr>
              <a:t>CO</a:t>
            </a:r>
            <a:r>
              <a:rPr lang="sr-Latn-CS" sz="2800" baseline="-30000" dirty="0">
                <a:cs typeface="Times New Roman" pitchFamily="18" charset="0"/>
              </a:rPr>
              <a:t>3</a:t>
            </a:r>
            <a:r>
              <a:rPr lang="sr-Latn-CS" sz="2800" dirty="0">
                <a:cs typeface="Times New Roman" pitchFamily="18" charset="0"/>
              </a:rPr>
              <a:t>: [NH</a:t>
            </a:r>
            <a:r>
              <a:rPr lang="sr-Latn-CS" sz="2800" baseline="-30000" dirty="0">
                <a:cs typeface="Times New Roman" pitchFamily="18" charset="0"/>
              </a:rPr>
              <a:t>4</a:t>
            </a:r>
            <a:r>
              <a:rPr lang="sr-Latn-CS" sz="2800" baseline="30000" dirty="0">
                <a:cs typeface="Times New Roman" pitchFamily="18" charset="0"/>
              </a:rPr>
              <a:t>+</a:t>
            </a:r>
            <a:r>
              <a:rPr lang="sr-Latn-CS" sz="2800" dirty="0">
                <a:cs typeface="Times New Roman" pitchFamily="18" charset="0"/>
              </a:rPr>
              <a:t>] = [NH</a:t>
            </a:r>
            <a:r>
              <a:rPr lang="sr-Latn-CS" sz="2800" baseline="-30000" dirty="0">
                <a:cs typeface="Times New Roman" pitchFamily="18" charset="0"/>
              </a:rPr>
              <a:t>3</a:t>
            </a:r>
            <a:r>
              <a:rPr lang="sr-Latn-CS" sz="2800" dirty="0">
                <a:cs typeface="Times New Roman" pitchFamily="18" charset="0"/>
              </a:rPr>
              <a:t>]</a:t>
            </a:r>
            <a:endParaRPr lang="sr-Latn-CS" sz="2800" dirty="0"/>
          </a:p>
          <a:p>
            <a:pPr eaLnBrk="0" hangingPunct="0">
              <a:lnSpc>
                <a:spcPct val="120000"/>
              </a:lnSpc>
              <a:defRPr/>
            </a:pP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800" dirty="0">
                <a:cs typeface="Times New Roman" pitchFamily="18" charset="0"/>
              </a:rPr>
              <a:t> taloženje amonijum-karbonatom </a:t>
            </a:r>
            <a:endParaRPr lang="sr-Latn-CS" sz="2800" dirty="0">
              <a:latin typeface="Times New Roman" pitchFamily="18" charset="0"/>
              <a:sym typeface="Wingdings 3" pitchFamily="18" charset="2"/>
            </a:endParaRPr>
          </a:p>
          <a:p>
            <a:pPr eaLnBrk="0" hangingPunct="0">
              <a:lnSpc>
                <a:spcPct val="120000"/>
              </a:lnSpc>
              <a:defRPr/>
            </a:pPr>
            <a:r>
              <a:rPr lang="sr-Latn-CS" sz="2800" dirty="0">
                <a:latin typeface="+mn-lt"/>
                <a:cs typeface="Times New Roman" pitchFamily="18" charset="0"/>
                <a:sym typeface="Wingdings 3" pitchFamily="18" charset="2"/>
              </a:rPr>
              <a:t>u prisustvu NH</a:t>
            </a:r>
            <a:r>
              <a:rPr lang="sr-Latn-CS" sz="2800" baseline="-30000" dirty="0">
                <a:latin typeface="+mn-lt"/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dirty="0">
                <a:latin typeface="+mn-lt"/>
                <a:cs typeface="Times New Roman" pitchFamily="18" charset="0"/>
                <a:sym typeface="Wingdings 3" pitchFamily="18" charset="2"/>
              </a:rPr>
              <a:t>Cl</a:t>
            </a:r>
          </a:p>
        </p:txBody>
      </p:sp>
      <p:pic>
        <p:nvPicPr>
          <p:cNvPr id="7173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3789363"/>
            <a:ext cx="778827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268413"/>
            <a:ext cx="856932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6780213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1341438"/>
            <a:ext cx="2127250" cy="5164137"/>
          </a:xfrm>
          <a:prstGeom prst="rect">
            <a:avLst/>
          </a:prstGeom>
          <a:noFill/>
          <a:ln w="38100" cmpd="dbl">
            <a:solidFill>
              <a:srgbClr val="CC3300"/>
            </a:solidFill>
            <a:miter lim="800000"/>
            <a:headEnd/>
            <a:tailEnd/>
          </a:ln>
        </p:spPr>
      </p:pic>
      <p:sp>
        <p:nvSpPr>
          <p:cNvPr id="38916" name="Line 7"/>
          <p:cNvSpPr>
            <a:spLocks noChangeShapeType="1"/>
          </p:cNvSpPr>
          <p:nvPr/>
        </p:nvSpPr>
        <p:spPr bwMode="auto">
          <a:xfrm flipV="1">
            <a:off x="1331913" y="1916113"/>
            <a:ext cx="503237" cy="649287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620713"/>
            <a:ext cx="8231187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 Box 5"/>
          <p:cNvSpPr txBox="1">
            <a:spLocks noChangeArrowheads="1"/>
          </p:cNvSpPr>
          <p:nvPr/>
        </p:nvSpPr>
        <p:spPr bwMode="auto">
          <a:xfrm>
            <a:off x="1619250" y="4365625"/>
            <a:ext cx="3024188" cy="1268413"/>
          </a:xfrm>
          <a:prstGeom prst="rect">
            <a:avLst/>
          </a:prstGeom>
          <a:noFill/>
          <a:ln w="76200" cmpd="tri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r-Latn-CS"/>
          </a:p>
          <a:p>
            <a:pPr>
              <a:spcBef>
                <a:spcPct val="50000"/>
              </a:spcBef>
            </a:pPr>
            <a:endParaRPr lang="sr-Latn-CS"/>
          </a:p>
          <a:p>
            <a:pPr>
              <a:spcBef>
                <a:spcPct val="50000"/>
              </a:spcBef>
            </a:pPr>
            <a:endParaRPr lang="sr-Latn-C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576</Words>
  <Application>Microsoft Office PowerPoint</Application>
  <PresentationFormat>On-screen Show (4:3)</PresentationFormat>
  <Paragraphs>155</Paragraphs>
  <Slides>38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Default Design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Frakciono taloženje hidroksida</vt:lpstr>
      <vt:lpstr>Slide 19</vt:lpstr>
      <vt:lpstr>Slide 20</vt:lpstr>
      <vt:lpstr>Slide 21</vt:lpstr>
      <vt:lpstr>Taloženje sulfida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Taloženje karbonata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Dusica</cp:lastModifiedBy>
  <cp:revision>45</cp:revision>
  <dcterms:created xsi:type="dcterms:W3CDTF">2006-04-07T10:06:44Z</dcterms:created>
  <dcterms:modified xsi:type="dcterms:W3CDTF">2014-05-06T10:10:13Z</dcterms:modified>
</cp:coreProperties>
</file>