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8" r:id="rId6"/>
    <p:sldId id="269" r:id="rId7"/>
    <p:sldId id="259" r:id="rId8"/>
    <p:sldId id="260" r:id="rId9"/>
    <p:sldId id="261" r:id="rId10"/>
    <p:sldId id="270" r:id="rId11"/>
    <p:sldId id="272" r:id="rId12"/>
    <p:sldId id="264" r:id="rId13"/>
    <p:sldId id="263" r:id="rId14"/>
    <p:sldId id="265" r:id="rId15"/>
    <p:sldId id="266" r:id="rId16"/>
    <p:sldId id="271" r:id="rId17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EBA"/>
    <a:srgbClr val="CC3300"/>
    <a:srgbClr val="FFB265"/>
    <a:srgbClr val="CCCCFF"/>
    <a:srgbClr val="DCEEB0"/>
    <a:srgbClr val="333300"/>
    <a:srgbClr val="990000"/>
    <a:srgbClr val="CC66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F14BD-64C9-4AEB-AD93-60160DD2103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CDB6B-1A91-42A8-810F-3EEB84FA1B3B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B05EA-4571-493B-801C-C6D3F2CCD8E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4B998-5E6A-40F8-92F2-2A777599427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F76BC-5538-4B58-ABC6-BE4BFD157E6C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9083B-3BC0-41FC-AA46-1EC3E390C2D3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62E9D-9CE7-4D2F-8D6A-3E7A96C1DED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9E81E-E956-4A02-B128-154FDA9D961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E4031-514B-4ED0-AB2E-9E50040CF3E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4BE51-E0EF-4526-AE48-BF25F5535F8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B59E6-A06B-4255-94DE-C76D8632672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23E7694-8237-45DD-89C7-DC87CA223977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REDOKS</a:t>
            </a:r>
            <a:r>
              <a:rPr lang="sr-Latn-CS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-RAVNOTEŽE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457200" y="1600200"/>
            <a:ext cx="4038600" cy="2981325"/>
          </a:xfrm>
          <a:prstGeom prst="rect">
            <a:avLst/>
          </a:prstGeom>
          <a:solidFill>
            <a:srgbClr val="D5C9C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Latn-CS" sz="2400">
                <a:latin typeface="Times New Roman" pitchFamily="18" charset="0"/>
              </a:rPr>
              <a:t>Kiselinsko-bazne reakcije: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</a:rPr>
              <a:t>H</a:t>
            </a:r>
            <a:r>
              <a:rPr lang="sr-Latn-CS" sz="2400" baseline="30000">
                <a:latin typeface="Times New Roman" pitchFamily="18" charset="0"/>
              </a:rPr>
              <a:t>+</a:t>
            </a:r>
            <a:r>
              <a:rPr lang="sr-Latn-CS" sz="2400">
                <a:latin typeface="Times New Roman" pitchFamily="18" charset="0"/>
              </a:rPr>
              <a:t> odaje kiselina para k</a:t>
            </a:r>
            <a:r>
              <a:rPr lang="sr-Latn-CS" sz="2400" baseline="-25000">
                <a:latin typeface="Times New Roman" pitchFamily="18" charset="0"/>
              </a:rPr>
              <a:t>1</a:t>
            </a:r>
            <a:r>
              <a:rPr lang="sr-Latn-CS" sz="2400">
                <a:latin typeface="Times New Roman" pitchFamily="18" charset="0"/>
              </a:rPr>
              <a:t>/b</a:t>
            </a:r>
            <a:r>
              <a:rPr lang="sr-Latn-CS" sz="2400" baseline="-25000">
                <a:latin typeface="Times New Roman" pitchFamily="18" charset="0"/>
              </a:rPr>
              <a:t>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 baseline="-25000">
                <a:latin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</a:rPr>
              <a:t>H</a:t>
            </a:r>
            <a:r>
              <a:rPr lang="sr-Latn-CS" sz="2400" baseline="30000">
                <a:latin typeface="Times New Roman" pitchFamily="18" charset="0"/>
              </a:rPr>
              <a:t>+</a:t>
            </a:r>
            <a:r>
              <a:rPr lang="sr-Latn-CS" sz="2400">
                <a:latin typeface="Times New Roman" pitchFamily="18" charset="0"/>
              </a:rPr>
              <a:t> prima baza para k</a:t>
            </a:r>
            <a:r>
              <a:rPr lang="sr-Latn-CS" sz="2400" baseline="-25000">
                <a:latin typeface="Times New Roman" pitchFamily="18" charset="0"/>
              </a:rPr>
              <a:t>2</a:t>
            </a:r>
            <a:r>
              <a:rPr lang="sr-Latn-CS" sz="2400">
                <a:latin typeface="Times New Roman" pitchFamily="18" charset="0"/>
              </a:rPr>
              <a:t>/b</a:t>
            </a:r>
            <a:r>
              <a:rPr lang="sr-Latn-CS" sz="2400" baseline="-25000">
                <a:latin typeface="Times New Roman" pitchFamily="18" charset="0"/>
              </a:rPr>
              <a:t>2</a:t>
            </a:r>
            <a:endParaRPr lang="sr-Latn-CS" sz="24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</a:rPr>
              <a:t> k</a:t>
            </a:r>
            <a:r>
              <a:rPr lang="sr-Latn-CS" sz="2400" baseline="-25000">
                <a:latin typeface="Times New Roman" pitchFamily="18" charset="0"/>
              </a:rPr>
              <a:t>1</a:t>
            </a:r>
            <a:r>
              <a:rPr lang="sr-Latn-CS" sz="2400">
                <a:latin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 b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+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H</a:t>
            </a:r>
            <a:r>
              <a:rPr lang="sr-Latn-CS" sz="2400" baseline="30000">
                <a:latin typeface="Times New Roman" pitchFamily="18" charset="0"/>
                <a:sym typeface="Wingdings 3" pitchFamily="18" charset="2"/>
              </a:rPr>
              <a:t>+</a:t>
            </a:r>
            <a:endParaRPr lang="sr-Latn-CS" sz="2400">
              <a:latin typeface="Times New Roman" pitchFamily="18" charset="0"/>
              <a:sym typeface="Wingdings 3" pitchFamily="18" charset="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b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+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H</a:t>
            </a:r>
            <a:r>
              <a:rPr lang="sr-Latn-CS" sz="2400" baseline="30000">
                <a:latin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 k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endParaRPr lang="sr-Latn-CS" sz="2400">
              <a:latin typeface="Times New Roman" pitchFamily="18" charset="0"/>
              <a:sym typeface="Wingdings 3" pitchFamily="18" charset="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+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b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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+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b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endParaRPr lang="sr-Latn-CS" sz="2400">
              <a:latin typeface="Times New Roman" pitchFamily="18" charset="0"/>
              <a:sym typeface="Wingdings 3" pitchFamily="18" charset="2"/>
            </a:endParaRPr>
          </a:p>
          <a:p>
            <a:pPr marL="342900" indent="-342900">
              <a:spcBef>
                <a:spcPct val="20000"/>
              </a:spcBef>
            </a:pP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     </a:t>
            </a: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4648200" y="1600200"/>
            <a:ext cx="4038600" cy="3052763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sr-Latn-CS" sz="2400">
                <a:latin typeface="Times New Roman" pitchFamily="18" charset="0"/>
              </a:rPr>
              <a:t>Redoks-reakcije: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</a:rPr>
              <a:t> e</a:t>
            </a:r>
            <a:r>
              <a:rPr lang="sr-Latn-CS" sz="2400" baseline="30000">
                <a:latin typeface="Times New Roman" pitchFamily="18" charset="0"/>
              </a:rPr>
              <a:t>- </a:t>
            </a:r>
            <a:r>
              <a:rPr lang="sr-Latn-CS" sz="2400">
                <a:latin typeface="Times New Roman" pitchFamily="18" charset="0"/>
              </a:rPr>
              <a:t>odaje red. para oks</a:t>
            </a:r>
            <a:r>
              <a:rPr lang="sr-Latn-CS" sz="2400" baseline="-25000">
                <a:latin typeface="Times New Roman" pitchFamily="18" charset="0"/>
              </a:rPr>
              <a:t>1</a:t>
            </a:r>
            <a:r>
              <a:rPr lang="sr-Latn-CS" sz="2400">
                <a:latin typeface="Times New Roman" pitchFamily="18" charset="0"/>
              </a:rPr>
              <a:t>/red</a:t>
            </a:r>
            <a:r>
              <a:rPr lang="sr-Latn-CS" sz="2400" baseline="-25000">
                <a:latin typeface="Times New Roman" pitchFamily="18" charset="0"/>
              </a:rPr>
              <a:t>1</a:t>
            </a:r>
            <a:endParaRPr lang="sr-Latn-CS" sz="24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</a:rPr>
              <a:t> e</a:t>
            </a:r>
            <a:r>
              <a:rPr lang="sr-Latn-CS" sz="2400" baseline="30000">
                <a:latin typeface="Times New Roman" pitchFamily="18" charset="0"/>
              </a:rPr>
              <a:t>- </a:t>
            </a:r>
            <a:r>
              <a:rPr lang="sr-Latn-CS" sz="2400">
                <a:latin typeface="Times New Roman" pitchFamily="18" charset="0"/>
              </a:rPr>
              <a:t>prima oks. para oks</a:t>
            </a:r>
            <a:r>
              <a:rPr lang="sr-Latn-CS" sz="2400" baseline="-25000">
                <a:latin typeface="Times New Roman" pitchFamily="18" charset="0"/>
              </a:rPr>
              <a:t>2</a:t>
            </a:r>
            <a:r>
              <a:rPr lang="sr-Latn-CS" sz="2400">
                <a:latin typeface="Times New Roman" pitchFamily="18" charset="0"/>
              </a:rPr>
              <a:t>/red</a:t>
            </a:r>
            <a:r>
              <a:rPr lang="sr-Latn-CS" sz="2400" baseline="-25000">
                <a:latin typeface="Times New Roman" pitchFamily="18" charset="0"/>
              </a:rPr>
              <a:t>2</a:t>
            </a:r>
            <a:endParaRPr lang="sr-Latn-CS" sz="24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</a:rPr>
              <a:t> red</a:t>
            </a:r>
            <a:r>
              <a:rPr lang="sr-Latn-CS" sz="2400" baseline="-25000">
                <a:latin typeface="Times New Roman" pitchFamily="18" charset="0"/>
              </a:rPr>
              <a:t>1</a:t>
            </a:r>
            <a:r>
              <a:rPr lang="sr-Latn-CS" sz="2400">
                <a:latin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 oks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+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e</a:t>
            </a:r>
            <a:r>
              <a:rPr lang="sr-Latn-CS" sz="2400" baseline="30000">
                <a:latin typeface="Times New Roman" pitchFamily="18" charset="0"/>
                <a:sym typeface="Wingdings 3" pitchFamily="18" charset="2"/>
              </a:rPr>
              <a:t>-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 baseline="3000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oks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+ 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e</a:t>
            </a:r>
            <a:r>
              <a:rPr lang="sr-Latn-CS" sz="2400" baseline="30000">
                <a:latin typeface="Times New Roman" pitchFamily="18" charset="0"/>
                <a:sym typeface="Wingdings 3" pitchFamily="18" charset="2"/>
              </a:rPr>
              <a:t>-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 red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endParaRPr lang="sr-Latn-CS" sz="2400">
              <a:latin typeface="Times New Roman" pitchFamily="18" charset="0"/>
              <a:sym typeface="Wingdings 3" pitchFamily="18" charset="2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broj predatih i primljenih elektrona isti (n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n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)</a:t>
            </a:r>
            <a:endParaRPr lang="sr-Latn-CS" sz="2400" baseline="-25000">
              <a:latin typeface="Times New Roman" pitchFamily="18" charset="0"/>
              <a:sym typeface="Wingdings 3" pitchFamily="18" charset="2"/>
            </a:endParaRP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1835150" y="5157788"/>
            <a:ext cx="5006975" cy="519112"/>
          </a:xfrm>
          <a:prstGeom prst="rect">
            <a:avLst/>
          </a:prstGeom>
          <a:solidFill>
            <a:srgbClr val="E1CBA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dirty="0" smtClean="0">
                <a:latin typeface="Times New Roman" pitchFamily="18" charset="0"/>
              </a:rPr>
              <a:t>n</a:t>
            </a:r>
            <a:r>
              <a:rPr lang="sr-Latn-CS" sz="2800" baseline="-25000" dirty="0" smtClean="0">
                <a:latin typeface="Times New Roman" pitchFamily="18" charset="0"/>
              </a:rPr>
              <a:t>2</a:t>
            </a:r>
            <a:r>
              <a:rPr lang="sr-Latn-CS" sz="2800" dirty="0" smtClean="0">
                <a:latin typeface="Times New Roman" pitchFamily="18" charset="0"/>
              </a:rPr>
              <a:t>red</a:t>
            </a:r>
            <a:r>
              <a:rPr lang="sr-Latn-CS" sz="2800" baseline="-25000" dirty="0" smtClean="0">
                <a:latin typeface="Times New Roman" pitchFamily="18" charset="0"/>
              </a:rPr>
              <a:t>1</a:t>
            </a:r>
            <a:r>
              <a:rPr lang="sr-Latn-CS" sz="2800" dirty="0" smtClean="0">
                <a:latin typeface="Times New Roman" pitchFamily="18" charset="0"/>
              </a:rPr>
              <a:t> + n</a:t>
            </a:r>
            <a:r>
              <a:rPr lang="sr-Latn-CS" sz="2800" baseline="-25000" dirty="0" smtClean="0">
                <a:latin typeface="Times New Roman" pitchFamily="18" charset="0"/>
              </a:rPr>
              <a:t>1</a:t>
            </a:r>
            <a:r>
              <a:rPr lang="sr-Latn-CS" sz="2800" dirty="0" smtClean="0">
                <a:latin typeface="Times New Roman" pitchFamily="18" charset="0"/>
              </a:rPr>
              <a:t>oks</a:t>
            </a:r>
            <a:r>
              <a:rPr lang="sr-Latn-CS" sz="2800" baseline="-25000" dirty="0" smtClean="0">
                <a:latin typeface="Times New Roman" pitchFamily="18" charset="0"/>
              </a:rPr>
              <a:t>2</a:t>
            </a:r>
            <a:r>
              <a:rPr lang="sr-Latn-CS" sz="2800" dirty="0" smtClean="0">
                <a:latin typeface="Times New Roman" pitchFamily="18" charset="0"/>
              </a:rPr>
              <a:t> </a:t>
            </a:r>
            <a:r>
              <a:rPr lang="sr-Latn-CS" sz="2800" dirty="0" smtClean="0">
                <a:latin typeface="Times New Roman" pitchFamily="18" charset="0"/>
                <a:sym typeface="Wingdings 3" pitchFamily="18" charset="2"/>
              </a:rPr>
              <a:t> n</a:t>
            </a:r>
            <a:r>
              <a:rPr lang="sr-Latn-CS" sz="2800" baseline="-25000" dirty="0" smtClean="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 dirty="0" smtClean="0">
                <a:latin typeface="Times New Roman" pitchFamily="18" charset="0"/>
                <a:sym typeface="Wingdings 3" pitchFamily="18" charset="2"/>
              </a:rPr>
              <a:t>red</a:t>
            </a:r>
            <a:r>
              <a:rPr lang="sr-Latn-CS" sz="2800" baseline="-25000" dirty="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 smtClean="0">
                <a:latin typeface="Times New Roman" pitchFamily="18" charset="0"/>
                <a:sym typeface="Wingdings 3" pitchFamily="18" charset="2"/>
              </a:rPr>
              <a:t> + n</a:t>
            </a:r>
            <a:r>
              <a:rPr lang="sr-Latn-CS" sz="2800" baseline="-25000" dirty="0" smtClean="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800" dirty="0" smtClean="0">
                <a:latin typeface="Times New Roman" pitchFamily="18" charset="0"/>
                <a:sym typeface="Wingdings 3" pitchFamily="18" charset="2"/>
              </a:rPr>
              <a:t>oks</a:t>
            </a:r>
            <a:r>
              <a:rPr lang="sr-Latn-CS" sz="2800" baseline="-25000" dirty="0" smtClean="0">
                <a:latin typeface="Times New Roman" pitchFamily="18" charset="0"/>
                <a:sym typeface="Wingdings 3" pitchFamily="18" charset="2"/>
              </a:rPr>
              <a:t>1</a:t>
            </a:r>
            <a:endParaRPr lang="sr-Latn-CS" sz="2800" baseline="-25000" dirty="0"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187450" y="1196975"/>
            <a:ext cx="6500813" cy="4549775"/>
          </a:xfrm>
          <a:prstGeom prst="rect">
            <a:avLst/>
          </a:prstGeom>
          <a:solidFill>
            <a:srgbClr val="E1CBA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Oksidacija: 		Zn</a:t>
            </a:r>
            <a:r>
              <a:rPr lang="sr-Latn-CS" sz="2800" baseline="-25000">
                <a:latin typeface="Times New Roman" pitchFamily="18" charset="0"/>
              </a:rPr>
              <a:t>(č)</a:t>
            </a:r>
            <a:r>
              <a:rPr lang="sr-Latn-CS" sz="2800">
                <a:latin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 Zn</a:t>
            </a:r>
            <a:r>
              <a:rPr lang="sr-Latn-CS" sz="2800" baseline="30000">
                <a:latin typeface="Times New Roman" pitchFamily="18" charset="0"/>
                <a:sym typeface="Wingdings 3" pitchFamily="18" charset="2"/>
              </a:rPr>
              <a:t>2+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+ 2eˉ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  <a:sym typeface="Wingdings 3" pitchFamily="18" charset="2"/>
              </a:rPr>
              <a:t>Redukcija:  		Cu</a:t>
            </a:r>
            <a:r>
              <a:rPr lang="sr-Latn-CS" sz="2800" baseline="30000">
                <a:latin typeface="Times New Roman" pitchFamily="18" charset="0"/>
                <a:sym typeface="Wingdings 3" pitchFamily="18" charset="2"/>
              </a:rPr>
              <a:t>2+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+ 2eˉ  Cu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(č)</a:t>
            </a:r>
          </a:p>
          <a:p>
            <a:pPr>
              <a:lnSpc>
                <a:spcPct val="125000"/>
              </a:lnSpc>
            </a:pPr>
            <a:endParaRPr lang="sr-Latn-CS" sz="2800" baseline="-25000">
              <a:latin typeface="Times New Roman" pitchFamily="18" charset="0"/>
              <a:sym typeface="Wingdings 3" pitchFamily="18" charset="2"/>
            </a:endParaRP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  <a:sym typeface="Wingdings 3" pitchFamily="18" charset="2"/>
              </a:rPr>
              <a:t>Sumarna	 </a:t>
            </a:r>
            <a:r>
              <a:rPr lang="sr-Latn-CS" sz="2800">
                <a:latin typeface="Times New Roman" pitchFamily="18" charset="0"/>
              </a:rPr>
              <a:t>Zn</a:t>
            </a:r>
            <a:r>
              <a:rPr lang="sr-Latn-CS" sz="2800" baseline="-25000">
                <a:latin typeface="Times New Roman" pitchFamily="18" charset="0"/>
              </a:rPr>
              <a:t>(č)</a:t>
            </a:r>
            <a:r>
              <a:rPr lang="sr-Latn-CS" sz="2800">
                <a:latin typeface="Times New Roman" pitchFamily="18" charset="0"/>
              </a:rPr>
              <a:t> +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Cu</a:t>
            </a:r>
            <a:r>
              <a:rPr lang="sr-Latn-CS" sz="2800" baseline="30000">
                <a:latin typeface="Times New Roman" pitchFamily="18" charset="0"/>
                <a:sym typeface="Wingdings 3" pitchFamily="18" charset="2"/>
              </a:rPr>
              <a:t>2+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 Cu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(č)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+ Zn</a:t>
            </a:r>
            <a:r>
              <a:rPr lang="sr-Latn-CS" sz="2800" baseline="30000">
                <a:latin typeface="Times New Roman" pitchFamily="18" charset="0"/>
                <a:sym typeface="Wingdings 3" pitchFamily="18" charset="2"/>
              </a:rPr>
              <a:t>2+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  <a:sym typeface="Wingdings 3" pitchFamily="18" charset="2"/>
              </a:rPr>
              <a:t>reakcija:	  red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 + oks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2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 red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 + oks</a:t>
            </a:r>
            <a:r>
              <a:rPr lang="sr-Latn-CS" sz="2800" baseline="-25000">
                <a:latin typeface="Times New Roman" pitchFamily="18" charset="0"/>
                <a:sym typeface="Wingdings 3" pitchFamily="18" charset="2"/>
              </a:rPr>
              <a:t>1</a:t>
            </a:r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pPr>
              <a:lnSpc>
                <a:spcPct val="125000"/>
              </a:lnSpc>
            </a:pPr>
            <a:endParaRPr lang="sr-Latn-CS" sz="2800" baseline="-25000">
              <a:latin typeface="Times New Roman" pitchFamily="18" charset="0"/>
              <a:sym typeface="Wingdings 3" pitchFamily="18" charset="2"/>
            </a:endParaRPr>
          </a:p>
          <a:p>
            <a:pPr>
              <a:lnSpc>
                <a:spcPct val="125000"/>
              </a:lnSpc>
            </a:pPr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pPr>
              <a:lnSpc>
                <a:spcPct val="125000"/>
              </a:lnSpc>
              <a:buFont typeface="Wingdings" pitchFamily="2" charset="2"/>
              <a:buChar char="Ø"/>
            </a:pPr>
            <a:r>
              <a:rPr lang="sr-Latn-CS" sz="2800">
                <a:latin typeface="Times New Roman" pitchFamily="18" charset="0"/>
                <a:sym typeface="Wingdings 3" pitchFamily="18" charset="2"/>
              </a:rPr>
              <a:t> Procesi oksidacije i redukcije ne mogu da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  <a:sym typeface="Wingdings 3" pitchFamily="18" charset="2"/>
              </a:rPr>
              <a:t>    teku izolovano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1230313" y="1344613"/>
            <a:ext cx="6684962" cy="416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sr-Latn-C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edoks-proces</a:t>
            </a:r>
            <a:r>
              <a:rPr lang="en-U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sr-Latn-C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Hemijski	ili	elektrohemijski</a:t>
            </a:r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Elektrohemija:</a:t>
            </a:r>
          </a:p>
          <a:p>
            <a:pPr>
              <a:lnSpc>
                <a:spcPct val="125000"/>
              </a:lnSpc>
              <a:buFont typeface="Wingdings" pitchFamily="2" charset="2"/>
              <a:buChar char="ü"/>
            </a:pPr>
            <a:r>
              <a:rPr lang="sr-Latn-CS" sz="28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hemijske promene izazvane el. strujom</a:t>
            </a:r>
          </a:p>
          <a:p>
            <a:pPr>
              <a:lnSpc>
                <a:spcPct val="125000"/>
              </a:lnSpc>
              <a:buFont typeface="Wingdings" pitchFamily="2" charset="2"/>
              <a:buChar char="ü"/>
            </a:pPr>
            <a:r>
              <a:rPr lang="sr-Latn-CS" sz="280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 dobijanje struje pomoću hemijskih reakcija</a:t>
            </a:r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Elektrohemijske ćelije: 	elektrolitičke</a:t>
            </a:r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				galvanske</a:t>
            </a:r>
          </a:p>
          <a:p>
            <a:pPr eaLnBrk="0" hangingPunct="0">
              <a:lnSpc>
                <a:spcPct val="125000"/>
              </a:lnSpc>
            </a:pPr>
            <a:endParaRPr lang="sr-Latn-C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813"/>
            <a:ext cx="9123363" cy="577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2124075" y="5157788"/>
            <a:ext cx="2160588" cy="779462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Oksidacija (anoda):</a:t>
            </a:r>
          </a:p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Zn </a:t>
            </a:r>
            <a:r>
              <a:rPr lang="sr-Latn-CS">
                <a:latin typeface="Times New Roman" pitchFamily="18" charset="0"/>
                <a:cs typeface="Times New Roman" pitchFamily="18" charset="0"/>
              </a:rPr>
              <a:t>→ Zn</a:t>
            </a:r>
            <a:r>
              <a:rPr lang="sr-Latn-CS" baseline="3000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sr-Latn-CS">
                <a:latin typeface="Times New Roman" pitchFamily="18" charset="0"/>
                <a:cs typeface="Times New Roman" pitchFamily="18" charset="0"/>
              </a:rPr>
              <a:t> + 2eˉ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4932363" y="5157788"/>
            <a:ext cx="2087562" cy="779462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Redukcija (katoda):</a:t>
            </a:r>
          </a:p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Cu</a:t>
            </a:r>
            <a:r>
              <a:rPr lang="sr-Latn-CS" baseline="30000">
                <a:latin typeface="Times New Roman" pitchFamily="18" charset="0"/>
              </a:rPr>
              <a:t>2+</a:t>
            </a:r>
            <a:r>
              <a:rPr lang="sr-Latn-CS">
                <a:latin typeface="Times New Roman" pitchFamily="18" charset="0"/>
              </a:rPr>
              <a:t> + 2e</a:t>
            </a:r>
            <a:r>
              <a:rPr lang="sr-Latn-CS">
                <a:latin typeface="Times New Roman" pitchFamily="18" charset="0"/>
                <a:cs typeface="Times New Roman" pitchFamily="18" charset="0"/>
              </a:rPr>
              <a:t>ˉ→ Cu</a:t>
            </a: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1042988" y="1196975"/>
            <a:ext cx="649287" cy="366713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Zn</a:t>
            </a:r>
            <a:r>
              <a:rPr lang="sr-Latn-CS" baseline="30000">
                <a:latin typeface="Times New Roman" pitchFamily="18" charset="0"/>
              </a:rPr>
              <a:t>2+</a:t>
            </a:r>
          </a:p>
        </p:txBody>
      </p:sp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179388" y="1196975"/>
            <a:ext cx="468312" cy="366713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Zn</a:t>
            </a:r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214313" y="3714750"/>
            <a:ext cx="720725" cy="366713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SO</a:t>
            </a:r>
            <a:r>
              <a:rPr lang="sr-Latn-CS" baseline="-25000">
                <a:latin typeface="Times New Roman" pitchFamily="18" charset="0"/>
              </a:rPr>
              <a:t>4</a:t>
            </a:r>
            <a:r>
              <a:rPr lang="sr-Latn-CS" baseline="30000">
                <a:latin typeface="Times New Roman" pitchFamily="18" charset="0"/>
              </a:rPr>
              <a:t>2</a:t>
            </a:r>
            <a:r>
              <a:rPr lang="sr-Latn-CS">
                <a:latin typeface="Times New Roman" pitchFamily="18" charset="0"/>
                <a:cs typeface="Times New Roman" pitchFamily="18" charset="0"/>
              </a:rPr>
              <a:t>ˉ</a:t>
            </a:r>
          </a:p>
        </p:txBody>
      </p:sp>
      <p:sp>
        <p:nvSpPr>
          <p:cNvPr id="7176" name="Text Box 10"/>
          <p:cNvSpPr txBox="1">
            <a:spLocks noChangeArrowheads="1"/>
          </p:cNvSpPr>
          <p:nvPr/>
        </p:nvSpPr>
        <p:spPr bwMode="auto">
          <a:xfrm>
            <a:off x="7358063" y="1143000"/>
            <a:ext cx="719137" cy="366713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Cu</a:t>
            </a:r>
            <a:r>
              <a:rPr lang="sr-Latn-CS" baseline="30000">
                <a:latin typeface="Times New Roman" pitchFamily="18" charset="0"/>
              </a:rPr>
              <a:t>2+</a:t>
            </a:r>
          </a:p>
        </p:txBody>
      </p:sp>
      <p:sp>
        <p:nvSpPr>
          <p:cNvPr id="7177" name="Text Box 11"/>
          <p:cNvSpPr txBox="1">
            <a:spLocks noChangeArrowheads="1"/>
          </p:cNvSpPr>
          <p:nvPr/>
        </p:nvSpPr>
        <p:spPr bwMode="auto">
          <a:xfrm>
            <a:off x="8494713" y="3571875"/>
            <a:ext cx="649287" cy="369888"/>
          </a:xfrm>
          <a:prstGeom prst="rect">
            <a:avLst/>
          </a:prstGeom>
          <a:solidFill>
            <a:srgbClr val="A7D7A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r-Latn-CS">
                <a:latin typeface="Times New Roman" pitchFamily="18" charset="0"/>
              </a:rPr>
              <a:t>Cu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27088" y="692150"/>
            <a:ext cx="74723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2900" indent="-342900">
              <a:lnSpc>
                <a:spcPct val="125000"/>
              </a:lnSpc>
              <a:defRPr/>
            </a:pPr>
            <a:r>
              <a:rPr lang="sr-Latn-CS" sz="3200" b="1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Sastavljanje redoks-jednačina:</a:t>
            </a:r>
            <a:endParaRPr lang="sr-Latn-CS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/>
              <a:t> </a:t>
            </a:r>
            <a:r>
              <a:rPr lang="sr-Latn-CS" sz="2800" b="1" i="1">
                <a:solidFill>
                  <a:schemeClr val="accent2"/>
                </a:solidFill>
                <a:cs typeface="Times New Roman" pitchFamily="18" charset="0"/>
              </a:rPr>
              <a:t>Metoda oksidacionog broja:</a:t>
            </a:r>
            <a:endParaRPr lang="sr-Latn-CS" sz="2800" b="1" i="1">
              <a:solidFill>
                <a:schemeClr val="accent2"/>
              </a:solidFill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>
                <a:solidFill>
                  <a:schemeClr val="accent2"/>
                </a:solidFill>
              </a:rPr>
              <a:t>    </a:t>
            </a: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Broj razmenjenih eˉ određuje se na osnovu </a:t>
            </a:r>
            <a:endParaRPr lang="sr-Latn-CS" sz="2800">
              <a:solidFill>
                <a:schemeClr val="accent2"/>
              </a:solidFill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>
                <a:solidFill>
                  <a:schemeClr val="accent2"/>
                </a:solidFill>
              </a:rPr>
              <a:t>    </a:t>
            </a: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promene oksidacionog broja elemenata </a:t>
            </a:r>
            <a:endParaRPr lang="sr-Latn-CS" sz="2800">
              <a:solidFill>
                <a:schemeClr val="accent2"/>
              </a:solidFill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>
                <a:solidFill>
                  <a:schemeClr val="accent2"/>
                </a:solidFill>
              </a:rPr>
              <a:t>    </a:t>
            </a: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učesnika </a:t>
            </a:r>
            <a:r>
              <a:rPr lang="sr-Latn-CS" sz="2800">
                <a:solidFill>
                  <a:schemeClr val="accent2"/>
                </a:solidFill>
              </a:rPr>
              <a:t>redoks-</a:t>
            </a: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reakcije</a:t>
            </a:r>
            <a:endParaRPr lang="sr-Latn-CS" sz="2800">
              <a:solidFill>
                <a:schemeClr val="accent2"/>
              </a:solidFill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 b="1" i="1"/>
              <a:t> </a:t>
            </a:r>
            <a:r>
              <a:rPr lang="sr-Latn-CS" sz="2800" b="1" i="1">
                <a:solidFill>
                  <a:srgbClr val="990000"/>
                </a:solidFill>
                <a:cs typeface="Times New Roman" pitchFamily="18" charset="0"/>
              </a:rPr>
              <a:t>Elektronsko-jonska metoda:</a:t>
            </a:r>
            <a:endParaRPr lang="sr-Latn-CS" sz="2800" b="1" i="1">
              <a:solidFill>
                <a:srgbClr val="990000"/>
              </a:solidFill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>
                <a:solidFill>
                  <a:srgbClr val="990000"/>
                </a:solidFill>
              </a:rPr>
              <a:t>    </a:t>
            </a:r>
            <a:r>
              <a:rPr lang="sr-Latn-CS" sz="2800">
                <a:solidFill>
                  <a:srgbClr val="990000"/>
                </a:solidFill>
                <a:cs typeface="Times New Roman" pitchFamily="18" charset="0"/>
              </a:rPr>
              <a:t>Sastavljanje parcijalnih jednačina proces</a:t>
            </a:r>
            <a:r>
              <a:rPr lang="sr-Latn-CS" sz="2800">
                <a:solidFill>
                  <a:srgbClr val="990000"/>
                </a:solidFill>
              </a:rPr>
              <a:t>a</a:t>
            </a:r>
            <a:r>
              <a:rPr lang="sr-Latn-CS" sz="2800">
                <a:solidFill>
                  <a:srgbClr val="990000"/>
                </a:solidFill>
                <a:cs typeface="Times New Roman" pitchFamily="18" charset="0"/>
              </a:rPr>
              <a:t> </a:t>
            </a:r>
            <a:endParaRPr lang="sr-Latn-CS" sz="2800">
              <a:solidFill>
                <a:srgbClr val="990000"/>
              </a:solidFill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>
                <a:solidFill>
                  <a:srgbClr val="990000"/>
                </a:solidFill>
              </a:rPr>
              <a:t>    </a:t>
            </a:r>
            <a:r>
              <a:rPr lang="sr-Latn-CS" sz="2800">
                <a:solidFill>
                  <a:srgbClr val="990000"/>
                </a:solidFill>
                <a:cs typeface="Times New Roman" pitchFamily="18" charset="0"/>
              </a:rPr>
              <a:t>oksidacije i redukcije onako kako se oni </a:t>
            </a:r>
            <a:endParaRPr lang="sr-Latn-CS" sz="2800">
              <a:solidFill>
                <a:srgbClr val="990000"/>
              </a:solidFill>
            </a:endParaRPr>
          </a:p>
          <a:p>
            <a:pPr marL="342900" indent="-342900" eaLnBrk="0" hangingPunct="0">
              <a:lnSpc>
                <a:spcPct val="125000"/>
              </a:lnSpc>
              <a:defRPr/>
            </a:pPr>
            <a:r>
              <a:rPr lang="sr-Latn-CS" sz="2800">
                <a:solidFill>
                  <a:srgbClr val="990000"/>
                </a:solidFill>
              </a:rPr>
              <a:t>    </a:t>
            </a:r>
            <a:r>
              <a:rPr lang="sr-Latn-CS" sz="2800">
                <a:solidFill>
                  <a:srgbClr val="990000"/>
                </a:solidFill>
                <a:cs typeface="Times New Roman" pitchFamily="18" charset="0"/>
              </a:rPr>
              <a:t>zaista odvijaju</a:t>
            </a:r>
            <a:endParaRPr lang="sr-Latn-CS" sz="2800">
              <a:solidFill>
                <a:srgbClr val="99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611188" y="836613"/>
            <a:ext cx="8343900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3200" b="1">
                <a:cs typeface="Times New Roman" pitchFamily="18" charset="0"/>
              </a:rPr>
              <a:t>Primeri:</a:t>
            </a:r>
            <a:endParaRPr lang="sr-Latn-CS" sz="3200" b="1"/>
          </a:p>
          <a:p>
            <a:pPr>
              <a:lnSpc>
                <a:spcPct val="125000"/>
              </a:lnSpc>
            </a:pPr>
            <a:endParaRPr lang="sr-Latn-CS" sz="3200" b="1"/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Primenom metode oksidacionog broja </a:t>
            </a:r>
            <a:endParaRPr lang="sr-Latn-CS" sz="2800">
              <a:solidFill>
                <a:schemeClr val="accent2"/>
              </a:solidFill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i elektronsko-jonske metode sastaviti jednačinu </a:t>
            </a:r>
            <a:endParaRPr lang="sr-Latn-CS" sz="2800">
              <a:solidFill>
                <a:schemeClr val="accent2"/>
              </a:solidFill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800">
                <a:solidFill>
                  <a:schemeClr val="accent2"/>
                </a:solidFill>
                <a:cs typeface="Times New Roman" pitchFamily="18" charset="0"/>
              </a:rPr>
              <a:t>oksidacije mangana(II) bizmutatom u kiseloj sredini.</a:t>
            </a:r>
          </a:p>
          <a:p>
            <a:pPr eaLnBrk="0" hangingPunct="0">
              <a:lnSpc>
                <a:spcPct val="125000"/>
              </a:lnSpc>
            </a:pPr>
            <a:endParaRPr lang="sr-Latn-CS" sz="2800">
              <a:solidFill>
                <a:schemeClr val="accent2"/>
              </a:solidFill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800">
                <a:solidFill>
                  <a:srgbClr val="CC6600"/>
                </a:solidFill>
                <a:cs typeface="Times New Roman" pitchFamily="18" charset="0"/>
              </a:rPr>
              <a:t>Sastaviti jednačinu oksidacije nitratnom (azotnom) </a:t>
            </a:r>
            <a:endParaRPr lang="sr-Latn-CS" sz="2800">
              <a:solidFill>
                <a:srgbClr val="CC6600"/>
              </a:solidFill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800">
                <a:solidFill>
                  <a:srgbClr val="CC6600"/>
                </a:solidFill>
                <a:cs typeface="Times New Roman" pitchFamily="18" charset="0"/>
              </a:rPr>
              <a:t>kiselinom:</a:t>
            </a:r>
            <a:endParaRPr lang="sr-Latn-CS" sz="2800">
              <a:solidFill>
                <a:srgbClr val="CC6600"/>
              </a:solidFill>
            </a:endParaRPr>
          </a:p>
          <a:p>
            <a:pPr eaLnBrk="0" hangingPunct="0">
              <a:lnSpc>
                <a:spcPct val="125000"/>
              </a:lnSpc>
            </a:pPr>
            <a:r>
              <a:rPr lang="sr-Latn-CS" sz="2800">
                <a:solidFill>
                  <a:srgbClr val="CC6600"/>
                </a:solidFill>
                <a:cs typeface="Times New Roman" pitchFamily="18" charset="0"/>
              </a:rPr>
              <a:t>a) CuS			b) As</a:t>
            </a:r>
            <a:r>
              <a:rPr lang="sr-Latn-CS" sz="2800" baseline="-30000">
                <a:solidFill>
                  <a:srgbClr val="CC6600"/>
                </a:solidFill>
                <a:cs typeface="Times New Roman" pitchFamily="18" charset="0"/>
              </a:rPr>
              <a:t>2</a:t>
            </a:r>
            <a:r>
              <a:rPr lang="sr-Latn-CS" sz="2800">
                <a:solidFill>
                  <a:srgbClr val="CC6600"/>
                </a:solidFill>
                <a:cs typeface="Times New Roman" pitchFamily="18" charset="0"/>
              </a:rPr>
              <a:t>S</a:t>
            </a:r>
            <a:r>
              <a:rPr lang="sr-Latn-CS" sz="2800" baseline="-30000">
                <a:solidFill>
                  <a:srgbClr val="CC6600"/>
                </a:solidFill>
                <a:cs typeface="Times New Roman" pitchFamily="18" charset="0"/>
              </a:rPr>
              <a:t>3</a:t>
            </a:r>
            <a:r>
              <a:rPr lang="sr-Latn-CS" sz="2800">
                <a:solidFill>
                  <a:srgbClr val="CC6600"/>
                </a:solidFill>
                <a:cs typeface="Times New Roman" pitchFamily="18" charset="0"/>
              </a:rPr>
              <a:t>.</a:t>
            </a:r>
            <a:endParaRPr lang="sr-Latn-CS" sz="2800">
              <a:solidFill>
                <a:srgbClr val="CC66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539750" y="836613"/>
            <a:ext cx="8197850" cy="5435600"/>
          </a:xfrm>
          <a:prstGeom prst="rect">
            <a:avLst/>
          </a:prstGeom>
          <a:noFill/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Oksidaciona i redukciona sredstva se razlikuju po </a:t>
            </a: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svojoj jačini</a:t>
            </a:r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rgbClr val="990000"/>
                </a:solidFill>
                <a:latin typeface="Times New Roman" pitchFamily="18" charset="0"/>
              </a:rPr>
              <a:t>Veća sklonost odavanja e</a:t>
            </a:r>
            <a:r>
              <a:rPr lang="sr-Latn-CS" sz="28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ˉ </a:t>
            </a:r>
            <a:r>
              <a:rPr lang="sr-Latn-CS" sz="28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 jače redukciono sredstvo</a:t>
            </a:r>
          </a:p>
          <a:p>
            <a:pPr>
              <a:lnSpc>
                <a:spcPct val="125000"/>
              </a:lnSpc>
            </a:pPr>
            <a:endParaRPr lang="sr-Latn-CS" sz="2800">
              <a:solidFill>
                <a:srgbClr val="990000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rgbClr val="CC6600"/>
                </a:solidFill>
                <a:latin typeface="Times New Roman" pitchFamily="18" charset="0"/>
              </a:rPr>
              <a:t>oks</a:t>
            </a:r>
            <a:r>
              <a:rPr lang="sr-Latn-CS" sz="2800" baseline="-25000">
                <a:solidFill>
                  <a:srgbClr val="CC6600"/>
                </a:solidFill>
                <a:latin typeface="Times New Roman" pitchFamily="18" charset="0"/>
              </a:rPr>
              <a:t>1</a:t>
            </a:r>
            <a:r>
              <a:rPr lang="sr-Latn-CS" sz="2800">
                <a:solidFill>
                  <a:srgbClr val="CC6600"/>
                </a:solidFill>
                <a:latin typeface="Times New Roman" pitchFamily="18" charset="0"/>
              </a:rPr>
              <a:t> jako oksidaciono</a:t>
            </a:r>
            <a:r>
              <a:rPr lang="sr-Latn-CS" sz="2800">
                <a:latin typeface="Times New Roman" pitchFamily="18" charset="0"/>
              </a:rPr>
              <a:t>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 </a:t>
            </a:r>
            <a:r>
              <a:rPr lang="sr-Latn-CS" sz="2800">
                <a:solidFill>
                  <a:srgbClr val="006600"/>
                </a:solidFill>
                <a:latin typeface="Times New Roman" pitchFamily="18" charset="0"/>
                <a:sym typeface="Wingdings 3" pitchFamily="18" charset="2"/>
              </a:rPr>
              <a:t>red</a:t>
            </a:r>
            <a:r>
              <a:rPr lang="sr-Latn-CS" sz="2800" baseline="-25000">
                <a:solidFill>
                  <a:srgbClr val="006600"/>
                </a:solidFill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>
                <a:solidFill>
                  <a:srgbClr val="006600"/>
                </a:solidFill>
                <a:latin typeface="Times New Roman" pitchFamily="18" charset="0"/>
                <a:sym typeface="Wingdings 3" pitchFamily="18" charset="2"/>
              </a:rPr>
              <a:t> slabo redukciono </a:t>
            </a:r>
            <a:r>
              <a:rPr lang="sr-Latn-CS" sz="2800">
                <a:solidFill>
                  <a:srgbClr val="006600"/>
                </a:solidFill>
                <a:latin typeface="Times New Roman" pitchFamily="18" charset="0"/>
              </a:rPr>
              <a:t>sredstvo</a:t>
            </a:r>
          </a:p>
          <a:p>
            <a:pPr>
              <a:lnSpc>
                <a:spcPct val="125000"/>
              </a:lnSpc>
            </a:pPr>
            <a:endParaRPr lang="sr-Latn-CS" sz="280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Jačina zavisi od 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</a:rPr>
              <a:t>elektrodnog potencijala</a:t>
            </a:r>
            <a:r>
              <a:rPr lang="sr-Latn-CS" sz="2800">
                <a:latin typeface="Times New Roman" pitchFamily="18" charset="0"/>
              </a:rPr>
              <a:t> redoks-para</a:t>
            </a:r>
          </a:p>
          <a:p>
            <a:pPr>
              <a:lnSpc>
                <a:spcPct val="125000"/>
              </a:lnSpc>
            </a:pPr>
            <a:endParaRPr lang="sr-Latn-CS" sz="280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sr-Latn-CS" sz="2800">
                <a:latin typeface="Times New Roman" pitchFamily="18" charset="0"/>
              </a:rPr>
              <a:t>Elektrodni potencijal se teorijski izračunava pomoću</a:t>
            </a:r>
          </a:p>
          <a:p>
            <a:pPr>
              <a:lnSpc>
                <a:spcPct val="125000"/>
              </a:lnSpc>
            </a:pPr>
            <a:r>
              <a:rPr lang="sr-Latn-CS" sz="2800">
                <a:solidFill>
                  <a:srgbClr val="800000"/>
                </a:solidFill>
                <a:latin typeface="Times New Roman" pitchFamily="18" charset="0"/>
              </a:rPr>
              <a:t>Nernst-ove jednačine</a:t>
            </a:r>
            <a:r>
              <a:rPr lang="sr-Latn-CS" sz="28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051050" y="1196975"/>
          <a:ext cx="12233275" cy="349250"/>
        </p:xfrm>
        <a:graphic>
          <a:graphicData uri="http://schemas.openxmlformats.org/presentationml/2006/ole">
            <p:oleObj spid="_x0000_s1026" name="Document" r:id="rId3" imgW="6118863" imgH="174966" progId="Word.Document.8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755650" y="2276475"/>
          <a:ext cx="2973388" cy="920750"/>
        </p:xfrm>
        <a:graphic>
          <a:graphicData uri="http://schemas.openxmlformats.org/presentationml/2006/ole">
            <p:oleObj spid="_x0000_s1027" name="Equation" r:id="rId4" imgW="1485531" imgH="460097" progId="Equation.3">
              <p:embed/>
            </p:oleObj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/>
        </p:nvGraphicFramePr>
        <p:xfrm>
          <a:off x="1735138" y="4283075"/>
          <a:ext cx="2925762" cy="814388"/>
        </p:xfrm>
        <a:graphic>
          <a:graphicData uri="http://schemas.openxmlformats.org/presentationml/2006/ole">
            <p:oleObj spid="_x0000_s1028" name="Equation" r:id="rId5" imgW="1460160" imgH="406080" progId="Equation.3">
              <p:embed/>
            </p:oleObj>
          </a:graphicData>
        </a:graphic>
      </p:graphicFrame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950913" y="5465763"/>
            <a:ext cx="50498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i="1">
                <a:solidFill>
                  <a:srgbClr val="CC6600"/>
                </a:solidFill>
                <a:latin typeface="Times New Roman" pitchFamily="18" charset="0"/>
              </a:rPr>
              <a:t>E</a:t>
            </a:r>
            <a:r>
              <a:rPr lang="sr-Latn-CS" sz="2400" i="1" baseline="30000">
                <a:solidFill>
                  <a:srgbClr val="CC6600"/>
                </a:solidFill>
                <a:latin typeface="Times New Roman" pitchFamily="18" charset="0"/>
              </a:rPr>
              <a:t>0</a:t>
            </a:r>
            <a:r>
              <a:rPr lang="sr-Latn-CS" sz="2400">
                <a:solidFill>
                  <a:srgbClr val="CC6600"/>
                </a:solidFill>
                <a:latin typeface="Times New Roman" pitchFamily="18" charset="0"/>
              </a:rPr>
              <a:t> = standardni redoks potencijal (SRP)</a:t>
            </a:r>
          </a:p>
          <a:p>
            <a:r>
              <a:rPr lang="sr-Latn-CS" sz="2400">
                <a:solidFill>
                  <a:srgbClr val="CC6600"/>
                </a:solidFill>
                <a:latin typeface="Times New Roman" pitchFamily="18" charset="0"/>
              </a:rPr>
              <a:t>Za </a:t>
            </a:r>
            <a:r>
              <a:rPr lang="sr-Latn-CS" sz="2400" i="1">
                <a:solidFill>
                  <a:srgbClr val="CC6600"/>
                </a:solidFill>
                <a:latin typeface="Times New Roman" pitchFamily="18" charset="0"/>
              </a:rPr>
              <a:t>a </a:t>
            </a:r>
            <a:r>
              <a:rPr lang="sr-Latn-CS" sz="2400">
                <a:solidFill>
                  <a:srgbClr val="CC6600"/>
                </a:solidFill>
                <a:latin typeface="Times New Roman" pitchFamily="18" charset="0"/>
              </a:rPr>
              <a:t>= 1 	</a:t>
            </a:r>
            <a:r>
              <a:rPr lang="sr-Latn-CS" sz="2400" i="1">
                <a:solidFill>
                  <a:srgbClr val="CC6600"/>
                </a:solidFill>
                <a:latin typeface="Times New Roman" pitchFamily="18" charset="0"/>
              </a:rPr>
              <a:t>E = E</a:t>
            </a:r>
            <a:r>
              <a:rPr lang="sr-Latn-CS" sz="2400" i="1" baseline="30000">
                <a:solidFill>
                  <a:srgbClr val="CC66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4500563" y="2276475"/>
            <a:ext cx="3725862" cy="1474788"/>
          </a:xfrm>
          <a:prstGeom prst="rect">
            <a:avLst/>
          </a:prstGeom>
          <a:noFill/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</a:t>
            </a:r>
            <a:r>
              <a:rPr lang="en-US" baseline="30000"/>
              <a:t>0</a:t>
            </a:r>
            <a:r>
              <a:rPr lang="en-US"/>
              <a:t> </a:t>
            </a:r>
            <a:r>
              <a:rPr lang="sr-Latn-CS"/>
              <a:t>= konstanta za svaki redoks-par</a:t>
            </a:r>
          </a:p>
          <a:p>
            <a:r>
              <a:rPr lang="sr-Latn-CS"/>
              <a:t>R = univerzalna gasna konstanta</a:t>
            </a:r>
          </a:p>
          <a:p>
            <a:r>
              <a:rPr lang="sr-Latn-CS"/>
              <a:t>T = apsolutna temperatura</a:t>
            </a:r>
          </a:p>
          <a:p>
            <a:r>
              <a:rPr lang="sr-Latn-CS"/>
              <a:t>F = naelektrisanje mola elektrona</a:t>
            </a:r>
          </a:p>
          <a:p>
            <a:r>
              <a:rPr lang="sr-Latn-CS"/>
              <a:t>n = broj razmenjenih elektrona</a:t>
            </a:r>
          </a:p>
        </p:txBody>
      </p:sp>
      <p:sp>
        <p:nvSpPr>
          <p:cNvPr id="1031" name="Text Box 10"/>
          <p:cNvSpPr txBox="1">
            <a:spLocks noChangeArrowheads="1"/>
          </p:cNvSpPr>
          <p:nvPr/>
        </p:nvSpPr>
        <p:spPr bwMode="auto">
          <a:xfrm>
            <a:off x="5076825" y="4652963"/>
            <a:ext cx="1855788" cy="366712"/>
          </a:xfrm>
          <a:prstGeom prst="rect">
            <a:avLst/>
          </a:prstGeom>
          <a:solidFill>
            <a:srgbClr val="E4DEBA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 298 K (25</a:t>
            </a:r>
            <a:r>
              <a:rPr lang="en-US">
                <a:cs typeface="Arial" charset="0"/>
              </a:rPr>
              <a:t>ºC)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971550" y="476250"/>
            <a:ext cx="765651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>
                <a:latin typeface="Times New Roman" pitchFamily="18" charset="0"/>
              </a:rPr>
              <a:t> E</a:t>
            </a:r>
            <a:r>
              <a:rPr lang="sr-Latn-CS" sz="2400" baseline="30000">
                <a:latin typeface="Times New Roman" pitchFamily="18" charset="0"/>
              </a:rPr>
              <a:t>0</a:t>
            </a:r>
            <a:r>
              <a:rPr lang="sr-Latn-CS" sz="2400">
                <a:latin typeface="Times New Roman" pitchFamily="18" charset="0"/>
              </a:rPr>
              <a:t> se ne može teorijski izračunavati niti se može odrediti</a:t>
            </a:r>
          </a:p>
          <a:p>
            <a:r>
              <a:rPr lang="sr-Latn-CS" sz="2400">
                <a:latin typeface="Times New Roman" pitchFamily="18" charset="0"/>
              </a:rPr>
              <a:t>njegova apsolutna vrednost</a:t>
            </a:r>
          </a:p>
          <a:p>
            <a:pPr>
              <a:buFont typeface="Wingdings" pitchFamily="2" charset="2"/>
              <a:buChar char="Ø"/>
            </a:pPr>
            <a:r>
              <a:rPr lang="sr-Latn-CS" sz="2400">
                <a:latin typeface="Times New Roman" pitchFamily="18" charset="0"/>
              </a:rPr>
              <a:t> Moguće je meriti EMS (razliku elektrodnih potencijala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latin typeface="Times New Roman" pitchFamily="18" charset="0"/>
              </a:rPr>
              <a:t>    u galvanskom elementu)</a:t>
            </a:r>
          </a:p>
          <a:p>
            <a:pPr>
              <a:buFont typeface="Wingdings" pitchFamily="2" charset="2"/>
              <a:buNone/>
            </a:pPr>
            <a:endParaRPr lang="sr-Latn-CS" sz="240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sr-Latn-CS" sz="2400">
                <a:latin typeface="Times New Roman" pitchFamily="18" charset="0"/>
              </a:rPr>
              <a:t>Nula potencijala = potencijal standardne vodonične elektrode</a:t>
            </a:r>
          </a:p>
        </p:txBody>
      </p:sp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781300"/>
            <a:ext cx="2778125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3851275" y="3716338"/>
            <a:ext cx="4827588" cy="1562100"/>
          </a:xfrm>
          <a:prstGeom prst="rect">
            <a:avLst/>
          </a:prstGeom>
          <a:noFill/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2H</a:t>
            </a:r>
            <a:r>
              <a:rPr lang="sr-Latn-CS" sz="2400" baseline="-25000">
                <a:latin typeface="Times New Roman" pitchFamily="18" charset="0"/>
              </a:rPr>
              <a:t>3</a:t>
            </a:r>
            <a:r>
              <a:rPr lang="sr-Latn-CS" sz="2400">
                <a:latin typeface="Times New Roman" pitchFamily="18" charset="0"/>
              </a:rPr>
              <a:t>O</a:t>
            </a:r>
            <a:r>
              <a:rPr lang="sr-Latn-CS" sz="2400" baseline="30000">
                <a:latin typeface="Times New Roman" pitchFamily="18" charset="0"/>
              </a:rPr>
              <a:t>+</a:t>
            </a:r>
            <a:r>
              <a:rPr lang="sr-Latn-CS" sz="2400">
                <a:latin typeface="Times New Roman" pitchFamily="18" charset="0"/>
              </a:rPr>
              <a:t> + 2e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 H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2(g)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+ 2H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O</a:t>
            </a:r>
          </a:p>
          <a:p>
            <a:endParaRPr lang="sr-Latn-CS" sz="2400">
              <a:latin typeface="Times New Roman" pitchFamily="18" charset="0"/>
              <a:sym typeface="Wingdings 3" pitchFamily="18" charset="2"/>
            </a:endParaRPr>
          </a:p>
          <a:p>
            <a:r>
              <a:rPr lang="sr-Latn-CS" sz="2400" i="1">
                <a:latin typeface="Times New Roman" pitchFamily="18" charset="0"/>
                <a:sym typeface="Wingdings 3" pitchFamily="18" charset="2"/>
              </a:rPr>
              <a:t>a(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H</a:t>
            </a:r>
            <a:r>
              <a:rPr lang="sr-Latn-CS" sz="2400" baseline="30000">
                <a:latin typeface="Times New Roman" pitchFamily="18" charset="0"/>
                <a:sym typeface="Wingdings 3" pitchFamily="18" charset="2"/>
              </a:rPr>
              <a:t>+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) = 1; </a:t>
            </a:r>
            <a:r>
              <a:rPr lang="sr-Latn-CS" sz="2400" i="1">
                <a:latin typeface="Times New Roman" pitchFamily="18" charset="0"/>
                <a:sym typeface="Wingdings 3" pitchFamily="18" charset="2"/>
              </a:rPr>
              <a:t>a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(H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) = p(H</a:t>
            </a:r>
            <a:r>
              <a:rPr lang="sr-Latn-CS" sz="2400" baseline="-25000">
                <a:latin typeface="Times New Roman" pitchFamily="18" charset="0"/>
                <a:sym typeface="Wingdings 3" pitchFamily="18" charset="2"/>
              </a:rPr>
              <a:t>2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) = 101,3 kPa;</a:t>
            </a:r>
          </a:p>
          <a:p>
            <a:r>
              <a:rPr lang="sr-Latn-CS" sz="2400">
                <a:latin typeface="Times New Roman" pitchFamily="18" charset="0"/>
                <a:sym typeface="Wingdings 3" pitchFamily="18" charset="2"/>
              </a:rPr>
              <a:t>T = 298 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663575" y="876300"/>
            <a:ext cx="75692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- Za određivanje SRP i druge elektrode čiji je E</a:t>
            </a:r>
          </a:p>
          <a:p>
            <a:r>
              <a:rPr lang="sr-Latn-CS" sz="2800"/>
              <a:t>u odnosu na SVE poznat</a:t>
            </a:r>
          </a:p>
          <a:p>
            <a:endParaRPr lang="sr-Latn-CS" sz="2800"/>
          </a:p>
          <a:p>
            <a:pPr>
              <a:buFontTx/>
              <a:buChar char="-"/>
            </a:pPr>
            <a:r>
              <a:rPr lang="sr-Latn-CS" sz="2800"/>
              <a:t>SRP određeni za mnoge redoks-parove</a:t>
            </a:r>
          </a:p>
          <a:p>
            <a:r>
              <a:rPr lang="sr-Latn-CS" sz="2800"/>
              <a:t>	</a:t>
            </a:r>
            <a:r>
              <a:rPr lang="sr-Latn-CS" sz="2800">
                <a:sym typeface="Wingdings 3" pitchFamily="18" charset="2"/>
              </a:rPr>
              <a:t> Tablice </a:t>
            </a:r>
          </a:p>
          <a:p>
            <a:endParaRPr lang="sr-Latn-CS" sz="2800">
              <a:sym typeface="Wingdings 3" pitchFamily="18" charset="2"/>
            </a:endParaRPr>
          </a:p>
          <a:p>
            <a:r>
              <a:rPr lang="sr-Latn-CS" sz="2800">
                <a:sym typeface="Wingdings 3" pitchFamily="18" charset="2"/>
              </a:rPr>
              <a:t>Takođe važno:</a:t>
            </a:r>
          </a:p>
          <a:p>
            <a:pPr>
              <a:buFont typeface="Wingdings" pitchFamily="2" charset="2"/>
              <a:buChar char="Ø"/>
            </a:pPr>
            <a:r>
              <a:rPr lang="sr-Latn-CS" sz="2800">
                <a:sym typeface="Wingdings 3" pitchFamily="18" charset="2"/>
              </a:rPr>
              <a:t> </a:t>
            </a:r>
            <a:r>
              <a:rPr lang="sr-Latn-CS" sz="2800" i="1">
                <a:latin typeface="Times New Roman" pitchFamily="18" charset="0"/>
                <a:sym typeface="Wingdings 3" pitchFamily="18" charset="2"/>
              </a:rPr>
              <a:t>a = const</a:t>
            </a:r>
            <a:r>
              <a:rPr lang="sr-Latn-CS" sz="2800">
                <a:sym typeface="Wingdings 3" pitchFamily="18" charset="2"/>
              </a:rPr>
              <a:t>  </a:t>
            </a:r>
          </a:p>
          <a:p>
            <a:pPr>
              <a:buFont typeface="Wingdings" pitchFamily="2" charset="2"/>
              <a:buNone/>
            </a:pPr>
            <a:r>
              <a:rPr lang="sr-Latn-CS" sz="2800">
                <a:sym typeface="Wingdings 3" pitchFamily="18" charset="2"/>
              </a:rPr>
              <a:t>	npr. za Zn</a:t>
            </a:r>
            <a:r>
              <a:rPr lang="sr-Latn-CS" sz="2800" baseline="30000">
                <a:sym typeface="Wingdings 3" pitchFamily="18" charset="2"/>
              </a:rPr>
              <a:t>2+</a:t>
            </a:r>
            <a:r>
              <a:rPr lang="sr-Latn-CS" sz="2800">
                <a:sym typeface="Wingdings 3" pitchFamily="18" charset="2"/>
              </a:rPr>
              <a:t>/Zn	</a:t>
            </a:r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4859338" y="4005263"/>
          <a:ext cx="3411537" cy="857250"/>
        </p:xfrm>
        <a:graphic>
          <a:graphicData uri="http://schemas.openxmlformats.org/presentationml/2006/ole">
            <p:oleObj spid="_x0000_s2050" name="Equation" r:id="rId3" imgW="1701800" imgH="431800" progId="Equation.3">
              <p:embed/>
            </p:oleObj>
          </a:graphicData>
        </a:graphic>
      </p:graphicFrame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735013" y="5053013"/>
            <a:ext cx="35099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800"/>
              <a:t> Ako p nije veliko:</a:t>
            </a:r>
          </a:p>
          <a:p>
            <a:pPr>
              <a:buFont typeface="Wingdings" pitchFamily="2" charset="2"/>
              <a:buNone/>
            </a:pPr>
            <a:r>
              <a:rPr lang="sr-Latn-CS" sz="2800"/>
              <a:t>	npr. za Cl</a:t>
            </a:r>
            <a:r>
              <a:rPr lang="sr-Latn-CS" sz="2800" baseline="-25000"/>
              <a:t>2</a:t>
            </a:r>
            <a:r>
              <a:rPr lang="sr-Latn-CS" sz="2800"/>
              <a:t>/2Cl</a:t>
            </a:r>
            <a:r>
              <a:rPr lang="sr-Latn-CS" sz="2800">
                <a:cs typeface="Arial" charset="0"/>
              </a:rPr>
              <a:t>‾</a:t>
            </a: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0" y="3138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51" name="Object 8"/>
          <p:cNvGraphicFramePr>
            <a:graphicFrameLocks noChangeAspect="1"/>
          </p:cNvGraphicFramePr>
          <p:nvPr/>
        </p:nvGraphicFramePr>
        <p:xfrm>
          <a:off x="4932363" y="5229225"/>
          <a:ext cx="3354387" cy="1162050"/>
        </p:xfrm>
        <a:graphic>
          <a:graphicData uri="http://schemas.openxmlformats.org/presentationml/2006/ole">
            <p:oleObj spid="_x0000_s2051" name="Equation" r:id="rId4" imgW="1675673" imgH="583947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-28575"/>
            <a:ext cx="7943850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395288" y="0"/>
            <a:ext cx="8280400" cy="549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Standardni redoks-potencijali u vodenom rastvoru na 25</a:t>
            </a:r>
            <a:r>
              <a:rPr lang="en-US">
                <a:cs typeface="Arial" charset="0"/>
              </a:rPr>
              <a:t>ºC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611188" y="5275263"/>
            <a:ext cx="1624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000" b="1">
                <a:solidFill>
                  <a:srgbClr val="FF9933"/>
                </a:solidFill>
              </a:rPr>
              <a:t>Za malo I</a:t>
            </a:r>
            <a:r>
              <a:rPr lang="sr-Latn-CS">
                <a:solidFill>
                  <a:srgbClr val="FF9933"/>
                </a:solidFill>
              </a:rPr>
              <a:t>  </a:t>
            </a:r>
            <a:r>
              <a:rPr lang="sr-Latn-CS">
                <a:solidFill>
                  <a:srgbClr val="FF9933"/>
                </a:solidFill>
                <a:sym typeface="Wingdings 3" pitchFamily="18" charset="2"/>
              </a:rPr>
              <a:t>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910" y="571480"/>
            <a:ext cx="3786214" cy="2677656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Redoks-procesi</a:t>
            </a:r>
            <a:endParaRPr lang="sr-Latn-RS" sz="2800" dirty="0"/>
          </a:p>
          <a:p>
            <a:endParaRPr lang="en-US" sz="2800" dirty="0" smtClean="0"/>
          </a:p>
          <a:p>
            <a:r>
              <a:rPr lang="sr-Latn-RS" sz="2800" dirty="0" smtClean="0"/>
              <a:t>E &lt; E</a:t>
            </a:r>
            <a:r>
              <a:rPr lang="sr-Latn-RS" sz="2800" baseline="30000" dirty="0" smtClean="0"/>
              <a:t>0</a:t>
            </a:r>
            <a:r>
              <a:rPr lang="sr-Latn-RS" sz="2800" dirty="0" smtClean="0"/>
              <a:t> </a:t>
            </a:r>
            <a:r>
              <a:rPr lang="sr-Latn-RS" sz="2800" dirty="0" smtClean="0">
                <a:sym typeface="Wingdings 3"/>
              </a:rPr>
              <a:t>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sym typeface="Wingdings 3"/>
              </a:rPr>
              <a:t>oks</a:t>
            </a:r>
            <a:r>
              <a:rPr lang="sr-Latn-RS" sz="2800" dirty="0" smtClean="0">
                <a:sym typeface="Wingdings 3"/>
              </a:rPr>
              <a:t> &lt;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red  </a:t>
            </a:r>
            <a:endParaRPr lang="sr-Latn-RS" sz="2800" dirty="0" smtClean="0">
              <a:latin typeface="Times New Roman" pitchFamily="18" charset="0"/>
              <a:cs typeface="Times New Roman" pitchFamily="18" charset="0"/>
              <a:sym typeface="Wingdings 3"/>
            </a:endParaRPr>
          </a:p>
          <a:p>
            <a:r>
              <a:rPr lang="sr-Latn-RS" sz="2800" dirty="0" smtClean="0"/>
              <a:t>E = E</a:t>
            </a:r>
            <a:r>
              <a:rPr lang="sr-Latn-RS" sz="2800" baseline="30000" dirty="0" smtClean="0"/>
              <a:t>0</a:t>
            </a:r>
            <a:r>
              <a:rPr lang="sr-Latn-RS" sz="2800" dirty="0" smtClean="0"/>
              <a:t> </a:t>
            </a:r>
            <a:r>
              <a:rPr lang="sr-Latn-RS" sz="2800" dirty="0" smtClean="0">
                <a:sym typeface="Wingdings 3"/>
              </a:rPr>
              <a:t>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sym typeface="Wingdings 3"/>
              </a:rPr>
              <a:t>oks</a:t>
            </a:r>
            <a:r>
              <a:rPr lang="sr-Latn-RS" sz="2800" dirty="0" smtClean="0">
                <a:sym typeface="Wingdings 3"/>
              </a:rPr>
              <a:t> =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red</a:t>
            </a:r>
            <a:endParaRPr lang="en-US" sz="2800" dirty="0" smtClean="0"/>
          </a:p>
          <a:p>
            <a:r>
              <a:rPr lang="sr-Latn-RS" sz="2800" dirty="0" smtClean="0"/>
              <a:t>E &gt; E</a:t>
            </a:r>
            <a:r>
              <a:rPr lang="sr-Latn-RS" sz="2800" baseline="30000" dirty="0" smtClean="0"/>
              <a:t>0</a:t>
            </a:r>
            <a:r>
              <a:rPr lang="sr-Latn-RS" sz="2800" dirty="0" smtClean="0"/>
              <a:t> </a:t>
            </a:r>
            <a:r>
              <a:rPr lang="sr-Latn-RS" sz="2800" dirty="0" smtClean="0">
                <a:sym typeface="Wingdings 3"/>
              </a:rPr>
              <a:t>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sym typeface="Wingdings 3"/>
              </a:rPr>
              <a:t>oks</a:t>
            </a:r>
            <a:r>
              <a:rPr lang="sr-Latn-RS" sz="2800" dirty="0" smtClean="0">
                <a:sym typeface="Wingdings 3"/>
              </a:rPr>
              <a:t> &gt;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red</a:t>
            </a:r>
          </a:p>
          <a:p>
            <a:endParaRPr lang="en-US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786314" y="1357298"/>
            <a:ext cx="4044697" cy="2616101"/>
          </a:xfrm>
          <a:prstGeom prst="rect">
            <a:avLst/>
          </a:prstGeom>
          <a:solidFill>
            <a:srgbClr val="E4DEBA"/>
          </a:solidFill>
        </p:spPr>
        <p:txBody>
          <a:bodyPr wrap="square" rtlCol="0">
            <a:spAutoFit/>
          </a:bodyPr>
          <a:lstStyle/>
          <a:p>
            <a:r>
              <a:rPr lang="sr-Latn-RS" sz="2800" dirty="0" smtClean="0"/>
              <a:t>Kiselinsko-bazni procesi</a:t>
            </a:r>
          </a:p>
          <a:p>
            <a:endParaRPr lang="sr-Latn-RS" sz="2800" dirty="0"/>
          </a:p>
          <a:p>
            <a:r>
              <a:rPr lang="sr-Latn-RS" sz="2800" dirty="0" smtClean="0"/>
              <a:t>pH &lt; pK</a:t>
            </a:r>
            <a:r>
              <a:rPr lang="sr-Latn-RS" sz="28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RS" sz="2800" i="1" baseline="30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sz="2800" i="1" dirty="0" smtClean="0"/>
              <a:t> </a:t>
            </a:r>
            <a:r>
              <a:rPr lang="sr-Latn-RS" sz="2800" dirty="0" smtClean="0">
                <a:sym typeface="Wingdings 3"/>
              </a:rPr>
              <a:t>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b</a:t>
            </a:r>
            <a:r>
              <a:rPr lang="sr-Latn-RS" sz="2800" dirty="0" smtClean="0">
                <a:sym typeface="Wingdings 3"/>
              </a:rPr>
              <a:t> &lt;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>
                <a:latin typeface="Times New Roman" pitchFamily="18" charset="0"/>
                <a:cs typeface="Times New Roman" pitchFamily="18" charset="0"/>
                <a:sym typeface="Wingdings 3"/>
              </a:rPr>
              <a:t>k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  </a:t>
            </a:r>
            <a:endParaRPr lang="sr-Latn-RS" sz="2800" dirty="0" smtClean="0">
              <a:latin typeface="Times New Roman" pitchFamily="18" charset="0"/>
              <a:cs typeface="Times New Roman" pitchFamily="18" charset="0"/>
              <a:sym typeface="Wingdings 3"/>
            </a:endParaRPr>
          </a:p>
          <a:p>
            <a:r>
              <a:rPr lang="sr-Latn-RS" sz="2800" dirty="0" smtClean="0"/>
              <a:t>pH = pK</a:t>
            </a:r>
            <a:r>
              <a:rPr lang="sr-Latn-RS" sz="28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RS" sz="2800" i="1" baseline="30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sz="2800" i="1" dirty="0" smtClean="0"/>
              <a:t> </a:t>
            </a:r>
            <a:r>
              <a:rPr lang="sr-Latn-RS" sz="2800" dirty="0" smtClean="0">
                <a:sym typeface="Wingdings 3"/>
              </a:rPr>
              <a:t>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b</a:t>
            </a:r>
            <a:r>
              <a:rPr lang="sr-Latn-RS" sz="2800" dirty="0" smtClean="0">
                <a:sym typeface="Wingdings 3"/>
              </a:rPr>
              <a:t> =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k  </a:t>
            </a:r>
            <a:endParaRPr lang="sr-Latn-RS" sz="2800" dirty="0" smtClean="0">
              <a:latin typeface="Times New Roman" pitchFamily="18" charset="0"/>
              <a:cs typeface="Times New Roman" pitchFamily="18" charset="0"/>
              <a:sym typeface="Wingdings 3"/>
            </a:endParaRPr>
          </a:p>
          <a:p>
            <a:r>
              <a:rPr lang="sr-Latn-RS" sz="2800" dirty="0" smtClean="0"/>
              <a:t>pH &gt; pK</a:t>
            </a:r>
            <a:r>
              <a:rPr lang="sr-Latn-RS" sz="2800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RS" sz="2800" i="1" baseline="30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RS" sz="2800" i="1" dirty="0" smtClean="0"/>
              <a:t> </a:t>
            </a:r>
            <a:r>
              <a:rPr lang="sr-Latn-RS" sz="2800" dirty="0" smtClean="0">
                <a:sym typeface="Wingdings 3"/>
              </a:rPr>
              <a:t>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b</a:t>
            </a:r>
            <a:r>
              <a:rPr lang="sr-Latn-RS" sz="2800" dirty="0" smtClean="0">
                <a:sym typeface="Wingdings 3"/>
              </a:rPr>
              <a:t> &gt; </a:t>
            </a:r>
            <a:r>
              <a:rPr lang="sr-Latn-RS" sz="2800" i="1" dirty="0" smtClean="0">
                <a:latin typeface="Times New Roman" pitchFamily="18" charset="0"/>
                <a:cs typeface="Times New Roman" pitchFamily="18" charset="0"/>
                <a:sym typeface="Wingdings 3"/>
              </a:rPr>
              <a:t>a</a:t>
            </a:r>
            <a:r>
              <a:rPr lang="sr-Latn-RS" sz="2800" baseline="-25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k  </a:t>
            </a:r>
            <a:endParaRPr lang="sr-Latn-RS" sz="2800" dirty="0" smtClean="0">
              <a:latin typeface="Times New Roman" pitchFamily="18" charset="0"/>
              <a:cs typeface="Times New Roman" pitchFamily="18" charset="0"/>
              <a:sym typeface="Wingdings 3"/>
            </a:endParaRPr>
          </a:p>
          <a:p>
            <a:endParaRPr lang="en-US" sz="2400" dirty="0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5072074"/>
            <a:ext cx="4571430" cy="928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33375"/>
            <a:ext cx="8763000" cy="62325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539750" y="692150"/>
            <a:ext cx="8420100" cy="466725"/>
          </a:xfrm>
          <a:prstGeom prst="rect">
            <a:avLst/>
          </a:prstGeom>
          <a:noFill/>
          <a:ln w="9525">
            <a:solidFill>
              <a:srgbClr val="FF9933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Mnogi redoks-parovi su istovremeno i kiselinsko-bazni parovi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1714488"/>
            <a:ext cx="6219972" cy="523220"/>
          </a:xfrm>
          <a:prstGeom prst="rect">
            <a:avLst/>
          </a:prstGeom>
          <a:noFill/>
          <a:ln>
            <a:solidFill>
              <a:srgbClr val="FFB265"/>
            </a:solidFill>
          </a:ln>
        </p:spPr>
        <p:txBody>
          <a:bodyPr wrap="none" rtlCol="0">
            <a:spAutoFit/>
          </a:bodyPr>
          <a:lstStyle/>
          <a:p>
            <a:r>
              <a:rPr lang="sr-Latn-RS" sz="2800" dirty="0" smtClean="0"/>
              <a:t>MnO</a:t>
            </a:r>
            <a:r>
              <a:rPr lang="sr-Latn-RS" sz="2800" baseline="-25000" dirty="0" smtClean="0"/>
              <a:t>4</a:t>
            </a:r>
            <a:r>
              <a:rPr lang="sr-Latn-RS" sz="2800" dirty="0" smtClean="0"/>
              <a:t>ˉ + 8H</a:t>
            </a:r>
            <a:r>
              <a:rPr lang="sr-Latn-RS" sz="2800" baseline="-25000" dirty="0" smtClean="0"/>
              <a:t>3</a:t>
            </a:r>
            <a:r>
              <a:rPr lang="sr-Latn-RS" sz="2800" dirty="0" smtClean="0"/>
              <a:t>O</a:t>
            </a:r>
            <a:r>
              <a:rPr lang="sr-Latn-RS" sz="2800" baseline="30000" dirty="0" smtClean="0"/>
              <a:t>+</a:t>
            </a:r>
            <a:r>
              <a:rPr lang="sr-Latn-RS" sz="2800" dirty="0" smtClean="0"/>
              <a:t> + 5e </a:t>
            </a:r>
            <a:r>
              <a:rPr lang="sr-Latn-RS" sz="2800" dirty="0" smtClean="0">
                <a:latin typeface="+mn-lt"/>
                <a:sym typeface="Wingdings 3"/>
              </a:rPr>
              <a:t> Mn</a:t>
            </a:r>
            <a:r>
              <a:rPr lang="sr-Latn-RS" sz="2800" baseline="30000" dirty="0" smtClean="0">
                <a:latin typeface="+mn-lt"/>
                <a:sym typeface="Wingdings 3"/>
              </a:rPr>
              <a:t>2+</a:t>
            </a:r>
            <a:r>
              <a:rPr lang="sr-Latn-RS" sz="2800" dirty="0" smtClean="0">
                <a:latin typeface="+mn-lt"/>
                <a:sym typeface="Wingdings 3"/>
              </a:rPr>
              <a:t> + 12H</a:t>
            </a:r>
            <a:r>
              <a:rPr lang="sr-Latn-RS" sz="2800" baseline="-25000" dirty="0" smtClean="0">
                <a:latin typeface="+mn-lt"/>
                <a:sym typeface="Wingdings 3"/>
              </a:rPr>
              <a:t>2</a:t>
            </a:r>
            <a:r>
              <a:rPr lang="sr-Latn-RS" sz="2800" dirty="0" smtClean="0">
                <a:latin typeface="+mn-lt"/>
                <a:sym typeface="Wingdings 3"/>
              </a:rPr>
              <a:t>O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714480" y="2500306"/>
            <a:ext cx="5612434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sr-Latn-RS" sz="2800" dirty="0" smtClean="0"/>
              <a:t>Oks + </a:t>
            </a:r>
            <a:r>
              <a:rPr lang="sr-Latn-RS" sz="2800" i="1" dirty="0" smtClean="0"/>
              <a:t>m</a:t>
            </a:r>
            <a:r>
              <a:rPr lang="sr-Latn-RS" sz="2800" dirty="0" smtClean="0"/>
              <a:t>H</a:t>
            </a:r>
            <a:r>
              <a:rPr lang="sr-Latn-RS" sz="2800" baseline="-25000" dirty="0" smtClean="0"/>
              <a:t>3</a:t>
            </a:r>
            <a:r>
              <a:rPr lang="sr-Latn-RS" sz="2800" dirty="0" smtClean="0"/>
              <a:t>O</a:t>
            </a:r>
            <a:r>
              <a:rPr lang="sr-Latn-RS" sz="2800" baseline="30000" dirty="0" smtClean="0"/>
              <a:t>+</a:t>
            </a:r>
            <a:r>
              <a:rPr lang="sr-Latn-RS" sz="2800" dirty="0" smtClean="0"/>
              <a:t> + </a:t>
            </a:r>
            <a:r>
              <a:rPr lang="sr-Latn-RS" sz="2800" i="1" dirty="0" smtClean="0"/>
              <a:t>n</a:t>
            </a:r>
            <a:r>
              <a:rPr lang="sr-Latn-RS" sz="2800" dirty="0" smtClean="0"/>
              <a:t>e </a:t>
            </a:r>
            <a:r>
              <a:rPr lang="sr-Latn-RS" sz="2800" dirty="0">
                <a:sym typeface="Wingdings 3"/>
              </a:rPr>
              <a:t> </a:t>
            </a:r>
            <a:r>
              <a:rPr lang="sr-Latn-RS" sz="2800" dirty="0" smtClean="0">
                <a:sym typeface="Wingdings 3"/>
              </a:rPr>
              <a:t>Red </a:t>
            </a:r>
            <a:r>
              <a:rPr lang="sr-Latn-RS" sz="2800" dirty="0">
                <a:sym typeface="Wingdings 3"/>
              </a:rPr>
              <a:t>+ </a:t>
            </a:r>
            <a:r>
              <a:rPr lang="sr-Latn-RS" sz="2800" i="1" dirty="0" smtClean="0">
                <a:sym typeface="Wingdings 3"/>
              </a:rPr>
              <a:t>p</a:t>
            </a:r>
            <a:r>
              <a:rPr lang="sr-Latn-RS" sz="2800" dirty="0" smtClean="0">
                <a:sym typeface="Wingdings 3"/>
              </a:rPr>
              <a:t>H</a:t>
            </a:r>
            <a:r>
              <a:rPr lang="sr-Latn-RS" sz="2800" baseline="-25000" dirty="0" smtClean="0">
                <a:sym typeface="Wingdings 3"/>
              </a:rPr>
              <a:t>2</a:t>
            </a:r>
            <a:r>
              <a:rPr lang="sr-Latn-RS" sz="2800" dirty="0" smtClean="0">
                <a:sym typeface="Wingdings 3"/>
              </a:rPr>
              <a:t>O</a:t>
            </a:r>
            <a:endParaRPr lang="en-US" sz="2800" dirty="0" smtClean="0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3429000"/>
            <a:ext cx="4714285" cy="1023810"/>
          </a:xfrm>
          <a:prstGeom prst="rect">
            <a:avLst/>
          </a:prstGeom>
          <a:solidFill>
            <a:srgbClr val="E4DEBA"/>
          </a:solidFill>
        </p:spPr>
      </p:pic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5000636"/>
            <a:ext cx="5880953" cy="928573"/>
          </a:xfrm>
          <a:prstGeom prst="rect">
            <a:avLst/>
          </a:prstGeom>
          <a:noFill/>
          <a:ln>
            <a:solidFill>
              <a:srgbClr val="CC33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Text Box 12"/>
          <p:cNvSpPr txBox="1">
            <a:spLocks noChangeArrowheads="1"/>
          </p:cNvSpPr>
          <p:nvPr/>
        </p:nvSpPr>
        <p:spPr bwMode="auto">
          <a:xfrm>
            <a:off x="971550" y="404813"/>
            <a:ext cx="5868988" cy="946150"/>
          </a:xfrm>
          <a:prstGeom prst="rect">
            <a:avLst/>
          </a:prstGeom>
          <a:solidFill>
            <a:srgbClr val="FFB265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/>
              <a:t>Izračunavanje ravnotežnih konstanti</a:t>
            </a:r>
          </a:p>
          <a:p>
            <a:r>
              <a:rPr lang="sr-Latn-CS" sz="2800"/>
              <a:t>redoks-procesa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971600" y="2708920"/>
          <a:ext cx="3108325" cy="850900"/>
        </p:xfrm>
        <a:graphic>
          <a:graphicData uri="http://schemas.openxmlformats.org/presentationml/2006/ole">
            <p:oleObj spid="_x0000_s24577" name="Equation" r:id="rId3" imgW="1701800" imgH="469900" progId="Equation.3">
              <p:embed/>
            </p:oleObj>
          </a:graphicData>
        </a:graphic>
      </p:graphicFrame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5004048" y="2780928"/>
          <a:ext cx="3162300" cy="795338"/>
        </p:xfrm>
        <a:graphic>
          <a:graphicData uri="http://schemas.openxmlformats.org/presentationml/2006/ole">
            <p:oleObj spid="_x0000_s24579" name="Equation" r:id="rId4" imgW="1777229" imgH="444307" progId="Equation.3">
              <p:embed/>
            </p:oleObj>
          </a:graphicData>
        </a:graphic>
      </p:graphicFrame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5868144" y="1628800"/>
          <a:ext cx="2286000" cy="814387"/>
        </p:xfrm>
        <a:graphic>
          <a:graphicData uri="http://schemas.openxmlformats.org/presentationml/2006/ole">
            <p:oleObj spid="_x0000_s24581" name="Equation" r:id="rId5" imgW="1143000" imgH="406080" progId="Equation.3">
              <p:embed/>
            </p:oleObj>
          </a:graphicData>
        </a:graphic>
      </p:graphicFrame>
      <p:sp>
        <p:nvSpPr>
          <p:cNvPr id="16" name="Rectangle 15"/>
          <p:cNvSpPr/>
          <p:nvPr/>
        </p:nvSpPr>
        <p:spPr>
          <a:xfrm>
            <a:off x="1259632" y="1844824"/>
            <a:ext cx="4012637" cy="461665"/>
          </a:xfrm>
          <a:prstGeom prst="rect">
            <a:avLst/>
          </a:prstGeom>
          <a:solidFill>
            <a:srgbClr val="E4DEBA"/>
          </a:solidFill>
        </p:spPr>
        <p:txBody>
          <a:bodyPr wrap="none">
            <a:spAutoFit/>
          </a:bodyPr>
          <a:lstStyle/>
          <a:p>
            <a:r>
              <a:rPr lang="sr-Latn-CS" sz="2400" i="1" dirty="0" smtClean="0"/>
              <a:t>Red</a:t>
            </a:r>
            <a:r>
              <a:rPr lang="sr-Latn-CS" sz="2400" i="1" baseline="-25000" dirty="0" smtClean="0"/>
              <a:t>1</a:t>
            </a:r>
            <a:r>
              <a:rPr lang="sr-Latn-CS" sz="2400" i="1" dirty="0" smtClean="0"/>
              <a:t> + Ox</a:t>
            </a:r>
            <a:r>
              <a:rPr lang="sr-Latn-CS" sz="2400" i="1" baseline="-25000" dirty="0" smtClean="0"/>
              <a:t>2</a:t>
            </a:r>
            <a:r>
              <a:rPr lang="sr-Latn-CS" sz="2400" i="1" dirty="0" smtClean="0"/>
              <a:t>  </a:t>
            </a:r>
            <a:r>
              <a:rPr lang="sr-Latn-CS" sz="2400" dirty="0" smtClean="0">
                <a:sym typeface="Wingdings 3"/>
              </a:rPr>
              <a:t></a:t>
            </a:r>
            <a:r>
              <a:rPr lang="sr-Latn-CS" sz="2400" dirty="0" smtClean="0"/>
              <a:t>  </a:t>
            </a:r>
            <a:r>
              <a:rPr lang="sr-Latn-CS" sz="2400" i="1" dirty="0" smtClean="0"/>
              <a:t> Ox</a:t>
            </a:r>
            <a:r>
              <a:rPr lang="sr-Latn-CS" sz="2400" i="1" baseline="-25000" dirty="0" smtClean="0"/>
              <a:t>1</a:t>
            </a:r>
            <a:r>
              <a:rPr lang="sr-Latn-CS" sz="2400" i="1" dirty="0" smtClean="0"/>
              <a:t> + Red</a:t>
            </a:r>
            <a:r>
              <a:rPr lang="sr-Latn-CS" sz="2400" i="1" baseline="-25000" dirty="0" smtClean="0"/>
              <a:t>2 </a:t>
            </a:r>
            <a:endParaRPr lang="en-US" sz="2400" dirty="0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1547664" y="3789040"/>
          <a:ext cx="5329237" cy="960437"/>
        </p:xfrm>
        <a:graphic>
          <a:graphicData uri="http://schemas.openxmlformats.org/presentationml/2006/ole">
            <p:oleObj spid="_x0000_s24583" name="Equation" r:id="rId6" imgW="2692400" imgH="482600" progId="Equation.3">
              <p:embed/>
            </p:oleObj>
          </a:graphicData>
        </a:graphic>
      </p:graphicFrame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85" name="Object 9"/>
          <p:cNvGraphicFramePr>
            <a:graphicFrameLocks noChangeAspect="1"/>
          </p:cNvGraphicFramePr>
          <p:nvPr/>
        </p:nvGraphicFramePr>
        <p:xfrm>
          <a:off x="1115616" y="5373216"/>
          <a:ext cx="7285038" cy="841375"/>
        </p:xfrm>
        <a:graphic>
          <a:graphicData uri="http://schemas.openxmlformats.org/presentationml/2006/ole">
            <p:oleObj spid="_x0000_s24585" name="Equation" r:id="rId7" imgW="36322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468313" y="476250"/>
            <a:ext cx="5370512" cy="2732088"/>
          </a:xfrm>
          <a:prstGeom prst="rect">
            <a:avLst/>
          </a:prstGeom>
          <a:noFill/>
          <a:ln w="76200" cmpd="tri">
            <a:solidFill>
              <a:srgbClr val="CC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800"/>
              <a:t>E</a:t>
            </a:r>
            <a:r>
              <a:rPr lang="sr-Latn-CS" sz="2800" baseline="-25000"/>
              <a:t>2</a:t>
            </a:r>
            <a:r>
              <a:rPr lang="sr-Latn-CS" sz="2800" baseline="30000"/>
              <a:t>0</a:t>
            </a:r>
            <a:r>
              <a:rPr lang="sr-Latn-CS" sz="2800"/>
              <a:t> </a:t>
            </a:r>
            <a:r>
              <a:rPr lang="en-US" sz="2800">
                <a:cs typeface="Arial" charset="0"/>
              </a:rPr>
              <a:t>&gt;</a:t>
            </a:r>
            <a:r>
              <a:rPr lang="sr-Latn-CS" sz="2800">
                <a:cs typeface="Arial" charset="0"/>
              </a:rPr>
              <a:t> E</a:t>
            </a:r>
            <a:r>
              <a:rPr lang="sr-Latn-CS" sz="2800" baseline="-25000">
                <a:cs typeface="Arial" charset="0"/>
              </a:rPr>
              <a:t>1</a:t>
            </a:r>
            <a:r>
              <a:rPr lang="sr-Latn-CS" sz="2800" baseline="30000">
                <a:cs typeface="Arial" charset="0"/>
              </a:rPr>
              <a:t>0</a:t>
            </a:r>
            <a:r>
              <a:rPr lang="sr-Latn-CS" sz="2800">
                <a:cs typeface="Arial" charset="0"/>
              </a:rPr>
              <a:t> </a:t>
            </a:r>
            <a:r>
              <a:rPr lang="sr-Latn-CS" sz="2800">
                <a:cs typeface="Arial" charset="0"/>
                <a:sym typeface="Wingdings 3" pitchFamily="18" charset="2"/>
              </a:rPr>
              <a:t> log</a:t>
            </a:r>
            <a:r>
              <a:rPr lang="sr-Latn-CS" sz="2800" i="1">
                <a:latin typeface="Times New Roman" pitchFamily="18" charset="0"/>
                <a:cs typeface="Arial" charset="0"/>
                <a:sym typeface="Wingdings 3" pitchFamily="18" charset="2"/>
              </a:rPr>
              <a:t>K</a:t>
            </a:r>
            <a:r>
              <a:rPr lang="sr-Latn-CS" sz="2800" i="1" baseline="30000">
                <a:latin typeface="Times New Roman" pitchFamily="18" charset="0"/>
                <a:cs typeface="Arial" charset="0"/>
                <a:sym typeface="Wingdings 3" pitchFamily="18" charset="2"/>
              </a:rPr>
              <a:t>a </a:t>
            </a:r>
            <a:r>
              <a:rPr lang="en-US" sz="2800"/>
              <a:t>&gt;</a:t>
            </a:r>
            <a:r>
              <a:rPr lang="sr-Latn-CS" sz="2800" i="1" baseline="30000">
                <a:latin typeface="Times New Roman" pitchFamily="18" charset="0"/>
                <a:cs typeface="Arial" charset="0"/>
                <a:sym typeface="Wingdings 3" pitchFamily="18" charset="2"/>
              </a:rPr>
              <a:t> </a:t>
            </a:r>
            <a:r>
              <a:rPr lang="sr-Latn-CS" sz="2800">
                <a:cs typeface="Arial" charset="0"/>
                <a:sym typeface="Wingdings 3" pitchFamily="18" charset="2"/>
              </a:rPr>
              <a:t>0  </a:t>
            </a:r>
            <a:r>
              <a:rPr lang="sr-Latn-CS" sz="2800" i="1">
                <a:latin typeface="Times New Roman" pitchFamily="18" charset="0"/>
                <a:cs typeface="Arial" charset="0"/>
                <a:sym typeface="Wingdings 3" pitchFamily="18" charset="2"/>
              </a:rPr>
              <a:t>K</a:t>
            </a:r>
            <a:r>
              <a:rPr lang="sr-Latn-CS" sz="2800" i="1" baseline="30000">
                <a:latin typeface="Times New Roman" pitchFamily="18" charset="0"/>
                <a:cs typeface="Arial" charset="0"/>
                <a:sym typeface="Wingdings 3" pitchFamily="18" charset="2"/>
              </a:rPr>
              <a:t>a</a:t>
            </a:r>
            <a:r>
              <a:rPr lang="sr-Latn-CS" sz="2800">
                <a:cs typeface="Arial" charset="0"/>
                <a:sym typeface="Wingdings 3" pitchFamily="18" charset="2"/>
              </a:rPr>
              <a:t> </a:t>
            </a:r>
            <a:r>
              <a:rPr lang="en-US" sz="2800">
                <a:cs typeface="Arial" charset="0"/>
                <a:sym typeface="Wingdings 3" pitchFamily="18" charset="2"/>
              </a:rPr>
              <a:t>&gt;</a:t>
            </a:r>
            <a:r>
              <a:rPr lang="sr-Latn-CS" sz="2800">
                <a:cs typeface="Arial" charset="0"/>
                <a:sym typeface="Wingdings 3" pitchFamily="18" charset="2"/>
              </a:rPr>
              <a:t> 1</a:t>
            </a:r>
          </a:p>
          <a:p>
            <a:pPr>
              <a:lnSpc>
                <a:spcPct val="120000"/>
              </a:lnSpc>
              <a:buFont typeface="Wingdings 3" pitchFamily="18" charset="2"/>
              <a:buChar char="["/>
            </a:pPr>
            <a:r>
              <a:rPr lang="sr-Latn-CS" sz="2800">
                <a:cs typeface="Arial" charset="0"/>
                <a:sym typeface="Wingdings 3" pitchFamily="18" charset="2"/>
              </a:rPr>
              <a:t> Ravnoteža pomerena udesno</a:t>
            </a:r>
          </a:p>
          <a:p>
            <a:pPr>
              <a:lnSpc>
                <a:spcPct val="120000"/>
              </a:lnSpc>
              <a:buFont typeface="Wingdings 3" pitchFamily="18" charset="2"/>
              <a:buChar char="["/>
            </a:pPr>
            <a:endParaRPr lang="sr-Latn-CS" sz="2800">
              <a:cs typeface="Arial" charset="0"/>
              <a:sym typeface="Wingdings 3" pitchFamily="18" charset="2"/>
            </a:endParaRPr>
          </a:p>
          <a:p>
            <a:pPr>
              <a:lnSpc>
                <a:spcPct val="120000"/>
              </a:lnSpc>
            </a:pPr>
            <a:r>
              <a:rPr lang="sr-Latn-CS" sz="2800"/>
              <a:t>E</a:t>
            </a:r>
            <a:r>
              <a:rPr lang="sr-Latn-CS" sz="2800" baseline="-25000"/>
              <a:t>2</a:t>
            </a:r>
            <a:r>
              <a:rPr lang="sr-Latn-CS" sz="2800" baseline="30000"/>
              <a:t>0</a:t>
            </a:r>
            <a:r>
              <a:rPr lang="sr-Latn-CS" sz="2800"/>
              <a:t> </a:t>
            </a:r>
            <a:r>
              <a:rPr lang="en-US" sz="2800">
                <a:sym typeface="Wingdings 3" pitchFamily="18" charset="2"/>
              </a:rPr>
              <a:t>&lt;</a:t>
            </a:r>
            <a:r>
              <a:rPr lang="sr-Latn-CS" sz="2800"/>
              <a:t> E</a:t>
            </a:r>
            <a:r>
              <a:rPr lang="sr-Latn-CS" sz="2800" baseline="-25000"/>
              <a:t>1</a:t>
            </a:r>
            <a:r>
              <a:rPr lang="sr-Latn-CS" sz="2800" baseline="30000"/>
              <a:t>0</a:t>
            </a:r>
            <a:r>
              <a:rPr lang="sr-Latn-CS" sz="2800"/>
              <a:t> </a:t>
            </a:r>
            <a:r>
              <a:rPr lang="sr-Latn-CS" sz="2800">
                <a:sym typeface="Wingdings 3" pitchFamily="18" charset="2"/>
              </a:rPr>
              <a:t> log</a:t>
            </a:r>
            <a:r>
              <a:rPr lang="sr-Latn-CS" sz="2800" i="1"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800" i="1" baseline="30000">
                <a:latin typeface="Times New Roman" pitchFamily="18" charset="0"/>
                <a:sym typeface="Wingdings 3" pitchFamily="18" charset="2"/>
              </a:rPr>
              <a:t>a</a:t>
            </a:r>
            <a:r>
              <a:rPr lang="sr-Latn-CS" sz="2800" i="1">
                <a:sym typeface="Wingdings 3" pitchFamily="18" charset="2"/>
              </a:rPr>
              <a:t> </a:t>
            </a:r>
            <a:r>
              <a:rPr lang="en-US" sz="2800">
                <a:cs typeface="Arial" charset="0"/>
                <a:sym typeface="Wingdings 3" pitchFamily="18" charset="2"/>
              </a:rPr>
              <a:t>&lt;</a:t>
            </a:r>
            <a:r>
              <a:rPr lang="sr-Latn-CS" sz="2800" i="1">
                <a:sym typeface="Wingdings 3" pitchFamily="18" charset="2"/>
              </a:rPr>
              <a:t> </a:t>
            </a:r>
            <a:r>
              <a:rPr lang="sr-Latn-CS" sz="2800">
                <a:sym typeface="Wingdings 3" pitchFamily="18" charset="2"/>
              </a:rPr>
              <a:t>0  </a:t>
            </a:r>
            <a:r>
              <a:rPr lang="sr-Latn-CS" sz="2800" i="1"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800" i="1" baseline="30000">
                <a:latin typeface="Times New Roman" pitchFamily="18" charset="0"/>
                <a:sym typeface="Wingdings 3" pitchFamily="18" charset="2"/>
              </a:rPr>
              <a:t>a</a:t>
            </a:r>
            <a:r>
              <a:rPr lang="sr-Latn-CS" sz="2800">
                <a:sym typeface="Wingdings 3" pitchFamily="18" charset="2"/>
              </a:rPr>
              <a:t> </a:t>
            </a:r>
            <a:r>
              <a:rPr lang="en-US" sz="2800">
                <a:cs typeface="Arial" charset="0"/>
                <a:sym typeface="Wingdings 3" pitchFamily="18" charset="2"/>
              </a:rPr>
              <a:t>&lt;</a:t>
            </a:r>
            <a:r>
              <a:rPr lang="sr-Latn-CS" sz="2800">
                <a:sym typeface="Wingdings 3" pitchFamily="18" charset="2"/>
              </a:rPr>
              <a:t> 1</a:t>
            </a:r>
          </a:p>
          <a:p>
            <a:pPr>
              <a:lnSpc>
                <a:spcPct val="120000"/>
              </a:lnSpc>
            </a:pPr>
            <a:r>
              <a:rPr lang="sr-Latn-CS" sz="2800">
                <a:sym typeface="Wingdings 3" pitchFamily="18" charset="2"/>
              </a:rPr>
              <a:t> Ravnoteža pomerena ulevo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84213" y="3500438"/>
            <a:ext cx="372249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sr-Latn-CS" sz="2800" dirty="0" smtClean="0">
                <a:solidFill>
                  <a:schemeClr val="accent2"/>
                </a:solidFill>
              </a:rPr>
              <a:t>Potenciostat</a:t>
            </a:r>
            <a:r>
              <a:rPr lang="en-US" sz="2800" dirty="0" smtClean="0">
                <a:solidFill>
                  <a:schemeClr val="accent2"/>
                </a:solidFill>
              </a:rPr>
              <a:t>ski</a:t>
            </a:r>
            <a:r>
              <a:rPr lang="sr-Latn-CS" sz="2800" dirty="0" smtClean="0">
                <a:solidFill>
                  <a:schemeClr val="accent2"/>
                </a:solidFill>
              </a:rPr>
              <a:t> </a:t>
            </a:r>
            <a:r>
              <a:rPr lang="sr-Latn-CS" sz="2800" dirty="0">
                <a:solidFill>
                  <a:schemeClr val="accent2"/>
                </a:solidFill>
              </a:rPr>
              <a:t>puferi</a:t>
            </a:r>
          </a:p>
          <a:p>
            <a:pPr>
              <a:buFontTx/>
              <a:buChar char="-"/>
            </a:pPr>
            <a:endParaRPr lang="sr-Latn-CS" sz="2800" dirty="0"/>
          </a:p>
          <a:p>
            <a:pPr>
              <a:buFontTx/>
              <a:buChar char="-"/>
            </a:pPr>
            <a:r>
              <a:rPr lang="sr-Latn-CS" sz="2800" dirty="0"/>
              <a:t> </a:t>
            </a:r>
            <a:r>
              <a:rPr lang="sr-Latn-CS" sz="2800" dirty="0">
                <a:solidFill>
                  <a:srgbClr val="008000"/>
                </a:solidFill>
              </a:rPr>
              <a:t>Redoks-indikatori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395288" y="5229225"/>
            <a:ext cx="79470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990000"/>
                </a:solidFill>
              </a:rPr>
              <a:t>Realni (formalni) redukcioni potencijal</a:t>
            </a:r>
          </a:p>
          <a:p>
            <a:r>
              <a:rPr lang="sr-Latn-CS" sz="2800"/>
              <a:t>(uticaj sporednih reakcija, </a:t>
            </a:r>
            <a:r>
              <a:rPr lang="sr-Latn-CS" sz="2800" i="1"/>
              <a:t>I</a:t>
            </a:r>
            <a:r>
              <a:rPr lang="sr-Latn-CS" sz="2800"/>
              <a:t> ...) – </a:t>
            </a:r>
            <a:r>
              <a:rPr lang="sr-Latn-CS" sz="2800">
                <a:solidFill>
                  <a:srgbClr val="CC6600"/>
                </a:solidFill>
              </a:rPr>
              <a:t>eksperimentalno</a:t>
            </a:r>
          </a:p>
          <a:p>
            <a:r>
              <a:rPr lang="sr-Latn-CS" sz="2800">
                <a:solidFill>
                  <a:srgbClr val="CC6600"/>
                </a:solidFill>
              </a:rPr>
              <a:t>					      određivanje</a:t>
            </a:r>
          </a:p>
        </p:txBody>
      </p:sp>
      <p:pic>
        <p:nvPicPr>
          <p:cNvPr id="1741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1341438"/>
            <a:ext cx="2516187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3650" y="4292600"/>
            <a:ext cx="40703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Line 9"/>
          <p:cNvSpPr>
            <a:spLocks noChangeShapeType="1"/>
          </p:cNvSpPr>
          <p:nvPr/>
        </p:nvSpPr>
        <p:spPr bwMode="auto">
          <a:xfrm flipV="1">
            <a:off x="4067175" y="3789363"/>
            <a:ext cx="1873250" cy="86360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5435600" y="4005263"/>
            <a:ext cx="288925" cy="287337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515</Words>
  <Application>Microsoft Office PowerPoint</Application>
  <PresentationFormat>On-screen Show (4:3)</PresentationFormat>
  <Paragraphs>126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Default Design</vt:lpstr>
      <vt:lpstr>Document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Dusica</cp:lastModifiedBy>
  <cp:revision>27</cp:revision>
  <dcterms:created xsi:type="dcterms:W3CDTF">2006-05-09T09:11:21Z</dcterms:created>
  <dcterms:modified xsi:type="dcterms:W3CDTF">2013-05-14T10:06:01Z</dcterms:modified>
</cp:coreProperties>
</file>