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6" r:id="rId8"/>
    <p:sldId id="267" r:id="rId9"/>
    <p:sldId id="261" r:id="rId10"/>
    <p:sldId id="262" r:id="rId11"/>
    <p:sldId id="263" r:id="rId12"/>
    <p:sldId id="264" r:id="rId13"/>
  </p:sldIdLst>
  <p:sldSz cx="9144000" cy="6858000" type="screen4x3"/>
  <p:notesSz cx="6858000" cy="9144000"/>
  <p:defaultTextStyle>
    <a:defPPr>
      <a:defRPr lang="sr-Latn-C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003399"/>
    <a:srgbClr val="0066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9088" y="1752600"/>
            <a:ext cx="8824912" cy="5129213"/>
            <a:chOff x="201" y="1104"/>
            <a:chExt cx="5559" cy="3231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210" y="1104"/>
              <a:ext cx="5550" cy="3216"/>
            </a:xfrm>
            <a:custGeom>
              <a:avLst/>
              <a:gdLst/>
              <a:ahLst/>
              <a:cxnLst>
                <a:cxn ang="0">
                  <a:pos x="335" y="0"/>
                </a:cxn>
                <a:cxn ang="0">
                  <a:pos x="333" y="1290"/>
                </a:cxn>
                <a:cxn ang="0">
                  <a:pos x="0" y="1290"/>
                </a:cxn>
                <a:cxn ang="0">
                  <a:pos x="6" y="3210"/>
                </a:cxn>
                <a:cxn ang="0">
                  <a:pos x="5550" y="3216"/>
                </a:cxn>
                <a:cxn ang="0">
                  <a:pos x="5550" y="0"/>
                </a:cxn>
                <a:cxn ang="0">
                  <a:pos x="335" y="0"/>
                </a:cxn>
                <a:cxn ang="0">
                  <a:pos x="335" y="0"/>
                </a:cxn>
              </a:cxnLst>
              <a:rect l="0" t="0" r="r" b="b"/>
              <a:pathLst>
                <a:path w="5550" h="3216">
                  <a:moveTo>
                    <a:pt x="335" y="0"/>
                  </a:moveTo>
                  <a:lnTo>
                    <a:pt x="333" y="1290"/>
                  </a:lnTo>
                  <a:lnTo>
                    <a:pt x="0" y="1290"/>
                  </a:lnTo>
                  <a:lnTo>
                    <a:pt x="6" y="3210"/>
                  </a:lnTo>
                  <a:lnTo>
                    <a:pt x="5550" y="3216"/>
                  </a:lnTo>
                  <a:lnTo>
                    <a:pt x="5550" y="0"/>
                  </a:lnTo>
                  <a:lnTo>
                    <a:pt x="335" y="0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ltGray">
            <a:xfrm>
              <a:off x="528" y="2400"/>
              <a:ext cx="5232" cy="19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201" y="2377"/>
              <a:ext cx="3455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528" y="1104"/>
              <a:ext cx="4894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ltGray">
            <a:xfrm>
              <a:off x="201" y="2377"/>
              <a:ext cx="30" cy="195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ltGray">
            <a:xfrm>
              <a:off x="528" y="1104"/>
              <a:ext cx="29" cy="32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5129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90600" y="1905000"/>
            <a:ext cx="7772400" cy="1736725"/>
          </a:xfrm>
        </p:spPr>
        <p:txBody>
          <a:bodyPr anchor="t"/>
          <a:lstStyle>
            <a:lvl1pPr>
              <a:defRPr sz="5400"/>
            </a:lvl1pPr>
          </a:lstStyle>
          <a:p>
            <a:r>
              <a:rPr lang="sr-Latn-CS"/>
              <a:t>Click to edit Master title style</a:t>
            </a:r>
          </a:p>
        </p:txBody>
      </p:sp>
      <p:sp>
        <p:nvSpPr>
          <p:cNvPr id="5130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90600" y="3962400"/>
            <a:ext cx="6781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sr-Latn-CS"/>
              <a:t>Click to edit Master subtitle style</a:t>
            </a:r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dt" sz="quarter" idx="10"/>
          </p:nvPr>
        </p:nvSpPr>
        <p:spPr>
          <a:xfrm>
            <a:off x="990600" y="6245225"/>
            <a:ext cx="1901825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3468688" y="6245225"/>
            <a:ext cx="2895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7D4B51A-FD82-4739-91C9-C271FA0142C1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D100C-7224-4C42-B2ED-95A82E3414D5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86D94B-3D25-4479-9110-8F368A6A04C8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5AF64A-E177-47A9-A4E5-E525F49A3E00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D2C5EE-3030-4231-9997-38BB3FFC722E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59B29D-ECA4-45C1-8B21-C17EC895C7BC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28E3F4-4838-4838-98FE-4028BC600E72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88F1B2-56D4-442F-A5A1-84D1472A846A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BE8DF2-A138-45C3-A632-2499A9D50C65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B68AC2-D22A-432D-97A0-E93F20824EE4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8463" y="244475"/>
            <a:ext cx="2097087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44475"/>
            <a:ext cx="61388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2876BC-8EF3-4BB5-A9DA-4ECE2D32DA22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 2"/>
          <p:cNvGrpSpPr>
            <a:grpSpLocks/>
          </p:cNvGrpSpPr>
          <p:nvPr/>
        </p:nvGrpSpPr>
        <p:grpSpPr bwMode="auto">
          <a:xfrm>
            <a:off x="319088" y="1828800"/>
            <a:ext cx="8824912" cy="5029200"/>
            <a:chOff x="201" y="1152"/>
            <a:chExt cx="5559" cy="3168"/>
          </a:xfrm>
        </p:grpSpPr>
        <p:sp>
          <p:nvSpPr>
            <p:cNvPr id="4099" name="Freeform 3"/>
            <p:cNvSpPr>
              <a:spLocks/>
            </p:cNvSpPr>
            <p:nvPr/>
          </p:nvSpPr>
          <p:spPr bwMode="ltGray">
            <a:xfrm>
              <a:off x="528" y="2909"/>
              <a:ext cx="5232" cy="14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ltGray">
            <a:xfrm>
              <a:off x="210" y="1152"/>
              <a:ext cx="5550" cy="3168"/>
            </a:xfrm>
            <a:custGeom>
              <a:avLst/>
              <a:gdLst/>
              <a:ahLst/>
              <a:cxnLst>
                <a:cxn ang="0">
                  <a:pos x="330" y="1764"/>
                </a:cxn>
                <a:cxn ang="0">
                  <a:pos x="0" y="1764"/>
                </a:cxn>
                <a:cxn ang="0">
                  <a:pos x="0" y="3168"/>
                </a:cxn>
                <a:cxn ang="0">
                  <a:pos x="5550" y="3168"/>
                </a:cxn>
                <a:cxn ang="0">
                  <a:pos x="5550" y="0"/>
                </a:cxn>
                <a:cxn ang="0">
                  <a:pos x="330" y="0"/>
                </a:cxn>
                <a:cxn ang="0">
                  <a:pos x="330" y="1764"/>
                </a:cxn>
              </a:cxnLst>
              <a:rect l="0" t="0" r="r" b="b"/>
              <a:pathLst>
                <a:path w="5550" h="3168">
                  <a:moveTo>
                    <a:pt x="330" y="1764"/>
                  </a:moveTo>
                  <a:lnTo>
                    <a:pt x="0" y="1764"/>
                  </a:lnTo>
                  <a:lnTo>
                    <a:pt x="0" y="3168"/>
                  </a:lnTo>
                  <a:lnTo>
                    <a:pt x="5550" y="3168"/>
                  </a:lnTo>
                  <a:lnTo>
                    <a:pt x="5550" y="0"/>
                  </a:lnTo>
                  <a:lnTo>
                    <a:pt x="330" y="0"/>
                  </a:lnTo>
                  <a:lnTo>
                    <a:pt x="330" y="1764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ltGray">
            <a:xfrm>
              <a:off x="528" y="2932"/>
              <a:ext cx="5232" cy="13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02" name="Freeform 6"/>
            <p:cNvSpPr>
              <a:spLocks/>
            </p:cNvSpPr>
            <p:nvPr/>
          </p:nvSpPr>
          <p:spPr bwMode="ltGray">
            <a:xfrm>
              <a:off x="528" y="1152"/>
              <a:ext cx="4607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ltGray">
            <a:xfrm>
              <a:off x="528" y="1152"/>
              <a:ext cx="29" cy="17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04" name="Freeform 8"/>
            <p:cNvSpPr>
              <a:spLocks/>
            </p:cNvSpPr>
            <p:nvPr/>
          </p:nvSpPr>
          <p:spPr bwMode="ltGray">
            <a:xfrm>
              <a:off x="527" y="2904"/>
              <a:ext cx="29" cy="1416"/>
            </a:xfrm>
            <a:custGeom>
              <a:avLst/>
              <a:gdLst/>
              <a:ahLst/>
              <a:cxnLst>
                <a:cxn ang="0">
                  <a:pos x="0" y="1416"/>
                </a:cxn>
                <a:cxn ang="0">
                  <a:pos x="29" y="1416"/>
                </a:cxn>
                <a:cxn ang="0">
                  <a:pos x="28" y="24"/>
                </a:cxn>
                <a:cxn ang="0">
                  <a:pos x="0" y="0"/>
                </a:cxn>
                <a:cxn ang="0">
                  <a:pos x="0" y="1416"/>
                </a:cxn>
              </a:cxnLst>
              <a:rect l="0" t="0" r="r" b="b"/>
              <a:pathLst>
                <a:path w="29" h="1416">
                  <a:moveTo>
                    <a:pt x="0" y="1416"/>
                  </a:moveTo>
                  <a:lnTo>
                    <a:pt x="29" y="1416"/>
                  </a:lnTo>
                  <a:lnTo>
                    <a:pt x="28" y="24"/>
                  </a:lnTo>
                  <a:lnTo>
                    <a:pt x="0" y="0"/>
                  </a:lnTo>
                  <a:lnTo>
                    <a:pt x="0" y="1416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05" name="Freeform 9"/>
            <p:cNvSpPr>
              <a:spLocks/>
            </p:cNvSpPr>
            <p:nvPr/>
          </p:nvSpPr>
          <p:spPr bwMode="ltGray">
            <a:xfrm>
              <a:off x="201" y="2904"/>
              <a:ext cx="2879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ltGray">
            <a:xfrm>
              <a:off x="201" y="2904"/>
              <a:ext cx="30" cy="14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10001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410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smtClean="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10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10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7375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pPr>
              <a:defRPr/>
            </a:pPr>
            <a:fld id="{606E9E2D-DBBF-46AD-8DFA-DE764AE46ED5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  <p:sp>
        <p:nvSpPr>
          <p:cNvPr id="4110" name="Rectangle 14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44475"/>
            <a:ext cx="8385175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r-Latn-CS" smtClean="0"/>
              <a:t>Click to edit Master title style</a:t>
            </a:r>
          </a:p>
        </p:txBody>
      </p:sp>
      <p:sp>
        <p:nvSpPr>
          <p:cNvPr id="4111" name="Rectangle 15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838200" y="1905000"/>
            <a:ext cx="800735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r-Latn-CS" smtClean="0"/>
              <a:t>Click to edit Master text styles</a:t>
            </a:r>
          </a:p>
          <a:p>
            <a:pPr lvl="1"/>
            <a:r>
              <a:rPr lang="sr-Latn-CS" smtClean="0"/>
              <a:t>Second level</a:t>
            </a:r>
          </a:p>
          <a:p>
            <a:pPr lvl="2"/>
            <a:r>
              <a:rPr lang="sr-Latn-CS" smtClean="0"/>
              <a:t>Third level</a:t>
            </a:r>
          </a:p>
          <a:p>
            <a:pPr lvl="3"/>
            <a:r>
              <a:rPr lang="sr-Latn-CS" smtClean="0"/>
              <a:t>Fourth level</a:t>
            </a:r>
          </a:p>
          <a:p>
            <a:pPr lvl="4"/>
            <a:r>
              <a:rPr lang="sr-Latn-C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 Blac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 Blac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 Blac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 Blac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b="0" smtClean="0">
                <a:solidFill>
                  <a:srgbClr val="0066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Rav</a:t>
            </a:r>
            <a:r>
              <a:rPr lang="sr-Latn-CS" b="0" smtClean="0">
                <a:solidFill>
                  <a:srgbClr val="0066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notežne konstante složenih procesa</a:t>
            </a:r>
          </a:p>
        </p:txBody>
      </p:sp>
      <p:sp>
        <p:nvSpPr>
          <p:cNvPr id="8195" name="Rectangle 5"/>
          <p:cNvSpPr>
            <a:spLocks noChangeArrowheads="1"/>
          </p:cNvSpPr>
          <p:nvPr/>
        </p:nvSpPr>
        <p:spPr bwMode="auto">
          <a:xfrm>
            <a:off x="827088" y="2997200"/>
            <a:ext cx="7737475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25000"/>
              </a:lnSpc>
            </a:pPr>
            <a:r>
              <a:rPr lang="sr-Latn-CS" sz="3200">
                <a:solidFill>
                  <a:srgbClr val="006699"/>
                </a:solidFill>
                <a:cs typeface="Times New Roman" pitchFamily="18" charset="0"/>
              </a:rPr>
              <a:t>Složeni ravnotežni procesi  </a:t>
            </a:r>
            <a:endParaRPr lang="sr-Latn-CS" sz="3200">
              <a:solidFill>
                <a:srgbClr val="006699"/>
              </a:solidFill>
            </a:endParaRPr>
          </a:p>
          <a:p>
            <a:pPr algn="l">
              <a:lnSpc>
                <a:spcPct val="125000"/>
              </a:lnSpc>
              <a:buFont typeface="Wingdings 3" pitchFamily="18" charset="2"/>
              <a:buChar char="["/>
            </a:pPr>
            <a:r>
              <a:rPr lang="sr-Latn-CS" sz="3200">
                <a:solidFill>
                  <a:srgbClr val="006699"/>
                </a:solidFill>
              </a:rPr>
              <a:t> </a:t>
            </a:r>
            <a:r>
              <a:rPr lang="sr-Latn-CS" sz="3200">
                <a:solidFill>
                  <a:srgbClr val="006699"/>
                </a:solidFill>
                <a:cs typeface="Times New Roman" pitchFamily="18" charset="0"/>
              </a:rPr>
              <a:t>tok reakcije? </a:t>
            </a:r>
            <a:endParaRPr lang="sr-Latn-CS" sz="3200">
              <a:solidFill>
                <a:srgbClr val="006699"/>
              </a:solidFill>
            </a:endParaRPr>
          </a:p>
          <a:p>
            <a:pPr algn="l">
              <a:lnSpc>
                <a:spcPct val="125000"/>
              </a:lnSpc>
              <a:buFont typeface="Wingdings 3" pitchFamily="18" charset="2"/>
              <a:buChar char="["/>
            </a:pPr>
            <a:r>
              <a:rPr lang="sr-Latn-CS" sz="3200">
                <a:solidFill>
                  <a:srgbClr val="006699"/>
                </a:solidFill>
                <a:cs typeface="Times New Roman" pitchFamily="18" charset="0"/>
              </a:rPr>
              <a:t> ravnotežna konstanta sumarne reakcije</a:t>
            </a:r>
            <a:endParaRPr lang="sr-Latn-CS" sz="3200">
              <a:solidFill>
                <a:srgbClr val="006699"/>
              </a:solidFill>
              <a:latin typeface="Times New Roman" pitchFamily="18" charset="0"/>
              <a:cs typeface="Times New Roman" pitchFamily="18" charset="0"/>
              <a:sym typeface="Wingdings 3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ChangeArrowheads="1"/>
          </p:cNvSpPr>
          <p:nvPr/>
        </p:nvSpPr>
        <p:spPr bwMode="auto">
          <a:xfrm>
            <a:off x="2700338" y="654050"/>
            <a:ext cx="3003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r>
              <a:rPr lang="sr-Latn-CS" sz="3600">
                <a:solidFill>
                  <a:srgbClr val="006699"/>
                </a:solidFill>
                <a:cs typeface="Times New Roman" pitchFamily="18" charset="0"/>
              </a:rPr>
              <a:t>Opšta pravila:</a:t>
            </a:r>
            <a:endParaRPr lang="sr-Latn-CS" sz="3600">
              <a:solidFill>
                <a:srgbClr val="006699"/>
              </a:solidFill>
            </a:endParaRPr>
          </a:p>
        </p:txBody>
      </p:sp>
      <p:sp>
        <p:nvSpPr>
          <p:cNvPr id="1028" name="Rectangle 6"/>
          <p:cNvSpPr>
            <a:spLocks noChangeArrowheads="1"/>
          </p:cNvSpPr>
          <p:nvPr/>
        </p:nvSpPr>
        <p:spPr bwMode="auto">
          <a:xfrm>
            <a:off x="0" y="31956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026" name="Object 5"/>
          <p:cNvGraphicFramePr>
            <a:graphicFrameLocks noChangeAspect="1"/>
          </p:cNvGraphicFramePr>
          <p:nvPr/>
        </p:nvGraphicFramePr>
        <p:xfrm>
          <a:off x="1619250" y="1484313"/>
          <a:ext cx="1295400" cy="933450"/>
        </p:xfrm>
        <a:graphic>
          <a:graphicData uri="http://schemas.openxmlformats.org/presentationml/2006/ole">
            <p:oleObj spid="_x0000_s1026" name="Equation" r:id="rId3" imgW="647700" imgH="469900" progId="Equation.3">
              <p:embed/>
            </p:oleObj>
          </a:graphicData>
        </a:graphic>
      </p:graphicFrame>
      <p:sp>
        <p:nvSpPr>
          <p:cNvPr id="1029" name="Rectangle 7"/>
          <p:cNvSpPr>
            <a:spLocks noChangeArrowheads="1"/>
          </p:cNvSpPr>
          <p:nvPr/>
        </p:nvSpPr>
        <p:spPr bwMode="auto">
          <a:xfrm>
            <a:off x="3203575" y="1341438"/>
            <a:ext cx="2578100" cy="1220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sr-Latn-CS"/>
          </a:p>
          <a:p>
            <a:pPr algn="l" eaLnBrk="0" hangingPunct="0"/>
            <a:r>
              <a:rPr lang="sr-Latn-CS" sz="2800">
                <a:cs typeface="Times New Roman" pitchFamily="18" charset="0"/>
              </a:rPr>
              <a:t>ili </a:t>
            </a:r>
            <a:r>
              <a:rPr lang="sr-Latn-CS" sz="2800"/>
              <a:t>   </a:t>
            </a:r>
            <a:r>
              <a:rPr lang="sr-Latn-CS" sz="2800" i="1">
                <a:cs typeface="Times New Roman" pitchFamily="18" charset="0"/>
              </a:rPr>
              <a:t>pK</a:t>
            </a:r>
            <a:r>
              <a:rPr lang="sr-Latn-CS" sz="2800" i="1" baseline="-30000">
                <a:cs typeface="Times New Roman" pitchFamily="18" charset="0"/>
              </a:rPr>
              <a:t>1</a:t>
            </a:r>
            <a:r>
              <a:rPr lang="sr-Latn-CS" sz="2800">
                <a:cs typeface="Times New Roman" pitchFamily="18" charset="0"/>
              </a:rPr>
              <a:t> = -</a:t>
            </a:r>
            <a:r>
              <a:rPr lang="sr-Latn-CS" sz="2800" i="1">
                <a:cs typeface="Times New Roman" pitchFamily="18" charset="0"/>
              </a:rPr>
              <a:t>pK</a:t>
            </a:r>
            <a:r>
              <a:rPr lang="sr-Latn-CS" sz="2800" i="1" baseline="-30000">
                <a:cs typeface="Times New Roman" pitchFamily="18" charset="0"/>
              </a:rPr>
              <a:t>2</a:t>
            </a:r>
            <a:r>
              <a:rPr lang="sr-Latn-CS" sz="2800">
                <a:cs typeface="Times New Roman" pitchFamily="18" charset="0"/>
              </a:rPr>
              <a:t> </a:t>
            </a:r>
            <a:endParaRPr lang="sr-Latn-CS" sz="2800"/>
          </a:p>
          <a:p>
            <a:pPr algn="l" eaLnBrk="0" hangingPunct="0"/>
            <a:endParaRPr lang="sr-Latn-CS" sz="2800"/>
          </a:p>
        </p:txBody>
      </p:sp>
      <p:sp>
        <p:nvSpPr>
          <p:cNvPr id="1030" name="Text Box 8"/>
          <p:cNvSpPr txBox="1">
            <a:spLocks noChangeArrowheads="1"/>
          </p:cNvSpPr>
          <p:nvPr/>
        </p:nvSpPr>
        <p:spPr bwMode="auto">
          <a:xfrm>
            <a:off x="755650" y="1628775"/>
            <a:ext cx="5016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sr-Latn-CS" sz="2800"/>
              <a:t>1)</a:t>
            </a:r>
          </a:p>
        </p:txBody>
      </p:sp>
      <p:sp>
        <p:nvSpPr>
          <p:cNvPr id="1031" name="Rectangle 9"/>
          <p:cNvSpPr>
            <a:spLocks noChangeArrowheads="1"/>
          </p:cNvSpPr>
          <p:nvPr/>
        </p:nvSpPr>
        <p:spPr bwMode="auto">
          <a:xfrm>
            <a:off x="1116013" y="2492375"/>
            <a:ext cx="7485062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220663" algn="l"/>
            <a:endParaRPr lang="sr-Latn-CS"/>
          </a:p>
          <a:p>
            <a:pPr indent="220663" algn="l" eaLnBrk="0" hangingPunct="0"/>
            <a:r>
              <a:rPr lang="sr-Latn-CS" sz="2800" i="1">
                <a:cs typeface="Times New Roman" pitchFamily="18" charset="0"/>
              </a:rPr>
              <a:t>K</a:t>
            </a:r>
            <a:r>
              <a:rPr lang="sr-Latn-CS" sz="2800" i="1" baseline="-30000">
                <a:cs typeface="Times New Roman" pitchFamily="18" charset="0"/>
              </a:rPr>
              <a:t>sum</a:t>
            </a:r>
            <a:r>
              <a:rPr lang="sr-Latn-CS" sz="2800" i="1">
                <a:cs typeface="Times New Roman" pitchFamily="18" charset="0"/>
              </a:rPr>
              <a:t> = K</a:t>
            </a:r>
            <a:r>
              <a:rPr lang="sr-Latn-CS" sz="2800" i="1" baseline="-30000">
                <a:cs typeface="Times New Roman" pitchFamily="18" charset="0"/>
              </a:rPr>
              <a:t>1</a:t>
            </a:r>
            <a:r>
              <a:rPr lang="sr-Latn-CS" sz="2800" i="1">
                <a:cs typeface="Times New Roman" pitchFamily="18" charset="0"/>
              </a:rPr>
              <a:t>×K</a:t>
            </a:r>
            <a:r>
              <a:rPr lang="sr-Latn-CS" sz="2800" i="1" baseline="-30000">
                <a:cs typeface="Times New Roman" pitchFamily="18" charset="0"/>
              </a:rPr>
              <a:t>2</a:t>
            </a:r>
            <a:r>
              <a:rPr lang="sr-Latn-CS" sz="2800" i="1">
                <a:cs typeface="Times New Roman" pitchFamily="18" charset="0"/>
              </a:rPr>
              <a:t>×K</a:t>
            </a:r>
            <a:r>
              <a:rPr lang="sr-Latn-CS" sz="2800" i="1" baseline="-30000">
                <a:cs typeface="Times New Roman" pitchFamily="18" charset="0"/>
              </a:rPr>
              <a:t>3</a:t>
            </a:r>
            <a:r>
              <a:rPr lang="sr-Latn-CS" sz="2800" i="1">
                <a:cs typeface="Times New Roman" pitchFamily="18" charset="0"/>
              </a:rPr>
              <a:t>...×K</a:t>
            </a:r>
            <a:r>
              <a:rPr lang="sr-Latn-CS" sz="2800" i="1" baseline="-30000">
                <a:cs typeface="Times New Roman" pitchFamily="18" charset="0"/>
              </a:rPr>
              <a:t>n</a:t>
            </a:r>
            <a:r>
              <a:rPr lang="sr-Latn-CS" sz="2800">
                <a:cs typeface="Times New Roman" pitchFamily="18" charset="0"/>
              </a:rPr>
              <a:t> ili </a:t>
            </a:r>
            <a:endParaRPr lang="sr-Latn-CS" sz="2800"/>
          </a:p>
          <a:p>
            <a:pPr indent="220663" algn="l" eaLnBrk="0" hangingPunct="0"/>
            <a:r>
              <a:rPr lang="sr-Latn-CS" sz="2800" i="1">
                <a:cs typeface="Times New Roman" pitchFamily="18" charset="0"/>
              </a:rPr>
              <a:t>pK</a:t>
            </a:r>
            <a:r>
              <a:rPr lang="sr-Latn-CS" sz="2800" i="1" baseline="-30000">
                <a:cs typeface="Times New Roman" pitchFamily="18" charset="0"/>
              </a:rPr>
              <a:t>sum</a:t>
            </a:r>
            <a:r>
              <a:rPr lang="sr-Latn-CS" sz="2800" i="1">
                <a:cs typeface="Times New Roman" pitchFamily="18" charset="0"/>
              </a:rPr>
              <a:t> = pK</a:t>
            </a:r>
            <a:r>
              <a:rPr lang="sr-Latn-CS" sz="2800" i="1" baseline="-30000">
                <a:cs typeface="Times New Roman" pitchFamily="18" charset="0"/>
              </a:rPr>
              <a:t>1</a:t>
            </a:r>
            <a:r>
              <a:rPr lang="sr-Latn-CS" sz="2800" i="1">
                <a:cs typeface="Times New Roman" pitchFamily="18" charset="0"/>
              </a:rPr>
              <a:t> + pK</a:t>
            </a:r>
            <a:r>
              <a:rPr lang="sr-Latn-CS" sz="2800" i="1" baseline="-30000">
                <a:cs typeface="Times New Roman" pitchFamily="18" charset="0"/>
              </a:rPr>
              <a:t>2</a:t>
            </a:r>
            <a:r>
              <a:rPr lang="sr-Latn-CS" sz="2800" i="1">
                <a:cs typeface="Times New Roman" pitchFamily="18" charset="0"/>
              </a:rPr>
              <a:t> + pK</a:t>
            </a:r>
            <a:r>
              <a:rPr lang="sr-Latn-CS" sz="2800" i="1" baseline="-30000">
                <a:cs typeface="Times New Roman" pitchFamily="18" charset="0"/>
              </a:rPr>
              <a:t>3</a:t>
            </a:r>
            <a:r>
              <a:rPr lang="sr-Latn-CS" sz="2800" i="1">
                <a:cs typeface="Times New Roman" pitchFamily="18" charset="0"/>
              </a:rPr>
              <a:t> + ...+ pK</a:t>
            </a:r>
            <a:r>
              <a:rPr lang="sr-Latn-CS" sz="2800" i="1" baseline="-30000">
                <a:cs typeface="Times New Roman" pitchFamily="18" charset="0"/>
              </a:rPr>
              <a:t>n</a:t>
            </a:r>
            <a:endParaRPr lang="sr-Latn-CS" sz="2800"/>
          </a:p>
          <a:p>
            <a:pPr indent="220663" algn="l" eaLnBrk="0" hangingPunct="0"/>
            <a:endParaRPr lang="sr-Latn-CS" sz="2800"/>
          </a:p>
          <a:p>
            <a:pPr indent="220663" algn="l" eaLnBrk="0" hangingPunct="0">
              <a:lnSpc>
                <a:spcPct val="125000"/>
              </a:lnSpc>
            </a:pPr>
            <a:r>
              <a:rPr lang="sr-Latn-CS" sz="2800">
                <a:cs typeface="Times New Roman" pitchFamily="18" charset="0"/>
              </a:rPr>
              <a:t>Parcijalne konstante termodinamičke </a:t>
            </a:r>
            <a:r>
              <a:rPr lang="sr-Latn-CS" sz="28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</a:t>
            </a:r>
            <a:r>
              <a:rPr lang="sr-Latn-CS" sz="2800">
                <a:cs typeface="Times New Roman" pitchFamily="18" charset="0"/>
              </a:rPr>
              <a:t> </a:t>
            </a:r>
            <a:r>
              <a:rPr lang="sr-Latn-CS" sz="2800" i="1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K</a:t>
            </a:r>
            <a:r>
              <a:rPr lang="sr-Latn-CS" sz="2800" i="1" baseline="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a</a:t>
            </a:r>
            <a:r>
              <a:rPr lang="sr-Latn-CS" sz="2800" i="1" baseline="-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sum</a:t>
            </a:r>
            <a:endParaRPr lang="sr-Latn-CS" sz="2800">
              <a:latin typeface="Times New Roman" pitchFamily="18" charset="0"/>
              <a:sym typeface="Wingdings 3" pitchFamily="18" charset="2"/>
            </a:endParaRPr>
          </a:p>
          <a:p>
            <a:pPr indent="220663" algn="l" eaLnBrk="0" hangingPunct="0">
              <a:lnSpc>
                <a:spcPct val="125000"/>
              </a:lnSpc>
            </a:pPr>
            <a:r>
              <a:rPr lang="sr-Latn-CS" sz="2800">
                <a:cs typeface="Times New Roman" pitchFamily="18" charset="0"/>
                <a:sym typeface="Wingdings 3" pitchFamily="18" charset="2"/>
              </a:rPr>
              <a:t>Parcijalne konstante stehiometrijske </a:t>
            </a:r>
            <a:r>
              <a:rPr lang="sr-Latn-CS" sz="2800">
                <a:cs typeface="Times New Roman" pitchFamily="18" charset="0"/>
              </a:rPr>
              <a:t> </a:t>
            </a:r>
            <a:r>
              <a:rPr lang="sr-Latn-CS" sz="2800" i="1">
                <a:cs typeface="Times New Roman" pitchFamily="18" charset="0"/>
                <a:sym typeface="Wingdings 3" pitchFamily="18" charset="2"/>
              </a:rPr>
              <a:t>K</a:t>
            </a:r>
            <a:r>
              <a:rPr lang="sr-Latn-CS" sz="2800" i="1" baseline="30000">
                <a:cs typeface="Times New Roman" pitchFamily="18" charset="0"/>
                <a:sym typeface="Wingdings 3" pitchFamily="18" charset="2"/>
              </a:rPr>
              <a:t>c</a:t>
            </a:r>
            <a:r>
              <a:rPr lang="sr-Latn-CS" sz="2800" i="1" baseline="-30000">
                <a:cs typeface="Times New Roman" pitchFamily="18" charset="0"/>
                <a:sym typeface="Wingdings 3" pitchFamily="18" charset="2"/>
              </a:rPr>
              <a:t>sum</a:t>
            </a:r>
            <a:endParaRPr lang="sr-Latn-CS" sz="2800">
              <a:cs typeface="Times New Roman" pitchFamily="18" charset="0"/>
              <a:sym typeface="Wingdings 3" pitchFamily="18" charset="2"/>
            </a:endParaRPr>
          </a:p>
        </p:txBody>
      </p:sp>
      <p:sp>
        <p:nvSpPr>
          <p:cNvPr id="1032" name="Text Box 10"/>
          <p:cNvSpPr txBox="1">
            <a:spLocks noChangeArrowheads="1"/>
          </p:cNvSpPr>
          <p:nvPr/>
        </p:nvSpPr>
        <p:spPr bwMode="auto">
          <a:xfrm>
            <a:off x="684213" y="2924175"/>
            <a:ext cx="5016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sr-Latn-CS" sz="2800"/>
              <a:t>2)</a:t>
            </a:r>
          </a:p>
        </p:txBody>
      </p:sp>
      <p:sp>
        <p:nvSpPr>
          <p:cNvPr id="1033" name="Text Box 11"/>
          <p:cNvSpPr txBox="1">
            <a:spLocks noChangeArrowheads="1"/>
          </p:cNvSpPr>
          <p:nvPr/>
        </p:nvSpPr>
        <p:spPr bwMode="auto">
          <a:xfrm>
            <a:off x="755650" y="4437063"/>
            <a:ext cx="5016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sr-Latn-CS" sz="2800"/>
              <a:t>3)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32908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1258888" y="1341438"/>
          <a:ext cx="3141662" cy="552450"/>
        </p:xfrm>
        <a:graphic>
          <a:graphicData uri="http://schemas.openxmlformats.org/presentationml/2006/ole">
            <p:oleObj spid="_x0000_s2050" name="Equation" r:id="rId3" imgW="1574800" imgH="279400" progId="Equation.3">
              <p:embed/>
            </p:oleObj>
          </a:graphicData>
        </a:graphic>
      </p:graphicFrame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2987675" y="2133600"/>
            <a:ext cx="5295039" cy="52322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r>
              <a:rPr lang="sr-Latn-CS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</a:t>
            </a:r>
            <a:r>
              <a:rPr lang="sr-Latn-CS" sz="2800" dirty="0">
                <a:solidFill>
                  <a:srgbClr val="002060"/>
                </a:solidFill>
                <a:cs typeface="Times New Roman" pitchFamily="18" charset="0"/>
              </a:rPr>
              <a:t> ravnoteža pomerena udesno</a:t>
            </a:r>
            <a:r>
              <a:rPr lang="sr-Latn-CS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</a:t>
            </a:r>
          </a:p>
        </p:txBody>
      </p:sp>
      <p:sp>
        <p:nvSpPr>
          <p:cNvPr id="2055" name="Rectangle 8"/>
          <p:cNvSpPr>
            <a:spLocks noChangeArrowheads="1"/>
          </p:cNvSpPr>
          <p:nvPr/>
        </p:nvSpPr>
        <p:spPr bwMode="auto">
          <a:xfrm>
            <a:off x="0" y="32908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051" name="Object 7"/>
          <p:cNvGraphicFramePr>
            <a:graphicFrameLocks noChangeAspect="1"/>
          </p:cNvGraphicFramePr>
          <p:nvPr/>
        </p:nvGraphicFramePr>
        <p:xfrm>
          <a:off x="2484438" y="3141663"/>
          <a:ext cx="3141662" cy="552450"/>
        </p:xfrm>
        <a:graphic>
          <a:graphicData uri="http://schemas.openxmlformats.org/presentationml/2006/ole">
            <p:oleObj spid="_x0000_s2051" name="Equation" r:id="rId4" imgW="1574800" imgH="279400" progId="Equation.3">
              <p:embed/>
            </p:oleObj>
          </a:graphicData>
        </a:graphic>
      </p:graphicFrame>
      <p:sp>
        <p:nvSpPr>
          <p:cNvPr id="2056" name="Rectangle 10"/>
          <p:cNvSpPr>
            <a:spLocks noChangeArrowheads="1"/>
          </p:cNvSpPr>
          <p:nvPr/>
        </p:nvSpPr>
        <p:spPr bwMode="auto">
          <a:xfrm>
            <a:off x="0" y="32908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052" name="Object 9"/>
          <p:cNvGraphicFramePr>
            <a:graphicFrameLocks noChangeAspect="1"/>
          </p:cNvGraphicFramePr>
          <p:nvPr/>
        </p:nvGraphicFramePr>
        <p:xfrm>
          <a:off x="1368425" y="4210050"/>
          <a:ext cx="3621088" cy="558800"/>
        </p:xfrm>
        <a:graphic>
          <a:graphicData uri="http://schemas.openxmlformats.org/presentationml/2006/ole">
            <p:oleObj spid="_x0000_s2052" name="Equation" r:id="rId5" imgW="1473120" imgH="279360" progId="Equation.3">
              <p:embed/>
            </p:oleObj>
          </a:graphicData>
        </a:graphic>
      </p:graphicFrame>
      <p:sp>
        <p:nvSpPr>
          <p:cNvPr id="2057" name="Rectangle 11"/>
          <p:cNvSpPr>
            <a:spLocks noChangeArrowheads="1"/>
          </p:cNvSpPr>
          <p:nvPr/>
        </p:nvSpPr>
        <p:spPr bwMode="auto">
          <a:xfrm>
            <a:off x="2700338" y="5084763"/>
            <a:ext cx="4974439" cy="52322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r>
              <a:rPr lang="sr-Latn-CS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</a:t>
            </a:r>
            <a:r>
              <a:rPr lang="sr-Latn-CS" sz="2800" dirty="0">
                <a:solidFill>
                  <a:srgbClr val="002060"/>
                </a:solidFill>
                <a:cs typeface="Times New Roman" pitchFamily="18" charset="0"/>
              </a:rPr>
              <a:t> ravnoteža pomerena ulevo</a:t>
            </a:r>
            <a:r>
              <a:rPr lang="sr-Latn-CS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</a:t>
            </a:r>
          </a:p>
        </p:txBody>
      </p:sp>
      <p:sp>
        <p:nvSpPr>
          <p:cNvPr id="2058" name="Text Box 12"/>
          <p:cNvSpPr txBox="1">
            <a:spLocks noChangeArrowheads="1"/>
          </p:cNvSpPr>
          <p:nvPr/>
        </p:nvSpPr>
        <p:spPr bwMode="auto">
          <a:xfrm>
            <a:off x="611188" y="1412875"/>
            <a:ext cx="5016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sr-Latn-CS" sz="2800"/>
              <a:t>4)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4"/>
          <p:cNvSpPr>
            <a:spLocks noChangeArrowheads="1"/>
          </p:cNvSpPr>
          <p:nvPr/>
        </p:nvSpPr>
        <p:spPr bwMode="auto">
          <a:xfrm>
            <a:off x="395288" y="188913"/>
            <a:ext cx="8332787" cy="342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30000"/>
              </a:lnSpc>
              <a:tabLst>
                <a:tab pos="942975" algn="l"/>
              </a:tabLst>
            </a:pPr>
            <a:r>
              <a:rPr lang="sr-Latn-CS" sz="2800" b="1" i="1" dirty="0">
                <a:cs typeface="Times New Roman" pitchFamily="18" charset="0"/>
              </a:rPr>
              <a:t>Primer 1. </a:t>
            </a:r>
            <a:endParaRPr lang="sr-Latn-CS" sz="2800" b="1" i="1" dirty="0"/>
          </a:p>
          <a:p>
            <a:pPr algn="l">
              <a:lnSpc>
                <a:spcPct val="130000"/>
              </a:lnSpc>
              <a:tabLst>
                <a:tab pos="942975" algn="l"/>
              </a:tabLst>
            </a:pPr>
            <a:r>
              <a:rPr lang="sr-Latn-CS" sz="2800" dirty="0">
                <a:cs typeface="Times New Roman" pitchFamily="18" charset="0"/>
              </a:rPr>
              <a:t>Izračunati sumarnu ravnotežnu konstantu reakcije:</a:t>
            </a:r>
            <a:endParaRPr lang="sr-Latn-CS" sz="2800" dirty="0"/>
          </a:p>
          <a:p>
            <a:pPr algn="l" eaLnBrk="0" hangingPunct="0">
              <a:lnSpc>
                <a:spcPct val="130000"/>
              </a:lnSpc>
              <a:tabLst>
                <a:tab pos="942975" algn="l"/>
              </a:tabLst>
            </a:pPr>
            <a:r>
              <a:rPr lang="sr-Latn-CS" sz="2800" i="1" dirty="0"/>
              <a:t>       </a:t>
            </a:r>
            <a:r>
              <a:rPr lang="sr-Latn-CS" sz="2800" i="1" dirty="0">
                <a:cs typeface="Times New Roman" pitchFamily="18" charset="0"/>
              </a:rPr>
              <a:t>(Ag</a:t>
            </a:r>
            <a:r>
              <a:rPr lang="sr-Latn-CS" sz="2800" i="1" baseline="-30000" dirty="0">
                <a:cs typeface="Times New Roman" pitchFamily="18" charset="0"/>
              </a:rPr>
              <a:t>2</a:t>
            </a:r>
            <a:r>
              <a:rPr lang="sr-Latn-CS" sz="2800" i="1" dirty="0">
                <a:cs typeface="Times New Roman" pitchFamily="18" charset="0"/>
              </a:rPr>
              <a:t>CrO</a:t>
            </a:r>
            <a:r>
              <a:rPr lang="sr-Latn-CS" sz="2800" i="1" baseline="-30000" dirty="0">
                <a:cs typeface="Times New Roman" pitchFamily="18" charset="0"/>
              </a:rPr>
              <a:t>4</a:t>
            </a:r>
            <a:r>
              <a:rPr lang="sr-Latn-CS" sz="2800" i="1" dirty="0">
                <a:cs typeface="Times New Roman" pitchFamily="18" charset="0"/>
              </a:rPr>
              <a:t>)</a:t>
            </a:r>
            <a:r>
              <a:rPr lang="sr-Latn-CS" sz="2800" i="1" baseline="-25000" dirty="0">
                <a:cs typeface="Times New Roman" pitchFamily="18" charset="0"/>
              </a:rPr>
              <a:t>č</a:t>
            </a:r>
            <a:r>
              <a:rPr lang="sr-Latn-CS" sz="2800" i="1" dirty="0">
                <a:cs typeface="Times New Roman" pitchFamily="18" charset="0"/>
              </a:rPr>
              <a:t> + 2Cl‾ 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</a:t>
            </a:r>
            <a:r>
              <a:rPr lang="sr-Latn-CS" sz="2800" i="1" dirty="0">
                <a:cs typeface="Times New Roman" pitchFamily="18" charset="0"/>
              </a:rPr>
              <a:t> 2(AgCl)</a:t>
            </a:r>
            <a:r>
              <a:rPr lang="sr-Latn-CS" sz="2800" i="1" baseline="-25000" dirty="0">
                <a:cs typeface="Times New Roman" pitchFamily="18" charset="0"/>
              </a:rPr>
              <a:t>č </a:t>
            </a:r>
            <a:r>
              <a:rPr lang="sr-Latn-CS" sz="2800" i="1" dirty="0">
                <a:cs typeface="Times New Roman" pitchFamily="18" charset="0"/>
              </a:rPr>
              <a:t>+ CrO</a:t>
            </a:r>
            <a:r>
              <a:rPr lang="sr-Latn-CS" sz="2800" i="1" baseline="-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4</a:t>
            </a:r>
            <a:r>
              <a:rPr lang="sr-Latn-CS" sz="2800" i="1" baseline="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2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‾</a:t>
            </a:r>
            <a:endParaRPr lang="sr-Latn-CS" sz="2800" dirty="0">
              <a:latin typeface="Times New Roman" pitchFamily="18" charset="0"/>
              <a:sym typeface="Wingdings 3" pitchFamily="18" charset="2"/>
            </a:endParaRPr>
          </a:p>
          <a:p>
            <a:pPr algn="l" eaLnBrk="0" hangingPunct="0">
              <a:lnSpc>
                <a:spcPct val="130000"/>
              </a:lnSpc>
              <a:tabLst>
                <a:tab pos="942975" algn="l"/>
              </a:tabLst>
            </a:pP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Parcijalne reakcije:</a:t>
            </a:r>
            <a:endParaRPr lang="sr-Latn-CS" sz="2800" i="1" dirty="0">
              <a:latin typeface="Times New Roman" pitchFamily="18" charset="0"/>
              <a:sym typeface="Wingdings 3" pitchFamily="18" charset="2"/>
            </a:endParaRPr>
          </a:p>
          <a:p>
            <a:pPr algn="l" eaLnBrk="0" hangingPunct="0">
              <a:lnSpc>
                <a:spcPct val="130000"/>
              </a:lnSpc>
              <a:buFont typeface="Wingdings" pitchFamily="2" charset="2"/>
              <a:buChar char=""/>
              <a:tabLst>
                <a:tab pos="942975" algn="l"/>
              </a:tabLst>
            </a:pPr>
            <a:r>
              <a:rPr lang="sr-Latn-CS" sz="2800" i="1" dirty="0">
                <a:latin typeface="Times New Roman" pitchFamily="18" charset="0"/>
                <a:sym typeface="Wingdings 3" pitchFamily="18" charset="2"/>
              </a:rPr>
              <a:t> 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(</a:t>
            </a:r>
            <a:r>
              <a:rPr lang="sr-Latn-CS" sz="2800" i="1" dirty="0">
                <a:latin typeface="+mn-lt"/>
                <a:cs typeface="Times New Roman" pitchFamily="18" charset="0"/>
                <a:sym typeface="Wingdings 3" pitchFamily="18" charset="2"/>
              </a:rPr>
              <a:t>Ag</a:t>
            </a:r>
            <a:r>
              <a:rPr lang="sr-Latn-CS" sz="2800" i="1" baseline="-30000" dirty="0">
                <a:latin typeface="+mn-lt"/>
                <a:cs typeface="Times New Roman" pitchFamily="18" charset="0"/>
                <a:sym typeface="Wingdings 3" pitchFamily="18" charset="2"/>
              </a:rPr>
              <a:t>2</a:t>
            </a:r>
            <a:r>
              <a:rPr lang="sr-Latn-CS" sz="2800" i="1" dirty="0">
                <a:latin typeface="+mn-lt"/>
                <a:cs typeface="Times New Roman" pitchFamily="18" charset="0"/>
                <a:sym typeface="Wingdings 3" pitchFamily="18" charset="2"/>
              </a:rPr>
              <a:t>CrO</a:t>
            </a:r>
            <a:r>
              <a:rPr lang="sr-Latn-CS" sz="2800" i="1" baseline="-30000" dirty="0">
                <a:latin typeface="+mn-lt"/>
                <a:cs typeface="Times New Roman" pitchFamily="18" charset="0"/>
                <a:sym typeface="Wingdings 3" pitchFamily="18" charset="2"/>
              </a:rPr>
              <a:t>4</a:t>
            </a:r>
            <a:r>
              <a:rPr lang="sr-Latn-CS" sz="2800" i="1" dirty="0">
                <a:latin typeface="+mn-lt"/>
                <a:cs typeface="Times New Roman" pitchFamily="18" charset="0"/>
                <a:sym typeface="Wingdings 3" pitchFamily="18" charset="2"/>
              </a:rPr>
              <a:t>)</a:t>
            </a:r>
            <a:r>
              <a:rPr lang="sr-Latn-CS" sz="2800" i="1" baseline="-25000" dirty="0">
                <a:latin typeface="+mn-lt"/>
                <a:cs typeface="Times New Roman" pitchFamily="18" charset="0"/>
                <a:sym typeface="Wingdings 3" pitchFamily="18" charset="2"/>
              </a:rPr>
              <a:t>č</a:t>
            </a:r>
            <a:r>
              <a:rPr lang="sr-Latn-CS" sz="2800" i="1" dirty="0">
                <a:latin typeface="+mn-lt"/>
                <a:cs typeface="Times New Roman" pitchFamily="18" charset="0"/>
                <a:sym typeface="Wingdings 3" pitchFamily="18" charset="2"/>
              </a:rPr>
              <a:t> </a:t>
            </a:r>
            <a:r>
              <a:rPr lang="sr-Latn-CS" sz="2800" i="1" dirty="0">
                <a:latin typeface="+mn-lt"/>
                <a:cs typeface="Times New Roman" pitchFamily="18" charset="0"/>
              </a:rPr>
              <a:t> 2Ag</a:t>
            </a:r>
            <a:r>
              <a:rPr lang="sr-Latn-CS" sz="2800" i="1" baseline="30000" dirty="0">
                <a:latin typeface="+mn-lt"/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800" i="1" dirty="0">
                <a:latin typeface="+mn-lt"/>
                <a:cs typeface="Times New Roman" pitchFamily="18" charset="0"/>
                <a:sym typeface="Wingdings 3" pitchFamily="18" charset="2"/>
              </a:rPr>
              <a:t> + CrO</a:t>
            </a:r>
            <a:r>
              <a:rPr lang="sr-Latn-CS" sz="2800" i="1" baseline="-30000" dirty="0">
                <a:latin typeface="+mn-lt"/>
                <a:cs typeface="Times New Roman" pitchFamily="18" charset="0"/>
                <a:sym typeface="Wingdings 3" pitchFamily="18" charset="2"/>
              </a:rPr>
              <a:t>4</a:t>
            </a:r>
            <a:r>
              <a:rPr lang="sr-Latn-CS" sz="2800" i="1" baseline="30000" dirty="0">
                <a:latin typeface="+mn-lt"/>
                <a:cs typeface="Times New Roman" pitchFamily="18" charset="0"/>
                <a:sym typeface="Wingdings 3" pitchFamily="18" charset="2"/>
              </a:rPr>
              <a:t>2</a:t>
            </a:r>
            <a:r>
              <a:rPr lang="sr-Latn-CS" sz="2800" i="1" dirty="0">
                <a:latin typeface="+mn-lt"/>
                <a:cs typeface="Times New Roman" pitchFamily="18" charset="0"/>
                <a:sym typeface="Wingdings 3" pitchFamily="18" charset="2"/>
              </a:rPr>
              <a:t>‾</a:t>
            </a:r>
            <a:endParaRPr lang="sr-Latn-CS" sz="2800" i="1" dirty="0">
              <a:latin typeface="+mn-lt"/>
              <a:sym typeface="Wingdings 3" pitchFamily="18" charset="2"/>
            </a:endParaRPr>
          </a:p>
          <a:p>
            <a:pPr algn="l" eaLnBrk="0" hangingPunct="0">
              <a:lnSpc>
                <a:spcPct val="130000"/>
              </a:lnSpc>
              <a:buFont typeface="Wingdings" pitchFamily="2" charset="2"/>
              <a:buChar char=""/>
              <a:tabLst>
                <a:tab pos="942975" algn="l"/>
              </a:tabLst>
            </a:pPr>
            <a:r>
              <a:rPr lang="sr-Latn-CS" sz="2800" dirty="0">
                <a:latin typeface="+mn-lt"/>
                <a:sym typeface="Wingdings 3" pitchFamily="18" charset="2"/>
              </a:rPr>
              <a:t> </a:t>
            </a:r>
            <a:r>
              <a:rPr lang="sr-Latn-CS" sz="2800" i="1" dirty="0">
                <a:latin typeface="+mn-lt"/>
                <a:cs typeface="Times New Roman" pitchFamily="18" charset="0"/>
                <a:sym typeface="Wingdings 3" pitchFamily="18" charset="2"/>
              </a:rPr>
              <a:t>2Ag</a:t>
            </a:r>
            <a:r>
              <a:rPr lang="sr-Latn-CS" sz="2800" i="1" baseline="30000" dirty="0">
                <a:latin typeface="+mn-lt"/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800" i="1" dirty="0">
                <a:latin typeface="+mn-lt"/>
                <a:cs typeface="Times New Roman" pitchFamily="18" charset="0"/>
                <a:sym typeface="Wingdings 3" pitchFamily="18" charset="2"/>
              </a:rPr>
              <a:t> + 2Cl‾ </a:t>
            </a:r>
            <a:r>
              <a:rPr lang="sr-Latn-CS" sz="2800" i="1" dirty="0">
                <a:latin typeface="+mn-lt"/>
                <a:cs typeface="Times New Roman" pitchFamily="18" charset="0"/>
              </a:rPr>
              <a:t> 2(AgCl)</a:t>
            </a:r>
            <a:r>
              <a:rPr lang="sr-Latn-CS" sz="2800" i="1" baseline="-25000" dirty="0">
                <a:latin typeface="+mn-lt"/>
                <a:cs typeface="Times New Roman" pitchFamily="18" charset="0"/>
              </a:rPr>
              <a:t>č</a:t>
            </a:r>
            <a:r>
              <a:rPr lang="sr-Latn-CS" sz="2800" i="1" dirty="0">
                <a:latin typeface="+mn-lt"/>
                <a:cs typeface="Times New Roman" pitchFamily="18" charset="0"/>
              </a:rPr>
              <a:t> </a:t>
            </a:r>
            <a:endParaRPr lang="sr-Latn-CS" sz="2800" i="1" dirty="0">
              <a:latin typeface="+mn-lt"/>
              <a:cs typeface="Times New Roman" pitchFamily="18" charset="0"/>
              <a:sym typeface="Wingdings 3" pitchFamily="18" charset="2"/>
            </a:endParaRPr>
          </a:p>
        </p:txBody>
      </p:sp>
      <p:sp>
        <p:nvSpPr>
          <p:cNvPr id="3076" name="Rectangle 6"/>
          <p:cNvSpPr>
            <a:spLocks noChangeArrowheads="1"/>
          </p:cNvSpPr>
          <p:nvPr/>
        </p:nvSpPr>
        <p:spPr bwMode="auto">
          <a:xfrm>
            <a:off x="0" y="31194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3074" name="Object 5"/>
          <p:cNvGraphicFramePr>
            <a:graphicFrameLocks noChangeAspect="1"/>
          </p:cNvGraphicFramePr>
          <p:nvPr/>
        </p:nvGraphicFramePr>
        <p:xfrm>
          <a:off x="2195513" y="3644900"/>
          <a:ext cx="3829050" cy="1238250"/>
        </p:xfrm>
        <a:graphic>
          <a:graphicData uri="http://schemas.openxmlformats.org/presentationml/2006/ole">
            <p:oleObj spid="_x0000_s3074" name="Equation" r:id="rId3" imgW="1916868" imgH="622030" progId="Equation.3">
              <p:embed/>
            </p:oleObj>
          </a:graphicData>
        </a:graphic>
      </p:graphicFrame>
      <p:sp>
        <p:nvSpPr>
          <p:cNvPr id="3077" name="Rectangle 7"/>
          <p:cNvSpPr>
            <a:spLocks noChangeArrowheads="1"/>
          </p:cNvSpPr>
          <p:nvPr/>
        </p:nvSpPr>
        <p:spPr bwMode="auto">
          <a:xfrm>
            <a:off x="1187450" y="4970463"/>
            <a:ext cx="6934200" cy="1458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lang="sr-Latn-CS" sz="2800" i="1" dirty="0">
                <a:latin typeface="Times New Roman" pitchFamily="18" charset="0"/>
                <a:cs typeface="Times New Roman" pitchFamily="18" charset="0"/>
              </a:rPr>
              <a:t>pK</a:t>
            </a:r>
            <a:r>
              <a:rPr lang="sr-Latn-CS" sz="2800" i="1" baseline="30000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800" i="1" baseline="-30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</a:rPr>
              <a:t> = K</a:t>
            </a:r>
            <a:r>
              <a:rPr lang="sr-Latn-CS" sz="2800" i="1" baseline="-30000" dirty="0">
                <a:latin typeface="Times New Roman" pitchFamily="18" charset="0"/>
                <a:cs typeface="Times New Roman" pitchFamily="18" charset="0"/>
              </a:rPr>
              <a:t>sp</a:t>
            </a:r>
            <a:r>
              <a:rPr lang="sr-Latn-CS" sz="2800" i="1" baseline="30000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</a:rPr>
              <a:t> (Ag</a:t>
            </a:r>
            <a:r>
              <a:rPr lang="sr-Latn-CS" sz="2800" i="1" baseline="-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</a:rPr>
              <a:t>CrO</a:t>
            </a:r>
            <a:r>
              <a:rPr lang="sr-Latn-CS" sz="2800" i="1" baseline="-30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</a:rPr>
              <a:t>); pK</a:t>
            </a:r>
            <a:r>
              <a:rPr lang="sr-Latn-CS" sz="2800" i="1" baseline="30000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800" i="1" baseline="-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</a:rPr>
              <a:t> = -2pK</a:t>
            </a:r>
            <a:r>
              <a:rPr lang="sr-Latn-CS" sz="2800" i="1" baseline="-30000" dirty="0">
                <a:latin typeface="Times New Roman" pitchFamily="18" charset="0"/>
                <a:cs typeface="Times New Roman" pitchFamily="18" charset="0"/>
              </a:rPr>
              <a:t>sp</a:t>
            </a:r>
            <a:r>
              <a:rPr lang="sr-Latn-CS" sz="2800" i="1" baseline="30000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</a:rPr>
              <a:t> (AgCl)</a:t>
            </a:r>
            <a:endParaRPr lang="sr-Latn-CS" sz="2800" dirty="0">
              <a:latin typeface="Times New Roman" pitchFamily="18" charset="0"/>
            </a:endParaRPr>
          </a:p>
          <a:p>
            <a:pPr algn="l" eaLnBrk="0" hangingPunct="0">
              <a:lnSpc>
                <a:spcPct val="110000"/>
              </a:lnSpc>
            </a:pPr>
            <a:r>
              <a:rPr lang="sr-Latn-CS" sz="2800" i="1" dirty="0">
                <a:latin typeface="Times New Roman" pitchFamily="18" charset="0"/>
                <a:cs typeface="Times New Roman" pitchFamily="18" charset="0"/>
              </a:rPr>
              <a:t>pK</a:t>
            </a:r>
            <a:r>
              <a:rPr lang="sr-Latn-CS" sz="2800" i="1" baseline="30000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800" i="1" baseline="-30000" dirty="0">
                <a:latin typeface="Times New Roman" pitchFamily="18" charset="0"/>
                <a:cs typeface="Times New Roman" pitchFamily="18" charset="0"/>
              </a:rPr>
              <a:t>sum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</a:rPr>
              <a:t> = pK</a:t>
            </a:r>
            <a:r>
              <a:rPr lang="sr-Latn-CS" sz="2800" i="1" baseline="-30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</a:rPr>
              <a:t> + pK</a:t>
            </a:r>
            <a:r>
              <a:rPr lang="sr-Latn-CS" sz="2800" i="1" baseline="-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sr-Latn-CS" sz="2800" dirty="0">
                <a:latin typeface="Times New Roman" pitchFamily="18" charset="0"/>
                <a:cs typeface="Times New Roman" pitchFamily="18" charset="0"/>
              </a:rPr>
              <a:t> = 11,96 + (-19,49) = -7,53 </a:t>
            </a:r>
            <a:endParaRPr lang="sr-Latn-CS" sz="2800" dirty="0">
              <a:latin typeface="Times New Roman" pitchFamily="18" charset="0"/>
            </a:endParaRPr>
          </a:p>
          <a:p>
            <a:pPr algn="l" eaLnBrk="0" hangingPunct="0"/>
            <a:r>
              <a:rPr lang="sr-Latn-C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</a:t>
            </a:r>
            <a:r>
              <a:rPr lang="sr-Latn-C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ravnoteža pomerena udesno</a:t>
            </a:r>
            <a:endParaRPr lang="sr-Latn-CS" sz="2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  <a:sym typeface="Wingdings 3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ChangeArrowheads="1"/>
          </p:cNvSpPr>
          <p:nvPr/>
        </p:nvSpPr>
        <p:spPr bwMode="auto">
          <a:xfrm>
            <a:off x="468313" y="430213"/>
            <a:ext cx="8399462" cy="5319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tabLst>
                <a:tab pos="457200" algn="l"/>
              </a:tabLst>
            </a:pPr>
            <a:r>
              <a:rPr lang="sr-Latn-CS" sz="2800" b="1" i="1" dirty="0">
                <a:latin typeface="Times New Roman" pitchFamily="18" charset="0"/>
                <a:cs typeface="Times New Roman" pitchFamily="18" charset="0"/>
              </a:rPr>
              <a:t>Primer 2. </a:t>
            </a:r>
            <a:endParaRPr lang="sr-Latn-CS" sz="2800" b="1" i="1" dirty="0">
              <a:latin typeface="Times New Roman" pitchFamily="18" charset="0"/>
            </a:endParaRPr>
          </a:p>
          <a:p>
            <a:pPr algn="l">
              <a:lnSpc>
                <a:spcPct val="125000"/>
              </a:lnSpc>
              <a:tabLst>
                <a:tab pos="457200" algn="l"/>
              </a:tabLst>
            </a:pPr>
            <a:r>
              <a:rPr lang="sr-Latn-CS" sz="2800" dirty="0">
                <a:latin typeface="Times New Roman" pitchFamily="18" charset="0"/>
                <a:cs typeface="Times New Roman" pitchFamily="18" charset="0"/>
              </a:rPr>
              <a:t>Izračunati 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</a:rPr>
              <a:t>pK</a:t>
            </a:r>
            <a:r>
              <a:rPr lang="sr-Latn-CS" sz="2800" i="1" baseline="30000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800" i="1" baseline="-30000" dirty="0">
                <a:latin typeface="Times New Roman" pitchFamily="18" charset="0"/>
                <a:cs typeface="Times New Roman" pitchFamily="18" charset="0"/>
              </a:rPr>
              <a:t>sum</a:t>
            </a:r>
            <a:r>
              <a:rPr lang="sr-Latn-CS" sz="2800" dirty="0">
                <a:latin typeface="Times New Roman" pitchFamily="18" charset="0"/>
                <a:cs typeface="Times New Roman" pitchFamily="18" charset="0"/>
              </a:rPr>
              <a:t> reakcije:</a:t>
            </a:r>
            <a:endParaRPr lang="sr-Latn-CS" sz="2800" dirty="0">
              <a:latin typeface="Times New Roman" pitchFamily="18" charset="0"/>
            </a:endParaRPr>
          </a:p>
          <a:p>
            <a:pPr algn="l" eaLnBrk="0" hangingPunct="0">
              <a:lnSpc>
                <a:spcPct val="125000"/>
              </a:lnSpc>
              <a:tabLst>
                <a:tab pos="457200" algn="l"/>
              </a:tabLst>
            </a:pPr>
            <a:r>
              <a:rPr lang="sr-Latn-CS" sz="2800" dirty="0">
                <a:latin typeface="Times New Roman" pitchFamily="18" charset="0"/>
                <a:cs typeface="Times New Roman" pitchFamily="18" charset="0"/>
              </a:rPr>
              <a:t>	(AgCl)</a:t>
            </a:r>
            <a:r>
              <a:rPr lang="sr-Latn-CS" sz="2800" baseline="-25000" dirty="0">
                <a:latin typeface="Times New Roman" pitchFamily="18" charset="0"/>
                <a:cs typeface="Times New Roman" pitchFamily="18" charset="0"/>
              </a:rPr>
              <a:t>č</a:t>
            </a:r>
            <a:r>
              <a:rPr lang="sr-Latn-CS" sz="2800" dirty="0">
                <a:latin typeface="Times New Roman" pitchFamily="18" charset="0"/>
                <a:cs typeface="Times New Roman" pitchFamily="18" charset="0"/>
              </a:rPr>
              <a:t> + 2NH</a:t>
            </a:r>
            <a:r>
              <a:rPr lang="sr-Latn-CS" sz="2800" baseline="-30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sr-Latn-C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28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</a:t>
            </a:r>
            <a:r>
              <a:rPr lang="sr-Latn-CS" sz="2800" dirty="0">
                <a:latin typeface="Times New Roman" pitchFamily="18" charset="0"/>
                <a:cs typeface="Times New Roman" pitchFamily="18" charset="0"/>
              </a:rPr>
              <a:t> [Ag(NH</a:t>
            </a:r>
            <a:r>
              <a:rPr lang="sr-Latn-CS" sz="2800" baseline="-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3</a:t>
            </a:r>
            <a:r>
              <a:rPr lang="sr-Latn-CS" sz="28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)</a:t>
            </a:r>
            <a:r>
              <a:rPr lang="sr-Latn-CS" sz="2800" baseline="-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2</a:t>
            </a:r>
            <a:r>
              <a:rPr lang="sr-Latn-CS" sz="28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]</a:t>
            </a:r>
            <a:r>
              <a:rPr lang="sr-Latn-CS" sz="2800" baseline="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8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+ Cl‾</a:t>
            </a:r>
            <a:endParaRPr lang="sr-Latn-CS" sz="2800" dirty="0">
              <a:latin typeface="Times New Roman" pitchFamily="18" charset="0"/>
              <a:sym typeface="Wingdings 3" pitchFamily="18" charset="2"/>
            </a:endParaRPr>
          </a:p>
          <a:p>
            <a:pPr algn="l" eaLnBrk="0" hangingPunct="0">
              <a:lnSpc>
                <a:spcPct val="125000"/>
              </a:lnSpc>
              <a:tabLst>
                <a:tab pos="457200" algn="l"/>
              </a:tabLst>
            </a:pPr>
            <a:endParaRPr lang="sr-Latn-CS" sz="2800" i="1" dirty="0">
              <a:latin typeface="Times New Roman" pitchFamily="18" charset="0"/>
              <a:sym typeface="Wingdings 3" pitchFamily="18" charset="2"/>
            </a:endParaRPr>
          </a:p>
          <a:p>
            <a:pPr algn="l" eaLnBrk="0" hangingPunct="0">
              <a:lnSpc>
                <a:spcPct val="125000"/>
              </a:lnSpc>
              <a:tabLst>
                <a:tab pos="457200" algn="l"/>
              </a:tabLst>
            </a:pP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Parcijalne reakcije:</a:t>
            </a:r>
            <a:endParaRPr lang="sr-Latn-CS" sz="2800" i="1" dirty="0">
              <a:latin typeface="Times New Roman" pitchFamily="18" charset="0"/>
              <a:sym typeface="Wingdings 3" pitchFamily="18" charset="2"/>
            </a:endParaRPr>
          </a:p>
          <a:p>
            <a:pPr algn="l" eaLnBrk="0" hangingPunct="0">
              <a:lnSpc>
                <a:spcPct val="125000"/>
              </a:lnSpc>
              <a:buFont typeface="Wingdings" pitchFamily="2" charset="2"/>
              <a:buChar char=""/>
              <a:tabLst>
                <a:tab pos="457200" algn="l"/>
              </a:tabLst>
            </a:pP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(AgCl)č 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</a:rPr>
              <a:t> Ag</a:t>
            </a:r>
            <a:r>
              <a:rPr lang="sr-Latn-CS" sz="2800" i="1" baseline="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+ Cl‾				pK</a:t>
            </a:r>
            <a:r>
              <a:rPr lang="sr-Latn-CS" sz="2800" i="1" baseline="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a</a:t>
            </a:r>
            <a:r>
              <a:rPr lang="sr-Latn-CS" sz="2800" i="1" baseline="-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1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= 9,75</a:t>
            </a:r>
            <a:endParaRPr lang="sr-Latn-CS" sz="2800" dirty="0">
              <a:latin typeface="Times New Roman" pitchFamily="18" charset="0"/>
              <a:sym typeface="Wingdings 3" pitchFamily="18" charset="2"/>
            </a:endParaRPr>
          </a:p>
          <a:p>
            <a:pPr algn="l" eaLnBrk="0" hangingPunct="0">
              <a:lnSpc>
                <a:spcPct val="125000"/>
              </a:lnSpc>
              <a:buFont typeface="Wingdings" pitchFamily="2" charset="2"/>
              <a:buChar char=""/>
              <a:tabLst>
                <a:tab pos="457200" algn="l"/>
              </a:tabLst>
            </a:pP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Ag</a:t>
            </a:r>
            <a:r>
              <a:rPr lang="sr-Latn-CS" sz="2800" i="1" baseline="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+ NH</a:t>
            </a:r>
            <a:r>
              <a:rPr lang="sr-Latn-CS" sz="2800" i="1" baseline="-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3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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</a:rPr>
              <a:t> [Ag(NH</a:t>
            </a:r>
            <a:r>
              <a:rPr lang="sr-Latn-CS" sz="2800" i="1" baseline="-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3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)]</a:t>
            </a:r>
            <a:r>
              <a:rPr lang="sr-Latn-CS" sz="2800" i="1" baseline="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8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			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pK</a:t>
            </a:r>
            <a:r>
              <a:rPr lang="sr-Latn-CS" sz="2800" i="1" baseline="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a</a:t>
            </a:r>
            <a:r>
              <a:rPr lang="sr-Latn-CS" sz="2800" i="1" baseline="-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2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= -3,32</a:t>
            </a:r>
            <a:endParaRPr lang="sr-Latn-CS" sz="2800" dirty="0">
              <a:latin typeface="Times New Roman" pitchFamily="18" charset="0"/>
              <a:sym typeface="Wingdings 3" pitchFamily="18" charset="2"/>
            </a:endParaRPr>
          </a:p>
          <a:p>
            <a:pPr algn="l" eaLnBrk="0" hangingPunct="0">
              <a:lnSpc>
                <a:spcPct val="125000"/>
              </a:lnSpc>
              <a:buFont typeface="Wingdings" pitchFamily="2" charset="2"/>
              <a:buChar char=""/>
              <a:tabLst>
                <a:tab pos="457200" algn="l"/>
              </a:tabLst>
            </a:pP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[Ag(NH</a:t>
            </a:r>
            <a:r>
              <a:rPr lang="sr-Latn-CS" sz="2800" i="1" baseline="-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3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)]</a:t>
            </a:r>
            <a:r>
              <a:rPr lang="sr-Latn-CS" sz="2800" i="1" baseline="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+ NH</a:t>
            </a:r>
            <a:r>
              <a:rPr lang="sr-Latn-CS" sz="2800" i="1" baseline="-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3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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</a:rPr>
              <a:t> [Ag(NH</a:t>
            </a:r>
            <a:r>
              <a:rPr lang="sr-Latn-CS" sz="2800" i="1" baseline="-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3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)</a:t>
            </a:r>
            <a:r>
              <a:rPr lang="sr-Latn-CS" sz="2800" i="1" baseline="-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2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]</a:t>
            </a:r>
            <a:r>
              <a:rPr lang="sr-Latn-CS" sz="2800" i="1" baseline="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		pK</a:t>
            </a:r>
            <a:r>
              <a:rPr lang="sr-Latn-CS" sz="2800" i="1" baseline="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a</a:t>
            </a:r>
            <a:r>
              <a:rPr lang="sr-Latn-CS" sz="2800" i="1" baseline="-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3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= -3,92</a:t>
            </a:r>
            <a:endParaRPr lang="sr-Latn-CS" sz="2800" dirty="0">
              <a:latin typeface="Times New Roman" pitchFamily="18" charset="0"/>
              <a:sym typeface="Wingdings 3" pitchFamily="18" charset="2"/>
            </a:endParaRPr>
          </a:p>
          <a:p>
            <a:pPr algn="l" eaLnBrk="0" hangingPunct="0">
              <a:lnSpc>
                <a:spcPct val="125000"/>
              </a:lnSpc>
              <a:tabLst>
                <a:tab pos="457200" algn="l"/>
              </a:tabLst>
            </a:pPr>
            <a:endParaRPr lang="sr-Latn-CS" sz="2800" i="1" dirty="0">
              <a:latin typeface="Times New Roman" pitchFamily="18" charset="0"/>
              <a:sym typeface="Wingdings 3" pitchFamily="18" charset="2"/>
            </a:endParaRPr>
          </a:p>
          <a:p>
            <a:pPr algn="l" eaLnBrk="0" hangingPunct="0">
              <a:lnSpc>
                <a:spcPct val="125000"/>
              </a:lnSpc>
              <a:tabLst>
                <a:tab pos="457200" algn="l"/>
              </a:tabLst>
            </a:pP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pK</a:t>
            </a:r>
            <a:r>
              <a:rPr lang="sr-Latn-CS" sz="2800" i="1" baseline="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a</a:t>
            </a:r>
            <a:r>
              <a:rPr lang="sr-Latn-CS" sz="2800" i="1" baseline="-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sum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=2,51  </a:t>
            </a:r>
            <a:r>
              <a:rPr lang="sr-Latn-C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</a:t>
            </a:r>
            <a:r>
              <a:rPr lang="sr-Latn-C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ravnoteža pomerena ulevo</a:t>
            </a:r>
            <a:endParaRPr lang="sr-Latn-CS" sz="2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  <a:sym typeface="Wingdings 3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>
            <a:spLocks noChangeArrowheads="1"/>
          </p:cNvSpPr>
          <p:nvPr/>
        </p:nvSpPr>
        <p:spPr bwMode="auto">
          <a:xfrm>
            <a:off x="755650" y="1033463"/>
            <a:ext cx="8223726" cy="3453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30000"/>
              </a:lnSpc>
              <a:tabLst>
                <a:tab pos="904875" algn="l"/>
              </a:tabLst>
            </a:pPr>
            <a:r>
              <a:rPr lang="sr-Latn-CS" sz="2800" b="1" i="1" dirty="0">
                <a:cs typeface="Times New Roman" pitchFamily="18" charset="0"/>
              </a:rPr>
              <a:t>Primer 3.</a:t>
            </a:r>
            <a:r>
              <a:rPr lang="sr-Latn-CS" sz="2800" dirty="0">
                <a:cs typeface="Times New Roman" pitchFamily="18" charset="0"/>
              </a:rPr>
              <a:t> </a:t>
            </a:r>
            <a:endParaRPr lang="en-US" sz="2800" dirty="0">
              <a:cs typeface="Times New Roman" pitchFamily="18" charset="0"/>
            </a:endParaRPr>
          </a:p>
          <a:p>
            <a:pPr algn="l">
              <a:lnSpc>
                <a:spcPct val="130000"/>
              </a:lnSpc>
              <a:tabLst>
                <a:tab pos="904875" algn="l"/>
              </a:tabLst>
            </a:pPr>
            <a:r>
              <a:rPr lang="sr-Latn-CS" sz="2800" dirty="0">
                <a:cs typeface="Times New Roman" pitchFamily="18" charset="0"/>
              </a:rPr>
              <a:t>Izračunati sumarne ravnotežne konstante reakcija:</a:t>
            </a:r>
            <a:endParaRPr lang="en-US" sz="2800" dirty="0">
              <a:cs typeface="Times New Roman" pitchFamily="18" charset="0"/>
            </a:endParaRPr>
          </a:p>
          <a:p>
            <a:pPr algn="l">
              <a:lnSpc>
                <a:spcPct val="130000"/>
              </a:lnSpc>
              <a:tabLst>
                <a:tab pos="904875" algn="l"/>
              </a:tabLst>
            </a:pPr>
            <a:endParaRPr lang="sr-Latn-CS" sz="2800" dirty="0"/>
          </a:p>
          <a:p>
            <a:pPr algn="l" eaLnBrk="0" hangingPunct="0">
              <a:lnSpc>
                <a:spcPct val="130000"/>
              </a:lnSpc>
              <a:buFont typeface="Symbol" pitchFamily="18" charset="2"/>
              <a:buChar char=""/>
              <a:tabLst>
                <a:tab pos="904875" algn="l"/>
              </a:tabLst>
            </a:pPr>
            <a:r>
              <a:rPr lang="sr-Latn-CS" sz="2800" i="1" dirty="0">
                <a:cs typeface="Times New Roman" pitchFamily="18" charset="0"/>
              </a:rPr>
              <a:t>(SrSO</a:t>
            </a:r>
            <a:r>
              <a:rPr lang="sr-Latn-CS" sz="2800" i="1" baseline="-30000" dirty="0">
                <a:cs typeface="Times New Roman" pitchFamily="18" charset="0"/>
              </a:rPr>
              <a:t>4</a:t>
            </a:r>
            <a:r>
              <a:rPr lang="sr-Latn-CS" sz="2800" i="1" dirty="0">
                <a:cs typeface="Times New Roman" pitchFamily="18" charset="0"/>
              </a:rPr>
              <a:t>)</a:t>
            </a:r>
            <a:r>
              <a:rPr lang="sr-Latn-CS" sz="2800" i="1" baseline="-25000" dirty="0">
                <a:cs typeface="Times New Roman" pitchFamily="18" charset="0"/>
              </a:rPr>
              <a:t>č</a:t>
            </a:r>
            <a:r>
              <a:rPr lang="sr-Latn-CS" sz="2800" i="1" dirty="0">
                <a:cs typeface="Times New Roman" pitchFamily="18" charset="0"/>
              </a:rPr>
              <a:t> + CO</a:t>
            </a:r>
            <a:r>
              <a:rPr lang="sr-Latn-CS" sz="2800" i="1" baseline="-30000" dirty="0">
                <a:cs typeface="Times New Roman" pitchFamily="18" charset="0"/>
              </a:rPr>
              <a:t>3</a:t>
            </a:r>
            <a:r>
              <a:rPr lang="sr-Latn-CS" sz="2800" i="1" baseline="30000" dirty="0">
                <a:cs typeface="Times New Roman" pitchFamily="18" charset="0"/>
              </a:rPr>
              <a:t>2</a:t>
            </a:r>
            <a:r>
              <a:rPr lang="sr-Latn-CS" sz="2800" i="1" dirty="0">
                <a:cs typeface="Times New Roman" pitchFamily="18" charset="0"/>
              </a:rPr>
              <a:t>ˉ </a:t>
            </a:r>
            <a:r>
              <a:rPr lang="sr-Latn-CS" sz="2800" i="1" dirty="0">
                <a:cs typeface="Times New Roman" pitchFamily="18" charset="0"/>
                <a:sym typeface="Wingdings 3" pitchFamily="18" charset="2"/>
              </a:rPr>
              <a:t></a:t>
            </a:r>
            <a:r>
              <a:rPr lang="sr-Latn-CS" sz="2800" i="1" dirty="0">
                <a:cs typeface="Times New Roman" pitchFamily="18" charset="0"/>
              </a:rPr>
              <a:t> </a:t>
            </a:r>
            <a:r>
              <a:rPr lang="sr-Latn-CS" sz="2800" i="1" dirty="0">
                <a:cs typeface="Times New Roman" pitchFamily="18" charset="0"/>
                <a:sym typeface="Wingdings 3" pitchFamily="18" charset="2"/>
              </a:rPr>
              <a:t> (SrCO</a:t>
            </a:r>
            <a:r>
              <a:rPr lang="sr-Latn-CS" sz="2800" i="1" baseline="-30000" dirty="0">
                <a:cs typeface="Times New Roman" pitchFamily="18" charset="0"/>
                <a:sym typeface="Wingdings 3" pitchFamily="18" charset="2"/>
              </a:rPr>
              <a:t>3</a:t>
            </a:r>
            <a:r>
              <a:rPr lang="sr-Latn-CS" sz="2800" i="1" dirty="0">
                <a:cs typeface="Times New Roman" pitchFamily="18" charset="0"/>
                <a:sym typeface="Wingdings 3" pitchFamily="18" charset="2"/>
              </a:rPr>
              <a:t>)</a:t>
            </a:r>
            <a:r>
              <a:rPr lang="sr-Latn-CS" sz="2800" i="1" baseline="-25000" dirty="0">
                <a:cs typeface="Times New Roman" pitchFamily="18" charset="0"/>
                <a:sym typeface="Wingdings 3" pitchFamily="18" charset="2"/>
              </a:rPr>
              <a:t>č</a:t>
            </a:r>
            <a:r>
              <a:rPr lang="sr-Latn-CS" sz="2800" i="1" dirty="0">
                <a:cs typeface="Times New Roman" pitchFamily="18" charset="0"/>
                <a:sym typeface="Wingdings 3" pitchFamily="18" charset="2"/>
              </a:rPr>
              <a:t> + SO</a:t>
            </a:r>
            <a:r>
              <a:rPr lang="sr-Latn-CS" sz="2800" i="1" baseline="-30000" dirty="0">
                <a:cs typeface="Times New Roman" pitchFamily="18" charset="0"/>
                <a:sym typeface="Wingdings 3" pitchFamily="18" charset="2"/>
              </a:rPr>
              <a:t>4</a:t>
            </a:r>
            <a:r>
              <a:rPr lang="sr-Latn-CS" sz="2800" i="1" baseline="30000" dirty="0">
                <a:cs typeface="Times New Roman" pitchFamily="18" charset="0"/>
                <a:sym typeface="Wingdings 3" pitchFamily="18" charset="2"/>
              </a:rPr>
              <a:t>2</a:t>
            </a:r>
            <a:r>
              <a:rPr lang="sr-Latn-CS" sz="2800" i="1" dirty="0">
                <a:cs typeface="Times New Roman" pitchFamily="18" charset="0"/>
                <a:sym typeface="Wingdings 3" pitchFamily="18" charset="2"/>
              </a:rPr>
              <a:t>ˉ</a:t>
            </a:r>
            <a:endParaRPr lang="en-US" sz="2800" i="1" dirty="0">
              <a:cs typeface="Times New Roman" pitchFamily="18" charset="0"/>
              <a:sym typeface="Wingdings 3" pitchFamily="18" charset="2"/>
            </a:endParaRPr>
          </a:p>
          <a:p>
            <a:pPr algn="l" eaLnBrk="0" hangingPunct="0">
              <a:lnSpc>
                <a:spcPct val="130000"/>
              </a:lnSpc>
              <a:buFont typeface="Symbol" pitchFamily="18" charset="2"/>
              <a:buNone/>
              <a:tabLst>
                <a:tab pos="904875" algn="l"/>
              </a:tabLst>
            </a:pPr>
            <a:endParaRPr lang="sr-Latn-CS" sz="2800" dirty="0">
              <a:sym typeface="Wingdings 3" pitchFamily="18" charset="2"/>
            </a:endParaRPr>
          </a:p>
          <a:p>
            <a:pPr algn="l" eaLnBrk="0" hangingPunct="0">
              <a:lnSpc>
                <a:spcPct val="130000"/>
              </a:lnSpc>
              <a:buFont typeface="Symbol" pitchFamily="18" charset="2"/>
              <a:buChar char=""/>
              <a:tabLst>
                <a:tab pos="904875" algn="l"/>
              </a:tabLst>
            </a:pPr>
            <a:r>
              <a:rPr lang="sr-Latn-CS" sz="2800" i="1" dirty="0">
                <a:cs typeface="Times New Roman" pitchFamily="18" charset="0"/>
                <a:sym typeface="Wingdings 3" pitchFamily="18" charset="2"/>
              </a:rPr>
              <a:t>(BaSO</a:t>
            </a:r>
            <a:r>
              <a:rPr lang="sr-Latn-CS" sz="2800" i="1" baseline="-30000" dirty="0">
                <a:cs typeface="Times New Roman" pitchFamily="18" charset="0"/>
                <a:sym typeface="Wingdings 3" pitchFamily="18" charset="2"/>
              </a:rPr>
              <a:t>4</a:t>
            </a:r>
            <a:r>
              <a:rPr lang="sr-Latn-CS" sz="2800" i="1" dirty="0">
                <a:cs typeface="Times New Roman" pitchFamily="18" charset="0"/>
                <a:sym typeface="Wingdings 3" pitchFamily="18" charset="2"/>
              </a:rPr>
              <a:t>)</a:t>
            </a:r>
            <a:r>
              <a:rPr lang="sr-Latn-CS" sz="2800" i="1" baseline="-25000" dirty="0">
                <a:cs typeface="Times New Roman" pitchFamily="18" charset="0"/>
                <a:sym typeface="Wingdings 3" pitchFamily="18" charset="2"/>
              </a:rPr>
              <a:t>č</a:t>
            </a:r>
            <a:r>
              <a:rPr lang="sr-Latn-CS" sz="2800" i="1" dirty="0">
                <a:cs typeface="Times New Roman" pitchFamily="18" charset="0"/>
                <a:sym typeface="Wingdings 3" pitchFamily="18" charset="2"/>
              </a:rPr>
              <a:t> + CO</a:t>
            </a:r>
            <a:r>
              <a:rPr lang="sr-Latn-CS" sz="2800" i="1" baseline="-30000" dirty="0">
                <a:cs typeface="Times New Roman" pitchFamily="18" charset="0"/>
                <a:sym typeface="Wingdings 3" pitchFamily="18" charset="2"/>
              </a:rPr>
              <a:t>3</a:t>
            </a:r>
            <a:r>
              <a:rPr lang="sr-Latn-CS" sz="2800" i="1" baseline="30000" dirty="0">
                <a:cs typeface="Times New Roman" pitchFamily="18" charset="0"/>
                <a:sym typeface="Wingdings 3" pitchFamily="18" charset="2"/>
              </a:rPr>
              <a:t>2</a:t>
            </a:r>
            <a:r>
              <a:rPr lang="sr-Latn-CS" sz="2800" i="1" dirty="0">
                <a:cs typeface="Times New Roman" pitchFamily="18" charset="0"/>
                <a:sym typeface="Wingdings 3" pitchFamily="18" charset="2"/>
              </a:rPr>
              <a:t>ˉ </a:t>
            </a:r>
            <a:r>
              <a:rPr lang="sr-Latn-CS" sz="2800" i="1" dirty="0">
                <a:cs typeface="Times New Roman" pitchFamily="18" charset="0"/>
              </a:rPr>
              <a:t> (BaCO</a:t>
            </a:r>
            <a:r>
              <a:rPr lang="sr-Latn-CS" sz="2800" i="1" baseline="-30000" dirty="0">
                <a:cs typeface="Times New Roman" pitchFamily="18" charset="0"/>
                <a:sym typeface="Wingdings 3" pitchFamily="18" charset="2"/>
              </a:rPr>
              <a:t>3</a:t>
            </a:r>
            <a:r>
              <a:rPr lang="sr-Latn-CS" sz="2800" i="1" dirty="0">
                <a:cs typeface="Times New Roman" pitchFamily="18" charset="0"/>
                <a:sym typeface="Wingdings 3" pitchFamily="18" charset="2"/>
              </a:rPr>
              <a:t>)</a:t>
            </a:r>
            <a:r>
              <a:rPr lang="sr-Latn-CS" sz="2800" i="1" baseline="-25000" dirty="0">
                <a:cs typeface="Times New Roman" pitchFamily="18" charset="0"/>
                <a:sym typeface="Wingdings 3" pitchFamily="18" charset="2"/>
              </a:rPr>
              <a:t>č</a:t>
            </a:r>
            <a:r>
              <a:rPr lang="sr-Latn-CS" sz="2800" i="1" dirty="0">
                <a:cs typeface="Times New Roman" pitchFamily="18" charset="0"/>
                <a:sym typeface="Wingdings 3" pitchFamily="18" charset="2"/>
              </a:rPr>
              <a:t> + SO</a:t>
            </a:r>
            <a:r>
              <a:rPr lang="sr-Latn-CS" sz="2800" i="1" baseline="-30000" dirty="0">
                <a:cs typeface="Times New Roman" pitchFamily="18" charset="0"/>
                <a:sym typeface="Wingdings 3" pitchFamily="18" charset="2"/>
              </a:rPr>
              <a:t>4</a:t>
            </a:r>
            <a:r>
              <a:rPr lang="sr-Latn-CS" sz="2800" i="1" baseline="30000" dirty="0">
                <a:cs typeface="Times New Roman" pitchFamily="18" charset="0"/>
                <a:sym typeface="Wingdings 3" pitchFamily="18" charset="2"/>
              </a:rPr>
              <a:t>2</a:t>
            </a:r>
            <a:r>
              <a:rPr lang="sr-Latn-CS" sz="2800" i="1" dirty="0">
                <a:cs typeface="Times New Roman" pitchFamily="18" charset="0"/>
                <a:sym typeface="Wingdings 3" pitchFamily="18" charset="2"/>
              </a:rPr>
              <a:t>ˉ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5"/>
          <p:cNvSpPr>
            <a:spLocks noChangeArrowheads="1"/>
          </p:cNvSpPr>
          <p:nvPr/>
        </p:nvSpPr>
        <p:spPr bwMode="auto">
          <a:xfrm>
            <a:off x="1692275" y="723900"/>
            <a:ext cx="5670550" cy="23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30000"/>
              </a:lnSpc>
              <a:tabLst>
                <a:tab pos="942975" algn="l"/>
              </a:tabLst>
            </a:pPr>
            <a:r>
              <a:rPr lang="sr-Latn-CS" sz="2800" dirty="0">
                <a:cs typeface="Times New Roman" pitchFamily="18" charset="0"/>
              </a:rPr>
              <a:t>Parcijalne reakcije:</a:t>
            </a:r>
            <a:endParaRPr lang="sr-Latn-CS" sz="2800" dirty="0"/>
          </a:p>
          <a:p>
            <a:pPr algn="l" eaLnBrk="0" hangingPunct="0">
              <a:lnSpc>
                <a:spcPct val="130000"/>
              </a:lnSpc>
              <a:buFont typeface="Wingdings" pitchFamily="2" charset="2"/>
              <a:buChar char=""/>
              <a:tabLst>
                <a:tab pos="942975" algn="l"/>
              </a:tabLst>
            </a:pPr>
            <a:r>
              <a:rPr lang="sr-Latn-CS" sz="2800" i="1" dirty="0">
                <a:cs typeface="Times New Roman" pitchFamily="18" charset="0"/>
              </a:rPr>
              <a:t>(SrSO</a:t>
            </a:r>
            <a:r>
              <a:rPr lang="sr-Latn-CS" sz="2800" i="1" baseline="-30000" dirty="0">
                <a:cs typeface="Times New Roman" pitchFamily="18" charset="0"/>
              </a:rPr>
              <a:t>4</a:t>
            </a:r>
            <a:r>
              <a:rPr lang="sr-Latn-CS" sz="2800" i="1" dirty="0">
                <a:cs typeface="Times New Roman" pitchFamily="18" charset="0"/>
              </a:rPr>
              <a:t>)</a:t>
            </a:r>
            <a:r>
              <a:rPr lang="sr-Latn-CS" sz="2800" i="1" baseline="-25000" dirty="0">
                <a:cs typeface="Times New Roman" pitchFamily="18" charset="0"/>
              </a:rPr>
              <a:t>č</a:t>
            </a:r>
            <a:r>
              <a:rPr lang="sr-Latn-CS" sz="2800" i="1" dirty="0">
                <a:cs typeface="Times New Roman" pitchFamily="18" charset="0"/>
              </a:rPr>
              <a:t> </a:t>
            </a:r>
            <a:r>
              <a:rPr lang="sr-Latn-CS" sz="2800" i="1" dirty="0">
                <a:cs typeface="Times New Roman" pitchFamily="18" charset="0"/>
                <a:sym typeface="Wingdings 3" pitchFamily="18" charset="2"/>
              </a:rPr>
              <a:t></a:t>
            </a:r>
            <a:r>
              <a:rPr lang="sr-Latn-CS" sz="2800" i="1" dirty="0">
                <a:cs typeface="Times New Roman" pitchFamily="18" charset="0"/>
              </a:rPr>
              <a:t> </a:t>
            </a:r>
            <a:r>
              <a:rPr lang="sr-Latn-CS" sz="2800" i="1" dirty="0">
                <a:cs typeface="Times New Roman" pitchFamily="18" charset="0"/>
                <a:sym typeface="Wingdings 3" pitchFamily="18" charset="2"/>
              </a:rPr>
              <a:t> Sr</a:t>
            </a:r>
            <a:r>
              <a:rPr lang="sr-Latn-CS" sz="2800" i="1" baseline="30000" dirty="0">
                <a:cs typeface="Times New Roman" pitchFamily="18" charset="0"/>
                <a:sym typeface="Wingdings 3" pitchFamily="18" charset="2"/>
              </a:rPr>
              <a:t>2+</a:t>
            </a:r>
            <a:r>
              <a:rPr lang="sr-Latn-CS" sz="2800" i="1" dirty="0">
                <a:cs typeface="Times New Roman" pitchFamily="18" charset="0"/>
                <a:sym typeface="Wingdings 3" pitchFamily="18" charset="2"/>
              </a:rPr>
              <a:t> + SO</a:t>
            </a:r>
            <a:r>
              <a:rPr lang="sr-Latn-CS" sz="2800" i="1" baseline="-30000" dirty="0">
                <a:cs typeface="Times New Roman" pitchFamily="18" charset="0"/>
                <a:sym typeface="Wingdings 3" pitchFamily="18" charset="2"/>
              </a:rPr>
              <a:t>4</a:t>
            </a:r>
            <a:r>
              <a:rPr lang="sr-Latn-CS" sz="2800" i="1" baseline="30000" dirty="0">
                <a:cs typeface="Times New Roman" pitchFamily="18" charset="0"/>
                <a:sym typeface="Wingdings 3" pitchFamily="18" charset="2"/>
              </a:rPr>
              <a:t>2</a:t>
            </a:r>
            <a:r>
              <a:rPr lang="sr-Latn-CS" sz="2800" i="1" dirty="0">
                <a:cs typeface="Times New Roman" pitchFamily="18" charset="0"/>
                <a:sym typeface="Wingdings 3" pitchFamily="18" charset="2"/>
              </a:rPr>
              <a:t>ˉ		</a:t>
            </a:r>
            <a:endParaRPr lang="sr-Latn-CS" sz="2800" dirty="0">
              <a:sym typeface="Wingdings 3" pitchFamily="18" charset="2"/>
            </a:endParaRPr>
          </a:p>
          <a:p>
            <a:pPr algn="l" eaLnBrk="0" hangingPunct="0">
              <a:lnSpc>
                <a:spcPct val="130000"/>
              </a:lnSpc>
              <a:buFont typeface="Wingdings" pitchFamily="2" charset="2"/>
              <a:buChar char=""/>
              <a:tabLst>
                <a:tab pos="942975" algn="l"/>
              </a:tabLst>
            </a:pPr>
            <a:r>
              <a:rPr lang="sr-Latn-CS" sz="2800" i="1" dirty="0">
                <a:cs typeface="Times New Roman" pitchFamily="18" charset="0"/>
                <a:sym typeface="Wingdings 3" pitchFamily="18" charset="2"/>
              </a:rPr>
              <a:t>Sr</a:t>
            </a:r>
            <a:r>
              <a:rPr lang="sr-Latn-CS" sz="2800" i="1" baseline="30000" dirty="0">
                <a:cs typeface="Times New Roman" pitchFamily="18" charset="0"/>
                <a:sym typeface="Wingdings 3" pitchFamily="18" charset="2"/>
              </a:rPr>
              <a:t>2+</a:t>
            </a:r>
            <a:r>
              <a:rPr lang="sr-Latn-CS" sz="2800" i="1" dirty="0">
                <a:cs typeface="Times New Roman" pitchFamily="18" charset="0"/>
                <a:sym typeface="Wingdings 3" pitchFamily="18" charset="2"/>
              </a:rPr>
              <a:t> + CO</a:t>
            </a:r>
            <a:r>
              <a:rPr lang="sr-Latn-CS" sz="2800" i="1" baseline="-30000" dirty="0">
                <a:cs typeface="Times New Roman" pitchFamily="18" charset="0"/>
                <a:sym typeface="Wingdings 3" pitchFamily="18" charset="2"/>
              </a:rPr>
              <a:t>3</a:t>
            </a:r>
            <a:r>
              <a:rPr lang="sr-Latn-CS" sz="2800" i="1" baseline="30000" dirty="0">
                <a:cs typeface="Times New Roman" pitchFamily="18" charset="0"/>
                <a:sym typeface="Wingdings 3" pitchFamily="18" charset="2"/>
              </a:rPr>
              <a:t>2</a:t>
            </a:r>
            <a:r>
              <a:rPr lang="sr-Latn-CS" sz="2800" i="1" dirty="0">
                <a:cs typeface="Times New Roman" pitchFamily="18" charset="0"/>
                <a:sym typeface="Wingdings 3" pitchFamily="18" charset="2"/>
              </a:rPr>
              <a:t>ˉ </a:t>
            </a:r>
            <a:r>
              <a:rPr lang="sr-Latn-CS" sz="2800" i="1" dirty="0">
                <a:cs typeface="Times New Roman" pitchFamily="18" charset="0"/>
              </a:rPr>
              <a:t> (SrCO</a:t>
            </a:r>
            <a:r>
              <a:rPr lang="sr-Latn-CS" sz="2800" i="1" baseline="-30000" dirty="0">
                <a:cs typeface="Times New Roman" pitchFamily="18" charset="0"/>
                <a:sym typeface="Wingdings 3" pitchFamily="18" charset="2"/>
              </a:rPr>
              <a:t>3</a:t>
            </a:r>
            <a:r>
              <a:rPr lang="sr-Latn-CS" sz="2800" i="1" dirty="0">
                <a:cs typeface="Times New Roman" pitchFamily="18" charset="0"/>
                <a:sym typeface="Wingdings 3" pitchFamily="18" charset="2"/>
              </a:rPr>
              <a:t>)</a:t>
            </a:r>
            <a:r>
              <a:rPr lang="sr-Latn-CS" sz="2800" i="1" baseline="-25000" dirty="0">
                <a:cs typeface="Times New Roman" pitchFamily="18" charset="0"/>
                <a:sym typeface="Wingdings 3" pitchFamily="18" charset="2"/>
              </a:rPr>
              <a:t>č</a:t>
            </a:r>
            <a:endParaRPr lang="sr-Latn-CS" sz="2800" baseline="-25000" dirty="0">
              <a:sym typeface="Wingdings 3" pitchFamily="18" charset="2"/>
            </a:endParaRPr>
          </a:p>
          <a:p>
            <a:pPr algn="l" eaLnBrk="0" hangingPunct="0">
              <a:lnSpc>
                <a:spcPct val="130000"/>
              </a:lnSpc>
              <a:tabLst>
                <a:tab pos="942975" algn="l"/>
              </a:tabLst>
            </a:pPr>
            <a:endParaRPr lang="sr-Latn-CS" sz="2800" i="1" dirty="0">
              <a:cs typeface="Times New Roman" pitchFamily="18" charset="0"/>
              <a:sym typeface="Wingdings 3" pitchFamily="18" charset="2"/>
            </a:endParaRPr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/>
        </p:nvGraphicFramePr>
        <p:xfrm>
          <a:off x="1042988" y="2852738"/>
          <a:ext cx="7038975" cy="1403350"/>
        </p:xfrm>
        <a:graphic>
          <a:graphicData uri="http://schemas.openxmlformats.org/presentationml/2006/ole">
            <p:oleObj spid="_x0000_s4098" name="Equation" r:id="rId3" imgW="3200400" imgH="635000" progId="Equation.3">
              <p:embed/>
            </p:oleObj>
          </a:graphicData>
        </a:graphic>
      </p:graphicFrame>
      <p:sp>
        <p:nvSpPr>
          <p:cNvPr id="4100" name="Rectangle 6"/>
          <p:cNvSpPr>
            <a:spLocks noChangeArrowheads="1"/>
          </p:cNvSpPr>
          <p:nvPr/>
        </p:nvSpPr>
        <p:spPr bwMode="auto">
          <a:xfrm>
            <a:off x="2051050" y="5013325"/>
            <a:ext cx="5203669" cy="52322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r>
              <a:rPr lang="sr-Latn-CS" sz="2800" dirty="0">
                <a:solidFill>
                  <a:srgbClr val="C00000"/>
                </a:solidFill>
                <a:cs typeface="Times New Roman" pitchFamily="18" charset="0"/>
                <a:sym typeface="Wingdings 3" pitchFamily="18" charset="2"/>
              </a:rPr>
              <a:t></a:t>
            </a:r>
            <a:r>
              <a:rPr lang="sr-Latn-CS" sz="2800" dirty="0">
                <a:solidFill>
                  <a:srgbClr val="C00000"/>
                </a:solidFill>
                <a:cs typeface="Times New Roman" pitchFamily="18" charset="0"/>
              </a:rPr>
              <a:t> ravnoteža pomerena udesno</a:t>
            </a:r>
            <a:endParaRPr lang="sr-Latn-CS" sz="2800" dirty="0">
              <a:solidFill>
                <a:srgbClr val="C00000"/>
              </a:solidFill>
              <a:cs typeface="Times New Roman" pitchFamily="18" charset="0"/>
              <a:sym typeface="Wingdings 3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7"/>
          <p:cNvSpPr>
            <a:spLocks noChangeArrowheads="1"/>
          </p:cNvSpPr>
          <p:nvPr/>
        </p:nvSpPr>
        <p:spPr bwMode="auto">
          <a:xfrm>
            <a:off x="1619250" y="1196975"/>
            <a:ext cx="5670550" cy="120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30000"/>
              </a:lnSpc>
              <a:buFont typeface="Wingdings" pitchFamily="2" charset="2"/>
              <a:buChar char=""/>
              <a:tabLst>
                <a:tab pos="942975" algn="l"/>
              </a:tabLst>
            </a:pPr>
            <a:r>
              <a:rPr lang="sr-Latn-CS" sz="2800" i="1">
                <a:cs typeface="Times New Roman" pitchFamily="18" charset="0"/>
              </a:rPr>
              <a:t>(BaSO</a:t>
            </a:r>
            <a:r>
              <a:rPr lang="sr-Latn-CS" sz="2800" i="1" baseline="-30000">
                <a:cs typeface="Times New Roman" pitchFamily="18" charset="0"/>
              </a:rPr>
              <a:t>4</a:t>
            </a:r>
            <a:r>
              <a:rPr lang="sr-Latn-CS" sz="2800" i="1">
                <a:cs typeface="Times New Roman" pitchFamily="18" charset="0"/>
              </a:rPr>
              <a:t>)č </a:t>
            </a:r>
            <a:r>
              <a:rPr lang="sr-Latn-CS" sz="2800" i="1">
                <a:cs typeface="Times New Roman" pitchFamily="18" charset="0"/>
                <a:sym typeface="Wingdings 3" pitchFamily="18" charset="2"/>
              </a:rPr>
              <a:t></a:t>
            </a:r>
            <a:r>
              <a:rPr lang="sr-Latn-CS" sz="2800" i="1">
                <a:cs typeface="Times New Roman" pitchFamily="18" charset="0"/>
              </a:rPr>
              <a:t> </a:t>
            </a:r>
            <a:r>
              <a:rPr lang="sr-Latn-CS" sz="2800" i="1">
                <a:cs typeface="Times New Roman" pitchFamily="18" charset="0"/>
                <a:sym typeface="Wingdings 3" pitchFamily="18" charset="2"/>
              </a:rPr>
              <a:t> Ba</a:t>
            </a:r>
            <a:r>
              <a:rPr lang="sr-Latn-CS" sz="2800" i="1" baseline="30000">
                <a:cs typeface="Times New Roman" pitchFamily="18" charset="0"/>
                <a:sym typeface="Wingdings 3" pitchFamily="18" charset="2"/>
              </a:rPr>
              <a:t>2+</a:t>
            </a:r>
            <a:r>
              <a:rPr lang="sr-Latn-CS" sz="2800" i="1">
                <a:cs typeface="Times New Roman" pitchFamily="18" charset="0"/>
                <a:sym typeface="Wingdings 3" pitchFamily="18" charset="2"/>
              </a:rPr>
              <a:t> + SO</a:t>
            </a:r>
            <a:r>
              <a:rPr lang="sr-Latn-CS" sz="2800" i="1" baseline="-30000">
                <a:cs typeface="Times New Roman" pitchFamily="18" charset="0"/>
                <a:sym typeface="Wingdings 3" pitchFamily="18" charset="2"/>
              </a:rPr>
              <a:t>4</a:t>
            </a:r>
            <a:r>
              <a:rPr lang="sr-Latn-CS" sz="2800" i="1" baseline="30000">
                <a:cs typeface="Times New Roman" pitchFamily="18" charset="0"/>
                <a:sym typeface="Wingdings 3" pitchFamily="18" charset="2"/>
              </a:rPr>
              <a:t>2</a:t>
            </a:r>
            <a:r>
              <a:rPr lang="sr-Latn-CS" sz="2800" i="1">
                <a:cs typeface="Times New Roman" pitchFamily="18" charset="0"/>
                <a:sym typeface="Wingdings 3" pitchFamily="18" charset="2"/>
              </a:rPr>
              <a:t>ˉ		</a:t>
            </a:r>
            <a:endParaRPr lang="sr-Latn-CS" sz="2800">
              <a:sym typeface="Wingdings 3" pitchFamily="18" charset="2"/>
            </a:endParaRPr>
          </a:p>
          <a:p>
            <a:pPr algn="l" eaLnBrk="0" hangingPunct="0">
              <a:lnSpc>
                <a:spcPct val="130000"/>
              </a:lnSpc>
              <a:buFont typeface="Wingdings" pitchFamily="2" charset="2"/>
              <a:buChar char=""/>
              <a:tabLst>
                <a:tab pos="942975" algn="l"/>
              </a:tabLst>
            </a:pPr>
            <a:r>
              <a:rPr lang="sr-Latn-CS" sz="2800" i="1">
                <a:cs typeface="Times New Roman" pitchFamily="18" charset="0"/>
                <a:sym typeface="Wingdings 3" pitchFamily="18" charset="2"/>
              </a:rPr>
              <a:t>Ba</a:t>
            </a:r>
            <a:r>
              <a:rPr lang="sr-Latn-CS" sz="2800" i="1" baseline="30000">
                <a:cs typeface="Times New Roman" pitchFamily="18" charset="0"/>
                <a:sym typeface="Wingdings 3" pitchFamily="18" charset="2"/>
              </a:rPr>
              <a:t>2+</a:t>
            </a:r>
            <a:r>
              <a:rPr lang="sr-Latn-CS" sz="2800" i="1">
                <a:cs typeface="Times New Roman" pitchFamily="18" charset="0"/>
                <a:sym typeface="Wingdings 3" pitchFamily="18" charset="2"/>
              </a:rPr>
              <a:t> + CO</a:t>
            </a:r>
            <a:r>
              <a:rPr lang="sr-Latn-CS" sz="2800" i="1" baseline="-30000">
                <a:cs typeface="Times New Roman" pitchFamily="18" charset="0"/>
                <a:sym typeface="Wingdings 3" pitchFamily="18" charset="2"/>
              </a:rPr>
              <a:t>3</a:t>
            </a:r>
            <a:r>
              <a:rPr lang="sr-Latn-CS" sz="2800" i="1" baseline="30000">
                <a:cs typeface="Times New Roman" pitchFamily="18" charset="0"/>
                <a:sym typeface="Wingdings 3" pitchFamily="18" charset="2"/>
              </a:rPr>
              <a:t>2</a:t>
            </a:r>
            <a:r>
              <a:rPr lang="sr-Latn-CS" sz="2800" i="1">
                <a:cs typeface="Times New Roman" pitchFamily="18" charset="0"/>
                <a:sym typeface="Wingdings 3" pitchFamily="18" charset="2"/>
              </a:rPr>
              <a:t>ˉ </a:t>
            </a:r>
            <a:r>
              <a:rPr lang="sr-Latn-CS" sz="2800" i="1">
                <a:cs typeface="Times New Roman" pitchFamily="18" charset="0"/>
              </a:rPr>
              <a:t> (BaCO</a:t>
            </a:r>
            <a:r>
              <a:rPr lang="sr-Latn-CS" sz="2800" i="1" baseline="-30000">
                <a:cs typeface="Times New Roman" pitchFamily="18" charset="0"/>
                <a:sym typeface="Wingdings 3" pitchFamily="18" charset="2"/>
              </a:rPr>
              <a:t>3</a:t>
            </a:r>
            <a:r>
              <a:rPr lang="sr-Latn-CS" sz="2800" i="1">
                <a:cs typeface="Times New Roman" pitchFamily="18" charset="0"/>
                <a:sym typeface="Wingdings 3" pitchFamily="18" charset="2"/>
              </a:rPr>
              <a:t>)č</a:t>
            </a:r>
          </a:p>
        </p:txBody>
      </p:sp>
      <p:graphicFrame>
        <p:nvGraphicFramePr>
          <p:cNvPr id="5122" name="Object 8"/>
          <p:cNvGraphicFramePr>
            <a:graphicFrameLocks noChangeAspect="1"/>
          </p:cNvGraphicFramePr>
          <p:nvPr/>
        </p:nvGraphicFramePr>
        <p:xfrm>
          <a:off x="1098550" y="3000375"/>
          <a:ext cx="7038975" cy="1395413"/>
        </p:xfrm>
        <a:graphic>
          <a:graphicData uri="http://schemas.openxmlformats.org/presentationml/2006/ole">
            <p:oleObj spid="_x0000_s5122" name="Equation" r:id="rId3" imgW="3200400" imgH="634680" progId="Equation.3">
              <p:embed/>
            </p:oleObj>
          </a:graphicData>
        </a:graphic>
      </p:graphicFrame>
      <p:sp>
        <p:nvSpPr>
          <p:cNvPr id="5124" name="Rectangle 9"/>
          <p:cNvSpPr>
            <a:spLocks noChangeArrowheads="1"/>
          </p:cNvSpPr>
          <p:nvPr/>
        </p:nvSpPr>
        <p:spPr bwMode="auto">
          <a:xfrm>
            <a:off x="2051050" y="5013325"/>
            <a:ext cx="4883068" cy="52322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r>
              <a:rPr lang="sr-Latn-CS" sz="2800" dirty="0">
                <a:solidFill>
                  <a:srgbClr val="C00000"/>
                </a:solidFill>
                <a:cs typeface="Times New Roman" pitchFamily="18" charset="0"/>
                <a:sym typeface="Wingdings 3" pitchFamily="18" charset="2"/>
              </a:rPr>
              <a:t></a:t>
            </a:r>
            <a:r>
              <a:rPr lang="sr-Latn-CS" sz="2800" dirty="0">
                <a:solidFill>
                  <a:srgbClr val="C00000"/>
                </a:solidFill>
                <a:cs typeface="Times New Roman" pitchFamily="18" charset="0"/>
              </a:rPr>
              <a:t> ravnoteža pomerena ulevo</a:t>
            </a:r>
            <a:endParaRPr lang="sr-Latn-CS" sz="2800" dirty="0">
              <a:solidFill>
                <a:srgbClr val="C00000"/>
              </a:solidFill>
              <a:cs typeface="Times New Roman" pitchFamily="18" charset="0"/>
              <a:sym typeface="Wingdings 3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sr-Latn-CS" smtClean="0">
                <a:solidFill>
                  <a:srgbClr val="0066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REAKCIJE U RASTOPIMA SOLI</a:t>
            </a:r>
          </a:p>
        </p:txBody>
      </p:sp>
      <p:sp>
        <p:nvSpPr>
          <p:cNvPr id="11267" name="Rectangle 5"/>
          <p:cNvSpPr>
            <a:spLocks noChangeArrowheads="1"/>
          </p:cNvSpPr>
          <p:nvPr/>
        </p:nvSpPr>
        <p:spPr bwMode="auto">
          <a:xfrm>
            <a:off x="900113" y="2206625"/>
            <a:ext cx="7586662" cy="294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25000"/>
              </a:lnSpc>
            </a:pPr>
            <a:r>
              <a:rPr lang="sr-Latn-CS" sz="3000" dirty="0">
                <a:solidFill>
                  <a:srgbClr val="002060"/>
                </a:solidFill>
                <a:cs typeface="Times New Roman" pitchFamily="18" charset="0"/>
              </a:rPr>
              <a:t>Ograničenja reakcija u rastvoru:</a:t>
            </a:r>
            <a:endParaRPr lang="sr-Latn-CS" sz="3000" dirty="0">
              <a:solidFill>
                <a:srgbClr val="002060"/>
              </a:solidFill>
            </a:endParaRPr>
          </a:p>
          <a:p>
            <a:pPr algn="l" eaLnBrk="0" hangingPunct="0">
              <a:lnSpc>
                <a:spcPct val="125000"/>
              </a:lnSpc>
              <a:buFont typeface="Symbol" pitchFamily="18" charset="2"/>
              <a:buChar char=""/>
            </a:pPr>
            <a:r>
              <a:rPr lang="en-US" sz="3000" dirty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sr-Latn-CS" sz="3000" dirty="0">
                <a:solidFill>
                  <a:srgbClr val="002060"/>
                </a:solidFill>
                <a:cs typeface="Times New Roman" pitchFamily="18" charset="0"/>
              </a:rPr>
              <a:t>Nedovoljno visoka koncentracija reagensa</a:t>
            </a:r>
          </a:p>
          <a:p>
            <a:pPr algn="l" eaLnBrk="0" hangingPunct="0">
              <a:lnSpc>
                <a:spcPct val="125000"/>
              </a:lnSpc>
              <a:buFont typeface="Symbol" pitchFamily="18" charset="2"/>
              <a:buChar char=""/>
            </a:pPr>
            <a:r>
              <a:rPr lang="en-US" sz="3000" dirty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sr-Latn-CS" sz="3000" dirty="0">
                <a:solidFill>
                  <a:srgbClr val="002060"/>
                </a:solidFill>
                <a:cs typeface="Times New Roman" pitchFamily="18" charset="0"/>
              </a:rPr>
              <a:t>Nedovoljno visoka temperatura</a:t>
            </a:r>
            <a:endParaRPr lang="sr-Latn-CS" sz="3000" dirty="0">
              <a:solidFill>
                <a:srgbClr val="002060"/>
              </a:solidFill>
            </a:endParaRPr>
          </a:p>
          <a:p>
            <a:pPr algn="l" eaLnBrk="0" hangingPunct="0">
              <a:lnSpc>
                <a:spcPct val="125000"/>
              </a:lnSpc>
            </a:pPr>
            <a:endParaRPr lang="sr-Latn-CS" sz="3000" dirty="0">
              <a:solidFill>
                <a:srgbClr val="002060"/>
              </a:solidFill>
              <a:latin typeface="Times New Roman" pitchFamily="18" charset="0"/>
              <a:sym typeface="Wingdings 3" pitchFamily="18" charset="2"/>
            </a:endParaRPr>
          </a:p>
          <a:p>
            <a:pPr algn="l" eaLnBrk="0" hangingPunct="0">
              <a:lnSpc>
                <a:spcPct val="125000"/>
              </a:lnSpc>
            </a:pPr>
            <a:r>
              <a:rPr lang="sr-Latn-CS" sz="3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</a:t>
            </a:r>
            <a:r>
              <a:rPr lang="sr-Latn-CS" sz="3000" dirty="0">
                <a:solidFill>
                  <a:srgbClr val="002060"/>
                </a:solidFill>
                <a:cs typeface="Times New Roman" pitchFamily="18" charset="0"/>
              </a:rPr>
              <a:t> reakcije se izvode u rastopima soli</a:t>
            </a:r>
            <a:endParaRPr lang="sr-Latn-CS" sz="3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  <a:sym typeface="Wingdings 3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ChangeArrowheads="1"/>
          </p:cNvSpPr>
          <p:nvPr/>
        </p:nvSpPr>
        <p:spPr bwMode="auto">
          <a:xfrm>
            <a:off x="1042988" y="549275"/>
            <a:ext cx="7563289" cy="2746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buFontTx/>
              <a:buAutoNum type="arabicParenR"/>
              <a:tabLst>
                <a:tab pos="457200" algn="l"/>
              </a:tabLst>
            </a:pPr>
            <a:r>
              <a:rPr lang="sr-Latn-CS" sz="3000" dirty="0">
                <a:solidFill>
                  <a:srgbClr val="006699"/>
                </a:solidFill>
              </a:rPr>
              <a:t> </a:t>
            </a:r>
            <a:r>
              <a:rPr lang="sr-Latn-CS" sz="3000" b="1" i="1" dirty="0">
                <a:solidFill>
                  <a:srgbClr val="002060"/>
                </a:solidFill>
                <a:cs typeface="Times New Roman" pitchFamily="18" charset="0"/>
              </a:rPr>
              <a:t>Reakcije dvogube </a:t>
            </a:r>
            <a:r>
              <a:rPr lang="sr-Latn-CS" sz="3000" b="1" i="1" dirty="0" smtClean="0">
                <a:solidFill>
                  <a:srgbClr val="002060"/>
                </a:solidFill>
                <a:cs typeface="Times New Roman" pitchFamily="18" charset="0"/>
              </a:rPr>
              <a:t>izmene</a:t>
            </a:r>
            <a:r>
              <a:rPr lang="en-US" sz="3000" b="1" i="1" dirty="0" smtClean="0">
                <a:solidFill>
                  <a:srgbClr val="002060"/>
                </a:solidFill>
                <a:cs typeface="Times New Roman" pitchFamily="18" charset="0"/>
              </a:rPr>
              <a:t>:</a:t>
            </a:r>
            <a:endParaRPr lang="sr-Latn-CS" sz="3000" b="1" i="1" dirty="0">
              <a:solidFill>
                <a:srgbClr val="002060"/>
              </a:solidFill>
            </a:endParaRPr>
          </a:p>
          <a:p>
            <a:pPr algn="l" eaLnBrk="0" hangingPunct="0">
              <a:tabLst>
                <a:tab pos="457200" algn="l"/>
              </a:tabLst>
            </a:pPr>
            <a:endParaRPr lang="sr-Latn-CS" sz="3000" dirty="0">
              <a:solidFill>
                <a:srgbClr val="002060"/>
              </a:solidFill>
            </a:endParaRPr>
          </a:p>
          <a:p>
            <a:pPr algn="l" eaLnBrk="0" hangingPunct="0">
              <a:lnSpc>
                <a:spcPct val="125000"/>
              </a:lnSpc>
              <a:tabLst>
                <a:tab pos="457200" algn="l"/>
              </a:tabLst>
            </a:pPr>
            <a:r>
              <a:rPr lang="sr-Latn-CS" sz="3000" dirty="0">
                <a:solidFill>
                  <a:srgbClr val="002060"/>
                </a:solidFill>
                <a:cs typeface="Times New Roman" pitchFamily="18" charset="0"/>
              </a:rPr>
              <a:t>Npr. topljenje BaSO</a:t>
            </a:r>
            <a:r>
              <a:rPr lang="sr-Latn-CS" sz="3000" baseline="-30000" dirty="0">
                <a:solidFill>
                  <a:srgbClr val="002060"/>
                </a:solidFill>
                <a:cs typeface="Times New Roman" pitchFamily="18" charset="0"/>
              </a:rPr>
              <a:t>4</a:t>
            </a:r>
            <a:r>
              <a:rPr lang="sr-Latn-CS" sz="3000" dirty="0">
                <a:solidFill>
                  <a:srgbClr val="002060"/>
                </a:solidFill>
                <a:cs typeface="Times New Roman" pitchFamily="18" charset="0"/>
              </a:rPr>
              <a:t> sa Na</a:t>
            </a:r>
            <a:r>
              <a:rPr lang="sr-Latn-CS" sz="3000" baseline="-30000" dirty="0">
                <a:solidFill>
                  <a:srgbClr val="002060"/>
                </a:solidFill>
                <a:cs typeface="Times New Roman" pitchFamily="18" charset="0"/>
              </a:rPr>
              <a:t>2</a:t>
            </a:r>
            <a:r>
              <a:rPr lang="sr-Latn-CS" sz="3000" dirty="0">
                <a:solidFill>
                  <a:srgbClr val="002060"/>
                </a:solidFill>
                <a:cs typeface="Times New Roman" pitchFamily="18" charset="0"/>
              </a:rPr>
              <a:t>CO</a:t>
            </a:r>
            <a:r>
              <a:rPr lang="sr-Latn-CS" sz="3000" baseline="-30000" dirty="0">
                <a:solidFill>
                  <a:srgbClr val="002060"/>
                </a:solidFill>
                <a:cs typeface="Times New Roman" pitchFamily="18" charset="0"/>
              </a:rPr>
              <a:t>3</a:t>
            </a:r>
            <a:r>
              <a:rPr lang="sr-Latn-CS" sz="3000" dirty="0">
                <a:solidFill>
                  <a:srgbClr val="002060"/>
                </a:solidFill>
                <a:cs typeface="Times New Roman" pitchFamily="18" charset="0"/>
              </a:rPr>
              <a:t>:</a:t>
            </a:r>
            <a:endParaRPr lang="sr-Latn-CS" sz="3000" dirty="0">
              <a:solidFill>
                <a:srgbClr val="002060"/>
              </a:solidFill>
            </a:endParaRPr>
          </a:p>
          <a:p>
            <a:pPr algn="l" eaLnBrk="0" hangingPunct="0">
              <a:lnSpc>
                <a:spcPct val="125000"/>
              </a:lnSpc>
              <a:tabLst>
                <a:tab pos="457200" algn="l"/>
              </a:tabLst>
            </a:pPr>
            <a:r>
              <a:rPr lang="sr-Latn-CS" sz="3000" dirty="0">
                <a:solidFill>
                  <a:srgbClr val="002060"/>
                </a:solidFill>
                <a:cs typeface="Times New Roman" pitchFamily="18" charset="0"/>
              </a:rPr>
              <a:t>(BaSO</a:t>
            </a:r>
            <a:r>
              <a:rPr lang="sr-Latn-CS" sz="3000" baseline="-30000" dirty="0">
                <a:solidFill>
                  <a:srgbClr val="002060"/>
                </a:solidFill>
                <a:cs typeface="Times New Roman" pitchFamily="18" charset="0"/>
              </a:rPr>
              <a:t>4</a:t>
            </a:r>
            <a:r>
              <a:rPr lang="sr-Latn-CS" sz="3000" dirty="0">
                <a:solidFill>
                  <a:srgbClr val="002060"/>
                </a:solidFill>
                <a:cs typeface="Times New Roman" pitchFamily="18" charset="0"/>
              </a:rPr>
              <a:t>)č +  Na</a:t>
            </a:r>
            <a:r>
              <a:rPr lang="sr-Latn-CS" sz="3000" baseline="-30000" dirty="0">
                <a:solidFill>
                  <a:srgbClr val="002060"/>
                </a:solidFill>
                <a:cs typeface="Times New Roman" pitchFamily="18" charset="0"/>
              </a:rPr>
              <a:t>2</a:t>
            </a:r>
            <a:r>
              <a:rPr lang="sr-Latn-CS" sz="3000" dirty="0">
                <a:solidFill>
                  <a:srgbClr val="002060"/>
                </a:solidFill>
                <a:cs typeface="Times New Roman" pitchFamily="18" charset="0"/>
              </a:rPr>
              <a:t>CO</a:t>
            </a:r>
            <a:r>
              <a:rPr lang="sr-Latn-CS" sz="3000" baseline="-30000" dirty="0">
                <a:solidFill>
                  <a:srgbClr val="002060"/>
                </a:solidFill>
                <a:cs typeface="Times New Roman" pitchFamily="18" charset="0"/>
              </a:rPr>
              <a:t>3</a:t>
            </a:r>
            <a:r>
              <a:rPr lang="sr-Latn-CS" sz="3000" dirty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sr-Latn-CS" sz="3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</a:t>
            </a:r>
            <a:r>
              <a:rPr lang="sr-Latn-CS" sz="3000" dirty="0">
                <a:solidFill>
                  <a:srgbClr val="002060"/>
                </a:solidFill>
                <a:cs typeface="Times New Roman" pitchFamily="18" charset="0"/>
              </a:rPr>
              <a:t> (BaCO</a:t>
            </a:r>
            <a:r>
              <a:rPr lang="sr-Latn-CS" sz="3000" baseline="-30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3</a:t>
            </a:r>
            <a:r>
              <a:rPr lang="sr-Latn-CS" sz="3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)č +  Na</a:t>
            </a:r>
            <a:r>
              <a:rPr lang="sr-Latn-CS" sz="3000" baseline="-30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2</a:t>
            </a:r>
            <a:r>
              <a:rPr lang="sr-Latn-CS" sz="3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SO</a:t>
            </a:r>
            <a:r>
              <a:rPr lang="sr-Latn-CS" sz="3000" baseline="-30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4</a:t>
            </a:r>
            <a:endParaRPr lang="sr-Latn-CS" sz="3000" dirty="0">
              <a:solidFill>
                <a:srgbClr val="002060"/>
              </a:solidFill>
              <a:latin typeface="Times New Roman" pitchFamily="18" charset="0"/>
              <a:sym typeface="Wingdings 3" pitchFamily="18" charset="2"/>
            </a:endParaRPr>
          </a:p>
          <a:p>
            <a:pPr algn="l" eaLnBrk="0" hangingPunct="0">
              <a:lnSpc>
                <a:spcPct val="125000"/>
              </a:lnSpc>
              <a:tabLst>
                <a:tab pos="457200" algn="l"/>
              </a:tabLst>
            </a:pPr>
            <a:r>
              <a:rPr lang="sr-Latn-CS" sz="3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K(rastvor) = 0,02; K(rastop) = 0,2</a:t>
            </a:r>
          </a:p>
        </p:txBody>
      </p:sp>
      <p:sp>
        <p:nvSpPr>
          <p:cNvPr id="12291" name="Rectangle 5"/>
          <p:cNvSpPr>
            <a:spLocks noChangeArrowheads="1"/>
          </p:cNvSpPr>
          <p:nvPr/>
        </p:nvSpPr>
        <p:spPr bwMode="auto">
          <a:xfrm>
            <a:off x="971550" y="3860800"/>
            <a:ext cx="7334059" cy="2691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tabLst>
                <a:tab pos="457200" algn="l"/>
              </a:tabLst>
            </a:pPr>
            <a:r>
              <a:rPr lang="sr-Latn-CS" sz="3000" dirty="0">
                <a:solidFill>
                  <a:srgbClr val="002060"/>
                </a:solidFill>
              </a:rPr>
              <a:t>2) </a:t>
            </a:r>
            <a:r>
              <a:rPr lang="sr-Latn-CS" sz="3000" b="1" i="1" dirty="0">
                <a:solidFill>
                  <a:srgbClr val="002060"/>
                </a:solidFill>
                <a:cs typeface="Times New Roman" pitchFamily="18" charset="0"/>
              </a:rPr>
              <a:t>Reakcije baza/antibaza:</a:t>
            </a:r>
            <a:endParaRPr lang="sr-Latn-CS" sz="3000" b="1" i="1" dirty="0">
              <a:solidFill>
                <a:srgbClr val="002060"/>
              </a:solidFill>
            </a:endParaRPr>
          </a:p>
          <a:p>
            <a:pPr algn="l" eaLnBrk="0" hangingPunct="0">
              <a:tabLst>
                <a:tab pos="457200" algn="l"/>
              </a:tabLst>
            </a:pPr>
            <a:endParaRPr lang="sr-Latn-CS" sz="3000" dirty="0">
              <a:solidFill>
                <a:srgbClr val="002060"/>
              </a:solidFill>
            </a:endParaRPr>
          </a:p>
          <a:p>
            <a:pPr algn="l" eaLnBrk="0" hangingPunct="0">
              <a:lnSpc>
                <a:spcPct val="125000"/>
              </a:lnSpc>
              <a:tabLst>
                <a:tab pos="457200" algn="l"/>
              </a:tabLst>
            </a:pPr>
            <a:r>
              <a:rPr lang="sr-Latn-CS" sz="3000" dirty="0">
                <a:solidFill>
                  <a:srgbClr val="002060"/>
                </a:solidFill>
                <a:cs typeface="Times New Roman" pitchFamily="18" charset="0"/>
              </a:rPr>
              <a:t>Soli za topljenje su najčešće anjonotropni </a:t>
            </a:r>
            <a:endParaRPr lang="sr-Latn-CS" sz="3000" dirty="0">
              <a:solidFill>
                <a:srgbClr val="002060"/>
              </a:solidFill>
            </a:endParaRPr>
          </a:p>
          <a:p>
            <a:pPr algn="l" eaLnBrk="0" hangingPunct="0">
              <a:lnSpc>
                <a:spcPct val="125000"/>
              </a:lnSpc>
              <a:tabLst>
                <a:tab pos="457200" algn="l"/>
              </a:tabLst>
            </a:pPr>
            <a:r>
              <a:rPr lang="sr-Latn-CS" sz="3000" dirty="0">
                <a:solidFill>
                  <a:srgbClr val="002060"/>
                </a:solidFill>
                <a:cs typeface="Times New Roman" pitchFamily="18" charset="0"/>
              </a:rPr>
              <a:t>rastvarači</a:t>
            </a:r>
            <a:r>
              <a:rPr lang="sr-Latn-CS" sz="3000" dirty="0">
                <a:solidFill>
                  <a:srgbClr val="002060"/>
                </a:solidFill>
              </a:rPr>
              <a:t> </a:t>
            </a:r>
            <a:r>
              <a:rPr lang="en-US" sz="3000" dirty="0">
                <a:solidFill>
                  <a:srgbClr val="002060"/>
                </a:solidFill>
              </a:rPr>
              <a:t>(Na</a:t>
            </a:r>
            <a:r>
              <a:rPr lang="en-US" sz="3000" baseline="-25000" dirty="0">
                <a:solidFill>
                  <a:srgbClr val="002060"/>
                </a:solidFill>
              </a:rPr>
              <a:t>2</a:t>
            </a:r>
            <a:r>
              <a:rPr lang="en-US" sz="3000" dirty="0">
                <a:solidFill>
                  <a:srgbClr val="002060"/>
                </a:solidFill>
              </a:rPr>
              <a:t>CO</a:t>
            </a:r>
            <a:r>
              <a:rPr lang="en-US" sz="3000" baseline="-25000" dirty="0">
                <a:solidFill>
                  <a:srgbClr val="002060"/>
                </a:solidFill>
              </a:rPr>
              <a:t>3</a:t>
            </a:r>
            <a:r>
              <a:rPr lang="en-US" sz="3000" dirty="0">
                <a:solidFill>
                  <a:srgbClr val="002060"/>
                </a:solidFill>
              </a:rPr>
              <a:t>, KNO</a:t>
            </a:r>
            <a:r>
              <a:rPr lang="en-US" sz="3000" baseline="-25000" dirty="0">
                <a:solidFill>
                  <a:srgbClr val="002060"/>
                </a:solidFill>
              </a:rPr>
              <a:t>3</a:t>
            </a:r>
            <a:r>
              <a:rPr lang="en-US" sz="3000" dirty="0">
                <a:solidFill>
                  <a:srgbClr val="002060"/>
                </a:solidFill>
              </a:rPr>
              <a:t>, Na</a:t>
            </a:r>
            <a:r>
              <a:rPr lang="en-US" sz="3000" baseline="-25000" dirty="0">
                <a:solidFill>
                  <a:srgbClr val="002060"/>
                </a:solidFill>
              </a:rPr>
              <a:t>2</a:t>
            </a:r>
            <a:r>
              <a:rPr lang="en-US" sz="3000" dirty="0">
                <a:solidFill>
                  <a:srgbClr val="002060"/>
                </a:solidFill>
              </a:rPr>
              <a:t>B</a:t>
            </a:r>
            <a:r>
              <a:rPr lang="en-US" sz="3000" baseline="-25000" dirty="0">
                <a:solidFill>
                  <a:srgbClr val="002060"/>
                </a:solidFill>
              </a:rPr>
              <a:t>4</a:t>
            </a:r>
            <a:r>
              <a:rPr lang="en-US" sz="3000" dirty="0">
                <a:solidFill>
                  <a:srgbClr val="002060"/>
                </a:solidFill>
              </a:rPr>
              <a:t>O</a:t>
            </a:r>
            <a:r>
              <a:rPr lang="en-US" sz="3000" baseline="-25000" dirty="0">
                <a:solidFill>
                  <a:srgbClr val="002060"/>
                </a:solidFill>
              </a:rPr>
              <a:t>7</a:t>
            </a:r>
            <a:r>
              <a:rPr lang="en-US" sz="3000" dirty="0">
                <a:solidFill>
                  <a:srgbClr val="002060"/>
                </a:solidFill>
              </a:rPr>
              <a:t>)</a:t>
            </a:r>
          </a:p>
          <a:p>
            <a:pPr algn="l" eaLnBrk="0" hangingPunct="0">
              <a:lnSpc>
                <a:spcPct val="125000"/>
              </a:lnSpc>
              <a:tabLst>
                <a:tab pos="457200" algn="l"/>
              </a:tabLst>
            </a:pPr>
            <a:r>
              <a:rPr lang="sr-Latn-CS" sz="3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</a:t>
            </a:r>
            <a:r>
              <a:rPr lang="sr-Latn-CS" sz="3000" dirty="0">
                <a:solidFill>
                  <a:srgbClr val="002060"/>
                </a:solidFill>
                <a:cs typeface="Times New Roman" pitchFamily="18" charset="0"/>
              </a:rPr>
              <a:t> prenošenje O</a:t>
            </a:r>
            <a:r>
              <a:rPr lang="sr-Latn-CS" sz="3000" baseline="30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2</a:t>
            </a:r>
            <a:r>
              <a:rPr lang="sr-Latn-CS" sz="3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‾-jona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"/>
          <p:cNvSpPr>
            <a:spLocks noChangeArrowheads="1"/>
          </p:cNvSpPr>
          <p:nvPr/>
        </p:nvSpPr>
        <p:spPr bwMode="auto">
          <a:xfrm>
            <a:off x="611188" y="620713"/>
            <a:ext cx="8024812" cy="580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25000"/>
              </a:lnSpc>
              <a:tabLst>
                <a:tab pos="457200" algn="l"/>
              </a:tabLst>
            </a:pPr>
            <a:r>
              <a:rPr lang="sr-Latn-CS" sz="3000" i="1" dirty="0">
                <a:solidFill>
                  <a:srgbClr val="002060"/>
                </a:solidFill>
              </a:rPr>
              <a:t>Na primer:</a:t>
            </a:r>
          </a:p>
          <a:p>
            <a:pPr algn="l">
              <a:lnSpc>
                <a:spcPct val="125000"/>
              </a:lnSpc>
              <a:tabLst>
                <a:tab pos="457200" algn="l"/>
              </a:tabLst>
            </a:pPr>
            <a:endParaRPr lang="sr-Latn-CS" sz="3000" i="1" dirty="0">
              <a:solidFill>
                <a:srgbClr val="002060"/>
              </a:solidFill>
            </a:endParaRPr>
          </a:p>
          <a:p>
            <a:pPr algn="l">
              <a:lnSpc>
                <a:spcPct val="125000"/>
              </a:lnSpc>
              <a:tabLst>
                <a:tab pos="457200" algn="l"/>
              </a:tabLst>
            </a:pPr>
            <a:r>
              <a:rPr lang="sr-Latn-CS" sz="3000" i="1" dirty="0">
                <a:solidFill>
                  <a:srgbClr val="002060"/>
                </a:solidFill>
                <a:cs typeface="Times New Roman" pitchFamily="18" charset="0"/>
              </a:rPr>
              <a:t>(SiO</a:t>
            </a:r>
            <a:r>
              <a:rPr lang="sr-Latn-CS" sz="3000" i="1" baseline="-30000" dirty="0">
                <a:solidFill>
                  <a:srgbClr val="002060"/>
                </a:solidFill>
                <a:cs typeface="Times New Roman" pitchFamily="18" charset="0"/>
              </a:rPr>
              <a:t>2</a:t>
            </a:r>
            <a:r>
              <a:rPr lang="sr-Latn-CS" sz="3000" i="1" dirty="0">
                <a:solidFill>
                  <a:srgbClr val="002060"/>
                </a:solidFill>
                <a:cs typeface="Times New Roman" pitchFamily="18" charset="0"/>
              </a:rPr>
              <a:t>)č    +  2CO</a:t>
            </a:r>
            <a:r>
              <a:rPr lang="sr-Latn-CS" sz="3000" i="1" baseline="-30000" dirty="0">
                <a:solidFill>
                  <a:srgbClr val="002060"/>
                </a:solidFill>
                <a:cs typeface="Times New Roman" pitchFamily="18" charset="0"/>
              </a:rPr>
              <a:t>3</a:t>
            </a:r>
            <a:r>
              <a:rPr lang="sr-Latn-CS" sz="3000" i="1" baseline="30000" dirty="0">
                <a:solidFill>
                  <a:srgbClr val="002060"/>
                </a:solidFill>
                <a:cs typeface="Times New Roman" pitchFamily="18" charset="0"/>
              </a:rPr>
              <a:t>2-</a:t>
            </a:r>
            <a:r>
              <a:rPr lang="sr-Latn-CS" sz="3000" i="1" dirty="0">
                <a:solidFill>
                  <a:srgbClr val="002060"/>
                </a:solidFill>
                <a:cs typeface="Times New Roman" pitchFamily="18" charset="0"/>
              </a:rPr>
              <a:t>     </a:t>
            </a:r>
            <a:r>
              <a:rPr lang="sr-Latn-CS" sz="3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</a:t>
            </a:r>
            <a:r>
              <a:rPr lang="sr-Latn-CS" sz="3000" i="1" dirty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sr-Latn-CS" sz="3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	SiO</a:t>
            </a:r>
            <a:r>
              <a:rPr lang="sr-Latn-CS" sz="3000" i="1" baseline="-30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4</a:t>
            </a:r>
            <a:r>
              <a:rPr lang="sr-Latn-CS" sz="3000" i="1" baseline="30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4-</a:t>
            </a:r>
            <a:r>
              <a:rPr lang="sr-Latn-CS" sz="3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    + 	2(CO</a:t>
            </a:r>
            <a:r>
              <a:rPr lang="sr-Latn-CS" sz="3000" i="1" baseline="-30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2</a:t>
            </a:r>
            <a:r>
              <a:rPr lang="sr-Latn-CS" sz="3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)g</a:t>
            </a:r>
            <a:endParaRPr lang="sr-Latn-CS" sz="3000" dirty="0">
              <a:solidFill>
                <a:srgbClr val="002060"/>
              </a:solidFill>
              <a:latin typeface="Times New Roman" pitchFamily="18" charset="0"/>
              <a:sym typeface="Wingdings 3" pitchFamily="18" charset="2"/>
            </a:endParaRPr>
          </a:p>
          <a:p>
            <a:pPr algn="l" eaLnBrk="0" hangingPunct="0">
              <a:lnSpc>
                <a:spcPct val="125000"/>
              </a:lnSpc>
              <a:tabLst>
                <a:tab pos="457200" algn="l"/>
              </a:tabLst>
            </a:pPr>
            <a:r>
              <a:rPr lang="sr-Latn-CS" sz="3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Antibaza</a:t>
            </a:r>
            <a:r>
              <a:rPr lang="sr-Latn-CS" sz="3000" i="1" baseline="-30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1 </a:t>
            </a:r>
            <a:r>
              <a:rPr lang="sr-Latn-CS" sz="3000" i="1" dirty="0">
                <a:solidFill>
                  <a:srgbClr val="002060"/>
                </a:solidFill>
                <a:latin typeface="Times New Roman" pitchFamily="18" charset="0"/>
                <a:sym typeface="Wingdings 3" pitchFamily="18" charset="2"/>
              </a:rPr>
              <a:t>	   </a:t>
            </a:r>
            <a:r>
              <a:rPr lang="sr-Latn-CS" sz="3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baza</a:t>
            </a:r>
            <a:r>
              <a:rPr lang="sr-Latn-CS" sz="3000" i="1" baseline="-30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2</a:t>
            </a:r>
            <a:r>
              <a:rPr lang="sr-Latn-CS" sz="3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		baza</a:t>
            </a:r>
            <a:r>
              <a:rPr lang="sr-Latn-CS" sz="3000" i="1" baseline="-30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1</a:t>
            </a:r>
            <a:r>
              <a:rPr lang="sr-Latn-CS" sz="3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		antibaza</a:t>
            </a:r>
            <a:r>
              <a:rPr lang="sr-Latn-CS" sz="3000" i="1" baseline="-30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2</a:t>
            </a:r>
            <a:endParaRPr lang="sr-Latn-CS" sz="3000" i="1" baseline="-30000" dirty="0">
              <a:solidFill>
                <a:srgbClr val="002060"/>
              </a:solidFill>
              <a:latin typeface="Times New Roman" pitchFamily="18" charset="0"/>
              <a:sym typeface="Wingdings 3" pitchFamily="18" charset="2"/>
            </a:endParaRPr>
          </a:p>
          <a:p>
            <a:pPr algn="l" eaLnBrk="0" hangingPunct="0">
              <a:lnSpc>
                <a:spcPct val="125000"/>
              </a:lnSpc>
              <a:tabLst>
                <a:tab pos="457200" algn="l"/>
              </a:tabLst>
            </a:pPr>
            <a:endParaRPr lang="sr-Latn-CS" sz="3000" i="1" dirty="0">
              <a:solidFill>
                <a:srgbClr val="002060"/>
              </a:solidFill>
              <a:latin typeface="Times New Roman" pitchFamily="18" charset="0"/>
              <a:sym typeface="Wingdings 3" pitchFamily="18" charset="2"/>
            </a:endParaRPr>
          </a:p>
          <a:p>
            <a:pPr algn="l" eaLnBrk="0" hangingPunct="0">
              <a:lnSpc>
                <a:spcPct val="125000"/>
              </a:lnSpc>
              <a:buFont typeface="Times New Roman" pitchFamily="18" charset="0"/>
              <a:buChar char="-"/>
              <a:tabLst>
                <a:tab pos="457200" algn="l"/>
              </a:tabLst>
            </a:pPr>
            <a:r>
              <a:rPr lang="sr-Latn-CS" sz="3000" dirty="0">
                <a:solidFill>
                  <a:srgbClr val="002060"/>
                </a:solidFill>
                <a:latin typeface="Times New Roman" pitchFamily="18" charset="0"/>
                <a:sym typeface="Wingdings 3" pitchFamily="18" charset="2"/>
              </a:rPr>
              <a:t> </a:t>
            </a:r>
            <a:r>
              <a:rPr lang="sr-Latn-CS" sz="3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Anhidridi amfoternih hidroksida </a:t>
            </a:r>
            <a:endParaRPr lang="sr-Latn-CS" sz="3000" dirty="0">
              <a:solidFill>
                <a:srgbClr val="002060"/>
              </a:solidFill>
              <a:latin typeface="Times New Roman" pitchFamily="18" charset="0"/>
              <a:sym typeface="Wingdings 3" pitchFamily="18" charset="2"/>
            </a:endParaRPr>
          </a:p>
          <a:p>
            <a:pPr algn="l" eaLnBrk="0" hangingPunct="0">
              <a:lnSpc>
                <a:spcPct val="125000"/>
              </a:lnSpc>
              <a:buFont typeface="Times New Roman" pitchFamily="18" charset="0"/>
              <a:buNone/>
              <a:tabLst>
                <a:tab pos="457200" algn="l"/>
              </a:tabLst>
            </a:pPr>
            <a:r>
              <a:rPr lang="sr-Latn-CS" sz="3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mogu da se ponašaju i kao baze i kao antibaze</a:t>
            </a:r>
            <a:r>
              <a:rPr lang="en-US" sz="3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:</a:t>
            </a:r>
          </a:p>
          <a:p>
            <a:pPr algn="l" eaLnBrk="0" hangingPunct="0">
              <a:lnSpc>
                <a:spcPct val="125000"/>
              </a:lnSpc>
              <a:buFont typeface="Times New Roman" pitchFamily="18" charset="0"/>
              <a:buNone/>
              <a:tabLst>
                <a:tab pos="457200" algn="l"/>
              </a:tabLst>
            </a:pPr>
            <a:r>
              <a:rPr lang="en-US" sz="3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	Al</a:t>
            </a:r>
            <a:r>
              <a:rPr lang="en-US" sz="3000" baseline="-25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2</a:t>
            </a:r>
            <a:r>
              <a:rPr lang="en-US" sz="3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O</a:t>
            </a:r>
            <a:r>
              <a:rPr lang="en-US" sz="3000" baseline="-25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3</a:t>
            </a:r>
            <a:r>
              <a:rPr lang="en-US" sz="3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 2Al</a:t>
            </a:r>
            <a:r>
              <a:rPr lang="en-US" sz="3000" baseline="30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3+</a:t>
            </a:r>
            <a:r>
              <a:rPr lang="en-US" sz="3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+ 3O</a:t>
            </a:r>
            <a:r>
              <a:rPr lang="en-US" sz="3000" baseline="30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2</a:t>
            </a:r>
            <a:r>
              <a:rPr lang="en-US" sz="3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ˉ</a:t>
            </a:r>
          </a:p>
          <a:p>
            <a:pPr algn="l" eaLnBrk="0" hangingPunct="0">
              <a:lnSpc>
                <a:spcPct val="125000"/>
              </a:lnSpc>
              <a:buFont typeface="Times New Roman" pitchFamily="18" charset="0"/>
              <a:buNone/>
              <a:tabLst>
                <a:tab pos="457200" algn="l"/>
              </a:tabLst>
            </a:pPr>
            <a:r>
              <a:rPr lang="en-US" sz="3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	Al</a:t>
            </a:r>
            <a:r>
              <a:rPr lang="en-US" sz="3000" baseline="-25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2</a:t>
            </a:r>
            <a:r>
              <a:rPr lang="en-US" sz="3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O</a:t>
            </a:r>
            <a:r>
              <a:rPr lang="en-US" sz="3000" baseline="-25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3</a:t>
            </a:r>
            <a:r>
              <a:rPr lang="en-US" sz="3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+ O</a:t>
            </a:r>
            <a:r>
              <a:rPr lang="en-US" sz="3000" baseline="30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2</a:t>
            </a:r>
            <a:r>
              <a:rPr lang="en-US" sz="3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ˉ  2AlO</a:t>
            </a:r>
            <a:r>
              <a:rPr lang="en-US" sz="3000" baseline="-25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2</a:t>
            </a:r>
            <a:r>
              <a:rPr lang="en-US" sz="3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ˉ</a:t>
            </a:r>
          </a:p>
          <a:p>
            <a:pPr algn="l" eaLnBrk="0" hangingPunct="0">
              <a:lnSpc>
                <a:spcPct val="125000"/>
              </a:lnSpc>
              <a:buFont typeface="Times New Roman" pitchFamily="18" charset="0"/>
              <a:buNone/>
              <a:tabLst>
                <a:tab pos="457200" algn="l"/>
              </a:tabLst>
            </a:pPr>
            <a:endParaRPr lang="en-US" sz="3000" dirty="0">
              <a:solidFill>
                <a:srgbClr val="006699"/>
              </a:solidFill>
              <a:latin typeface="Times New Roman" pitchFamily="18" charset="0"/>
              <a:cs typeface="Times New Roman" pitchFamily="18" charset="0"/>
              <a:sym typeface="Wingdings 3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/>
          <p:cNvSpPr>
            <a:spLocks noChangeArrowheads="1"/>
          </p:cNvSpPr>
          <p:nvPr/>
        </p:nvSpPr>
        <p:spPr bwMode="auto">
          <a:xfrm>
            <a:off x="323850" y="258763"/>
            <a:ext cx="8529638" cy="613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20000"/>
              </a:lnSpc>
              <a:tabLst>
                <a:tab pos="685800" algn="l"/>
              </a:tabLst>
            </a:pPr>
            <a:r>
              <a:rPr lang="sr-Latn-CS" sz="3000" dirty="0">
                <a:solidFill>
                  <a:srgbClr val="002060"/>
                </a:solidFill>
              </a:rPr>
              <a:t>3) </a:t>
            </a:r>
            <a:r>
              <a:rPr lang="sr-Latn-CS" sz="3000" b="1" i="1" dirty="0">
                <a:solidFill>
                  <a:srgbClr val="002060"/>
                </a:solidFill>
                <a:cs typeface="Times New Roman" pitchFamily="18" charset="0"/>
              </a:rPr>
              <a:t>Reakcije oksidacije i redukcije</a:t>
            </a:r>
            <a:endParaRPr lang="sr-Latn-CS" sz="3000" b="1" i="1" dirty="0">
              <a:solidFill>
                <a:srgbClr val="002060"/>
              </a:solidFill>
            </a:endParaRPr>
          </a:p>
          <a:p>
            <a:pPr algn="l" eaLnBrk="0" hangingPunct="0">
              <a:lnSpc>
                <a:spcPct val="120000"/>
              </a:lnSpc>
              <a:tabLst>
                <a:tab pos="685800" algn="l"/>
              </a:tabLst>
            </a:pPr>
            <a:r>
              <a:rPr lang="sr-Latn-CS" sz="3000" dirty="0">
                <a:solidFill>
                  <a:srgbClr val="002060"/>
                </a:solidFill>
                <a:cs typeface="Times New Roman" pitchFamily="18" charset="0"/>
              </a:rPr>
              <a:t>Pored razmene O</a:t>
            </a:r>
            <a:r>
              <a:rPr lang="sr-Latn-CS" sz="3000" baseline="30000" dirty="0">
                <a:solidFill>
                  <a:srgbClr val="002060"/>
                </a:solidFill>
                <a:cs typeface="Times New Roman" pitchFamily="18" charset="0"/>
              </a:rPr>
              <a:t>2</a:t>
            </a:r>
            <a:r>
              <a:rPr lang="sr-Latn-CS" sz="3000" dirty="0">
                <a:solidFill>
                  <a:srgbClr val="002060"/>
                </a:solidFill>
                <a:cs typeface="Times New Roman" pitchFamily="18" charset="0"/>
              </a:rPr>
              <a:t>‾ dolazi i do razmene elektrona</a:t>
            </a:r>
            <a:endParaRPr lang="sr-Latn-CS" sz="3000" dirty="0">
              <a:solidFill>
                <a:srgbClr val="002060"/>
              </a:solidFill>
            </a:endParaRPr>
          </a:p>
          <a:p>
            <a:pPr algn="l" eaLnBrk="0" hangingPunct="0">
              <a:lnSpc>
                <a:spcPct val="120000"/>
              </a:lnSpc>
              <a:tabLst>
                <a:tab pos="685800" algn="l"/>
              </a:tabLst>
            </a:pPr>
            <a:r>
              <a:rPr lang="sr-Latn-CS" sz="3000" dirty="0">
                <a:solidFill>
                  <a:srgbClr val="002060"/>
                </a:solidFill>
                <a:cs typeface="Times New Roman" pitchFamily="18" charset="0"/>
              </a:rPr>
              <a:t>N</a:t>
            </a:r>
            <a:r>
              <a:rPr lang="sr-Latn-CS" sz="3000" dirty="0">
                <a:solidFill>
                  <a:srgbClr val="002060"/>
                </a:solidFill>
              </a:rPr>
              <a:t>a primer:</a:t>
            </a:r>
          </a:p>
          <a:p>
            <a:pPr algn="l" eaLnBrk="0" hangingPunct="0">
              <a:lnSpc>
                <a:spcPct val="120000"/>
              </a:lnSpc>
              <a:tabLst>
                <a:tab pos="685800" algn="l"/>
              </a:tabLst>
            </a:pPr>
            <a:r>
              <a:rPr lang="sr-Latn-CS" sz="3000" dirty="0">
                <a:solidFill>
                  <a:srgbClr val="002060"/>
                </a:solidFill>
                <a:cs typeface="Times New Roman" pitchFamily="18" charset="0"/>
              </a:rPr>
              <a:t>(</a:t>
            </a:r>
            <a:r>
              <a:rPr lang="sr-Latn-CS" sz="3000" i="1" dirty="0">
                <a:solidFill>
                  <a:srgbClr val="002060"/>
                </a:solidFill>
                <a:cs typeface="Times New Roman" pitchFamily="18" charset="0"/>
              </a:rPr>
              <a:t>BaSO</a:t>
            </a:r>
            <a:r>
              <a:rPr lang="sr-Latn-CS" sz="3000" i="1" baseline="-30000" dirty="0">
                <a:solidFill>
                  <a:srgbClr val="002060"/>
                </a:solidFill>
                <a:cs typeface="Times New Roman" pitchFamily="18" charset="0"/>
              </a:rPr>
              <a:t>4</a:t>
            </a:r>
            <a:r>
              <a:rPr lang="sr-Latn-CS" sz="3000" i="1" dirty="0">
                <a:solidFill>
                  <a:srgbClr val="002060"/>
                </a:solidFill>
                <a:cs typeface="Times New Roman" pitchFamily="18" charset="0"/>
              </a:rPr>
              <a:t>)č +  CO</a:t>
            </a:r>
            <a:r>
              <a:rPr lang="sr-Latn-CS" sz="3000" i="1" baseline="-30000" dirty="0">
                <a:solidFill>
                  <a:srgbClr val="002060"/>
                </a:solidFill>
                <a:cs typeface="Times New Roman" pitchFamily="18" charset="0"/>
              </a:rPr>
              <a:t>3</a:t>
            </a:r>
            <a:r>
              <a:rPr lang="sr-Latn-CS" sz="3000" i="1" baseline="30000" dirty="0">
                <a:solidFill>
                  <a:srgbClr val="002060"/>
                </a:solidFill>
                <a:cs typeface="Times New Roman" pitchFamily="18" charset="0"/>
              </a:rPr>
              <a:t>2</a:t>
            </a:r>
            <a:r>
              <a:rPr lang="sr-Latn-CS" sz="3000" i="1" dirty="0">
                <a:solidFill>
                  <a:srgbClr val="002060"/>
                </a:solidFill>
                <a:cs typeface="Times New Roman" pitchFamily="18" charset="0"/>
              </a:rPr>
              <a:t>‾</a:t>
            </a:r>
            <a:r>
              <a:rPr lang="sr-Latn-CS" sz="3000" i="1" baseline="30000" dirty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sr-Latn-CS" sz="3000" i="1" dirty="0">
                <a:solidFill>
                  <a:srgbClr val="002060"/>
                </a:solidFill>
                <a:cs typeface="Times New Roman" pitchFamily="18" charset="0"/>
              </a:rPr>
              <a:t>+ 4C </a:t>
            </a:r>
            <a:r>
              <a:rPr lang="sr-Latn-CS" sz="3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</a:t>
            </a:r>
            <a:r>
              <a:rPr lang="sr-Latn-CS" sz="3000" i="1" dirty="0">
                <a:solidFill>
                  <a:srgbClr val="002060"/>
                </a:solidFill>
                <a:cs typeface="Times New Roman" pitchFamily="18" charset="0"/>
              </a:rPr>
              <a:t> (BaCO</a:t>
            </a:r>
            <a:r>
              <a:rPr lang="sr-Latn-CS" sz="3000" i="1" baseline="-30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3</a:t>
            </a:r>
            <a:r>
              <a:rPr lang="sr-Latn-CS" sz="3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)č +  S</a:t>
            </a:r>
            <a:r>
              <a:rPr lang="sr-Latn-CS" sz="3000" i="1" baseline="30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2</a:t>
            </a:r>
            <a:r>
              <a:rPr lang="sr-Latn-CS" sz="3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‾ + 4CO</a:t>
            </a:r>
            <a:endParaRPr lang="sr-Latn-CS" sz="3000" dirty="0">
              <a:solidFill>
                <a:srgbClr val="002060"/>
              </a:solidFill>
              <a:latin typeface="Times New Roman" pitchFamily="18" charset="0"/>
              <a:sym typeface="Wingdings 3" pitchFamily="18" charset="2"/>
            </a:endParaRPr>
          </a:p>
          <a:p>
            <a:pPr algn="l" eaLnBrk="0" hangingPunct="0">
              <a:lnSpc>
                <a:spcPct val="120000"/>
              </a:lnSpc>
              <a:tabLst>
                <a:tab pos="685800" algn="l"/>
              </a:tabLst>
            </a:pPr>
            <a:r>
              <a:rPr lang="sr-Latn-CS" sz="3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Parcijalne reakcije</a:t>
            </a:r>
            <a:r>
              <a:rPr lang="sr-Latn-CS" sz="3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:</a:t>
            </a:r>
            <a:endParaRPr lang="sr-Latn-CS" sz="3000" i="1" dirty="0">
              <a:solidFill>
                <a:srgbClr val="002060"/>
              </a:solidFill>
              <a:latin typeface="Times New Roman" pitchFamily="18" charset="0"/>
              <a:sym typeface="Wingdings 3" pitchFamily="18" charset="2"/>
            </a:endParaRPr>
          </a:p>
          <a:p>
            <a:pPr lvl="1" algn="l" eaLnBrk="0" hangingPunct="0">
              <a:lnSpc>
                <a:spcPct val="120000"/>
              </a:lnSpc>
              <a:buFont typeface="Courier New" pitchFamily="49" charset="0"/>
              <a:buChar char="o"/>
              <a:tabLst>
                <a:tab pos="685800" algn="l"/>
              </a:tabLst>
            </a:pPr>
            <a:r>
              <a:rPr lang="sr-Latn-CS" sz="3000" i="1" dirty="0">
                <a:solidFill>
                  <a:srgbClr val="002060"/>
                </a:solidFill>
                <a:latin typeface="Times New Roman" pitchFamily="18" charset="0"/>
                <a:sym typeface="Wingdings 3" pitchFamily="18" charset="2"/>
              </a:rPr>
              <a:t> </a:t>
            </a:r>
            <a:r>
              <a:rPr lang="sr-Latn-CS" sz="3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Proces izmene</a:t>
            </a:r>
            <a:r>
              <a:rPr lang="sr-Latn-CS" sz="3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: </a:t>
            </a:r>
            <a:endParaRPr lang="sr-Latn-CS" sz="3000" i="1" dirty="0">
              <a:solidFill>
                <a:srgbClr val="002060"/>
              </a:solidFill>
              <a:latin typeface="Times New Roman" pitchFamily="18" charset="0"/>
              <a:sym typeface="Wingdings 3" pitchFamily="18" charset="2"/>
            </a:endParaRPr>
          </a:p>
          <a:p>
            <a:pPr lvl="1" algn="l" eaLnBrk="0" hangingPunct="0">
              <a:lnSpc>
                <a:spcPct val="120000"/>
              </a:lnSpc>
              <a:buFont typeface="Courier New" pitchFamily="49" charset="0"/>
              <a:buNone/>
              <a:tabLst>
                <a:tab pos="685800" algn="l"/>
              </a:tabLst>
            </a:pPr>
            <a:r>
              <a:rPr lang="sr-Latn-CS" sz="3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(BaSO</a:t>
            </a:r>
            <a:r>
              <a:rPr lang="sr-Latn-CS" sz="3000" i="1" baseline="-30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4</a:t>
            </a:r>
            <a:r>
              <a:rPr lang="sr-Latn-CS" sz="3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)č +  CO</a:t>
            </a:r>
            <a:r>
              <a:rPr lang="sr-Latn-CS" sz="3000" i="1" baseline="-30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3</a:t>
            </a:r>
            <a:r>
              <a:rPr lang="sr-Latn-CS" sz="3000" i="1" baseline="30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2</a:t>
            </a:r>
            <a:r>
              <a:rPr lang="sr-Latn-CS" sz="3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‾ </a:t>
            </a:r>
            <a:r>
              <a:rPr lang="sr-Latn-CS" sz="3000" i="1" dirty="0">
                <a:solidFill>
                  <a:srgbClr val="002060"/>
                </a:solidFill>
                <a:cs typeface="Times New Roman" pitchFamily="18" charset="0"/>
              </a:rPr>
              <a:t> (BaCO</a:t>
            </a:r>
            <a:r>
              <a:rPr lang="sr-Latn-CS" sz="3000" i="1" baseline="-30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3</a:t>
            </a:r>
            <a:r>
              <a:rPr lang="sr-Latn-CS" sz="3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)č +  SO</a:t>
            </a:r>
            <a:r>
              <a:rPr lang="sr-Latn-CS" sz="3000" i="1" baseline="-30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4</a:t>
            </a:r>
            <a:r>
              <a:rPr lang="sr-Latn-CS" sz="3000" i="1" baseline="30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2</a:t>
            </a:r>
            <a:r>
              <a:rPr lang="sr-Latn-CS" sz="3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‾</a:t>
            </a:r>
            <a:endParaRPr lang="sr-Latn-CS" sz="3000" i="1" dirty="0">
              <a:solidFill>
                <a:srgbClr val="002060"/>
              </a:solidFill>
              <a:latin typeface="Times New Roman" pitchFamily="18" charset="0"/>
              <a:sym typeface="Wingdings 3" pitchFamily="18" charset="2"/>
            </a:endParaRPr>
          </a:p>
          <a:p>
            <a:pPr lvl="1" algn="l" eaLnBrk="0" hangingPunct="0">
              <a:lnSpc>
                <a:spcPct val="120000"/>
              </a:lnSpc>
              <a:buFont typeface="Courier New" pitchFamily="49" charset="0"/>
              <a:buChar char="o"/>
              <a:tabLst>
                <a:tab pos="685800" algn="l"/>
              </a:tabLst>
            </a:pPr>
            <a:r>
              <a:rPr lang="sr-Latn-CS" sz="3000" i="1" dirty="0">
                <a:solidFill>
                  <a:srgbClr val="002060"/>
                </a:solidFill>
                <a:latin typeface="Times New Roman" pitchFamily="18" charset="0"/>
                <a:sym typeface="Wingdings 3" pitchFamily="18" charset="2"/>
              </a:rPr>
              <a:t> </a:t>
            </a:r>
            <a:r>
              <a:rPr lang="sr-Latn-CS" sz="3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Proces redukcije</a:t>
            </a:r>
            <a:r>
              <a:rPr lang="sr-Latn-CS" sz="3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: </a:t>
            </a:r>
            <a:endParaRPr lang="sr-Latn-CS" sz="3000" i="1" dirty="0">
              <a:solidFill>
                <a:srgbClr val="002060"/>
              </a:solidFill>
              <a:latin typeface="Times New Roman" pitchFamily="18" charset="0"/>
              <a:sym typeface="Wingdings 3" pitchFamily="18" charset="2"/>
            </a:endParaRPr>
          </a:p>
          <a:p>
            <a:pPr lvl="1" algn="l" eaLnBrk="0" hangingPunct="0">
              <a:lnSpc>
                <a:spcPct val="120000"/>
              </a:lnSpc>
              <a:buFont typeface="Courier New" pitchFamily="49" charset="0"/>
              <a:buNone/>
              <a:tabLst>
                <a:tab pos="685800" algn="l"/>
              </a:tabLst>
            </a:pPr>
            <a:r>
              <a:rPr lang="sr-Latn-CS" sz="3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SO</a:t>
            </a:r>
            <a:r>
              <a:rPr lang="sr-Latn-CS" sz="3000" i="1" baseline="-30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4</a:t>
            </a:r>
            <a:r>
              <a:rPr lang="sr-Latn-CS" sz="3000" i="1" baseline="30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2</a:t>
            </a:r>
            <a:r>
              <a:rPr lang="sr-Latn-CS" sz="3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‾ + 8e</a:t>
            </a:r>
            <a:r>
              <a:rPr lang="sr-Latn-CS" sz="3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‾ </a:t>
            </a:r>
            <a:r>
              <a:rPr lang="sr-Latn-CS" sz="3000" i="1" dirty="0">
                <a:solidFill>
                  <a:srgbClr val="002060"/>
                </a:solidFill>
                <a:cs typeface="Times New Roman" pitchFamily="18" charset="0"/>
              </a:rPr>
              <a:t> S</a:t>
            </a:r>
            <a:r>
              <a:rPr lang="sr-Latn-CS" sz="3000" i="1" baseline="30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2</a:t>
            </a:r>
            <a:r>
              <a:rPr lang="sr-Latn-CS" sz="3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‾  + 4O</a:t>
            </a:r>
            <a:r>
              <a:rPr lang="sr-Latn-CS" sz="3000" i="1" baseline="30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2</a:t>
            </a:r>
            <a:r>
              <a:rPr lang="sr-Latn-CS" sz="3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‾</a:t>
            </a:r>
            <a:endParaRPr lang="sr-Latn-CS" sz="3000" i="1" dirty="0">
              <a:solidFill>
                <a:srgbClr val="002060"/>
              </a:solidFill>
              <a:latin typeface="Times New Roman" pitchFamily="18" charset="0"/>
              <a:sym typeface="Wingdings 3" pitchFamily="18" charset="2"/>
            </a:endParaRPr>
          </a:p>
          <a:p>
            <a:pPr lvl="1" algn="l" eaLnBrk="0" hangingPunct="0">
              <a:lnSpc>
                <a:spcPct val="120000"/>
              </a:lnSpc>
              <a:buFont typeface="Courier New" pitchFamily="49" charset="0"/>
              <a:buChar char="o"/>
              <a:tabLst>
                <a:tab pos="685800" algn="l"/>
              </a:tabLst>
            </a:pPr>
            <a:r>
              <a:rPr lang="sr-Latn-CS" sz="3000" i="1" dirty="0">
                <a:solidFill>
                  <a:srgbClr val="002060"/>
                </a:solidFill>
                <a:latin typeface="Times New Roman" pitchFamily="18" charset="0"/>
                <a:sym typeface="Wingdings 3" pitchFamily="18" charset="2"/>
              </a:rPr>
              <a:t> </a:t>
            </a:r>
            <a:r>
              <a:rPr lang="sr-Latn-CS" sz="3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Proces oksidacije</a:t>
            </a:r>
            <a:r>
              <a:rPr lang="sr-Latn-CS" sz="3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: </a:t>
            </a:r>
            <a:endParaRPr lang="sr-Latn-CS" sz="3000" i="1" dirty="0">
              <a:solidFill>
                <a:srgbClr val="002060"/>
              </a:solidFill>
              <a:latin typeface="Times New Roman" pitchFamily="18" charset="0"/>
              <a:sym typeface="Wingdings 3" pitchFamily="18" charset="2"/>
            </a:endParaRPr>
          </a:p>
          <a:p>
            <a:pPr lvl="1" algn="l" eaLnBrk="0" hangingPunct="0">
              <a:lnSpc>
                <a:spcPct val="120000"/>
              </a:lnSpc>
              <a:buFont typeface="Courier New" pitchFamily="49" charset="0"/>
              <a:buNone/>
              <a:tabLst>
                <a:tab pos="685800" algn="l"/>
              </a:tabLst>
            </a:pPr>
            <a:r>
              <a:rPr lang="sr-Latn-CS" sz="3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4C + 4O</a:t>
            </a:r>
            <a:r>
              <a:rPr lang="sr-Latn-CS" sz="3000" i="1" baseline="30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2</a:t>
            </a:r>
            <a:r>
              <a:rPr lang="sr-Latn-CS" sz="3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‾ </a:t>
            </a:r>
            <a:r>
              <a:rPr lang="sr-Latn-CS" sz="3000" i="1" dirty="0">
                <a:solidFill>
                  <a:srgbClr val="002060"/>
                </a:solidFill>
                <a:cs typeface="Times New Roman" pitchFamily="18" charset="0"/>
              </a:rPr>
              <a:t> 4CO + 8</a:t>
            </a:r>
            <a:r>
              <a:rPr lang="sr-Latn-CS" sz="3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e</a:t>
            </a:r>
            <a:r>
              <a:rPr lang="sr-Latn-CS" sz="3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‾</a:t>
            </a:r>
            <a:endParaRPr lang="sr-Latn-CS" sz="30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  <a:sym typeface="Wingdings 3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lass Layers">
  <a:themeElements>
    <a:clrScheme name="Glass Layers 5">
      <a:dk1>
        <a:srgbClr val="000000"/>
      </a:dk1>
      <a:lt1>
        <a:srgbClr val="CCECFF"/>
      </a:lt1>
      <a:dk2>
        <a:srgbClr val="000000"/>
      </a:dk2>
      <a:lt2>
        <a:srgbClr val="D6EDEE"/>
      </a:lt2>
      <a:accent1>
        <a:srgbClr val="E8F0F4"/>
      </a:accent1>
      <a:accent2>
        <a:srgbClr val="8EAAFA"/>
      </a:accent2>
      <a:accent3>
        <a:srgbClr val="E2F4FF"/>
      </a:accent3>
      <a:accent4>
        <a:srgbClr val="000000"/>
      </a:accent4>
      <a:accent5>
        <a:srgbClr val="F2F6F8"/>
      </a:accent5>
      <a:accent6>
        <a:srgbClr val="809AE3"/>
      </a:accent6>
      <a:hlink>
        <a:srgbClr val="0066FF"/>
      </a:hlink>
      <a:folHlink>
        <a:srgbClr val="9947FD"/>
      </a:folHlink>
    </a:clrScheme>
    <a:fontScheme name="Glass Layers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r-Latn-C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r-Latn-C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Glass Layers 1">
        <a:dk1>
          <a:srgbClr val="FF9900"/>
        </a:dk1>
        <a:lt1>
          <a:srgbClr val="FFFFFF"/>
        </a:lt1>
        <a:dk2>
          <a:srgbClr val="FFCC66"/>
        </a:dk2>
        <a:lt2>
          <a:srgbClr val="CC6600"/>
        </a:lt2>
        <a:accent1>
          <a:srgbClr val="F05000"/>
        </a:accent1>
        <a:accent2>
          <a:srgbClr val="B28300"/>
        </a:accent2>
        <a:accent3>
          <a:srgbClr val="FFE2B8"/>
        </a:accent3>
        <a:accent4>
          <a:srgbClr val="DADADA"/>
        </a:accent4>
        <a:accent5>
          <a:srgbClr val="F6B3AA"/>
        </a:accent5>
        <a:accent6>
          <a:srgbClr val="A17600"/>
        </a:accent6>
        <a:hlink>
          <a:srgbClr val="99CC00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2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3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DDFF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4">
        <a:dk1>
          <a:srgbClr val="006600"/>
        </a:dk1>
        <a:lt1>
          <a:srgbClr val="FFFFFF"/>
        </a:lt1>
        <a:dk2>
          <a:srgbClr val="008000"/>
        </a:dk2>
        <a:lt2>
          <a:srgbClr val="FFFFB7"/>
        </a:lt2>
        <a:accent1>
          <a:srgbClr val="99CC00"/>
        </a:accent1>
        <a:accent2>
          <a:srgbClr val="00CC00"/>
        </a:accent2>
        <a:accent3>
          <a:srgbClr val="AAC0AA"/>
        </a:accent3>
        <a:accent4>
          <a:srgbClr val="DADADA"/>
        </a:accent4>
        <a:accent5>
          <a:srgbClr val="CAE2AA"/>
        </a:accent5>
        <a:accent6>
          <a:srgbClr val="00B900"/>
        </a:accent6>
        <a:hlink>
          <a:srgbClr val="99FF66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5">
        <a:dk1>
          <a:srgbClr val="000000"/>
        </a:dk1>
        <a:lt1>
          <a:srgbClr val="CCECFF"/>
        </a:lt1>
        <a:dk2>
          <a:srgbClr val="000000"/>
        </a:dk2>
        <a:lt2>
          <a:srgbClr val="D6EDEE"/>
        </a:lt2>
        <a:accent1>
          <a:srgbClr val="E8F0F4"/>
        </a:accent1>
        <a:accent2>
          <a:srgbClr val="8EAAFA"/>
        </a:accent2>
        <a:accent3>
          <a:srgbClr val="E2F4FF"/>
        </a:accent3>
        <a:accent4>
          <a:srgbClr val="000000"/>
        </a:accent4>
        <a:accent5>
          <a:srgbClr val="F2F6F8"/>
        </a:accent5>
        <a:accent6>
          <a:srgbClr val="809AE3"/>
        </a:accent6>
        <a:hlink>
          <a:srgbClr val="0066FF"/>
        </a:hlink>
        <a:folHlink>
          <a:srgbClr val="9947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ass Layers 6">
        <a:dk1>
          <a:srgbClr val="48486A"/>
        </a:dk1>
        <a:lt1>
          <a:srgbClr val="FFFFFF"/>
        </a:lt1>
        <a:dk2>
          <a:srgbClr val="000099"/>
        </a:dk2>
        <a:lt2>
          <a:srgbClr val="F8F8F8"/>
        </a:lt2>
        <a:accent1>
          <a:srgbClr val="6699FF"/>
        </a:accent1>
        <a:accent2>
          <a:srgbClr val="0000FF"/>
        </a:accent2>
        <a:accent3>
          <a:srgbClr val="AAAACA"/>
        </a:accent3>
        <a:accent4>
          <a:srgbClr val="DADADA"/>
        </a:accent4>
        <a:accent5>
          <a:srgbClr val="B8CAFF"/>
        </a:accent5>
        <a:accent6>
          <a:srgbClr val="0000E7"/>
        </a:accent6>
        <a:hlink>
          <a:srgbClr val="3DCC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7">
        <a:dk1>
          <a:srgbClr val="573F8B"/>
        </a:dk1>
        <a:lt1>
          <a:srgbClr val="FFFFFF"/>
        </a:lt1>
        <a:dk2>
          <a:srgbClr val="666699"/>
        </a:dk2>
        <a:lt2>
          <a:srgbClr val="D9D9FF"/>
        </a:lt2>
        <a:accent1>
          <a:srgbClr val="CC99FF"/>
        </a:accent1>
        <a:accent2>
          <a:srgbClr val="9933FF"/>
        </a:accent2>
        <a:accent3>
          <a:srgbClr val="B8B8CA"/>
        </a:accent3>
        <a:accent4>
          <a:srgbClr val="DADADA"/>
        </a:accent4>
        <a:accent5>
          <a:srgbClr val="E2CAFF"/>
        </a:accent5>
        <a:accent6>
          <a:srgbClr val="8A2DE7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8">
        <a:dk1>
          <a:srgbClr val="000000"/>
        </a:dk1>
        <a:lt1>
          <a:srgbClr val="EAEAEA"/>
        </a:lt1>
        <a:dk2>
          <a:srgbClr val="000000"/>
        </a:dk2>
        <a:lt2>
          <a:srgbClr val="C1C2CB"/>
        </a:lt2>
        <a:accent1>
          <a:srgbClr val="F1F1F7"/>
        </a:accent1>
        <a:accent2>
          <a:srgbClr val="8C8CB4"/>
        </a:accent2>
        <a:accent3>
          <a:srgbClr val="F3F3F3"/>
        </a:accent3>
        <a:accent4>
          <a:srgbClr val="000000"/>
        </a:accent4>
        <a:accent5>
          <a:srgbClr val="F7F7FA"/>
        </a:accent5>
        <a:accent6>
          <a:srgbClr val="7E7EA3"/>
        </a:accent6>
        <a:hlink>
          <a:srgbClr val="A3FFFF"/>
        </a:hlink>
        <a:folHlink>
          <a:srgbClr val="9E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Glass Layers</Template>
  <TotalTime>281</TotalTime>
  <Words>369</Words>
  <Application>Microsoft Office PowerPoint</Application>
  <PresentationFormat>On-screen Show (4:3)</PresentationFormat>
  <Paragraphs>87</Paragraphs>
  <Slides>12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Glass Layers</vt:lpstr>
      <vt:lpstr>Equation</vt:lpstr>
      <vt:lpstr>Ravnotežne konstante složenih procesa</vt:lpstr>
      <vt:lpstr>Slide 2</vt:lpstr>
      <vt:lpstr>Slide 3</vt:lpstr>
      <vt:lpstr>Slide 4</vt:lpstr>
      <vt:lpstr>Slide 5</vt:lpstr>
      <vt:lpstr>Slide 6</vt:lpstr>
      <vt:lpstr>Slide 7</vt:lpstr>
      <vt:lpstr>Slide 8</vt:lpstr>
      <vt:lpstr>REAKCIJE U RASTOPIMA SOLI</vt:lpstr>
      <vt:lpstr>Slide 10</vt:lpstr>
      <vt:lpstr>Slide 11</vt:lpstr>
      <vt:lpstr>Slide 12</vt:lpstr>
    </vt:vector>
  </TitlesOfParts>
  <Company>user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Ravnotežne konstante složenih procesa</dc:title>
  <dc:creator>user</dc:creator>
  <cp:lastModifiedBy>Dusica</cp:lastModifiedBy>
  <cp:revision>12</cp:revision>
  <dcterms:created xsi:type="dcterms:W3CDTF">2007-05-28T10:44:39Z</dcterms:created>
  <dcterms:modified xsi:type="dcterms:W3CDTF">2013-05-14T10:07:08Z</dcterms:modified>
</cp:coreProperties>
</file>