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8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72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0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90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8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9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6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36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27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191CC-64CA-422B-8C65-B5948F036311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46047-AFAC-4846-90A7-093F4C0CD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0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619780"/>
            <a:ext cx="5044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Aminokiseline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peptidi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proteini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81612"/>
            <a:ext cx="781976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Zastupljeni u svim ćelijama (struktura i funkcije)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Važni sastojci hrane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Velika nutritivna vrednost (17 kJ/g)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Najvažniji izvor proteina: mahunarke, žitarice, uljarice,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meso, mleko, alge, kvasci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Dodaci tradicionalnoj hrani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Koriste se u proizvodnji namirnica koje su zamena za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tradicionalnu hranu </a:t>
            </a:r>
          </a:p>
          <a:p>
            <a:endParaRPr lang="sr-Latn-R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635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762000"/>
            <a:ext cx="7733207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Proteini </a:t>
            </a: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hrane su veoma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složeni: različita mol. masa;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20 </a:t>
            </a:r>
            <a:r>
              <a:rPr lang="el-G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-L-aminokiselina povezanih peptidnim vezama;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H, C, N (13 – 19%), O, S;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Klasifikacija proteina na osnovu: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sastava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strukture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biološke funkcije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rastvorljivosti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Denaturacija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Komplikovana a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nali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 (različiti sastojci hrane imaju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slična fizičko-hemijska svojstva; ugljeni hidrati i masti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mogu da interferiraju; neproteinski N: slobodne AK,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peptidi, nukleinske kiseline, fosfolipidi, aminošećeri,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neki vitamini, alkaloidi itd.)</a:t>
            </a:r>
            <a:endParaRPr lang="sr-Latn-RS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464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058" y="466635"/>
            <a:ext cx="76674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Značaj analize: označavanje nutritivne vrednosti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formiranje cene, određivanje funkcionalnih svojstava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i biološke aktivnosti hrane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19792"/>
            <a:ext cx="3276600" cy="732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66964"/>
            <a:ext cx="4148750" cy="2674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94" y="3505200"/>
            <a:ext cx="2006144" cy="269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572000"/>
            <a:ext cx="5219700" cy="211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847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828" y="457200"/>
            <a:ext cx="727955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Ukupan sadržaj proteina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Sadržaj pojedinačnih proteina u smeši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Sadržaj proteina tokom izolovanja i prečišćavanja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proteina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Sadržaj neproteinskog azota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Sardžaj aminokiselina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nutritivne vrednosti proteina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5991854"/>
            <a:ext cx="7152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Seminarski</a:t>
            </a:r>
            <a:r>
              <a:rPr lang="sr-Latn-RS" sz="2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sr-Latn-RS" sz="2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r-Latn-RS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</a:t>
            </a:r>
            <a:r>
              <a:rPr lang="sr-Latn-RS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saržaja glutena u brašnu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 descr="Image result for bez glutena imag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76600"/>
            <a:ext cx="1707896" cy="233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bez glutena imag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01094"/>
            <a:ext cx="2368939" cy="177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542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43" y="176542"/>
            <a:ext cx="3581400" cy="651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38043"/>
            <a:ext cx="353885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sz="1200" dirty="0" smtClean="0">
                <a:latin typeface="Arial" pitchFamily="34" charset="0"/>
                <a:cs typeface="Arial" pitchFamily="34" charset="0"/>
              </a:rPr>
              <a:t>S. Nielsen, Food Analysis, 4th Ed, Springer, 2010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62400" y="1905000"/>
            <a:ext cx="480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Brojne metode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</a:t>
            </a: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sadržaja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proteina (određivanje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N, peptidnih veza, Ar-AK, UV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apsorpcije, kapaciteta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vezivanja boje i dr.)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sr-Latn-R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335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56" y="228490"/>
            <a:ext cx="82477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Metoda po Kjeldalu: digestija proteina konc. sumpornom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kiselinom pri čemu se org. supstanca oksiduje do ugljen-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dioksida i vode, N se redukuje do amonijaka koji gradi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amonijum-sulfat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42481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19" y="2408844"/>
            <a:ext cx="4251385" cy="242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38198" y="3621474"/>
            <a:ext cx="17621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56" y="5016199"/>
            <a:ext cx="4287129" cy="87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119" y="2457976"/>
            <a:ext cx="3881437" cy="190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85" y="4201381"/>
            <a:ext cx="3571875" cy="2507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079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1776"/>
            <a:ext cx="4629150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0" y="304799"/>
            <a:ext cx="353885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sz="1200" dirty="0" smtClean="0">
                <a:latin typeface="Arial" pitchFamily="34" charset="0"/>
                <a:cs typeface="Arial" pitchFamily="34" charset="0"/>
              </a:rPr>
              <a:t>S. Nielsen, Food Analysis, 4th Ed, Springer, 2010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77086"/>
            <a:ext cx="1680434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6105974"/>
            <a:ext cx="3213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Aparatura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Parnas</a:t>
            </a:r>
            <a:r>
              <a:rPr lang="en-US" dirty="0"/>
              <a:t>-</a:t>
            </a:r>
            <a:r>
              <a:rPr lang="en-US" dirty="0" err="1"/>
              <a:t>Wagneru</a:t>
            </a:r>
            <a:r>
              <a:rPr lang="en-US" dirty="0"/>
              <a:t>-u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375386"/>
            <a:ext cx="2362200" cy="318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759" y="3377649"/>
            <a:ext cx="1374318" cy="326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58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4572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Prednosti				Nedostaci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  Primenljivost			- Meri ukupan N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Tačnost				- Dugotrajna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Može biti mikro-metoda		- Ima preciznijih metoda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Niska cena			- Korozivni reagensi</a:t>
            </a:r>
          </a:p>
          <a:p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96990"/>
            <a:ext cx="4616402" cy="190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599" y="2819400"/>
            <a:ext cx="85763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Biuretska metoda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jedinjenje sa najmanje dve peptidne veze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reaguje sa Cu(II)-jonom u alkalnoj sredini i gradi ljubičasto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obojeni kompleks: 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271" y="3704562"/>
            <a:ext cx="4267200" cy="118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68" y="4872065"/>
            <a:ext cx="4292603" cy="60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03655" y="5943600"/>
            <a:ext cx="4117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Seminarski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Određivanje proteina </a:t>
            </a:r>
          </a:p>
          <a:p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 Lowry-ju  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4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3018051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338" y="0"/>
            <a:ext cx="4867275" cy="233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4664075" cy="323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945">
            <a:off x="4221456" y="3409103"/>
            <a:ext cx="4903147" cy="2085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54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38113"/>
            <a:ext cx="8572500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279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781050"/>
            <a:ext cx="8753475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543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086600" cy="5443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3876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62038"/>
            <a:ext cx="8496300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484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300038"/>
            <a:ext cx="8239125" cy="625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943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263</Words>
  <Application>Microsoft Office PowerPoint</Application>
  <PresentationFormat>On-screen Show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Dusanka Milojkovic-Opsenica</dc:creator>
  <cp:lastModifiedBy>Dusanka Milojkovic-Opsenica</cp:lastModifiedBy>
  <cp:revision>22</cp:revision>
  <dcterms:created xsi:type="dcterms:W3CDTF">2016-11-04T10:03:41Z</dcterms:created>
  <dcterms:modified xsi:type="dcterms:W3CDTF">2016-11-18T09:34:21Z</dcterms:modified>
</cp:coreProperties>
</file>