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5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2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3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5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1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176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38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6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84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922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BBA2A-639C-417C-A557-D45C01241764}" type="datetimeFigureOut">
              <a:rPr lang="en-US" smtClean="0"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A806D-15A2-4B51-BFA1-F8F3B4CC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7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Microsoft_Word_97_-_2003_Document3.doc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576590"/>
            <a:ext cx="1542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Minerali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676400"/>
            <a:ext cx="6963766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Makroelementi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mikroelementi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el. u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tragovima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Kompleksometrijske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titracije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talo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žne titracije,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jon-selektivne elektrode, jonska hromatografija,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ICP-OES, ICP-MS</a:t>
            </a:r>
          </a:p>
          <a:p>
            <a:endParaRPr lang="sr-Latn-R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r-Latn-R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r-Latn-R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r-Latn-RS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Vitamini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Seminarski</a:t>
            </a:r>
            <a:endParaRPr lang="sr-Latn-R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193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838200"/>
            <a:ext cx="1282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Aditivi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62000" y="1752600"/>
            <a:ext cx="7292381" cy="3740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2400" b="1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Aditiv</a:t>
            </a: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= svaka supstanca koja se, bez obzira na </a:t>
            </a:r>
          </a:p>
          <a:p>
            <a:pPr>
              <a:lnSpc>
                <a:spcPct val="125000"/>
              </a:lnSpc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njenu hranljivu vrednost, ne koristi kao namirnica </a:t>
            </a:r>
          </a:p>
          <a:p>
            <a:pPr>
              <a:lnSpc>
                <a:spcPct val="125000"/>
              </a:lnSpc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niti predstavlja karakterističan sastojak namirnice, </a:t>
            </a:r>
          </a:p>
          <a:p>
            <a:pPr>
              <a:lnSpc>
                <a:spcPct val="125000"/>
              </a:lnSpc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ali se iz tehnoloških razloga dodaje namirnici u toku </a:t>
            </a:r>
          </a:p>
          <a:p>
            <a:pPr>
              <a:lnSpc>
                <a:spcPct val="125000"/>
              </a:lnSpc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proizvodnje, prerade, pripreme, obrade, pakovanja, </a:t>
            </a:r>
          </a:p>
          <a:p>
            <a:pPr>
              <a:lnSpc>
                <a:spcPct val="125000"/>
              </a:lnSpc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transporta ili čuvanja, i direktno ili indirektno preko </a:t>
            </a:r>
          </a:p>
          <a:p>
            <a:pPr>
              <a:lnSpc>
                <a:spcPct val="125000"/>
              </a:lnSpc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svojih međuproizvoda postaje ili može da postane </a:t>
            </a:r>
          </a:p>
          <a:p>
            <a:pPr>
              <a:lnSpc>
                <a:spcPct val="125000"/>
              </a:lnSpc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njen sastojak.</a:t>
            </a:r>
          </a:p>
        </p:txBody>
      </p:sp>
    </p:spTree>
    <p:extLst>
      <p:ext uri="{BB962C8B-B14F-4D97-AF65-F5344CB8AC3E}">
        <p14:creationId xmlns:p14="http://schemas.microsoft.com/office/powerpoint/2010/main" val="755757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900112" y="990600"/>
            <a:ext cx="7746031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sr-Latn-C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Boje				- Konzervansi</a:t>
            </a: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Antioksidansi		- Kiseline</a:t>
            </a: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Regulatori kiselosti	- Zgušnjivači</a:t>
            </a: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Stabilizatori			- Emulgatori</a:t>
            </a: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Emulgujuće soli		- Sredstva za želiranje</a:t>
            </a: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Humektanti			- Sredstva za dizanje testa</a:t>
            </a: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Učvršćivači			- Sred. protiv zgrudvavanja</a:t>
            </a: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Pojačivači aroma		- Sred. protiv stvaranja pene</a:t>
            </a: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Sred. za glaziranje		- Sred. za tretiranje brašna</a:t>
            </a: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Propelenti			- Zaslađivači</a:t>
            </a:r>
          </a:p>
          <a:p>
            <a:pPr>
              <a:buFontTx/>
              <a:buChar char="-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Sred. za povećanje V	- Modifikovani skrobovi</a:t>
            </a:r>
          </a:p>
        </p:txBody>
      </p:sp>
    </p:spTree>
    <p:extLst>
      <p:ext uri="{BB962C8B-B14F-4D97-AF65-F5344CB8AC3E}">
        <p14:creationId xmlns:p14="http://schemas.microsoft.com/office/powerpoint/2010/main" val="114289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1633538"/>
            <a:ext cx="8543925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27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48" y="228600"/>
            <a:ext cx="4837531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05200"/>
            <a:ext cx="1898593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352800" y="1260903"/>
            <a:ext cx="4993226" cy="541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sr-Latn-RS" sz="1800" b="1" dirty="0" smtClean="0"/>
          </a:p>
          <a:p>
            <a:endParaRPr lang="sr-Latn-RS" b="1" dirty="0"/>
          </a:p>
          <a:p>
            <a:endParaRPr lang="sr-Latn-RS" sz="1800" b="1" dirty="0" smtClean="0"/>
          </a:p>
          <a:p>
            <a:endParaRPr lang="sr-Latn-RS" sz="1800" b="1" dirty="0" smtClean="0"/>
          </a:p>
          <a:p>
            <a:endParaRPr lang="sr-Latn-RS" b="1" dirty="0"/>
          </a:p>
          <a:p>
            <a:r>
              <a:rPr lang="en-US" sz="1800" b="1" dirty="0" err="1" smtClean="0"/>
              <a:t>Opasni</a:t>
            </a:r>
            <a:r>
              <a:rPr lang="en-US" sz="1800" b="1" dirty="0" smtClean="0"/>
              <a:t> </a:t>
            </a:r>
            <a:r>
              <a:rPr lang="en-US" sz="1800" b="1" dirty="0" err="1"/>
              <a:t>aditivi</a:t>
            </a:r>
            <a:r>
              <a:rPr lang="en-US" sz="1800" b="1" dirty="0"/>
              <a:t> </a:t>
            </a:r>
            <a:r>
              <a:rPr lang="en-US" sz="1800" b="1" dirty="0" err="1"/>
              <a:t>kod</a:t>
            </a:r>
            <a:r>
              <a:rPr lang="en-US" sz="1800" b="1" dirty="0"/>
              <a:t> </a:t>
            </a:r>
            <a:r>
              <a:rPr lang="en-US" sz="1800" b="1" dirty="0" err="1"/>
              <a:t>dece</a:t>
            </a:r>
            <a:r>
              <a:rPr lang="en-US" sz="1800" b="1" dirty="0"/>
              <a:t> </a:t>
            </a:r>
            <a:r>
              <a:rPr lang="en-US" sz="1800" b="1" dirty="0" err="1"/>
              <a:t>izazivaju</a:t>
            </a:r>
            <a:r>
              <a:rPr lang="en-US" sz="1800" b="1" dirty="0"/>
              <a:t> </a:t>
            </a:r>
            <a:r>
              <a:rPr lang="en-US" sz="1800" b="1" dirty="0" err="1"/>
              <a:t>poremećaje</a:t>
            </a:r>
            <a:r>
              <a:rPr lang="en-US" sz="1800" b="1" dirty="0"/>
              <a:t> </a:t>
            </a:r>
          </a:p>
          <a:p>
            <a:pPr eaLnBrk="0" hangingPunct="0"/>
            <a:r>
              <a:rPr lang="en-US" sz="900" dirty="0" err="1"/>
              <a:t>Autor</a:t>
            </a:r>
            <a:r>
              <a:rPr lang="en-US" sz="900" dirty="0"/>
              <a:t>: </a:t>
            </a:r>
            <a:r>
              <a:rPr lang="en-US" sz="900" dirty="0" err="1"/>
              <a:t>Nataša</a:t>
            </a:r>
            <a:r>
              <a:rPr lang="en-US" sz="900" dirty="0"/>
              <a:t> </a:t>
            </a:r>
            <a:r>
              <a:rPr lang="en-US" sz="900" dirty="0" err="1"/>
              <a:t>Korlat</a:t>
            </a:r>
            <a:r>
              <a:rPr lang="en-US" sz="900" dirty="0"/>
              <a:t> | </a:t>
            </a:r>
            <a:r>
              <a:rPr lang="en-US" sz="900" dirty="0" err="1"/>
              <a:t>Foto:</a:t>
            </a:r>
            <a:r>
              <a:rPr lang="en-US" sz="1800" dirty="0" err="1"/>
              <a:t>Northfoto</a:t>
            </a:r>
            <a:r>
              <a:rPr lang="en-US" sz="1800" dirty="0"/>
              <a:t> | 22.09.2008. - 05:00 </a:t>
            </a:r>
          </a:p>
          <a:p>
            <a:pPr eaLnBrk="0" hangingPunct="0"/>
            <a:r>
              <a:rPr lang="en-US" sz="1800" dirty="0"/>
              <a:t>  </a:t>
            </a:r>
            <a:r>
              <a:rPr lang="en-US" sz="11200" dirty="0"/>
              <a:t> </a:t>
            </a:r>
            <a:r>
              <a:rPr lang="en-US" sz="1800" dirty="0"/>
              <a:t>                                                                   </a:t>
            </a:r>
            <a:br>
              <a:rPr lang="en-US" sz="1800" dirty="0"/>
            </a:br>
            <a:r>
              <a:rPr lang="en-US" sz="1800" i="1" dirty="0" err="1" smtClean="0"/>
              <a:t>Aditivi</a:t>
            </a:r>
            <a:r>
              <a:rPr lang="en-US" sz="1800" i="1" dirty="0" smtClean="0"/>
              <a:t> </a:t>
            </a:r>
            <a:r>
              <a:rPr lang="en-US" sz="1800" i="1" dirty="0" err="1"/>
              <a:t>koji</a:t>
            </a:r>
            <a:r>
              <a:rPr lang="en-US" sz="1800" i="1" dirty="0"/>
              <a:t> </a:t>
            </a:r>
            <a:r>
              <a:rPr lang="en-US" sz="1800" i="1" dirty="0" err="1"/>
              <a:t>boje</a:t>
            </a:r>
            <a:r>
              <a:rPr lang="en-US" sz="1800" i="1" dirty="0"/>
              <a:t> </a:t>
            </a:r>
            <a:r>
              <a:rPr lang="en-US" sz="1800" i="1" dirty="0" err="1"/>
              <a:t>namirnice</a:t>
            </a:r>
            <a:r>
              <a:rPr lang="en-US" sz="1800" i="1" dirty="0"/>
              <a:t> u </a:t>
            </a:r>
            <a:r>
              <a:rPr lang="en-US" sz="1800" i="1" dirty="0" err="1"/>
              <a:t>crveno</a:t>
            </a:r>
            <a:r>
              <a:rPr lang="en-US" sz="1800" i="1" dirty="0"/>
              <a:t> </a:t>
            </a:r>
            <a:r>
              <a:rPr lang="en-US" sz="1800" i="1" dirty="0" err="1"/>
              <a:t>ili</a:t>
            </a:r>
            <a:r>
              <a:rPr lang="en-US" sz="1800" i="1" dirty="0"/>
              <a:t> </a:t>
            </a:r>
            <a:r>
              <a:rPr lang="en-US" sz="1800" i="1" dirty="0" err="1"/>
              <a:t>žuto</a:t>
            </a:r>
            <a:r>
              <a:rPr lang="en-US" sz="1800" i="1" dirty="0"/>
              <a:t> u </a:t>
            </a:r>
            <a:r>
              <a:rPr lang="en-US" sz="1800" i="1" dirty="0" err="1"/>
              <a:t>roku</a:t>
            </a:r>
            <a:r>
              <a:rPr lang="en-US" sz="1800" i="1" dirty="0"/>
              <a:t> </a:t>
            </a:r>
            <a:endParaRPr lang="sr-Latn-CS" sz="1800" i="1" dirty="0"/>
          </a:p>
          <a:p>
            <a:pPr eaLnBrk="0" hangingPunct="0"/>
            <a:r>
              <a:rPr lang="en-US" sz="1800" i="1" dirty="0"/>
              <a:t>od 18 </a:t>
            </a:r>
            <a:r>
              <a:rPr lang="en-US" sz="1800" i="1" dirty="0" err="1"/>
              <a:t>meseci</a:t>
            </a:r>
            <a:r>
              <a:rPr lang="en-US" sz="1800" i="1" dirty="0"/>
              <a:t> u </a:t>
            </a:r>
            <a:r>
              <a:rPr lang="en-US" sz="1800" i="1" dirty="0" err="1"/>
              <a:t>zemljama</a:t>
            </a:r>
            <a:r>
              <a:rPr lang="en-US" sz="1800" i="1" dirty="0"/>
              <a:t> </a:t>
            </a:r>
            <a:r>
              <a:rPr lang="en-US" sz="1800" i="1" dirty="0" err="1"/>
              <a:t>Evropske</a:t>
            </a:r>
            <a:r>
              <a:rPr lang="en-US" sz="1800" i="1" dirty="0"/>
              <a:t> </a:t>
            </a:r>
            <a:r>
              <a:rPr lang="en-US" sz="1800" i="1" dirty="0" err="1"/>
              <a:t>unije</a:t>
            </a:r>
            <a:r>
              <a:rPr lang="en-US" sz="1800" i="1" dirty="0"/>
              <a:t> </a:t>
            </a:r>
            <a:endParaRPr lang="sr-Latn-CS" sz="1800" i="1" dirty="0"/>
          </a:p>
          <a:p>
            <a:pPr eaLnBrk="0" hangingPunct="0"/>
            <a:r>
              <a:rPr lang="en-US" sz="1800" i="1" dirty="0" err="1"/>
              <a:t>moraće</a:t>
            </a:r>
            <a:r>
              <a:rPr lang="en-US" sz="1800" i="1" dirty="0"/>
              <a:t> da </a:t>
            </a:r>
            <a:r>
              <a:rPr lang="en-US" sz="1800" i="1" dirty="0" err="1"/>
              <a:t>budu</a:t>
            </a:r>
            <a:r>
              <a:rPr lang="en-US" sz="1800" i="1" dirty="0"/>
              <a:t> </a:t>
            </a:r>
            <a:r>
              <a:rPr lang="en-US" sz="1800" i="1" dirty="0" err="1"/>
              <a:t>posebno</a:t>
            </a:r>
            <a:r>
              <a:rPr lang="en-US" sz="1800" i="1" dirty="0"/>
              <a:t> </a:t>
            </a:r>
            <a:r>
              <a:rPr lang="en-US" sz="1800" i="1" dirty="0" err="1"/>
              <a:t>naznačeni</a:t>
            </a:r>
            <a:r>
              <a:rPr lang="en-US" sz="1800" i="1" dirty="0"/>
              <a:t>. </a:t>
            </a:r>
            <a:endParaRPr lang="sr-Latn-CS" sz="1800" i="1" dirty="0"/>
          </a:p>
          <a:p>
            <a:pPr eaLnBrk="0" hangingPunct="0"/>
            <a:r>
              <a:rPr lang="sr-Latn-CS" sz="1800" i="1" dirty="0"/>
              <a:t>Evropski</a:t>
            </a:r>
            <a:r>
              <a:rPr lang="en-US" sz="1800" i="1" dirty="0"/>
              <a:t> </a:t>
            </a:r>
            <a:r>
              <a:rPr lang="en-US" sz="1800" i="1" dirty="0" err="1"/>
              <a:t>parlament</a:t>
            </a:r>
            <a:r>
              <a:rPr lang="en-US" sz="1800" i="1" dirty="0"/>
              <a:t> se </a:t>
            </a:r>
            <a:r>
              <a:rPr lang="en-US" sz="1800" i="1" dirty="0" err="1"/>
              <a:t>na</a:t>
            </a:r>
            <a:r>
              <a:rPr lang="en-US" sz="1800" i="1" dirty="0"/>
              <a:t> </a:t>
            </a:r>
            <a:r>
              <a:rPr lang="en-US" sz="1800" i="1" dirty="0" err="1"/>
              <a:t>ovaj</a:t>
            </a:r>
            <a:r>
              <a:rPr lang="en-US" sz="1800" i="1" dirty="0"/>
              <a:t> </a:t>
            </a:r>
            <a:r>
              <a:rPr lang="en-US" sz="1800" i="1" dirty="0" err="1"/>
              <a:t>potez</a:t>
            </a:r>
            <a:r>
              <a:rPr lang="en-US" sz="1800" i="1" dirty="0"/>
              <a:t> </a:t>
            </a:r>
            <a:r>
              <a:rPr lang="en-US" sz="1800" i="1" dirty="0" err="1"/>
              <a:t>odlučio</a:t>
            </a:r>
            <a:r>
              <a:rPr lang="en-US" sz="1800" i="1" dirty="0"/>
              <a:t> </a:t>
            </a:r>
            <a:endParaRPr lang="sr-Latn-CS" sz="1800" i="1" dirty="0"/>
          </a:p>
          <a:p>
            <a:pPr eaLnBrk="0" hangingPunct="0"/>
            <a:r>
              <a:rPr lang="sr-Latn-CS" sz="1800" i="1" dirty="0"/>
              <a:t>nakon </a:t>
            </a:r>
            <a:r>
              <a:rPr lang="en-US" sz="1800" i="1" dirty="0" err="1"/>
              <a:t>što</a:t>
            </a:r>
            <a:r>
              <a:rPr lang="en-US" sz="1800" i="1" dirty="0"/>
              <a:t> je </a:t>
            </a:r>
            <a:r>
              <a:rPr lang="en-US" sz="1800" i="1" dirty="0" err="1"/>
              <a:t>utvrđeno</a:t>
            </a:r>
            <a:r>
              <a:rPr lang="en-US" sz="1800" i="1" dirty="0"/>
              <a:t> da </a:t>
            </a:r>
            <a:r>
              <a:rPr lang="en-US" sz="1800" i="1" dirty="0" err="1"/>
              <a:t>ti</a:t>
            </a:r>
            <a:r>
              <a:rPr lang="en-US" sz="1800" i="1" dirty="0"/>
              <a:t> </a:t>
            </a:r>
            <a:r>
              <a:rPr lang="en-US" sz="1800" i="1" dirty="0" err="1"/>
              <a:t>dodaci</a:t>
            </a:r>
            <a:r>
              <a:rPr lang="en-US" sz="1800" i="1" dirty="0"/>
              <a:t> </a:t>
            </a:r>
            <a:r>
              <a:rPr lang="en-US" sz="1800" i="1" dirty="0" err="1"/>
              <a:t>mogu</a:t>
            </a:r>
            <a:r>
              <a:rPr lang="en-US" sz="1800" i="1" dirty="0"/>
              <a:t> </a:t>
            </a:r>
            <a:r>
              <a:rPr lang="en-US" sz="1800" i="1" dirty="0" err="1"/>
              <a:t>negativno</a:t>
            </a:r>
            <a:r>
              <a:rPr lang="en-US" sz="1800" i="1" dirty="0"/>
              <a:t> </a:t>
            </a:r>
            <a:endParaRPr lang="sr-Latn-CS" sz="1800" i="1" dirty="0"/>
          </a:p>
          <a:p>
            <a:pPr eaLnBrk="0" hangingPunct="0"/>
            <a:r>
              <a:rPr lang="en-US" sz="1800" i="1" dirty="0"/>
              <a:t>da </a:t>
            </a:r>
            <a:r>
              <a:rPr lang="en-US" sz="1800" i="1" dirty="0" err="1"/>
              <a:t>utiču</a:t>
            </a:r>
            <a:r>
              <a:rPr lang="en-US" sz="1800" i="1" dirty="0"/>
              <a:t> </a:t>
            </a:r>
            <a:r>
              <a:rPr lang="en-US" sz="1800" i="1" dirty="0" err="1"/>
              <a:t>na</a:t>
            </a:r>
            <a:r>
              <a:rPr lang="en-US" sz="1800" i="1" dirty="0"/>
              <a:t> </a:t>
            </a:r>
            <a:r>
              <a:rPr lang="en-US" sz="1800" i="1" dirty="0" err="1"/>
              <a:t>hiperaktivnost</a:t>
            </a:r>
            <a:r>
              <a:rPr lang="en-US" sz="1800" i="1" dirty="0"/>
              <a:t> </a:t>
            </a:r>
            <a:r>
              <a:rPr lang="en-US" sz="1800" i="1" dirty="0" err="1"/>
              <a:t>i</a:t>
            </a:r>
            <a:r>
              <a:rPr lang="en-US" sz="1800" i="1" dirty="0"/>
              <a:t> </a:t>
            </a:r>
            <a:r>
              <a:rPr lang="en-US" sz="1800" i="1" dirty="0" err="1"/>
              <a:t>pažnju</a:t>
            </a:r>
            <a:r>
              <a:rPr lang="en-US" sz="1800" i="1" dirty="0"/>
              <a:t> </a:t>
            </a:r>
            <a:r>
              <a:rPr lang="en-US" sz="1800" i="1" dirty="0" err="1"/>
              <a:t>kod</a:t>
            </a:r>
            <a:r>
              <a:rPr lang="en-US" sz="1800" i="1" dirty="0"/>
              <a:t> </a:t>
            </a:r>
            <a:r>
              <a:rPr lang="en-US" sz="1800" i="1" dirty="0" err="1"/>
              <a:t>dece</a:t>
            </a:r>
            <a:r>
              <a:rPr lang="en-US" sz="1800" i="1" dirty="0"/>
              <a:t>. </a:t>
            </a:r>
            <a:endParaRPr lang="en-US" sz="1800" dirty="0"/>
          </a:p>
        </p:txBody>
      </p:sp>
      <p:pic>
        <p:nvPicPr>
          <p:cNvPr id="6" name="Picture 8" descr="Opasni aditivi kod dece izazivaju poremećaje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505200"/>
            <a:ext cx="3346450" cy="133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94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5088" y="1335118"/>
            <a:ext cx="8082662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Bojenje prehrambenih proizvoda ima za cilj da nadoknadi </a:t>
            </a:r>
          </a:p>
          <a:p>
            <a:pPr algn="just"/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gubitak boje nastao tokom prerade namirnica ili </a:t>
            </a:r>
            <a:r>
              <a:rPr lang="pl-PL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da </a:t>
            </a:r>
          </a:p>
          <a:p>
            <a:pPr algn="just"/>
            <a:r>
              <a:rPr lang="pl-PL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poboljša </a:t>
            </a:r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izgled.</a:t>
            </a:r>
          </a:p>
          <a:p>
            <a:pPr algn="just"/>
            <a:endParaRPr lang="pl-PL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Boje koje se koriste za bojenje namirnica mogu da budu </a:t>
            </a:r>
          </a:p>
          <a:p>
            <a:pPr algn="just"/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ekstrakti prirodnih sirovina, ali i </a:t>
            </a:r>
            <a:r>
              <a:rPr lang="pl-PL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sintetički </a:t>
            </a:r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proizvedena </a:t>
            </a:r>
            <a:endParaRPr lang="pl-PL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l-PL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jedinjenja</a:t>
            </a:r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pl-PL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 smeju biti toksične </a:t>
            </a:r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3" pitchFamily="18" charset="2"/>
              </a:rPr>
              <a:t> </a:t>
            </a:r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upotreba mora biti </a:t>
            </a:r>
          </a:p>
          <a:p>
            <a:pPr algn="just"/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 skladu sa </a:t>
            </a:r>
            <a:r>
              <a:rPr lang="pl-PL" sz="24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Pravilnikom</a:t>
            </a:r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4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kvalitetu</a:t>
            </a:r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4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 uslovima upotrebe</a:t>
            </a:r>
          </a:p>
          <a:p>
            <a:pPr algn="just"/>
            <a:r>
              <a:rPr lang="pl-PL" sz="24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aditiva </a:t>
            </a:r>
            <a:r>
              <a:rPr lang="pl-PL" sz="24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 namirnicama </a:t>
            </a:r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koji propisuje </a:t>
            </a:r>
          </a:p>
          <a:p>
            <a:pPr algn="just"/>
            <a:r>
              <a:rPr lang="pl-PL" sz="24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Pozitivnu listu aditiva</a:t>
            </a:r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sr-Latn-C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251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971550" y="1196975"/>
            <a:ext cx="7228261" cy="4663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24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Pravilnici</a:t>
            </a:r>
            <a:r>
              <a:rPr lang="sr-Latn-C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definišu:</a:t>
            </a:r>
            <a:endParaRPr lang="sr-Latn-C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5000"/>
              </a:lnSpc>
              <a:buFont typeface="Wingdings" pitchFamily="2" charset="2"/>
              <a:buChar char="Ø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Namirnice koje ne smeju da sadrže dodate boje</a:t>
            </a:r>
          </a:p>
          <a:p>
            <a:pPr>
              <a:lnSpc>
                <a:spcPct val="125000"/>
              </a:lnSpc>
              <a:buFont typeface="Wingdings" pitchFamily="2" charset="2"/>
              <a:buChar char="Ø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Namirnice kojima je dozvoljeno dodavanje samo </a:t>
            </a:r>
          </a:p>
          <a:p>
            <a:pPr>
              <a:lnSpc>
                <a:spcPct val="125000"/>
              </a:lnSpc>
              <a:buFont typeface="Wingdings" pitchFamily="2" charset="2"/>
              <a:buNone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određenih boja</a:t>
            </a:r>
          </a:p>
          <a:p>
            <a:pPr>
              <a:lnSpc>
                <a:spcPct val="125000"/>
              </a:lnSpc>
              <a:buFont typeface="Wingdings" pitchFamily="2" charset="2"/>
              <a:buChar char="Ø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Boje dozvoljene za upotrebu samo u određenim</a:t>
            </a:r>
          </a:p>
          <a:p>
            <a:pPr>
              <a:lnSpc>
                <a:spcPct val="125000"/>
              </a:lnSpc>
              <a:buFont typeface="Wingdings" pitchFamily="2" charset="2"/>
              <a:buNone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namirnicama</a:t>
            </a:r>
          </a:p>
          <a:p>
            <a:pPr>
              <a:lnSpc>
                <a:spcPct val="125000"/>
              </a:lnSpc>
              <a:buFont typeface="Wingdings" pitchFamily="2" charset="2"/>
              <a:buChar char="Ø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Boje dozvoljene za upotrebu u svim namirnicama</a:t>
            </a:r>
          </a:p>
          <a:p>
            <a:pPr>
              <a:lnSpc>
                <a:spcPct val="125000"/>
              </a:lnSpc>
              <a:buFont typeface="Wingdings" pitchFamily="2" charset="2"/>
              <a:buNone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(osim 1 i 2)</a:t>
            </a:r>
          </a:p>
          <a:p>
            <a:pPr>
              <a:lnSpc>
                <a:spcPct val="125000"/>
              </a:lnSpc>
              <a:buFont typeface="Wingdings" pitchFamily="2" charset="2"/>
              <a:buChar char="Ø"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Boje dozvoljene za upotrebu pojedinačno ili</a:t>
            </a:r>
          </a:p>
          <a:p>
            <a:pPr>
              <a:lnSpc>
                <a:spcPct val="125000"/>
              </a:lnSpc>
              <a:buFont typeface="Wingdings" pitchFamily="2" charset="2"/>
              <a:buNone/>
            </a:pPr>
            <a:r>
              <a:rPr lang="sr-Latn-C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u kombinaciji u određenim namirnicama</a:t>
            </a:r>
          </a:p>
        </p:txBody>
      </p:sp>
    </p:spTree>
    <p:extLst>
      <p:ext uri="{BB962C8B-B14F-4D97-AF65-F5344CB8AC3E}">
        <p14:creationId xmlns:p14="http://schemas.microsoft.com/office/powerpoint/2010/main" val="3295081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971550" y="1484224"/>
            <a:ext cx="7744428" cy="4194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Stalna kontrola boja za</a:t>
            </a:r>
          </a:p>
          <a:p>
            <a:pPr>
              <a:lnSpc>
                <a:spcPct val="12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životne namirnice, posebno veštačkih azo-boja </a:t>
            </a:r>
            <a:endParaRPr lang="sr-Latn-C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 veoma važna zbog njihove štetnosti. </a:t>
            </a:r>
          </a:p>
          <a:p>
            <a:pPr>
              <a:lnSpc>
                <a:spcPct val="120000"/>
              </a:lnSpc>
            </a:pPr>
            <a:endParaRPr lang="sr-Latn-C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Pored toga što su izazivači alergija, rinitisa,</a:t>
            </a:r>
          </a:p>
          <a:p>
            <a:pPr>
              <a:lnSpc>
                <a:spcPct val="12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urtikarije i nekih drugih ozbiljnih poremećaja, </a:t>
            </a:r>
          </a:p>
          <a:p>
            <a:pPr>
              <a:lnSpc>
                <a:spcPct val="12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za neke se veruje da su kancerogene. </a:t>
            </a:r>
          </a:p>
          <a:p>
            <a:pPr eaLnBrk="0" hangingPunct="0">
              <a:lnSpc>
                <a:spcPct val="120000"/>
              </a:lnSpc>
            </a:pPr>
            <a:endParaRPr lang="sr-Latn-CS" sz="2800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06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68155" y="778580"/>
            <a:ext cx="837120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Dozvoljene veštačke boje (rastvorne u vodi) pripadaju grupi </a:t>
            </a:r>
          </a:p>
          <a:p>
            <a:pPr algn="just"/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kiselih boja; po sastavu uglavnom Na-soli sulfo-kiselina, </a:t>
            </a:r>
          </a:p>
          <a:p>
            <a:pPr algn="just"/>
            <a:r>
              <a:rPr lang="pl-PL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mono- i diazo-jedinjenja i sulfo-kiseline indigoidne strukture.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6648604"/>
              </p:ext>
            </p:extLst>
          </p:nvPr>
        </p:nvGraphicFramePr>
        <p:xfrm>
          <a:off x="290513" y="2852738"/>
          <a:ext cx="8726487" cy="289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Document" r:id="rId3" imgW="5942463" imgH="1538570" progId="Word.Document.8">
                  <p:embed/>
                </p:oleObj>
              </mc:Choice>
              <mc:Fallback>
                <p:oleObj name="Document" r:id="rId3" imgW="5942463" imgH="1538570" progId="Word.Document.8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3" y="2852738"/>
                        <a:ext cx="8726487" cy="289401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225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539750" y="981075"/>
          <a:ext cx="8320088" cy="237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Document" r:id="rId3" imgW="5942463" imgH="1510806" progId="Word.Document.8">
                  <p:embed/>
                </p:oleObj>
              </mc:Choice>
              <mc:Fallback>
                <p:oleObj name="Document" r:id="rId3" imgW="5942463" imgH="151080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981075"/>
                        <a:ext cx="8320088" cy="2376488"/>
                      </a:xfrm>
                      <a:prstGeom prst="rect">
                        <a:avLst/>
                      </a:prstGeom>
                      <a:solidFill>
                        <a:srgbClr val="E4B6D6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76200" cap="sq" cmpd="tri">
                            <a:solidFill>
                              <a:schemeClr val="bg2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39750" y="3789363"/>
          <a:ext cx="8324850" cy="259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Document" r:id="rId5" imgW="5942463" imgH="1695780" progId="Word.Document.8">
                  <p:embed/>
                </p:oleObj>
              </mc:Choice>
              <mc:Fallback>
                <p:oleObj name="Document" r:id="rId5" imgW="5942463" imgH="169578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789363"/>
                        <a:ext cx="8324850" cy="2592387"/>
                      </a:xfrm>
                      <a:prstGeom prst="rect">
                        <a:avLst/>
                      </a:prstGeom>
                      <a:solidFill>
                        <a:srgbClr val="BFC6D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258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808038" y="914400"/>
            <a:ext cx="7065962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 typeface="Wingdings" pitchFamily="2" charset="2"/>
              <a:buChar char="v"/>
            </a:pPr>
            <a:r>
              <a:rPr lang="sr-Latn-CS" sz="2800" dirty="0">
                <a:solidFill>
                  <a:schemeClr val="accent2"/>
                </a:solidFill>
                <a:latin typeface="Arial Narrow" pitchFamily="34" charset="0"/>
              </a:rPr>
              <a:t> </a:t>
            </a: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Sintetičke boje su u upotrebi od polovine XIX veka</a:t>
            </a:r>
          </a:p>
          <a:p>
            <a:pPr>
              <a:lnSpc>
                <a:spcPct val="130000"/>
              </a:lnSpc>
              <a:buFont typeface="Wingdings" pitchFamily="2" charset="2"/>
              <a:buChar char="v"/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U početku su korišćene stihijski (preko 90 boja!)</a:t>
            </a:r>
          </a:p>
          <a:p>
            <a:pPr>
              <a:lnSpc>
                <a:spcPct val="130000"/>
              </a:lnSpc>
              <a:buFont typeface="Wingdings" pitchFamily="2" charset="2"/>
              <a:buChar char="v"/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Početkom XX veka se pojavljuju prve liste </a:t>
            </a:r>
          </a:p>
          <a:p>
            <a:pPr>
              <a:lnSpc>
                <a:spcPct val="130000"/>
              </a:lnSpc>
              <a:buFont typeface="Wingdings" pitchFamily="2" charset="2"/>
              <a:buNone/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 dozvoljenih i zabranjenih boja</a:t>
            </a:r>
          </a:p>
          <a:p>
            <a:pPr>
              <a:lnSpc>
                <a:spcPct val="130000"/>
              </a:lnSpc>
              <a:buFont typeface="Wingdings" pitchFamily="2" charset="2"/>
              <a:buChar char="v"/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Vremenom se broj dozvoljenih boja smanjivao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900113" y="4508500"/>
            <a:ext cx="7169150" cy="1373188"/>
          </a:xfrm>
          <a:prstGeom prst="rect">
            <a:avLst/>
          </a:prstGeom>
          <a:solidFill>
            <a:srgbClr val="E4B6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r-Latn-CS" sz="2800" dirty="0">
                <a:latin typeface="Arial Narrow" pitchFamily="34" charset="0"/>
              </a:rPr>
              <a:t>Danas su propisane i maksimalne dozvoljene količine </a:t>
            </a:r>
          </a:p>
          <a:p>
            <a:r>
              <a:rPr lang="sr-Latn-CS" sz="2800" dirty="0">
                <a:latin typeface="Arial Narrow" pitchFamily="34" charset="0"/>
              </a:rPr>
              <a:t>veštačkih boja </a:t>
            </a:r>
            <a:r>
              <a:rPr lang="sr-Latn-CS" sz="2800" dirty="0">
                <a:latin typeface="Arial Narrow" pitchFamily="34" charset="0"/>
                <a:sym typeface="Wingdings 3" pitchFamily="18" charset="2"/>
              </a:rPr>
              <a:t> neophodne su pouzdane analitičke</a:t>
            </a:r>
          </a:p>
          <a:p>
            <a:r>
              <a:rPr lang="sr-Latn-CS" sz="2800" dirty="0">
                <a:latin typeface="Arial Narrow" pitchFamily="34" charset="0"/>
                <a:sym typeface="Wingdings 3" pitchFamily="18" charset="2"/>
              </a:rPr>
              <a:t>metode za njihovo određivanje</a:t>
            </a:r>
          </a:p>
        </p:txBody>
      </p:sp>
    </p:spTree>
    <p:extLst>
      <p:ext uri="{BB962C8B-B14F-4D97-AF65-F5344CB8AC3E}">
        <p14:creationId xmlns:p14="http://schemas.microsoft.com/office/powerpoint/2010/main" val="4181276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650" y="1268413"/>
            <a:ext cx="7607300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Različite metode za analizu čistih boja: IC-spektroskopija,</a:t>
            </a:r>
          </a:p>
          <a:p>
            <a:pPr>
              <a:lnSpc>
                <a:spcPct val="13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spektrofotometrija, hromatografija, ...</a:t>
            </a:r>
          </a:p>
          <a:p>
            <a:pPr>
              <a:lnSpc>
                <a:spcPct val="130000"/>
              </a:lnSpc>
            </a:pPr>
            <a:endParaRPr lang="sr-Latn-CS" sz="2800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13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Identifikacija boja u uzorcima životnih namirnica je </a:t>
            </a:r>
          </a:p>
          <a:p>
            <a:pPr>
              <a:lnSpc>
                <a:spcPct val="13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neuporedivo teža (odvajanje od ostalih sastojaka,</a:t>
            </a:r>
          </a:p>
          <a:p>
            <a:pPr>
              <a:lnSpc>
                <a:spcPct val="13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koncentrovanje, ...)</a:t>
            </a:r>
          </a:p>
          <a:p>
            <a:pPr>
              <a:lnSpc>
                <a:spcPct val="130000"/>
              </a:lnSpc>
            </a:pPr>
            <a:r>
              <a:rPr lang="sr-Latn-CS" sz="28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sym typeface="Wingdings 3" pitchFamily="18" charset="2"/>
              </a:rPr>
              <a:t> Najčešće se primenjuju hromatografske metode</a:t>
            </a:r>
          </a:p>
          <a:p>
            <a:pPr>
              <a:lnSpc>
                <a:spcPct val="130000"/>
              </a:lnSpc>
            </a:pPr>
            <a:endParaRPr lang="sr-Latn-CS" sz="2800" dirty="0">
              <a:solidFill>
                <a:schemeClr val="hlink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672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"/>
            <a:ext cx="6680200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7048500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 flipV="1">
            <a:off x="2971800" y="3200398"/>
            <a:ext cx="4114800" cy="1524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45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86" y="457200"/>
            <a:ext cx="697865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61" y="3581400"/>
            <a:ext cx="671830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619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2000250"/>
            <a:ext cx="622935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1322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401</Words>
  <Application>Microsoft Office PowerPoint</Application>
  <PresentationFormat>On-screen Show (4:3)</PresentationFormat>
  <Paragraphs>93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Microsoft Word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Dusanka Milojkovic-Opsenica</dc:creator>
  <cp:lastModifiedBy>Dusanka Milojkovic-Opsenica</cp:lastModifiedBy>
  <cp:revision>4</cp:revision>
  <dcterms:created xsi:type="dcterms:W3CDTF">2016-11-25T10:41:52Z</dcterms:created>
  <dcterms:modified xsi:type="dcterms:W3CDTF">2016-11-25T11:24:40Z</dcterms:modified>
</cp:coreProperties>
</file>