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8219-E7A7-440D-A85F-FD1E71B3519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1A00-632B-4A22-B345-0888E432F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489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8219-E7A7-440D-A85F-FD1E71B3519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1A00-632B-4A22-B345-0888E432F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348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8219-E7A7-440D-A85F-FD1E71B3519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1A00-632B-4A22-B345-0888E432F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477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8219-E7A7-440D-A85F-FD1E71B3519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1A00-632B-4A22-B345-0888E432F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583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8219-E7A7-440D-A85F-FD1E71B3519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1A00-632B-4A22-B345-0888E432F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68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8219-E7A7-440D-A85F-FD1E71B3519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1A00-632B-4A22-B345-0888E432F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87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8219-E7A7-440D-A85F-FD1E71B3519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1A00-632B-4A22-B345-0888E432F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707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8219-E7A7-440D-A85F-FD1E71B3519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1A00-632B-4A22-B345-0888E432F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371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8219-E7A7-440D-A85F-FD1E71B3519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1A00-632B-4A22-B345-0888E432F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118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8219-E7A7-440D-A85F-FD1E71B3519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1A00-632B-4A22-B345-0888E432F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244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8219-E7A7-440D-A85F-FD1E71B3519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1A00-632B-4A22-B345-0888E432F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494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68219-E7A7-440D-A85F-FD1E71B3519C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61A00-632B-4A22-B345-0888E432F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52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670648" cy="457200"/>
          </a:xfrm>
        </p:spPr>
        <p:txBody>
          <a:bodyPr/>
          <a:lstStyle/>
          <a:p>
            <a:pPr>
              <a:defRPr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A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нализа хране, Школска 2016/1</a:t>
            </a:r>
            <a:r>
              <a:rPr lang="sr-Cyrl-RS" sz="2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7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6474" y="1066800"/>
            <a:ext cx="8757526" cy="5170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Brojne metode su dostupne za analizu pojedinih sastojaka 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i/ili karakteristika hrane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Izbor metode zavisi od cilja analize (brze metode npr. za 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praćenje procesa proizvodnje mogu biti manje tačne i 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precizne od oficijelnih metoda)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Referentne, oficijelne metode se izvode u akreditovanim,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dobro opremljenim laboratorijama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Primer: određivanje sadržaja vode (vlage) u medu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Kriterijumi za izbor metode analize: karakteristike metode 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(tačnost, preciznost, selektivnost, specifičnost), 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primenljivost u laboratoriji (oprema, reagensi, veličina 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uzorka, cena), upotrebljivost (potrebno vreme, pouzdanost), 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osoblje (bezbednost, obučenost osoblja)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2200" y="347990"/>
            <a:ext cx="3647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Metode analize hrane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628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199" y="685800"/>
            <a:ext cx="8473795" cy="56938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Analiza hrane – određivanje glavnih sastojaka: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voda (vlaga), pepeo (ukupni minerali), masti, proteini,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ugljeni hidrati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Performanse metode su najčešće određene matriksom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tj. najzastupljenijom komponentom (masti, proteini,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ugljeni hidrati)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Interferencije (npr. visok sadržaj šećera u medu ometa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određivanje AK jonskom hromatografijom)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 zavisnosti od matriksa bira se metoda pripreme uzoraka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Složenost pojedinih uzoraka hrane često zahteva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kombinaciju nekoliko metoda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445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2057400"/>
            <a:ext cx="8130867" cy="3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8200" y="487740"/>
            <a:ext cx="66645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Predlog Radne grupe AOAC International </a:t>
            </a:r>
          </a:p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(the Association of Official Analytical Chemists):</a:t>
            </a:r>
          </a:p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„šema trougla“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05200" y="5784998"/>
            <a:ext cx="5121402" cy="30777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sr-Latn-RS" sz="1400" dirty="0" smtClean="0">
                <a:latin typeface="Arial" pitchFamily="34" charset="0"/>
                <a:cs typeface="Arial" pitchFamily="34" charset="0"/>
              </a:rPr>
              <a:t>Suzzane Nielsen, Food Analysis, 4th Ed, Springer, 2010, pp. 9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334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75039"/>
            <a:ext cx="4419600" cy="277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66" y="3352800"/>
            <a:ext cx="9165566" cy="291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9026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541626"/>
            <a:ext cx="2225289" cy="954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sr-Latn-R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Određivanje </a:t>
            </a:r>
          </a:p>
          <a:p>
            <a:r>
              <a:rPr lang="sr-Latn-R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vode (vlage)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930" y="1981200"/>
            <a:ext cx="55322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Značajan sastojak mnogih namirnica</a:t>
            </a:r>
          </a:p>
          <a:p>
            <a:r>
              <a:rPr lang="sr-Latn-RS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(slobodna, adsorbovana, hem. vezana)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946585"/>
            <a:ext cx="3732588" cy="27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5715000"/>
            <a:ext cx="3980577" cy="25391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sr-Latn-RS" sz="1050" dirty="0" smtClean="0">
                <a:latin typeface="Arial" pitchFamily="34" charset="0"/>
                <a:cs typeface="Arial" pitchFamily="34" charset="0"/>
              </a:rPr>
              <a:t>H.-D. Belitz et al, Food Chemistry, 4th Ed, Springer, 2009, pp. 1</a:t>
            </a:r>
            <a:endParaRPr lang="en-US" sz="105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214" y="0"/>
            <a:ext cx="3200400" cy="6842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038600" y="541626"/>
            <a:ext cx="3918060" cy="25391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r-Latn-RS" sz="1050" dirty="0" smtClean="0">
                <a:latin typeface="Arial" pitchFamily="34" charset="0"/>
                <a:cs typeface="Arial" pitchFamily="34" charset="0"/>
              </a:rPr>
              <a:t>Suzzane Nielsen, Food Analysis, 4th Ed, Springer, 2010, pp. 9</a:t>
            </a:r>
            <a:endParaRPr lang="en-US" sz="105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092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9848" y="609600"/>
            <a:ext cx="8594019" cy="57861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Latn-RS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Medijum za mnoge hemijske reakcije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Latn-RS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Hidroliza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Latn-RS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Uklanjanje ili vezivanje vode produžava rok upotrebe namirnica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Latn-RS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Utiče na teksturu namirnica</a:t>
            </a:r>
          </a:p>
          <a:p>
            <a:endParaRPr lang="sr-Latn-RS" sz="20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sr-Latn-RS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sr-Latn-RS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Zašto je bitan podatak o sadržaju vlage?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sr-Latn-RS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Utiče na stabilnost sušenog voća i povrća, mleka u prahu, začina i sl.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Faktor kvaliteta u džemovima i želeima (sprečava kristalizaciju šećera),</a:t>
            </a:r>
          </a:p>
          <a:p>
            <a:r>
              <a:rPr lang="sr-Latn-RS" sz="20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šećernim sirupima i sl.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Parametar (standard) kvaliteta (npr. Čedar sir </a:t>
            </a:r>
            <a:r>
              <a:rPr lang="sr-Latn-RS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Symbol"/>
              </a:rPr>
              <a:t> 39% vlage)</a:t>
            </a:r>
            <a:r>
              <a:rPr lang="sr-Latn-RS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Za izračunavanje/izražavanje nutritivne vrednosti hrane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Za uniformno izražavanje rezultata drugih analitičkih određivanja</a:t>
            </a:r>
          </a:p>
          <a:p>
            <a:pPr marL="342900" indent="-342900">
              <a:buFont typeface="Arial" pitchFamily="34" charset="0"/>
              <a:buChar char="•"/>
            </a:pPr>
            <a:endParaRPr lang="sr-Latn-RS" sz="20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sr-Latn-RS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sr-Latn-RS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Približan (očekivani) sadržaj vode u namirnici može da utiče na izbor</a:t>
            </a:r>
          </a:p>
          <a:p>
            <a:r>
              <a:rPr lang="sr-Latn-RS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metode za određivanje vlage</a:t>
            </a:r>
          </a:p>
          <a:p>
            <a:pPr marL="342900" indent="-342900">
              <a:buFont typeface="Arial" pitchFamily="34" charset="0"/>
              <a:buChar char="•"/>
            </a:pPr>
            <a:endParaRPr lang="sr-Latn-RS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240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955" y="990600"/>
            <a:ext cx="8980344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Sušenje i skladištenje na niskim temperaturama/zamrzavanje 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su najstarije metode za  čuvanje namirnica sa visokim 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sadržajem vode (optimizacija!)</a:t>
            </a:r>
          </a:p>
          <a:p>
            <a:endParaRPr lang="sr-Latn-RS" sz="24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sr-Latn-R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Metode za određivanje vode (vlage):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Sušenje (različite sušnice, različite temperature)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Destilacija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Karl-Fišerova titracija (hemijska metoda; pogodna za 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namirnice sa niskim sadržajem vode – sušeno voće i povrće, 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čokolada, pržena kafa, ulja i masti i sl.)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Fizičke metode: dielektrične, hidrometrija, </a:t>
            </a:r>
            <a:r>
              <a:rPr lang="sr-Latn-RS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refraktometrija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931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2228" y="655436"/>
            <a:ext cx="29803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Aktivitet vode, </a:t>
            </a:r>
            <a:r>
              <a:rPr lang="sr-Latn-RS" sz="28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sr-Latn-RS" sz="2800" baseline="-25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</a:t>
            </a:r>
            <a:endParaRPr lang="en-US" sz="2800" baseline="-250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2323485" cy="1447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085485" y="1996289"/>
            <a:ext cx="559082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 – parcijalni pritisak vode iznad uzorka</a:t>
            </a:r>
          </a:p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sr-Latn-RS" sz="2400" baseline="-25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0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– napon pare čiste vode na istoj T </a:t>
            </a:r>
          </a:p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ERH (equilibrium relative humidity) – </a:t>
            </a:r>
          </a:p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Ravnotežna relativna vlažnost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686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685800"/>
            <a:ext cx="47676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Odre</a:t>
            </a:r>
            <a:r>
              <a:rPr lang="sr-Latn-R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đ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ivanje</a:t>
            </a:r>
            <a:r>
              <a:rPr lang="sr-Latn-R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sadržaja pepela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6399" y="1730721"/>
            <a:ext cx="884447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Ostatak (neorganski) nakon spaljivanja ili potpune oksidacije 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organske supstance u namirnici (mineralizacije)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Suvi postupak: visoka T, isparava voda i isparljive supstance,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org. supstance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Wingdings 3"/>
              </a:rPr>
              <a:t> ugljen-dioksid, oksidi azota, 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Wingdings 3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Wingdings 3"/>
              </a:rPr>
              <a:t>   minerali  oksidi, sulfati, fosfati, hloridi, silikati;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Wingdings 3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Wingdings 3"/>
              </a:rPr>
              <a:t>   Delimično isparavanje nekih elemenata!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Wingdings 3"/>
              </a:rPr>
              <a:t>Vlažni postupak: visoka T, jaka oksidaciona sredstva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Wingdings 3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Wingdings 3"/>
              </a:rPr>
              <a:t>   (konc. azotna, perhlorna, vodonik-peroksid)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Wingdings 3"/>
              </a:rPr>
              <a:t>Mikrotalasna digestija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164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4508912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032" y="3429000"/>
            <a:ext cx="4572000" cy="2406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4362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583</Words>
  <Application>Microsoft Office PowerPoint</Application>
  <PresentationFormat>On-screen Show (4:3)</PresentationFormat>
  <Paragraphs>80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Dusanka Milojkovic-Opsenica</dc:creator>
  <cp:lastModifiedBy>Dusanka Milojkovic-Opsenica</cp:lastModifiedBy>
  <cp:revision>20</cp:revision>
  <dcterms:created xsi:type="dcterms:W3CDTF">2016-11-02T23:29:24Z</dcterms:created>
  <dcterms:modified xsi:type="dcterms:W3CDTF">2016-11-17T09:03:34Z</dcterms:modified>
</cp:coreProperties>
</file>