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46"/>
  </p:notesMasterIdLst>
  <p:sldIdLst>
    <p:sldId id="329" r:id="rId2"/>
    <p:sldId id="393" r:id="rId3"/>
    <p:sldId id="390" r:id="rId4"/>
    <p:sldId id="363" r:id="rId5"/>
    <p:sldId id="395" r:id="rId6"/>
    <p:sldId id="396" r:id="rId7"/>
    <p:sldId id="391" r:id="rId8"/>
    <p:sldId id="402" r:id="rId9"/>
    <p:sldId id="403" r:id="rId10"/>
    <p:sldId id="405" r:id="rId11"/>
    <p:sldId id="404" r:id="rId12"/>
    <p:sldId id="406" r:id="rId13"/>
    <p:sldId id="413" r:id="rId14"/>
    <p:sldId id="414" r:id="rId15"/>
    <p:sldId id="415" r:id="rId16"/>
    <p:sldId id="416" r:id="rId17"/>
    <p:sldId id="407" r:id="rId18"/>
    <p:sldId id="401" r:id="rId19"/>
    <p:sldId id="435" r:id="rId20"/>
    <p:sldId id="436" r:id="rId21"/>
    <p:sldId id="398" r:id="rId22"/>
    <p:sldId id="399" r:id="rId23"/>
    <p:sldId id="408" r:id="rId24"/>
    <p:sldId id="409" r:id="rId25"/>
    <p:sldId id="410" r:id="rId26"/>
    <p:sldId id="411" r:id="rId27"/>
    <p:sldId id="433" r:id="rId28"/>
    <p:sldId id="434" r:id="rId29"/>
    <p:sldId id="412" r:id="rId30"/>
    <p:sldId id="400" r:id="rId31"/>
    <p:sldId id="417" r:id="rId32"/>
    <p:sldId id="418" r:id="rId33"/>
    <p:sldId id="419" r:id="rId34"/>
    <p:sldId id="420" r:id="rId35"/>
    <p:sldId id="423" r:id="rId36"/>
    <p:sldId id="424" r:id="rId37"/>
    <p:sldId id="426" r:id="rId38"/>
    <p:sldId id="427" r:id="rId39"/>
    <p:sldId id="428" r:id="rId40"/>
    <p:sldId id="429" r:id="rId41"/>
    <p:sldId id="430" r:id="rId42"/>
    <p:sldId id="431" r:id="rId43"/>
    <p:sldId id="432" r:id="rId44"/>
    <p:sldId id="425" r:id="rId45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A615A-ADCB-4EF8-BA0E-EFA72975049D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3B729-BA63-4C1C-A236-7D60B45F63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51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8D37E-256F-4951-ACCD-C3B03E42D746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64E0C7-55D2-49F9-90F3-C6314C2A6CDC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3102D1-C423-4AD8-82B2-C33A13EA0583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77F9A-4488-4C7E-B0BA-1DAA5D4E9EF3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1ABFE2-F043-4E0D-A1E1-F2C99C5D1CFD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8EB945-9018-466D-A654-3CCDD986A466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8C4218-654D-4DEA-A854-F3DD5DA5381B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B8F74E-0DE8-4FC4-851E-883732482081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545B80-06CA-4038-8899-DFAE777B628B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A9DF52-957A-4C5A-8FA6-18CDB733411D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BF09B8-0DB7-4F4A-84B5-2ED78DA0E1D8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4E60E21-DA1E-4D85-83F0-B8AEA0591EF4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1763688" y="1014209"/>
            <a:ext cx="53314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sr-Cyrl-RS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Аутентичност хране</a:t>
            </a:r>
            <a:endParaRPr lang="sr-Latn-CS" sz="4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55576" y="2348880"/>
            <a:ext cx="78478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Аутентичност</a:t>
            </a: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Cyrl-R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= сагласност са описом </a:t>
            </a:r>
          </a:p>
          <a:p>
            <a:r>
              <a:rPr lang="sr-Cyrl-R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 декларацији у погледу </a:t>
            </a:r>
          </a:p>
          <a:p>
            <a:pPr>
              <a:buFont typeface="Arial" pitchFamily="34" charset="0"/>
              <a:buChar char="•"/>
            </a:pPr>
            <a:r>
              <a:rPr lang="sr-Cyrl-R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састава </a:t>
            </a:r>
          </a:p>
          <a:p>
            <a:pPr>
              <a:buFont typeface="Arial" pitchFamily="34" charset="0"/>
              <a:buChar char="•"/>
            </a:pPr>
            <a:r>
              <a:rPr lang="sr-Cyrl-R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процеса производње (интензивна, органска)</a:t>
            </a:r>
          </a:p>
          <a:p>
            <a:pPr>
              <a:buFont typeface="Arial" pitchFamily="34" charset="0"/>
              <a:buChar char="•"/>
            </a:pPr>
            <a:r>
              <a:rPr lang="sr-Cyrl-R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Cyrl-C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порекла</a:t>
            </a:r>
            <a:r>
              <a:rPr lang="sr-Cyrl-R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(биолошког и/или географског)</a:t>
            </a:r>
          </a:p>
          <a:p>
            <a:endParaRPr lang="sr-Cyrl-RS" sz="28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 descr="http://www.novinite.com/media/images/2012-12/photo_verybig_14618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2529" y="4756876"/>
            <a:ext cx="2933948" cy="1955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84184"/>
            <a:ext cx="8258875" cy="2453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42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user\Documents\DUKICA\Predavanja\SHD_Skupstina_2013\Ajv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772816"/>
            <a:ext cx="2280647" cy="1512168"/>
          </a:xfrm>
          <a:prstGeom prst="rect">
            <a:avLst/>
          </a:prstGeom>
          <a:noFill/>
        </p:spPr>
      </p:pic>
      <p:pic>
        <p:nvPicPr>
          <p:cNvPr id="13" name="Picture 3" descr="C:\Users\user\Documents\DUKICA\Predavanja\SHD_Skupstina_2013\Sjenicki_si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2852936"/>
            <a:ext cx="1606790" cy="1944216"/>
          </a:xfrm>
          <a:prstGeom prst="rect">
            <a:avLst/>
          </a:prstGeom>
          <a:noFill/>
        </p:spPr>
      </p:pic>
      <p:pic>
        <p:nvPicPr>
          <p:cNvPr id="14" name="Picture 11" descr="https://encrypted-tbn3.gstatic.com/images?q=tbn:ANd9GcS-eWP0-BWY0eUO37WP1p8ejCLPVyRz9zr-LMjymVNspo4_Txe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980728"/>
            <a:ext cx="2199751" cy="1656184"/>
          </a:xfrm>
          <a:prstGeom prst="rect">
            <a:avLst/>
          </a:prstGeom>
          <a:noFill/>
        </p:spPr>
      </p:pic>
      <p:pic>
        <p:nvPicPr>
          <p:cNvPr id="15" name="Picture 4" descr="C:\Users\user\Documents\DUKICA\Predavanja\SHD_Skupstina_2013\Krompi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1844824"/>
            <a:ext cx="2640294" cy="1584176"/>
          </a:xfrm>
          <a:prstGeom prst="rect">
            <a:avLst/>
          </a:prstGeom>
          <a:noFill/>
        </p:spPr>
      </p:pic>
      <p:pic>
        <p:nvPicPr>
          <p:cNvPr id="16" name="Picture 5" descr="C:\Users\user\Documents\DUKICA\Predavanja\SHD_Skupstina_2013\Me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20072" y="3645024"/>
            <a:ext cx="2091233" cy="1224136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54589" y="5013176"/>
            <a:ext cx="908941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sr-Cyrl-RS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ХРАНА МОРА БИТИ АУТЕНТИЧНА И ИСПРАВНО ОЗНАЧЕНА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187624" y="1412776"/>
            <a:ext cx="7466981" cy="49475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Примери фалсификовања хране: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замена лососа морском пастрмком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обреновачки купус уместо футошког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додатак сока од шљива у сок од ароније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додатак воде ради повећања масе пилећих прса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сунцокретово уље уместо маслиновог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“свежа” пилетина која је претходно замрзавана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парадајз из конвенционалне производње уместо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Cyrl-RS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органски гајеног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...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484784"/>
            <a:ext cx="4505325" cy="16478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1844824"/>
            <a:ext cx="2996555" cy="2689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2636912"/>
            <a:ext cx="4310037" cy="257620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3429000"/>
            <a:ext cx="2239209" cy="2736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3928" y="4365104"/>
            <a:ext cx="3415456" cy="172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0218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268760"/>
            <a:ext cx="5580112" cy="346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1368152"/>
            <a:ext cx="2013106" cy="2775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8" y="4293096"/>
            <a:ext cx="3125167" cy="186873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4365104"/>
            <a:ext cx="3888432" cy="1509209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5166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279931" y="3068960"/>
            <a:ext cx="6532429" cy="3377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Контрола аутентичности хране</a:t>
            </a:r>
          </a:p>
          <a:p>
            <a:r>
              <a:rPr lang="sr-Cyrl-RS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- основни изазови –</a:t>
            </a:r>
            <a:endParaRPr lang="sr-Cyrl-RS" sz="28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r-Cyrl-RS" sz="28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јасни захтеви, стандарди, смернице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поуздани резултати (закључци)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изналажење специфичног маркера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расположивост аутентичних узорака</a:t>
            </a:r>
          </a:p>
        </p:txBody>
      </p:sp>
      <p:sp>
        <p:nvSpPr>
          <p:cNvPr id="18" name="Chevron 17"/>
          <p:cNvSpPr/>
          <p:nvPr/>
        </p:nvSpPr>
        <p:spPr>
          <a:xfrm flipV="1">
            <a:off x="1979712" y="3861048"/>
            <a:ext cx="261743" cy="1440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3568" y="1628800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8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Форензика хране</a:t>
            </a:r>
            <a:r>
              <a:rPr lang="sr-Cyrl-R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= анализа хране у циљу</a:t>
            </a:r>
          </a:p>
          <a:p>
            <a:r>
              <a:rPr lang="sr-Cyrl-C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одређивања</a:t>
            </a:r>
            <a:r>
              <a:rPr lang="sr-Cyrl-R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њене аутентичности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3975100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323" y="5428526"/>
            <a:ext cx="4332291" cy="88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692696"/>
            <a:ext cx="4621208" cy="6007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1899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504825"/>
            <a:ext cx="5753100" cy="584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0467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494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0803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6238185" cy="3008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 descr="http://www.novosti.rs/upload/images/2014/01/18/0117-Proizvodi-poreklo_A-c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645024"/>
            <a:ext cx="5493393" cy="287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46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352928" cy="596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8532440" y="5708508"/>
            <a:ext cx="288032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18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874071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8748464" y="1988840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8748464" y="2708920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8720844" y="3346095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8720844" y="3789040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72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8496944" cy="614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472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06" y="332656"/>
            <a:ext cx="8712968" cy="633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8686987" y="5373216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720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97" y="404664"/>
            <a:ext cx="8564355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8783960" y="5589240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8783960" y="5949280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8778571" y="6309320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8783960" y="3861048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8783960" y="3212976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8783960" y="3501008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720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268760"/>
            <a:ext cx="8834144" cy="4095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4720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475656" y="1484784"/>
            <a:ext cx="6265690" cy="4393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RS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Контрола аутентичности хране</a:t>
            </a:r>
          </a:p>
          <a:p>
            <a:pPr algn="ctr"/>
            <a:r>
              <a:rPr lang="sr-Cyrl-RS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модерне аналитичке методе -</a:t>
            </a:r>
            <a:endParaRPr lang="sr-Cyrl-RS" sz="28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r-Cyrl-RS" sz="28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спектроскопске (</a:t>
            </a:r>
            <a:r>
              <a:rPr lang="sr-Latn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IR, NMR</a:t>
            </a: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хроматографске (</a:t>
            </a:r>
            <a:r>
              <a:rPr lang="sr-Latn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GC, LC, TLC)</a:t>
            </a:r>
            <a:endParaRPr lang="sr-Cyrl-RS" sz="28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анализа стабилних изотопа (</a:t>
            </a:r>
            <a:r>
              <a:rPr lang="sr-Latn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IRMS)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ензимске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имунолошке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sr-Cyrl-R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ДНК методе</a:t>
            </a:r>
          </a:p>
        </p:txBody>
      </p:sp>
    </p:spTree>
    <p:extLst>
      <p:ext uri="{BB962C8B-B14F-4D97-AF65-F5344CB8AC3E}">
        <p14:creationId xmlns:p14="http://schemas.microsoft.com/office/powerpoint/2010/main" val="2043456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271463"/>
            <a:ext cx="8201025" cy="631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144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81163"/>
            <a:ext cx="8153400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5085184"/>
            <a:ext cx="79533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616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6616700" cy="2482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85722"/>
            <a:ext cx="3419475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455815"/>
            <a:ext cx="6610350" cy="2616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1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95336"/>
            <a:ext cx="4933950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857873"/>
            <a:ext cx="3981450" cy="409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07904" y="757753"/>
            <a:ext cx="2088232" cy="2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" y="404664"/>
            <a:ext cx="9102773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4720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96" y="404664"/>
            <a:ext cx="8280920" cy="6079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4720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55" y="764704"/>
            <a:ext cx="8576953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47202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7774082" cy="497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4720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7566531" cy="5061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693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266632" cy="606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5282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357851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47202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6178550" cy="191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420888"/>
            <a:ext cx="6794500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13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911225"/>
            <a:ext cx="8223250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335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309563"/>
            <a:ext cx="8039100" cy="623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52398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3939117" cy="290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776" y="1735756"/>
            <a:ext cx="4999283" cy="497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424483"/>
            <a:ext cx="3543300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66547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1636"/>
            <a:ext cx="6552728" cy="658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183857"/>
            <a:ext cx="35433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25906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332656"/>
            <a:ext cx="47644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dirty="0" smtClean="0">
                <a:solidFill>
                  <a:schemeClr val="accent5">
                    <a:lumMod val="10000"/>
                  </a:schemeClr>
                </a:solidFill>
                <a:latin typeface="+mj-lt"/>
              </a:rPr>
              <a:t>Kratka istorija hromatografije</a:t>
            </a:r>
            <a:endParaRPr lang="en-US" sz="2800" dirty="0">
              <a:solidFill>
                <a:schemeClr val="accent5">
                  <a:lumMod val="10000"/>
                </a:schemeClr>
              </a:solidFill>
              <a:latin typeface="+mj-lt"/>
            </a:endParaRPr>
          </a:p>
        </p:txBody>
      </p:sp>
      <p:pic>
        <p:nvPicPr>
          <p:cNvPr id="4" name="Picture 7" descr="tswett7.jpg (5292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967992"/>
            <a:ext cx="1944687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19720" y="2996952"/>
            <a:ext cx="2714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r-Cyrl-RS" sz="1600" b="1" dirty="0">
                <a:latin typeface="+mj-lt"/>
              </a:rPr>
              <a:t>Михаил Семёнович </a:t>
            </a:r>
            <a:r>
              <a:rPr lang="sr-Cyrl-RS" sz="1600" b="1" dirty="0" smtClean="0">
                <a:latin typeface="+mj-lt"/>
              </a:rPr>
              <a:t>Цвет</a:t>
            </a:r>
            <a:endParaRPr lang="sr-Latn-RS" sz="1600" b="1" dirty="0" smtClean="0">
              <a:latin typeface="+mj-lt"/>
            </a:endParaRPr>
          </a:p>
          <a:p>
            <a:pPr algn="ctr"/>
            <a:r>
              <a:rPr lang="sr-Latn-RS" sz="1600" b="1" dirty="0" smtClean="0">
                <a:latin typeface="+mj-lt"/>
              </a:rPr>
              <a:t>(1872 – 1919)</a:t>
            </a:r>
            <a:endParaRPr lang="en-US" sz="16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2132856"/>
            <a:ext cx="4572000" cy="3970318"/>
          </a:xfrm>
          <a:prstGeom prst="rect">
            <a:avLst/>
          </a:prstGeom>
          <a:ln>
            <a:solidFill>
              <a:schemeClr val="accent5">
                <a:lumMod val="25000"/>
              </a:schemeClr>
            </a:solidFill>
          </a:ln>
        </p:spPr>
        <p:txBody>
          <a:bodyPr>
            <a:spAutoFit/>
          </a:bodyPr>
          <a:lstStyle/>
          <a:p>
            <a:r>
              <a:rPr lang="en-US" i="1" dirty="0">
                <a:latin typeface="Times New Roman"/>
              </a:rPr>
              <a:t>It is very instructive to observe the adsorption</a:t>
            </a:r>
            <a:endParaRPr lang="en-US" dirty="0">
              <a:latin typeface="Times New Roman"/>
            </a:endParaRPr>
          </a:p>
          <a:p>
            <a:pPr marR="41770" algn="just"/>
            <a:r>
              <a:rPr lang="en-US" i="1" dirty="0">
                <a:latin typeface="Times New Roman"/>
              </a:rPr>
              <a:t>phenomena during filtration through a powder. First a </a:t>
            </a:r>
            <a:r>
              <a:rPr lang="en-US" i="1" dirty="0" err="1">
                <a:latin typeface="Times New Roman"/>
              </a:rPr>
              <a:t>colourless</a:t>
            </a:r>
            <a:r>
              <a:rPr lang="en-US" i="1" dirty="0">
                <a:latin typeface="Times New Roman"/>
              </a:rPr>
              <a:t>, then a yellow (carotene) liquid flows out from the bottom of the funnel, while a bright green ring forms at the top of the inulin column, below which a yellow ring soon appears. On subsequent washing of the inulin column with pure ligroin, both rings, the green and the yellow, are considerably widened and move down the column.</a:t>
            </a:r>
            <a:endParaRPr lang="en-US" dirty="0">
              <a:latin typeface="Times New Roman"/>
            </a:endParaRPr>
          </a:p>
          <a:p>
            <a:endParaRPr lang="en-US" i="1" dirty="0">
              <a:latin typeface="Times New Roman"/>
            </a:endParaRPr>
          </a:p>
          <a:p>
            <a:pPr marR="40670" lvl="1" algn="ctr"/>
            <a:r>
              <a:rPr lang="en-US" dirty="0">
                <a:latin typeface="Times New Roman"/>
              </a:rPr>
              <a:t>M.S. </a:t>
            </a:r>
            <a:r>
              <a:rPr lang="en-US" dirty="0" err="1">
                <a:latin typeface="Times New Roman"/>
              </a:rPr>
              <a:t>Tswett</a:t>
            </a:r>
            <a:endParaRPr lang="en-US" dirty="0">
              <a:latin typeface="Times New Roman"/>
            </a:endParaRPr>
          </a:p>
          <a:p>
            <a:r>
              <a:rPr lang="en-US" i="1" dirty="0">
                <a:latin typeface="Times New Roman"/>
              </a:rPr>
              <a:t>Tr. </a:t>
            </a:r>
            <a:r>
              <a:rPr lang="en-US" i="1" dirty="0" err="1">
                <a:latin typeface="Times New Roman"/>
              </a:rPr>
              <a:t>Varshav</a:t>
            </a:r>
            <a:r>
              <a:rPr lang="en-US" i="1" dirty="0">
                <a:latin typeface="Times New Roman"/>
              </a:rPr>
              <a:t>. </a:t>
            </a:r>
            <a:r>
              <a:rPr lang="en-US" i="1" dirty="0" err="1">
                <a:latin typeface="Times New Roman"/>
              </a:rPr>
              <a:t>Obshch</a:t>
            </a:r>
            <a:r>
              <a:rPr lang="en-US" i="1" dirty="0">
                <a:latin typeface="Times New Roman"/>
              </a:rPr>
              <a:t>. </a:t>
            </a:r>
            <a:r>
              <a:rPr lang="en-US" i="1" dirty="0" err="1">
                <a:latin typeface="Times New Roman"/>
              </a:rPr>
              <a:t>Estestvoispyt</a:t>
            </a:r>
            <a:r>
              <a:rPr lang="en-US" i="1" dirty="0">
                <a:latin typeface="Times New Roman"/>
              </a:rPr>
              <a:t>., </a:t>
            </a:r>
            <a:r>
              <a:rPr lang="en-US" i="1" dirty="0" err="1">
                <a:latin typeface="Times New Roman"/>
              </a:rPr>
              <a:t>Otd</a:t>
            </a:r>
            <a:r>
              <a:rPr lang="en-US" i="1" dirty="0">
                <a:latin typeface="Times New Roman"/>
              </a:rPr>
              <a:t>. Biol.,</a:t>
            </a:r>
            <a:endParaRPr lang="en-US" dirty="0">
              <a:latin typeface="Times New Roman"/>
            </a:endParaRPr>
          </a:p>
          <a:p>
            <a:pPr marR="41570" algn="ctr"/>
            <a:r>
              <a:rPr lang="en-US" dirty="0">
                <a:latin typeface="Times New Roman"/>
              </a:rPr>
              <a:t>14 (1903) 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2080" y="4005064"/>
            <a:ext cx="330032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>
                <a:solidFill>
                  <a:schemeClr val="accent5">
                    <a:lumMod val="10000"/>
                  </a:schemeClr>
                </a:solidFill>
              </a:rPr>
              <a:t>1903</a:t>
            </a:r>
            <a:r>
              <a:rPr lang="sr-Cyrl-RS" dirty="0" smtClean="0">
                <a:solidFill>
                  <a:schemeClr val="accent5">
                    <a:lumMod val="10000"/>
                  </a:schemeClr>
                </a:solidFill>
              </a:rPr>
              <a:t>.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opisao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razdvajanje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endParaRPr lang="en-US" dirty="0" smtClean="0">
              <a:solidFill>
                <a:schemeClr val="accent5">
                  <a:lumMod val="10000"/>
                </a:schemeClr>
              </a:solidFill>
            </a:endParaRPr>
          </a:p>
          <a:p>
            <a:r>
              <a:rPr lang="en-US" dirty="0" err="1" smtClean="0">
                <a:solidFill>
                  <a:schemeClr val="accent5">
                    <a:lumMod val="10000"/>
                  </a:schemeClr>
                </a:solidFill>
              </a:rPr>
              <a:t>Pigmenata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10000"/>
                  </a:schemeClr>
                </a:solidFill>
              </a:rPr>
              <a:t>iz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ekstrakta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lišća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 </a:t>
            </a:r>
          </a:p>
          <a:p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(O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novoj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vrsti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adsorpcionog</a:t>
            </a:r>
            <a:endParaRPr lang="en-US" dirty="0">
              <a:solidFill>
                <a:schemeClr val="accent5">
                  <a:lumMod val="10000"/>
                </a:schemeClr>
              </a:solidFill>
            </a:endParaRPr>
          </a:p>
          <a:p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fenomena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i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njegovoj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primeni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 u</a:t>
            </a:r>
          </a:p>
          <a:p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biohemijskoj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</a:rPr>
              <a:t>analizi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9970" y="1340768"/>
            <a:ext cx="5112568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l-GR" dirty="0"/>
              <a:t>χρώμα:</a:t>
            </a:r>
            <a:r>
              <a:rPr lang="en-US" dirty="0" err="1"/>
              <a:t>chroma</a:t>
            </a:r>
            <a:r>
              <a:rPr lang="en-US" dirty="0"/>
              <a:t>, </a:t>
            </a:r>
            <a:r>
              <a:rPr lang="en-US" dirty="0" err="1"/>
              <a:t>boja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l-GR" dirty="0"/>
              <a:t>γραφειν:</a:t>
            </a:r>
            <a:r>
              <a:rPr lang="en-US" dirty="0" err="1" smtClean="0"/>
              <a:t>grafein</a:t>
            </a:r>
            <a:r>
              <a:rPr lang="en-US" dirty="0" smtClean="0"/>
              <a:t>, </a:t>
            </a:r>
            <a:r>
              <a:rPr lang="en-US" dirty="0" err="1"/>
              <a:t>pisati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8130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2282" y="332656"/>
            <a:ext cx="5041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XX </a:t>
            </a:r>
            <a:r>
              <a:rPr lang="en-US" sz="2800" dirty="0" err="1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vek</a:t>
            </a:r>
            <a:r>
              <a:rPr lang="en-US" sz="28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 - </a:t>
            </a:r>
            <a:r>
              <a:rPr lang="en-US" sz="2800" dirty="0" err="1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vek</a:t>
            </a:r>
            <a:r>
              <a:rPr lang="en-US" sz="2800" dirty="0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accent1">
                    <a:lumMod val="25000"/>
                  </a:schemeClr>
                </a:solidFill>
                <a:latin typeface="+mj-lt"/>
              </a:rPr>
              <a:t>hromatografije</a:t>
            </a:r>
            <a:endParaRPr lang="en-US" sz="2800" dirty="0">
              <a:solidFill>
                <a:schemeClr val="accent1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53616"/>
            <a:ext cx="4238732" cy="16993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92452"/>
            <a:ext cx="4689529" cy="21317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2666" y="4797151"/>
            <a:ext cx="8075171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Title International Symposium "100 years of Chromatography"</a:t>
            </a:r>
          </a:p>
          <a:p>
            <a:r>
              <a:rPr lang="en-US" dirty="0"/>
              <a:t>Short Description Current problems concerning separation methods, including chromatography </a:t>
            </a:r>
            <a:r>
              <a:rPr lang="en-US" dirty="0" smtClean="0"/>
              <a:t>and </a:t>
            </a:r>
            <a:r>
              <a:rPr lang="en-US" dirty="0" err="1" smtClean="0"/>
              <a:t>electromigration</a:t>
            </a:r>
            <a:r>
              <a:rPr lang="en-US" dirty="0" smtClean="0"/>
              <a:t> </a:t>
            </a:r>
            <a:r>
              <a:rPr lang="en-US" dirty="0"/>
              <a:t>techniques were addressed during this symposium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Moskva</a:t>
            </a:r>
            <a:r>
              <a:rPr lang="en-US" dirty="0" smtClean="0"/>
              <a:t>, 2003.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3127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4924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RS" sz="2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Хроматографске методе у анализи  хране</a:t>
            </a:r>
            <a:endParaRPr lang="en-US" sz="2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7744" y="6400800"/>
            <a:ext cx="5184576" cy="4572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sr-Cyrl-RS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 Петница, 27. септембар 2015.</a:t>
            </a:r>
            <a:endParaRPr lang="sr-Latn-CS" sz="1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8" descr="Hrom_Petn_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8892480" cy="491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srpsko_hemijsko_drustv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38667"/>
            <a:ext cx="1619672" cy="111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grb-6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1872" y="5767684"/>
            <a:ext cx="1152128" cy="109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83568" y="620688"/>
            <a:ext cx="6542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Подела хроматографских метода </a:t>
            </a:r>
          </a:p>
          <a:p>
            <a:r>
              <a:rPr lang="sr-Cyrl-C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sr-Cyrl-R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рема физичкој природи стационарне и мобилне фазе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8154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4924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RS" sz="2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Хроматографске методе у анализи  хране</a:t>
            </a:r>
            <a:endParaRPr lang="en-US" sz="2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38667"/>
            <a:ext cx="1619672" cy="111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1872" y="5767684"/>
            <a:ext cx="1152128" cy="109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7744" y="6400800"/>
            <a:ext cx="5184576" cy="4572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sr-Cyrl-RS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 Петница, 27. септембар 2015.</a:t>
            </a:r>
            <a:endParaRPr lang="sr-Latn-CS" sz="1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980728"/>
            <a:ext cx="6216830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Подела хроматографских метода </a:t>
            </a:r>
          </a:p>
          <a:p>
            <a:r>
              <a:rPr lang="sr-Cyrl-C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рема механизму раздвајања</a:t>
            </a:r>
          </a:p>
          <a:p>
            <a:endParaRPr lang="sr-Cyrl-RS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адсорпциона</a:t>
            </a:r>
          </a:p>
          <a:p>
            <a:pPr>
              <a:buFont typeface="Arial" pitchFamily="34" charset="0"/>
              <a:buChar char="•"/>
            </a:pPr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подеона (партициона)</a:t>
            </a:r>
          </a:p>
          <a:p>
            <a:pPr>
              <a:buFont typeface="Arial" pitchFamily="34" charset="0"/>
              <a:buChar char="•"/>
            </a:pPr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јоноизмењивачка</a:t>
            </a:r>
          </a:p>
          <a:p>
            <a:pPr>
              <a:buFont typeface="Arial" pitchFamily="34" charset="0"/>
              <a:buChar char="•"/>
            </a:pPr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гел-филтрациона (ексклузиона)</a:t>
            </a:r>
          </a:p>
          <a:p>
            <a:pPr>
              <a:buFont typeface="Arial" pitchFamily="34" charset="0"/>
              <a:buChar char="•"/>
            </a:pPr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....</a:t>
            </a:r>
          </a:p>
          <a:p>
            <a:pPr>
              <a:buFont typeface="Arial" pitchFamily="34" charset="0"/>
              <a:buChar char="•"/>
            </a:pPr>
            <a:endParaRPr lang="sr-Cyrl-RS" sz="28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реално раздвајање је комбинација</a:t>
            </a:r>
          </a:p>
          <a:p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неколико механизама 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4589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4924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RS" sz="2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Хроматографске методе у анализи  хране</a:t>
            </a:r>
            <a:endParaRPr lang="en-US" sz="2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38667"/>
            <a:ext cx="1619672" cy="111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1872" y="5767684"/>
            <a:ext cx="1152128" cy="109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7744" y="6400800"/>
            <a:ext cx="5184576" cy="4572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sr-Cyrl-RS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 Петница, 27. септембар 2015.</a:t>
            </a:r>
            <a:endParaRPr lang="sr-Latn-CS" sz="1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908720"/>
            <a:ext cx="642637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Подела хроматографских метода </a:t>
            </a:r>
          </a:p>
          <a:p>
            <a:r>
              <a:rPr lang="sr-Cyrl-C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рема конфигурацији стационарне фазе</a:t>
            </a:r>
          </a:p>
          <a:p>
            <a:endParaRPr lang="sr-Cyrl-RS" sz="24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Cyrl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хроматографија у колони</a:t>
            </a: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планарна хроматографија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5776" y="3717032"/>
            <a:ext cx="53853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Подела хроматографских метода </a:t>
            </a:r>
          </a:p>
          <a:p>
            <a:r>
              <a:rPr lang="sr-Cyrl-C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рема техници рада</a:t>
            </a:r>
          </a:p>
          <a:p>
            <a:endParaRPr lang="sr-Cyrl-RS" sz="24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Cyrl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хроматографија елуирањем</a:t>
            </a:r>
          </a:p>
          <a:p>
            <a:pPr>
              <a:buFont typeface="Arial" pitchFamily="34" charset="0"/>
              <a:buChar char="•"/>
            </a:pPr>
            <a:r>
              <a:rPr lang="sr-Cyrl-C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хроматографија</a:t>
            </a:r>
            <a:r>
              <a:rPr lang="sr-Cyrl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истискивањем</a:t>
            </a: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фронтална анализа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 descr="liqcol1.jpg (6214 bytes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924944"/>
            <a:ext cx="1530865" cy="259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tlc3.jpg (4376 bytes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2060848"/>
            <a:ext cx="2016472" cy="1312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54611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355077"/>
            <a:ext cx="460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Međumolekulske interakcije</a:t>
            </a:r>
            <a:endParaRPr lang="en-US" sz="28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196752"/>
            <a:ext cx="78037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Osnovni i neodvojivi elementi hromatografskog sistema: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Stacionarna faza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Mobilna faza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Odvajana supstanca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4531" y="3188323"/>
            <a:ext cx="3175869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Promena stacionarne faze</a:t>
            </a:r>
          </a:p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Promena mobilne faze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792742" y="3371958"/>
            <a:ext cx="777876" cy="340616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3155725"/>
            <a:ext cx="269336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Promena selektivnosti</a:t>
            </a:r>
          </a:p>
          <a:p>
            <a:r>
              <a:rPr lang="sr-Latn-RS" sz="20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sistema</a:t>
            </a:r>
            <a:endParaRPr lang="en-US" sz="20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9" name="Down Arrow 8"/>
          <p:cNvSpPr/>
          <p:nvPr/>
        </p:nvSpPr>
        <p:spPr>
          <a:xfrm rot="18727778">
            <a:off x="3209350" y="3906080"/>
            <a:ext cx="445724" cy="989441"/>
          </a:xfrm>
          <a:prstGeom prst="down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0" name="Down Arrow 9"/>
          <p:cNvSpPr/>
          <p:nvPr/>
        </p:nvSpPr>
        <p:spPr>
          <a:xfrm rot="2109001">
            <a:off x="4667963" y="3956316"/>
            <a:ext cx="475719" cy="880745"/>
          </a:xfrm>
          <a:prstGeom prst="down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38958" y="5013176"/>
            <a:ext cx="2771913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Odvajanje različitih</a:t>
            </a:r>
          </a:p>
          <a:p>
            <a:pPr algn="ctr"/>
            <a:r>
              <a:rPr lang="sr-Latn-RS" sz="2400" dirty="0" smtClean="0">
                <a:solidFill>
                  <a:schemeClr val="accent1">
                    <a:lumMod val="10000"/>
                  </a:schemeClr>
                </a:solidFill>
                <a:latin typeface="+mj-lt"/>
              </a:rPr>
              <a:t>supstanci</a:t>
            </a:r>
          </a:p>
        </p:txBody>
      </p:sp>
    </p:spTree>
    <p:extLst>
      <p:ext uri="{BB962C8B-B14F-4D97-AF65-F5344CB8AC3E}">
        <p14:creationId xmlns:p14="http://schemas.microsoft.com/office/powerpoint/2010/main" val="23011433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latin typeface="+mj-lt"/>
              </a:rPr>
              <a:t>ООАХ, Школска 201</a:t>
            </a:r>
            <a:r>
              <a:rPr lang="en-US" sz="2000" dirty="0">
                <a:latin typeface="+mj-lt"/>
              </a:rPr>
              <a:t>5</a:t>
            </a:r>
            <a:r>
              <a:rPr lang="sr-Cyrl-RS" sz="2000" dirty="0" smtClean="0">
                <a:latin typeface="+mj-lt"/>
              </a:rPr>
              <a:t>/1</a:t>
            </a:r>
            <a:r>
              <a:rPr lang="en-US" sz="2000" dirty="0">
                <a:latin typeface="+mj-lt"/>
              </a:rPr>
              <a:t>6</a:t>
            </a:r>
            <a:r>
              <a:rPr lang="sr-Cyrl-RS" sz="2000" dirty="0" smtClean="0">
                <a:latin typeface="+mj-lt"/>
              </a:rPr>
              <a:t>. година</a:t>
            </a:r>
            <a:endParaRPr lang="sr-Latn-CS" sz="2000" dirty="0">
              <a:latin typeface="+mj-lt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89577" y="764704"/>
            <a:ext cx="7775575" cy="515525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200" b="1" i="1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Međumolekulske sile koje se javljaju u hromatografskim sistemima</a:t>
            </a:r>
            <a:endParaRPr kumimoji="0" lang="sr-Latn-CS" sz="22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C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Jonske interakcije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C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Van der Waals–ove sile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20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C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Vodonične veze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C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Transfer naelektrisanja (donorno-akceptorske interakcije)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65" y="2852936"/>
            <a:ext cx="7620000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9932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89577" y="764704"/>
            <a:ext cx="7775575" cy="515525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2200" b="1" i="1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Međumolekulske sile koje se javljaju u hromatografskim sistemima</a:t>
            </a:r>
            <a:endParaRPr kumimoji="0" lang="sr-Latn-CS" sz="22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C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Jonske interakcije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C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Van der Waals–ove sile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20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r-Latn-CS" sz="1800" b="1" i="0" u="none" strike="noStrike" kern="0" cap="none" spc="0" normalizeH="0" baseline="0" noProof="0" dirty="0">
              <a:ln>
                <a:noFill/>
              </a:ln>
              <a:solidFill>
                <a:srgbClr val="40417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C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Vodonične veze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C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Transfer naelektrisanja (donorno-akceptorske interakcije)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65" y="2852936"/>
            <a:ext cx="7620000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7652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4924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RS" sz="2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Хроматографске методе у анализи  хране</a:t>
            </a:r>
            <a:endParaRPr lang="en-US" sz="2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38667"/>
            <a:ext cx="1619672" cy="111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1872" y="5767684"/>
            <a:ext cx="1152128" cy="109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7744" y="6400800"/>
            <a:ext cx="5184576" cy="4572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sr-Cyrl-RS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 Петница, 27. септембар 2015.</a:t>
            </a:r>
            <a:endParaRPr lang="sr-Latn-CS" sz="1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1618" name="Picture 2" descr="http://www.starwest-botanicals.com/media/wysiwyg/staticPage/hptl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772816"/>
            <a:ext cx="4762500" cy="3571875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1052736"/>
            <a:ext cx="2159000" cy="2232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3573016"/>
            <a:ext cx="2883512" cy="206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485398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Picture 7" descr="LC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05064"/>
            <a:ext cx="2030413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1403648" y="548680"/>
            <a:ext cx="6208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sr-Cyrl-CS" sz="2600" dirty="0">
                <a:solidFill>
                  <a:srgbClr val="000066"/>
                </a:solidFill>
              </a:rPr>
              <a:t>... </a:t>
            </a:r>
            <a:r>
              <a:rPr lang="en-US" sz="2600" dirty="0">
                <a:solidFill>
                  <a:srgbClr val="000066"/>
                </a:solidFill>
              </a:rPr>
              <a:t>GC-MS, LC-MS, UPLC, </a:t>
            </a:r>
            <a:r>
              <a:rPr lang="en-US" sz="2600" dirty="0" err="1">
                <a:solidFill>
                  <a:srgbClr val="000066"/>
                </a:solidFill>
              </a:rPr>
              <a:t>nano</a:t>
            </a:r>
            <a:r>
              <a:rPr lang="en-US" sz="2600" dirty="0">
                <a:solidFill>
                  <a:srgbClr val="000066"/>
                </a:solidFill>
              </a:rPr>
              <a:t>-UPLC</a:t>
            </a:r>
            <a:r>
              <a:rPr lang="sr-Cyrl-CS" sz="2600" dirty="0">
                <a:solidFill>
                  <a:srgbClr val="000066"/>
                </a:solidFill>
              </a:rPr>
              <a:t> ...</a:t>
            </a:r>
            <a:endParaRPr lang="sr-Latn-CS" dirty="0"/>
          </a:p>
        </p:txBody>
      </p:sp>
      <p:pic>
        <p:nvPicPr>
          <p:cNvPr id="15369" name="Picture 9" descr="GC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349500"/>
            <a:ext cx="1957387" cy="14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395288" y="2133600"/>
            <a:ext cx="5270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GC</a:t>
            </a:r>
            <a:endParaRPr lang="sr-Latn-CS"/>
          </a:p>
        </p:txBody>
      </p:sp>
      <p:sp>
        <p:nvSpPr>
          <p:cNvPr id="15371" name="Text Box 12"/>
          <p:cNvSpPr txBox="1">
            <a:spLocks noChangeArrowheads="1"/>
          </p:cNvSpPr>
          <p:nvPr/>
        </p:nvSpPr>
        <p:spPr bwMode="auto">
          <a:xfrm>
            <a:off x="1691680" y="3933056"/>
            <a:ext cx="7937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HPLC</a:t>
            </a:r>
            <a:endParaRPr lang="sr-Latn-CS" dirty="0"/>
          </a:p>
        </p:txBody>
      </p:sp>
      <p:pic>
        <p:nvPicPr>
          <p:cNvPr id="15372" name="Picture 13" descr="39-B-DionexICS30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268760"/>
            <a:ext cx="3048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Text Box 14"/>
          <p:cNvSpPr txBox="1">
            <a:spLocks noChangeArrowheads="1"/>
          </p:cNvSpPr>
          <p:nvPr/>
        </p:nvSpPr>
        <p:spPr bwMode="auto">
          <a:xfrm>
            <a:off x="5724128" y="2708920"/>
            <a:ext cx="4127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IC</a:t>
            </a:r>
            <a:endParaRPr lang="sr-Latn-CS" dirty="0"/>
          </a:p>
        </p:txBody>
      </p:sp>
      <p:pic>
        <p:nvPicPr>
          <p:cNvPr id="15374" name="Picture 15" descr="GC_M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1412776"/>
            <a:ext cx="22860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5" name="Text Box 16"/>
          <p:cNvSpPr txBox="1">
            <a:spLocks noChangeArrowheads="1"/>
          </p:cNvSpPr>
          <p:nvPr/>
        </p:nvSpPr>
        <p:spPr bwMode="auto">
          <a:xfrm>
            <a:off x="1979712" y="1772816"/>
            <a:ext cx="9461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GC-MS</a:t>
            </a:r>
            <a:endParaRPr lang="sr-Latn-CS" dirty="0"/>
          </a:p>
        </p:txBody>
      </p:sp>
      <p:pic>
        <p:nvPicPr>
          <p:cNvPr id="15376" name="Picture 17" descr="LC_M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6" y="3717032"/>
            <a:ext cx="18145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7" name="Text Box 18"/>
          <p:cNvSpPr txBox="1">
            <a:spLocks noChangeArrowheads="1"/>
          </p:cNvSpPr>
          <p:nvPr/>
        </p:nvSpPr>
        <p:spPr bwMode="auto">
          <a:xfrm>
            <a:off x="2843808" y="3429000"/>
            <a:ext cx="1212850" cy="366712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HPLC-MS</a:t>
            </a:r>
            <a:endParaRPr lang="sr-Latn-CS" dirty="0"/>
          </a:p>
        </p:txBody>
      </p:sp>
      <p:pic>
        <p:nvPicPr>
          <p:cNvPr id="15378" name="Picture 19" descr="UPL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3429000"/>
            <a:ext cx="17145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9" name="Text Box 20"/>
          <p:cNvSpPr txBox="1">
            <a:spLocks noChangeArrowheads="1"/>
          </p:cNvSpPr>
          <p:nvPr/>
        </p:nvSpPr>
        <p:spPr bwMode="auto">
          <a:xfrm>
            <a:off x="4860032" y="5733256"/>
            <a:ext cx="793750" cy="366713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UPLC</a:t>
            </a:r>
            <a:endParaRPr lang="sr-Latn-CS" dirty="0"/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60232" y="3645024"/>
            <a:ext cx="2131110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7236296" y="6237312"/>
            <a:ext cx="153118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EA/LC-IRMS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58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2417</TotalTime>
  <Words>547</Words>
  <Application>Microsoft Office PowerPoint</Application>
  <PresentationFormat>On-screen Show (4:3)</PresentationFormat>
  <Paragraphs>128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OBRADA REZULTATA MERENJA  U (BIO)HEMIJI</dc:title>
  <dc:creator>user</dc:creator>
  <cp:lastModifiedBy>Dusanka Milojkovic-Opsenica</cp:lastModifiedBy>
  <cp:revision>179</cp:revision>
  <cp:lastPrinted>1601-01-01T00:00:00Z</cp:lastPrinted>
  <dcterms:created xsi:type="dcterms:W3CDTF">2005-10-14T12:09:59Z</dcterms:created>
  <dcterms:modified xsi:type="dcterms:W3CDTF">2016-12-01T14:51:25Z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