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9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8F18A-CB44-45B6-A59A-E873C84EE70D}" type="datetimeFigureOut">
              <a:rPr lang="en-US" smtClean="0"/>
              <a:t>11/24/2016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EF208-D58A-471C-A969-E35F3706F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467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8F18A-CB44-45B6-A59A-E873C84EE70D}" type="datetimeFigureOut">
              <a:rPr lang="en-US" smtClean="0"/>
              <a:t>11/24/2016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EF208-D58A-471C-A969-E35F3706F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202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8F18A-CB44-45B6-A59A-E873C84EE70D}" type="datetimeFigureOut">
              <a:rPr lang="en-US" smtClean="0"/>
              <a:t>11/24/2016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EF208-D58A-471C-A969-E35F3706F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99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8F18A-CB44-45B6-A59A-E873C84EE70D}" type="datetimeFigureOut">
              <a:rPr lang="en-US" smtClean="0"/>
              <a:t>11/24/2016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EF208-D58A-471C-A969-E35F3706F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773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8F18A-CB44-45B6-A59A-E873C84EE70D}" type="datetimeFigureOut">
              <a:rPr lang="en-US" smtClean="0"/>
              <a:t>11/24/2016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EF208-D58A-471C-A969-E35F3706F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119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8F18A-CB44-45B6-A59A-E873C84EE70D}" type="datetimeFigureOut">
              <a:rPr lang="en-US" smtClean="0"/>
              <a:t>11/24/2016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EF208-D58A-471C-A969-E35F3706F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760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8F18A-CB44-45B6-A59A-E873C84EE70D}" type="datetimeFigureOut">
              <a:rPr lang="en-US" smtClean="0"/>
              <a:t>11/24/2016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EF208-D58A-471C-A969-E35F3706F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732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8F18A-CB44-45B6-A59A-E873C84EE70D}" type="datetimeFigureOut">
              <a:rPr lang="en-US" smtClean="0"/>
              <a:t>11/24/2016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EF208-D58A-471C-A969-E35F3706F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15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8F18A-CB44-45B6-A59A-E873C84EE70D}" type="datetimeFigureOut">
              <a:rPr lang="en-US" smtClean="0"/>
              <a:t>11/24/2016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EF208-D58A-471C-A969-E35F3706F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309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8F18A-CB44-45B6-A59A-E873C84EE70D}" type="datetimeFigureOut">
              <a:rPr lang="en-US" smtClean="0"/>
              <a:t>11/24/2016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EF208-D58A-471C-A969-E35F3706F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448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8F18A-CB44-45B6-A59A-E873C84EE70D}" type="datetimeFigureOut">
              <a:rPr lang="en-US" smtClean="0"/>
              <a:t>11/24/2016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EF208-D58A-471C-A969-E35F3706F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233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8F18A-CB44-45B6-A59A-E873C84EE70D}" type="datetimeFigureOut">
              <a:rPr lang="en-US" smtClean="0"/>
              <a:t>11/24/2016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EF208-D58A-471C-A969-E35F3706F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508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76396" y="228600"/>
            <a:ext cx="3300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Određivanje masti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3782" y="914400"/>
            <a:ext cx="6226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Različit sadržaj u različitim vrstama hrane 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67012"/>
            <a:ext cx="4204050" cy="529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250" y="1542269"/>
            <a:ext cx="4424013" cy="487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19200" y="1403769"/>
            <a:ext cx="3538854" cy="27699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sr-Latn-RS" sz="1200" dirty="0" smtClean="0">
                <a:latin typeface="Arial" pitchFamily="34" charset="0"/>
                <a:cs typeface="Arial" pitchFamily="34" charset="0"/>
              </a:rPr>
              <a:t>S. Nielsen, Food Analysis, 4th Ed, Springer, 2010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017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660" y="457200"/>
            <a:ext cx="8829340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riacilgliceroli, voskovi, fosfolipidi, cerebrozidi, sfingolipidi,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masne kiseline, steroli</a:t>
            </a:r>
          </a:p>
          <a:p>
            <a:pPr marL="342900" indent="-342900">
              <a:buFontTx/>
              <a:buChar char="-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Nerastvorljivost u vodi – razdvajanje od proteina u ugljenih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hidrata</a:t>
            </a:r>
          </a:p>
          <a:p>
            <a:pPr marL="342900" indent="-342900">
              <a:buFontTx/>
              <a:buChar char="-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Rastvorljivost u organskim rastvaračima</a:t>
            </a:r>
          </a:p>
          <a:p>
            <a:pPr marL="342900" indent="-342900">
              <a:buFontTx/>
              <a:buChar char="-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Određivanje ukupnog sadržaja masti: ekstrakcione metode,</a:t>
            </a:r>
          </a:p>
          <a:p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kisela ili bazna hidroliza i potom ekstrakcija, hromatografske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metode</a:t>
            </a:r>
          </a:p>
          <a:p>
            <a:pPr marL="342900" indent="-342900">
              <a:buFontTx/>
              <a:buChar char="-"/>
            </a:pPr>
            <a:r>
              <a:rPr lang="sr-Latn-RS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Priprema uzoraka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(sušenje; sitnjenje; hidroliza; ekstrakcija:</a:t>
            </a:r>
          </a:p>
          <a:p>
            <a:r>
              <a:rPr lang="sr-Latn-RS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dietiletar, petroletar, kombinacija više rastvarača, kontinualna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ekstrakcija;  </a:t>
            </a:r>
            <a:endParaRPr lang="sr-Latn-RS" sz="24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Tx/>
              <a:buChar char="-"/>
            </a:pPr>
            <a:endParaRPr lang="sr-Latn-RS" sz="24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194018"/>
            <a:ext cx="2488645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76800" y="5867400"/>
            <a:ext cx="3538854" cy="27699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sr-Latn-RS" sz="1200" dirty="0" smtClean="0">
                <a:latin typeface="Arial" pitchFamily="34" charset="0"/>
                <a:cs typeface="Arial" pitchFamily="34" charset="0"/>
              </a:rPr>
              <a:t>S. Nielsen, Food Analysis, 4th Ed, Springer, 2010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360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53340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04936" y="912768"/>
            <a:ext cx="7173759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Metoda po Soxhlet-u, npr. AOAC 960.39</a:t>
            </a:r>
          </a:p>
          <a:p>
            <a:pPr marL="342900" indent="-342900">
              <a:buFontTx/>
              <a:buChar char="-"/>
            </a:pPr>
            <a:r>
              <a:rPr lang="vi-VN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Određivanje masti po </a:t>
            </a:r>
            <a:r>
              <a:rPr lang="vi-VN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Weibull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vi-VN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Stoldt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vi-VN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</a:t>
            </a:r>
            <a:endParaRPr lang="sr-Latn-RS" sz="24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Tx/>
              <a:buChar char="-"/>
            </a:pPr>
            <a:r>
              <a:rPr lang="vi-VN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Određivanje masti po </a:t>
            </a:r>
            <a:r>
              <a:rPr lang="vi-VN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Grossfeld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vi-VN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</a:t>
            </a:r>
            <a:endParaRPr lang="sr-Latn-RS" sz="24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Tx/>
              <a:buChar char="-"/>
            </a:pPr>
            <a:r>
              <a:rPr lang="vi-VN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Određivanje masti po Röse-Gottlieb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vi-VN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(slično: po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Mojonnier-u)</a:t>
            </a:r>
          </a:p>
          <a:p>
            <a:endParaRPr lang="sr-Latn-RS" sz="24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Tx/>
              <a:buChar char="-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Refraktometrijsko određivanje masti</a:t>
            </a:r>
          </a:p>
          <a:p>
            <a:pPr marL="342900" indent="-342900">
              <a:buFontTx/>
              <a:buChar char="-"/>
            </a:pPr>
            <a:endParaRPr lang="sr-Latn-R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Tx/>
              <a:buChar char="-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Metoda po Gerber-u (acidobutirometrija)</a:t>
            </a:r>
          </a:p>
          <a:p>
            <a:pPr marL="342900" indent="-342900">
              <a:buFontTx/>
              <a:buChar char="-"/>
            </a:pPr>
            <a:endParaRPr lang="sr-Latn-R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Tx/>
              <a:buChar char="-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Instrumentalne metode: IR, NMR</a:t>
            </a:r>
          </a:p>
          <a:p>
            <a:endParaRPr lang="sr-Latn-RS" sz="24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sr-Latn-RS" sz="24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Tx/>
              <a:buChar char="-"/>
            </a:pPr>
            <a:endParaRPr lang="sr-Latn-RS" sz="24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Tx/>
              <a:buChar char="-"/>
            </a:pP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877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609600"/>
            <a:ext cx="6911975" cy="5533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45317" y="6005032"/>
            <a:ext cx="3538854" cy="27699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sr-Latn-RS" sz="1200" dirty="0" smtClean="0">
                <a:latin typeface="Arial" pitchFamily="34" charset="0"/>
                <a:cs typeface="Arial" pitchFamily="34" charset="0"/>
              </a:rPr>
              <a:t>S. Nielsen, Food Analysis, 4th Ed, Springer, 2010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596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57200"/>
            <a:ext cx="6915150" cy="6045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81600" y="5911912"/>
            <a:ext cx="3864391" cy="30777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sr-Latn-RS" sz="1400" dirty="0" smtClean="0">
                <a:latin typeface="Arial" pitchFamily="34" charset="0"/>
                <a:cs typeface="Arial" pitchFamily="34" charset="0"/>
              </a:rPr>
              <a:t>E. Was et al, </a:t>
            </a:r>
            <a:r>
              <a:rPr lang="it-IT" sz="1400" dirty="0">
                <a:latin typeface="Arial" pitchFamily="34" charset="0"/>
                <a:cs typeface="Arial" pitchFamily="34" charset="0"/>
              </a:rPr>
              <a:t>J. APIC. SCI. Vol. 59 No. 1 2015</a:t>
            </a:r>
            <a:r>
              <a:rPr lang="sr-Latn-RS" sz="14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42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8600"/>
            <a:ext cx="5105400" cy="6353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788" y="2186009"/>
            <a:ext cx="3904315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8421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2037"/>
            <a:ext cx="7362825" cy="3142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581400"/>
            <a:ext cx="8115300" cy="2952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4561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6343650" cy="638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4225" y="3657600"/>
            <a:ext cx="5955632" cy="167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7434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3399"/>
            <a:ext cx="4343400" cy="3224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757578"/>
            <a:ext cx="3733800" cy="120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71780"/>
            <a:ext cx="2828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7005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828826"/>
            <a:ext cx="7493000" cy="478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6056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97321"/>
            <a:ext cx="8814114" cy="447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4581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8407318" cy="492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3068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85800"/>
            <a:ext cx="8150209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2" y="2590800"/>
            <a:ext cx="6777037" cy="3790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936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8244144" cy="459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715000"/>
            <a:ext cx="3781425" cy="992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1517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"/>
            <a:ext cx="8012397" cy="542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121" y="6105568"/>
            <a:ext cx="2867025" cy="752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8240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192</Words>
  <Application>Microsoft Office PowerPoint</Application>
  <PresentationFormat>On-screen Show (4:3)</PresentationFormat>
  <Paragraphs>32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Dusanka Milojkovic-Opsenica</dc:creator>
  <cp:lastModifiedBy>Dusanka Milojkovic-Opsenica</cp:lastModifiedBy>
  <cp:revision>13</cp:revision>
  <dcterms:created xsi:type="dcterms:W3CDTF">2016-11-24T11:20:14Z</dcterms:created>
  <dcterms:modified xsi:type="dcterms:W3CDTF">2016-11-24T14:52:18Z</dcterms:modified>
</cp:coreProperties>
</file>