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7" r:id="rId3"/>
    <p:sldId id="257" r:id="rId4"/>
    <p:sldId id="258" r:id="rId5"/>
    <p:sldId id="259" r:id="rId6"/>
    <p:sldId id="260" r:id="rId7"/>
    <p:sldId id="273" r:id="rId8"/>
    <p:sldId id="261" r:id="rId9"/>
    <p:sldId id="262" r:id="rId10"/>
    <p:sldId id="282" r:id="rId11"/>
    <p:sldId id="283" r:id="rId12"/>
    <p:sldId id="284" r:id="rId13"/>
    <p:sldId id="285" r:id="rId14"/>
    <p:sldId id="263" r:id="rId15"/>
    <p:sldId id="287" r:id="rId16"/>
    <p:sldId id="277" r:id="rId17"/>
    <p:sldId id="288" r:id="rId18"/>
    <p:sldId id="290" r:id="rId19"/>
    <p:sldId id="275" r:id="rId20"/>
    <p:sldId id="291" r:id="rId21"/>
    <p:sldId id="264" r:id="rId22"/>
    <p:sldId id="278" r:id="rId23"/>
    <p:sldId id="279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280" r:id="rId37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E6BC"/>
    <a:srgbClr val="E3C4BB"/>
    <a:srgbClr val="F7E5E1"/>
    <a:srgbClr val="CC9900"/>
    <a:srgbClr val="800080"/>
    <a:srgbClr val="008000"/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65C34-1E65-4CCB-A79B-71E36995120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432EA-D73D-4576-A35B-561FF58D25B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37E12-0791-4517-92CD-1D009364D4A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24ACB-1B9B-4033-AD9F-7F7F4FB3F79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446DE-BF87-4D70-A286-3BB7D2DA980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EA35D-BAE8-4C34-A68D-A31E464D433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027A3-1B07-494A-9680-003E3D3AFB1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BE803-F435-40D4-B196-9ADEAF90954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08146-7EDA-4463-9F99-B8C7F9DC631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85C18-E6AC-46DB-9425-2947FCBD630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DEC8A-4A26-488D-B0CB-596372A3FB6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E542C83-1E97-4948-AFC2-69FBD38521B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187450" y="908050"/>
          <a:ext cx="5918200" cy="5113338"/>
        </p:xfrm>
        <a:graphic>
          <a:graphicData uri="http://schemas.openxmlformats.org/presentationml/2006/ole">
            <p:oleObj spid="_x0000_s1026" name="Document" r:id="rId3" imgW="5702754" imgH="631015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600">
                <a:solidFill>
                  <a:schemeClr val="accent2"/>
                </a:solidFill>
              </a:rPr>
              <a:t>Osnovni principi uzimanja uzoraka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187450" y="1597025"/>
            <a:ext cx="584358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Inferencijalna statistika – zaključivanje </a:t>
            </a:r>
            <a:endParaRPr lang="sr-Latn-CS" sz="2600">
              <a:solidFill>
                <a:srgbClr val="660033"/>
              </a:solidFill>
            </a:endParaRPr>
          </a:p>
          <a:p>
            <a:pPr algn="just"/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od posebnog ka opštem</a:t>
            </a:r>
            <a:endParaRPr lang="sr-Latn-CS" sz="2600">
              <a:solidFill>
                <a:srgbClr val="660033"/>
              </a:solidFill>
            </a:endParaRP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1187450" y="2605088"/>
            <a:ext cx="615473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600">
                <a:solidFill>
                  <a:schemeClr val="accent2"/>
                </a:solidFill>
                <a:cs typeface="Times New Roman" pitchFamily="18" charset="0"/>
              </a:rPr>
              <a:t>Populacija = veliki skup jedinki </a:t>
            </a:r>
            <a:endParaRPr lang="sr-Latn-CS" sz="2600">
              <a:solidFill>
                <a:schemeClr val="accent2"/>
              </a:solidFill>
            </a:endParaRPr>
          </a:p>
          <a:p>
            <a:pPr algn="just"/>
            <a:r>
              <a:rPr lang="sr-Latn-CS" sz="2600">
                <a:solidFill>
                  <a:schemeClr val="accent2"/>
                </a:solidFill>
                <a:cs typeface="Times New Roman" pitchFamily="18" charset="0"/>
              </a:rPr>
              <a:t>koje imaju neku zajedničku karakteristiku</a:t>
            </a:r>
            <a:endParaRPr lang="sr-Latn-CS" sz="2600">
              <a:solidFill>
                <a:schemeClr val="accent2"/>
              </a:solidFill>
            </a:endParaRPr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1187450" y="3757613"/>
            <a:ext cx="54657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600">
                <a:solidFill>
                  <a:srgbClr val="008000"/>
                </a:solidFill>
                <a:cs typeface="Times New Roman" pitchFamily="18" charset="0"/>
              </a:rPr>
              <a:t>Uzorak = po</a:t>
            </a:r>
            <a:r>
              <a:rPr lang="sr-Latn-CS" sz="2600">
                <a:solidFill>
                  <a:srgbClr val="008000"/>
                </a:solidFill>
              </a:rPr>
              <a:t>d</a:t>
            </a:r>
            <a:r>
              <a:rPr lang="sr-Latn-CS" sz="2600">
                <a:solidFill>
                  <a:srgbClr val="008000"/>
                </a:solidFill>
                <a:cs typeface="Times New Roman" pitchFamily="18" charset="0"/>
              </a:rPr>
              <a:t>skup populacije </a:t>
            </a:r>
            <a:endParaRPr lang="sr-Latn-CS" sz="2600">
              <a:solidFill>
                <a:srgbClr val="008000"/>
              </a:solidFill>
            </a:endParaRPr>
          </a:p>
          <a:p>
            <a:r>
              <a:rPr lang="sr-Latn-CS" sz="2600">
                <a:solidFill>
                  <a:srgbClr val="008000"/>
                </a:solidFill>
                <a:cs typeface="Times New Roman" pitchFamily="18" charset="0"/>
              </a:rPr>
              <a:t>reprezentativan za veliku populaciju</a:t>
            </a:r>
            <a:r>
              <a:rPr lang="sr-Latn-CS" sz="1200">
                <a:cs typeface="Times New Roman" pitchFamily="18" charset="0"/>
              </a:rPr>
              <a:t> </a:t>
            </a:r>
            <a:endParaRPr lang="sr-Latn-CS" sz="1800"/>
          </a:p>
        </p:txBody>
      </p:sp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1187450" y="5053013"/>
            <a:ext cx="694848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600">
                <a:solidFill>
                  <a:srgbClr val="660033"/>
                </a:solidFill>
              </a:rPr>
              <a:t>R</a:t>
            </a:r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eprezentativn</a:t>
            </a:r>
            <a:r>
              <a:rPr lang="sr-Latn-CS" sz="2600">
                <a:solidFill>
                  <a:srgbClr val="660033"/>
                </a:solidFill>
              </a:rPr>
              <a:t>ost</a:t>
            </a:r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 = približno ist</a:t>
            </a:r>
            <a:r>
              <a:rPr lang="sr-Latn-CS" sz="2600">
                <a:solidFill>
                  <a:srgbClr val="660033"/>
                </a:solidFill>
              </a:rPr>
              <a:t>a</a:t>
            </a:r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 raspodel</a:t>
            </a:r>
            <a:r>
              <a:rPr lang="sr-Latn-CS" sz="2600">
                <a:solidFill>
                  <a:srgbClr val="660033"/>
                </a:solidFill>
              </a:rPr>
              <a:t>a</a:t>
            </a:r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 </a:t>
            </a:r>
            <a:endParaRPr lang="sr-Latn-CS" sz="2600">
              <a:solidFill>
                <a:srgbClr val="660033"/>
              </a:solidFill>
            </a:endParaRPr>
          </a:p>
          <a:p>
            <a:pPr algn="just"/>
            <a:r>
              <a:rPr lang="sr-Latn-CS" sz="2600">
                <a:solidFill>
                  <a:srgbClr val="660033"/>
                </a:solidFill>
                <a:cs typeface="Times New Roman" pitchFamily="18" charset="0"/>
              </a:rPr>
              <a:t>vrednosti obeležja posmatranja kao populacija</a:t>
            </a:r>
            <a:endParaRPr lang="sr-Latn-CS" sz="260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95288" y="476250"/>
            <a:ext cx="8416925" cy="568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3200">
                <a:solidFill>
                  <a:srgbClr val="660033"/>
                </a:solidFill>
              </a:rPr>
              <a:t>Zašto uzorak?</a:t>
            </a:r>
          </a:p>
          <a:p>
            <a:endParaRPr lang="sr-Latn-CS" sz="3200">
              <a:solidFill>
                <a:srgbClr val="660033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>
                <a:solidFill>
                  <a:schemeClr val="accent2"/>
                </a:solidFill>
              </a:rPr>
              <a:t> Kraće vreme proučavanja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>
                <a:solidFill>
                  <a:srgbClr val="008000"/>
                </a:solidFill>
              </a:rPr>
              <a:t> Niža cena</a:t>
            </a:r>
            <a:endParaRPr lang="sr-Latn-CS" sz="2800">
              <a:solidFill>
                <a:srgbClr val="800080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>
                <a:solidFill>
                  <a:srgbClr val="800080"/>
                </a:solidFill>
              </a:rPr>
              <a:t> Destruktivne metode analize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800080"/>
                </a:solidFill>
              </a:rPr>
              <a:t>	</a:t>
            </a:r>
            <a:r>
              <a:rPr lang="sr-Latn-CS" sz="2800">
                <a:solidFill>
                  <a:srgbClr val="800080"/>
                </a:solidFill>
                <a:sym typeface="Wingdings 3" pitchFamily="18" charset="2"/>
              </a:rPr>
              <a:t> nemoguća analiza populacije</a:t>
            </a:r>
            <a:endParaRPr lang="sr-Latn-CS" sz="2800">
              <a:solidFill>
                <a:schemeClr val="accent2"/>
              </a:solidFill>
              <a:sym typeface="Wingdings 3" pitchFamily="18" charset="2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>
                <a:solidFill>
                  <a:schemeClr val="accent2"/>
                </a:solidFill>
                <a:sym typeface="Wingdings 3" pitchFamily="18" charset="2"/>
              </a:rPr>
              <a:t> Često rezultati analize uzorka tačniji i precizniji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800">
                <a:solidFill>
                  <a:schemeClr val="accent2"/>
                </a:solidFill>
                <a:sym typeface="Wingdings 3" pitchFamily="18" charset="2"/>
              </a:rPr>
              <a:t>    u odnosu na analizu populacije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800">
                <a:sym typeface="Wingdings 3" pitchFamily="18" charset="2"/>
              </a:rPr>
              <a:t>    </a:t>
            </a:r>
            <a:r>
              <a:rPr lang="sr-Latn-CS" sz="2800">
                <a:solidFill>
                  <a:srgbClr val="008000"/>
                </a:solidFill>
                <a:sym typeface="Wingdings 3" pitchFamily="18" charset="2"/>
              </a:rPr>
              <a:t>(niži troškovi analize  skuplje ali tačnije metode)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>
                <a:sym typeface="Wingdings 3" pitchFamily="18" charset="2"/>
              </a:rPr>
              <a:t> </a:t>
            </a:r>
            <a:r>
              <a:rPr lang="sr-Latn-CS" sz="2800">
                <a:solidFill>
                  <a:srgbClr val="CC9900"/>
                </a:solidFill>
                <a:sym typeface="Wingdings 3" pitchFamily="18" charset="2"/>
              </a:rPr>
              <a:t>Neki uzorci mogu da smanjuju heterogenost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CC9900"/>
                </a:solidFill>
                <a:sym typeface="Wingdings 3" pitchFamily="18" charset="2"/>
              </a:rPr>
              <a:t>   obeležja posmatranja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971550" y="765175"/>
            <a:ext cx="7237413" cy="366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US" sz="2600">
                <a:solidFill>
                  <a:srgbClr val="008000"/>
                </a:solidFill>
                <a:cs typeface="Times New Roman" pitchFamily="18" charset="0"/>
              </a:rPr>
              <a:t>Prema verovatnoći izbora i prema načinu </a:t>
            </a:r>
            <a:r>
              <a:rPr lang="sr-Latn-CS" sz="2600">
                <a:solidFill>
                  <a:srgbClr val="008000"/>
                </a:solidFill>
              </a:rPr>
              <a:t>      </a:t>
            </a:r>
            <a:r>
              <a:rPr lang="en-US" sz="2600">
                <a:solidFill>
                  <a:srgbClr val="008000"/>
                </a:solidFill>
                <a:cs typeface="Times New Roman" pitchFamily="18" charset="0"/>
              </a:rPr>
              <a:t>formiranja razlikuje se više vrsta uzoraka. </a:t>
            </a:r>
            <a:endParaRPr lang="sr-Latn-CS" sz="2600">
              <a:solidFill>
                <a:srgbClr val="008000"/>
              </a:solidFill>
            </a:endParaRPr>
          </a:p>
          <a:p>
            <a:pPr algn="just"/>
            <a:endParaRPr lang="sr-Latn-CS" sz="2600">
              <a:solidFill>
                <a:srgbClr val="008000"/>
              </a:solidFill>
            </a:endParaRPr>
          </a:p>
          <a:p>
            <a:pPr algn="just"/>
            <a:r>
              <a:rPr lang="sr-Latn-CS" sz="2600">
                <a:solidFill>
                  <a:schemeClr val="accent2"/>
                </a:solidFill>
              </a:rPr>
              <a:t>Najčešće:</a:t>
            </a:r>
          </a:p>
          <a:p>
            <a:pPr algn="just"/>
            <a:endParaRPr lang="sr-Latn-CS" sz="2600">
              <a:solidFill>
                <a:schemeClr val="accent2"/>
              </a:solidFill>
            </a:endParaRPr>
          </a:p>
          <a:p>
            <a:pPr algn="just">
              <a:buFontTx/>
              <a:buChar char="-"/>
            </a:pPr>
            <a:r>
              <a:rPr lang="sr-Latn-CS" sz="2600">
                <a:solidFill>
                  <a:schemeClr val="accent2"/>
                </a:solidFill>
              </a:rPr>
              <a:t> Slučajni</a:t>
            </a:r>
          </a:p>
          <a:p>
            <a:pPr algn="just">
              <a:buFontTx/>
              <a:buChar char="-"/>
            </a:pPr>
            <a:r>
              <a:rPr lang="sr-Latn-CS" sz="2600">
                <a:solidFill>
                  <a:schemeClr val="accent2"/>
                </a:solidFill>
              </a:rPr>
              <a:t> Sistematski</a:t>
            </a:r>
          </a:p>
          <a:p>
            <a:pPr algn="just">
              <a:buFontTx/>
              <a:buChar char="-"/>
            </a:pPr>
            <a:r>
              <a:rPr lang="sr-Latn-CS" sz="2600">
                <a:solidFill>
                  <a:schemeClr val="accent2"/>
                </a:solidFill>
              </a:rPr>
              <a:t> Stratifikovani</a:t>
            </a:r>
          </a:p>
          <a:p>
            <a:pPr algn="just">
              <a:buFont typeface="Wingdings" pitchFamily="2" charset="2"/>
              <a:buChar char="Ø"/>
            </a:pPr>
            <a:endParaRPr lang="sr-Latn-CS" sz="2600">
              <a:solidFill>
                <a:schemeClr val="accent2"/>
              </a:solidFill>
            </a:endParaRP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1166813" y="4383088"/>
            <a:ext cx="55435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rgbClr val="660033"/>
                </a:solidFill>
              </a:rPr>
              <a:t>Slučajni = najpoznatiji; </a:t>
            </a:r>
          </a:p>
          <a:p>
            <a:r>
              <a:rPr lang="sr-Latn-CS">
                <a:solidFill>
                  <a:srgbClr val="660033"/>
                </a:solidFill>
              </a:rPr>
              <a:t>Svaka jedinka populacije ima jednaku</a:t>
            </a:r>
          </a:p>
          <a:p>
            <a:r>
              <a:rPr lang="sr-Latn-CS">
                <a:solidFill>
                  <a:srgbClr val="660033"/>
                </a:solidFill>
              </a:rPr>
              <a:t>verovatnoću da bude izabrana u uzorak</a:t>
            </a:r>
          </a:p>
          <a:p>
            <a:endParaRPr lang="sr-Latn-CS">
              <a:solidFill>
                <a:srgbClr val="660033"/>
              </a:solidFill>
            </a:endParaRPr>
          </a:p>
          <a:p>
            <a:r>
              <a:rPr lang="sr-Latn-CS">
                <a:solidFill>
                  <a:srgbClr val="660033"/>
                </a:solidFill>
              </a:rPr>
              <a:t>Tablice slučajnih brojeva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856932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628775"/>
            <a:ext cx="2951163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5416550" y="3232150"/>
            <a:ext cx="29305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chemeClr val="accent2"/>
                </a:solidFill>
              </a:rPr>
              <a:t>P = 0,1</a:t>
            </a:r>
          </a:p>
          <a:p>
            <a:endParaRPr lang="sr-Latn-CS">
              <a:solidFill>
                <a:schemeClr val="accent2"/>
              </a:solidFill>
            </a:endParaRPr>
          </a:p>
          <a:p>
            <a:r>
              <a:rPr lang="sr-Latn-CS">
                <a:solidFill>
                  <a:schemeClr val="accent2"/>
                </a:solidFill>
              </a:rPr>
              <a:t>Beleže se brojevi u</a:t>
            </a:r>
          </a:p>
          <a:p>
            <a:r>
              <a:rPr lang="sr-Latn-CS">
                <a:solidFill>
                  <a:schemeClr val="accent2"/>
                </a:solidFill>
              </a:rPr>
              <a:t>grupama od po 2 - 5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852738"/>
            <a:ext cx="3149600" cy="254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884" name="Group 284"/>
          <p:cNvGraphicFramePr>
            <a:graphicFrameLocks noGrp="1"/>
          </p:cNvGraphicFramePr>
          <p:nvPr/>
        </p:nvGraphicFramePr>
        <p:xfrm>
          <a:off x="1116013" y="2492375"/>
          <a:ext cx="3168650" cy="4023360"/>
        </p:xfrm>
        <a:graphic>
          <a:graphicData uri="http://schemas.openxmlformats.org/drawingml/2006/table">
            <a:tbl>
              <a:tblPr/>
              <a:tblGrid>
                <a:gridCol w="1020762"/>
                <a:gridCol w="1165225"/>
                <a:gridCol w="982663"/>
              </a:tblGrid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Uzorak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Red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Kolona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83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13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92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52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02" name="Text Box 289"/>
          <p:cNvSpPr txBox="1">
            <a:spLocks noChangeArrowheads="1"/>
          </p:cNvSpPr>
          <p:nvPr/>
        </p:nvSpPr>
        <p:spPr bwMode="auto">
          <a:xfrm>
            <a:off x="1908175" y="908050"/>
            <a:ext cx="4873625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Primer: Priprema slučajnog uzorka</a:t>
            </a:r>
          </a:p>
        </p:txBody>
      </p:sp>
      <p:sp>
        <p:nvSpPr>
          <p:cNvPr id="11303" name="Text Box 290"/>
          <p:cNvSpPr txBox="1">
            <a:spLocks noChangeArrowheads="1"/>
          </p:cNvSpPr>
          <p:nvPr/>
        </p:nvSpPr>
        <p:spPr bwMode="auto">
          <a:xfrm>
            <a:off x="684213" y="1773238"/>
            <a:ext cx="5053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Na osnovu tablice slučajnih brojeva: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620713"/>
            <a:ext cx="21415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611188" y="1341438"/>
            <a:ext cx="72532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chemeClr val="accent2"/>
                </a:solidFill>
              </a:rPr>
              <a:t>Sistematski – često se primenjuje umesto slučajnog;</a:t>
            </a:r>
          </a:p>
          <a:p>
            <a:r>
              <a:rPr lang="sr-Latn-CS">
                <a:solidFill>
                  <a:schemeClr val="accent2"/>
                </a:solidFill>
              </a:rPr>
              <a:t>jednako reprezentativni;</a:t>
            </a:r>
          </a:p>
        </p:txBody>
      </p:sp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192088" y="2670175"/>
            <a:ext cx="8951912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pl-PL">
                <a:solidFill>
                  <a:srgbClr val="660033"/>
                </a:solidFill>
              </a:rPr>
              <a:t>B</a:t>
            </a:r>
            <a:r>
              <a:rPr lang="pl-PL">
                <a:solidFill>
                  <a:srgbClr val="660033"/>
                </a:solidFill>
                <a:cs typeface="Times New Roman" pitchFamily="18" charset="0"/>
              </a:rPr>
              <a:t>ira se po izvesnom sistemu </a:t>
            </a:r>
            <a:r>
              <a:rPr lang="pl-PL">
                <a:solidFill>
                  <a:srgbClr val="660033"/>
                </a:solidFill>
                <a:cs typeface="Times New Roman" pitchFamily="18" charset="0"/>
                <a:sym typeface="Wingdings 3" pitchFamily="18" charset="2"/>
              </a:rPr>
              <a:t></a:t>
            </a:r>
            <a:r>
              <a:rPr lang="pl-PL">
                <a:solidFill>
                  <a:srgbClr val="660033"/>
                </a:solidFill>
                <a:sym typeface="Wingdings 3" pitchFamily="18" charset="2"/>
              </a:rPr>
              <a:t> različita verovatnoća izbora</a:t>
            </a:r>
          </a:p>
          <a:p>
            <a:pPr algn="just"/>
            <a:endParaRPr lang="pl-PL">
              <a:solidFill>
                <a:srgbClr val="660033"/>
              </a:solidFill>
              <a:sym typeface="Wingdings 3" pitchFamily="18" charset="2"/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F</a:t>
            </a:r>
            <a:r>
              <a:rPr lang="pl-PL">
                <a:solidFill>
                  <a:srgbClr val="008000"/>
                </a:solidFill>
              </a:rPr>
              <a:t>aze f</a:t>
            </a:r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ormiranje sistematskog uzorka: </a:t>
            </a:r>
            <a:endParaRPr lang="pl-PL">
              <a:solidFill>
                <a:srgbClr val="008000"/>
              </a:solidFill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1. sastavljanje spiska jedinica</a:t>
            </a:r>
            <a:r>
              <a:rPr lang="pl-PL">
                <a:solidFill>
                  <a:srgbClr val="008000"/>
                </a:solidFill>
              </a:rPr>
              <a:t> </a:t>
            </a:r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posmatranja osnovnog skupa; </a:t>
            </a:r>
            <a:endParaRPr lang="pl-PL">
              <a:solidFill>
                <a:srgbClr val="008000"/>
              </a:solidFill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2. izračunavanje koraka izbora –</a:t>
            </a:r>
            <a:r>
              <a:rPr lang="pl-PL">
                <a:solidFill>
                  <a:srgbClr val="008000"/>
                </a:solidFill>
              </a:rPr>
              <a:t> </a:t>
            </a:r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odnos veličine osnovnog skupa </a:t>
            </a:r>
            <a:endParaRPr lang="pl-PL">
              <a:solidFill>
                <a:srgbClr val="008000"/>
              </a:solidFill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i veličine uzorka (K = N / n); </a:t>
            </a:r>
            <a:endParaRPr lang="pl-PL">
              <a:solidFill>
                <a:srgbClr val="008000"/>
              </a:solidFill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3. određivanje slučajnog početka odabiranja K-tih jedinica;</a:t>
            </a:r>
            <a:endParaRPr lang="pl-PL">
              <a:solidFill>
                <a:srgbClr val="008000"/>
              </a:solidFill>
            </a:endParaRPr>
          </a:p>
          <a:p>
            <a:pPr algn="just"/>
            <a:r>
              <a:rPr lang="pl-PL">
                <a:solidFill>
                  <a:srgbClr val="008000"/>
                </a:solidFill>
                <a:cs typeface="Times New Roman" pitchFamily="18" charset="0"/>
              </a:rPr>
              <a:t>4. izvlačenje </a:t>
            </a:r>
            <a:r>
              <a:rPr lang="sr-Latn-CS">
                <a:solidFill>
                  <a:srgbClr val="008000"/>
                </a:solidFill>
                <a:cs typeface="Times New Roman" pitchFamily="18" charset="0"/>
              </a:rPr>
              <a:t>svake K-te jedinice osnovnog skupa iz</a:t>
            </a:r>
            <a:endParaRPr lang="sr-Latn-CS">
              <a:solidFill>
                <a:srgbClr val="008000"/>
              </a:solidFill>
            </a:endParaRPr>
          </a:p>
          <a:p>
            <a:pPr algn="just"/>
            <a:r>
              <a:rPr lang="sr-Latn-CS">
                <a:solidFill>
                  <a:srgbClr val="008000"/>
                </a:solidFill>
                <a:cs typeface="Times New Roman" pitchFamily="18" charset="0"/>
              </a:rPr>
              <a:t> spiska, počevši od slučajnog početka. </a:t>
            </a:r>
            <a:endParaRPr lang="sr-Latn-CS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808038" y="855663"/>
            <a:ext cx="76263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chemeClr val="accent2"/>
                </a:solidFill>
              </a:rPr>
              <a:t>Stratifikovani (slojeviti) uzorak:</a:t>
            </a:r>
          </a:p>
          <a:p>
            <a:r>
              <a:rPr lang="sr-Latn-CS">
                <a:solidFill>
                  <a:schemeClr val="accent2"/>
                </a:solidFill>
              </a:rPr>
              <a:t>Populacija se podeli u podpopulacije prema nekoj</a:t>
            </a:r>
          </a:p>
          <a:p>
            <a:r>
              <a:rPr lang="sr-Latn-CS">
                <a:solidFill>
                  <a:schemeClr val="accent2"/>
                </a:solidFill>
              </a:rPr>
              <a:t>karakteristici </a:t>
            </a:r>
            <a:r>
              <a:rPr lang="sr-Latn-CS">
                <a:solidFill>
                  <a:schemeClr val="accent2"/>
                </a:solidFill>
                <a:cs typeface="Arial" charset="0"/>
              </a:rPr>
              <a:t>→ iz svakog sloja slučajni uzorak</a:t>
            </a:r>
            <a:endParaRPr lang="en-US">
              <a:solidFill>
                <a:schemeClr val="accent2"/>
              </a:solidFill>
              <a:cs typeface="Arial" charset="0"/>
            </a:endParaRPr>
          </a:p>
          <a:p>
            <a:r>
              <a:rPr lang="en-US">
                <a:solidFill>
                  <a:schemeClr val="accent2"/>
                </a:solidFill>
                <a:cs typeface="Arial" charset="0"/>
              </a:rPr>
              <a:t>(homogenost unutar, a heterogenost izmedju stratuma)</a:t>
            </a:r>
          </a:p>
          <a:p>
            <a:endParaRPr lang="en-US">
              <a:solidFill>
                <a:schemeClr val="accent2"/>
              </a:solidFill>
              <a:cs typeface="Arial" charset="0"/>
            </a:endParaRPr>
          </a:p>
          <a:p>
            <a:r>
              <a:rPr lang="sr-Latn-CS">
                <a:solidFill>
                  <a:srgbClr val="660033"/>
                </a:solidFill>
                <a:cs typeface="Arial" charset="0"/>
              </a:rPr>
              <a:t>Često bolja reprezentativnost</a:t>
            </a:r>
            <a:r>
              <a:rPr lang="sr-Latn-CS">
                <a:cs typeface="Arial" charset="0"/>
              </a:rPr>
              <a:t> 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1331913" y="3573463"/>
            <a:ext cx="58467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rgbClr val="660033"/>
                </a:solidFill>
              </a:rPr>
              <a:t>Veličina uzorka?</a:t>
            </a:r>
          </a:p>
          <a:p>
            <a:r>
              <a:rPr lang="sr-Latn-CS">
                <a:solidFill>
                  <a:srgbClr val="660033"/>
                </a:solidFill>
              </a:rPr>
              <a:t>Često je jako teško dati precizan odgovor!</a:t>
            </a:r>
          </a:p>
          <a:p>
            <a:endParaRPr lang="sr-Latn-CS">
              <a:solidFill>
                <a:srgbClr val="660033"/>
              </a:solidFill>
            </a:endParaRPr>
          </a:p>
          <a:p>
            <a:r>
              <a:rPr lang="sr-Latn-CS">
                <a:solidFill>
                  <a:srgbClr val="008000"/>
                </a:solidFill>
              </a:rPr>
              <a:t>Zavisi od: </a:t>
            </a:r>
          </a:p>
          <a:p>
            <a:pPr>
              <a:buFontTx/>
              <a:buChar char="-"/>
            </a:pPr>
            <a:r>
              <a:rPr lang="sr-Latn-CS">
                <a:solidFill>
                  <a:srgbClr val="008000"/>
                </a:solidFill>
              </a:rPr>
              <a:t> varijabilnosti merene pojave</a:t>
            </a:r>
          </a:p>
          <a:p>
            <a:pPr>
              <a:buFontTx/>
              <a:buChar char="-"/>
            </a:pPr>
            <a:r>
              <a:rPr lang="sr-Latn-CS">
                <a:solidFill>
                  <a:srgbClr val="008000"/>
                </a:solidFill>
              </a:rPr>
              <a:t> željene preciznosti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187450" y="908050"/>
          <a:ext cx="5918200" cy="5113338"/>
        </p:xfrm>
        <a:graphic>
          <a:graphicData uri="http://schemas.openxmlformats.org/presentationml/2006/ole">
            <p:oleObj spid="_x0000_s2050" name="Document" r:id="rId3" imgW="5704786" imgH="6301326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357313" y="785813"/>
          <a:ext cx="5921375" cy="5632450"/>
        </p:xfrm>
        <a:graphic>
          <a:graphicData uri="http://schemas.openxmlformats.org/presentationml/2006/ole">
            <p:oleObj spid="_x0000_s3074" name="Document" r:id="rId3" imgW="5979000" imgH="5696603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643063" y="1143000"/>
          <a:ext cx="5907087" cy="5108575"/>
        </p:xfrm>
        <a:graphic>
          <a:graphicData uri="http://schemas.openxmlformats.org/presentationml/2006/ole">
            <p:oleObj spid="_x0000_s4098" name="Document" r:id="rId3" imgW="6207829" imgH="5087372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857250" y="928688"/>
            <a:ext cx="8148638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/>
              <a:t> Odgovornost, edukovanost i stalno usavršavanje osoblja</a:t>
            </a:r>
          </a:p>
          <a:p>
            <a:pPr>
              <a:buFontTx/>
              <a:buChar char="-"/>
            </a:pPr>
            <a:r>
              <a:rPr lang="en-US"/>
              <a:t> Vođenje evidencije (zahtev, ugovor o ispitivanju, prijem i</a:t>
            </a:r>
          </a:p>
          <a:p>
            <a:r>
              <a:rPr lang="en-US"/>
              <a:t>   evidencija uzoraka, vođenje dnevnika rada, izdavanje </a:t>
            </a:r>
          </a:p>
          <a:p>
            <a:r>
              <a:rPr lang="en-US"/>
              <a:t>   izveštaja o ispitivanju)</a:t>
            </a:r>
          </a:p>
          <a:p>
            <a:pPr>
              <a:buFontTx/>
              <a:buChar char="-"/>
            </a:pPr>
            <a:r>
              <a:rPr lang="en-US"/>
              <a:t> Odgovarajuća opremljenost laboratorije (održavanje</a:t>
            </a:r>
          </a:p>
          <a:p>
            <a:r>
              <a:rPr lang="en-US"/>
              <a:t>   laboratorijske opreme)</a:t>
            </a:r>
          </a:p>
          <a:p>
            <a:r>
              <a:rPr lang="en-US"/>
              <a:t>- Standardni radni postupci (priprema reagenasa i posuđa,</a:t>
            </a:r>
          </a:p>
          <a:p>
            <a:r>
              <a:rPr lang="en-US"/>
              <a:t>   kalibracija opreme, priprema uzoraka za ispitivanje i</a:t>
            </a:r>
          </a:p>
          <a:p>
            <a:r>
              <a:rPr lang="en-US"/>
              <a:t>   ispitivanje uzoraka)</a:t>
            </a:r>
          </a:p>
          <a:p>
            <a:pPr>
              <a:buFontTx/>
              <a:buChar char="-"/>
            </a:pPr>
            <a:r>
              <a:rPr lang="en-US"/>
              <a:t> Analiza rezultata i statistička kontrola ispitivanja (primena</a:t>
            </a:r>
          </a:p>
          <a:p>
            <a:r>
              <a:rPr lang="en-US"/>
              <a:t>  testova)</a:t>
            </a:r>
          </a:p>
          <a:p>
            <a:pPr>
              <a:buFontTx/>
              <a:buChar char="-"/>
            </a:pPr>
            <a:r>
              <a:rPr lang="en-US"/>
              <a:t>Izrada izveštaja o ispitivanju</a:t>
            </a:r>
          </a:p>
          <a:p>
            <a:pPr>
              <a:buFontTx/>
              <a:buChar char="-"/>
            </a:pPr>
            <a:r>
              <a:rPr lang="en-US"/>
              <a:t> Verifikacija ispitivanja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971550" y="549275"/>
            <a:ext cx="75263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u="sng"/>
              <a:t>Metode kontrole kvaliteta</a:t>
            </a:r>
            <a:r>
              <a:rPr lang="sr-Latn-CS"/>
              <a:t> = statističke metode</a:t>
            </a:r>
          </a:p>
          <a:p>
            <a:r>
              <a:rPr lang="sr-Latn-CS"/>
              <a:t>za praćenje vremenski zavisnih trendova u rezultatima</a:t>
            </a:r>
          </a:p>
          <a:p>
            <a:endParaRPr lang="sr-Latn-CS"/>
          </a:p>
        </p:txBody>
      </p: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468313" y="2205038"/>
            <a:ext cx="8426450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r-Latn-CS">
                <a:cs typeface="Tahoma" pitchFamily="34" charset="0"/>
              </a:rPr>
              <a:t>Kontrola kvaliteta = sve što je neophodno za 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r-Latn-CS">
                <a:cs typeface="Tahoma" pitchFamily="34" charset="0"/>
              </a:rPr>
              <a:t>dovođenje analitičkog sistema pod stastističku kontrolu</a:t>
            </a:r>
            <a:r>
              <a:rPr lang="en-US">
                <a:cs typeface="Tahoma" pitchFamily="34" charset="0"/>
              </a:rPr>
              <a:t> </a:t>
            </a:r>
            <a:endParaRPr lang="sr-Latn-CS">
              <a:cs typeface="Tahoma" pitchFamily="34" charset="0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Najbitnije: pisana uputstva za sve važne postupke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vezane za laboratoriju, tehniku, uzorak, metodu i 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protokol (dobra laboratorijska praksa, dobra praksa merenja,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standardna operativna procedura, protokol za specifičnu 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upotrebu, otklanjanje grubih grešaka, potvrda o kompetenciji 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sr-Latn-CS">
                <a:solidFill>
                  <a:schemeClr val="accent2"/>
                </a:solidFill>
                <a:cs typeface="Tahoma" pitchFamily="34" charset="0"/>
              </a:rPr>
              <a:t>analitičara)</a:t>
            </a:r>
            <a:endParaRPr lang="en-US">
              <a:solidFill>
                <a:schemeClr val="accent2"/>
              </a:solidFill>
              <a:cs typeface="Tahoma" pitchFamily="34" charset="0"/>
            </a:endParaRPr>
          </a:p>
          <a:p>
            <a:pPr marL="609600" indent="-609600" eaLnBrk="0" hangingPunct="0"/>
            <a:endParaRPr lang="en-US" sz="18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827088" y="98107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sr-Latn-CS" sz="2800"/>
          </a:p>
          <a:p>
            <a:pPr marL="342900" indent="-342900">
              <a:spcBef>
                <a:spcPct val="20000"/>
              </a:spcBef>
            </a:pPr>
            <a:r>
              <a:rPr lang="sr-Latn-CS" sz="2800" b="1"/>
              <a:t>Program garancije kvaliteta</a:t>
            </a:r>
            <a:r>
              <a:rPr lang="sr-Latn-CS" sz="2800"/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Cilj: kontrola izvora sistem</a:t>
            </a:r>
            <a:r>
              <a:rPr lang="en-US" sz="2800"/>
              <a:t>atskih</a:t>
            </a:r>
            <a:r>
              <a:rPr lang="sr-Latn-CS" sz="2800"/>
              <a:t> i slučajnih grešaka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Osnovna pretpostavka: podaci, dobijeni dok je analitički sistem pod statističkom kontrolom, oslobođeni  su sistematskih grešaka i predstavljeni dobro definisanim intervalima pouzdanosti</a:t>
            </a:r>
          </a:p>
          <a:p>
            <a:pPr marL="342900" indent="-342900">
              <a:spcBef>
                <a:spcPct val="20000"/>
              </a:spcBef>
            </a:pPr>
            <a:endParaRPr lang="en-US" sz="2800"/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1476375" y="908050"/>
            <a:ext cx="609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8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755650" y="620713"/>
            <a:ext cx="7793038" cy="81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sr-Latn-CS" sz="3200">
                <a:solidFill>
                  <a:schemeClr val="tx2"/>
                </a:solidFill>
              </a:rPr>
              <a:t>Procena kvaliteta</a:t>
            </a:r>
            <a:r>
              <a:rPr lang="en-US" sz="4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kada je sistem dostigao stanje kontrole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kada se pomerio iz kontrole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pretpostaviti zašto je došlo do odstupanja kako bi se on</a:t>
            </a:r>
            <a:r>
              <a:rPr lang="en-US" sz="2800"/>
              <a:t>o</a:t>
            </a:r>
            <a:r>
              <a:rPr lang="sr-Latn-CS" sz="2800"/>
              <a:t> korigovalo</a:t>
            </a:r>
            <a:r>
              <a:rPr lang="en-US" sz="2800"/>
              <a:t> </a:t>
            </a:r>
            <a:endParaRPr lang="sr-Latn-CS" sz="28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unutrašnje metode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800"/>
              <a:t>spoljašnje metode</a:t>
            </a:r>
            <a:r>
              <a:rPr lang="en-US" sz="2800"/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857250"/>
            <a:ext cx="7772400" cy="1143000"/>
          </a:xfrm>
        </p:spPr>
        <p:txBody>
          <a:bodyPr/>
          <a:lstStyle/>
          <a:p>
            <a:pPr algn="l" eaLnBrk="1" hangingPunct="1"/>
            <a:r>
              <a:rPr lang="sr-Latn-CS" sz="3600" b="1" smtClean="0">
                <a:solidFill>
                  <a:srgbClr val="002060"/>
                </a:solidFill>
              </a:rPr>
              <a:t>Unutrašnje metode kontrole kvaliteta</a:t>
            </a:r>
            <a:r>
              <a:rPr lang="sr-Latn-CS" smtClean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2214563"/>
            <a:ext cx="8569325" cy="4000500"/>
          </a:xfrm>
        </p:spPr>
        <p:txBody>
          <a:bodyPr/>
          <a:lstStyle/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slepe probe</a:t>
            </a:r>
          </a:p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analiza standardnih uzoraka</a:t>
            </a:r>
          </a:p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surogat-uzorci (spike recovery</a:t>
            </a:r>
            <a:r>
              <a:rPr lang="sr-Latn-CS" smtClean="0">
                <a:solidFill>
                  <a:srgbClr val="002060"/>
                </a:solidFill>
              </a:rPr>
              <a:t>)</a:t>
            </a:r>
          </a:p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kontrolni uzorci</a:t>
            </a:r>
          </a:p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ponovljena merenja</a:t>
            </a:r>
          </a:p>
          <a:p>
            <a:pPr eaLnBrk="1" hangingPunct="1"/>
            <a:r>
              <a:rPr lang="sr-Latn-CS" b="1" smtClean="0">
                <a:solidFill>
                  <a:srgbClr val="002060"/>
                </a:solidFill>
              </a:rPr>
              <a:t>kontrolni dijagrami (karte) </a:t>
            </a:r>
          </a:p>
          <a:p>
            <a:pPr eaLnBrk="1" hangingPunct="1"/>
            <a:endParaRPr lang="sr-Latn-CS" b="1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357313"/>
            <a:ext cx="73945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72"/>
          <p:cNvSpPr>
            <a:spLocks noChangeArrowheads="1"/>
          </p:cNvSpPr>
          <p:nvPr/>
        </p:nvSpPr>
        <p:spPr bwMode="auto">
          <a:xfrm>
            <a:off x="1143000" y="1071563"/>
            <a:ext cx="5734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1400">
                <a:cs typeface="Times New Roman" pitchFamily="18" charset="0"/>
              </a:rPr>
              <a:t> S0    S1      S2    </a:t>
            </a:r>
            <a:r>
              <a:rPr lang="en-US" sz="1400">
                <a:cs typeface="Times New Roman" pitchFamily="18" charset="0"/>
              </a:rPr>
              <a:t>  </a:t>
            </a:r>
            <a:r>
              <a:rPr lang="fr-FR" sz="1400">
                <a:cs typeface="Times New Roman" pitchFamily="18" charset="0"/>
              </a:rPr>
              <a:t> BL       BL   </a:t>
            </a:r>
            <a:r>
              <a:rPr lang="en-US" sz="1400">
                <a:cs typeface="Times New Roman" pitchFamily="18" charset="0"/>
              </a:rPr>
              <a:t>  </a:t>
            </a:r>
            <a:r>
              <a:rPr lang="fr-FR" sz="1400">
                <a:cs typeface="Times New Roman" pitchFamily="18" charset="0"/>
              </a:rPr>
              <a:t> QC     </a:t>
            </a:r>
            <a:r>
              <a:rPr lang="en-US" sz="1400">
                <a:cs typeface="Times New Roman" pitchFamily="18" charset="0"/>
              </a:rPr>
              <a:t> </a:t>
            </a:r>
            <a:r>
              <a:rPr lang="fr-FR" sz="1400">
                <a:cs typeface="Times New Roman" pitchFamily="18" charset="0"/>
              </a:rPr>
              <a:t>T1    </a:t>
            </a:r>
            <a:r>
              <a:rPr lang="en-US" sz="1400">
                <a:cs typeface="Times New Roman" pitchFamily="18" charset="0"/>
              </a:rPr>
              <a:t>   </a:t>
            </a:r>
            <a:r>
              <a:rPr lang="fr-FR" sz="1400">
                <a:cs typeface="Times New Roman" pitchFamily="18" charset="0"/>
              </a:rPr>
              <a:t> T2     </a:t>
            </a:r>
            <a:r>
              <a:rPr lang="en-US" sz="1400">
                <a:cs typeface="Times New Roman" pitchFamily="18" charset="0"/>
              </a:rPr>
              <a:t>  </a:t>
            </a:r>
            <a:r>
              <a:rPr lang="fr-FR" sz="1400">
                <a:cs typeface="Times New Roman" pitchFamily="18" charset="0"/>
              </a:rPr>
              <a:t> T3 ….         QC</a:t>
            </a:r>
            <a:endParaRPr lang="fr-FR" sz="1800"/>
          </a:p>
        </p:txBody>
      </p:sp>
      <p:sp>
        <p:nvSpPr>
          <p:cNvPr id="19460" name="Rectangle 73"/>
          <p:cNvSpPr>
            <a:spLocks noChangeArrowheads="1"/>
          </p:cNvSpPr>
          <p:nvPr/>
        </p:nvSpPr>
        <p:spPr bwMode="auto">
          <a:xfrm>
            <a:off x="1214438" y="4714875"/>
            <a:ext cx="6356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GB" sz="2000" i="1">
                <a:ea typeface="Times New Roman" pitchFamily="18" charset="0"/>
                <a:cs typeface="Arial" charset="0"/>
              </a:rPr>
              <a:t>Primer analize dva kontrolna uzorka u analitičkoj seriji </a:t>
            </a:r>
            <a:endParaRPr lang="en-GB" sz="2000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468313" y="476250"/>
            <a:ext cx="815975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b="1"/>
              <a:t>Kontrolni dijagrami </a:t>
            </a:r>
          </a:p>
          <a:p>
            <a:endParaRPr lang="en-US" b="1"/>
          </a:p>
          <a:p>
            <a:r>
              <a:rPr lang="en-US"/>
              <a:t>- Grafički prikaz vremenski zavisnih promena u rezultatima</a:t>
            </a:r>
          </a:p>
          <a:p>
            <a:endParaRPr lang="sr-Latn-CS"/>
          </a:p>
          <a:p>
            <a:r>
              <a:rPr lang="sr-Latn-CS"/>
              <a:t>	Shewhart-ove karte</a:t>
            </a:r>
          </a:p>
        </p:txBody>
      </p:sp>
      <p:sp>
        <p:nvSpPr>
          <p:cNvPr id="20483" name="Rectangle 6"/>
          <p:cNvSpPr>
            <a:spLocks noChangeArrowheads="1"/>
          </p:cNvSpPr>
          <p:nvPr/>
        </p:nvSpPr>
        <p:spPr bwMode="auto">
          <a:xfrm>
            <a:off x="4500563" y="2781300"/>
            <a:ext cx="1584325" cy="287338"/>
          </a:xfrm>
          <a:prstGeom prst="rect">
            <a:avLst/>
          </a:prstGeom>
          <a:solidFill>
            <a:srgbClr val="E3C4B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Kontrolna linija</a:t>
            </a:r>
            <a:endParaRPr lang="sr-Latn-CS" sz="1800"/>
          </a:p>
        </p:txBody>
      </p:sp>
      <p:sp>
        <p:nvSpPr>
          <p:cNvPr id="20484" name="Rectangle 8"/>
          <p:cNvSpPr>
            <a:spLocks noChangeArrowheads="1"/>
          </p:cNvSpPr>
          <p:nvPr/>
        </p:nvSpPr>
        <p:spPr bwMode="auto">
          <a:xfrm>
            <a:off x="4500563" y="6381750"/>
            <a:ext cx="1655762" cy="287338"/>
          </a:xfrm>
          <a:prstGeom prst="rect">
            <a:avLst/>
          </a:prstGeom>
          <a:solidFill>
            <a:srgbClr val="E3C4B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Kontrolna linija</a:t>
            </a:r>
            <a:endParaRPr lang="sr-Latn-CS" sz="1800"/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4427538" y="5732463"/>
            <a:ext cx="1800225" cy="2889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Linija upozorenja</a:t>
            </a:r>
            <a:endParaRPr lang="sr-Latn-CS" sz="1800"/>
          </a:p>
        </p:txBody>
      </p:sp>
      <p:sp>
        <p:nvSpPr>
          <p:cNvPr id="20486" name="Rectangle 13"/>
          <p:cNvSpPr>
            <a:spLocks noChangeArrowheads="1"/>
          </p:cNvSpPr>
          <p:nvPr/>
        </p:nvSpPr>
        <p:spPr bwMode="auto">
          <a:xfrm>
            <a:off x="4572000" y="3573463"/>
            <a:ext cx="1655763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Linija upozorenja</a:t>
            </a:r>
            <a:endParaRPr lang="sr-Latn-CS" sz="1800"/>
          </a:p>
        </p:txBody>
      </p:sp>
      <p:sp>
        <p:nvSpPr>
          <p:cNvPr id="20487" name="Rectangle 15"/>
          <p:cNvSpPr>
            <a:spLocks noChangeArrowheads="1"/>
          </p:cNvSpPr>
          <p:nvPr/>
        </p:nvSpPr>
        <p:spPr bwMode="auto">
          <a:xfrm>
            <a:off x="4572000" y="4724400"/>
            <a:ext cx="1584325" cy="287338"/>
          </a:xfrm>
          <a:prstGeom prst="rect">
            <a:avLst/>
          </a:prstGeom>
          <a:solidFill>
            <a:srgbClr val="B8E6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Sredisnja linija</a:t>
            </a:r>
            <a:endParaRPr lang="sr-Latn-CS" sz="1800"/>
          </a:p>
        </p:txBody>
      </p:sp>
      <p:pic>
        <p:nvPicPr>
          <p:cNvPr id="2048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65388"/>
            <a:ext cx="4462463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12" descr="https://encrypted-tbn1.gstatic.com/images?q=tbn:ANd9GcSpR7BocxZwuGXXXX-Mde6wIXSl9iMg0v1ZSdj-d0tJmpFydDF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3573463"/>
            <a:ext cx="109537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0" name="TextBox 11"/>
          <p:cNvSpPr txBox="1">
            <a:spLocks noChangeArrowheads="1"/>
          </p:cNvSpPr>
          <p:nvPr/>
        </p:nvSpPr>
        <p:spPr bwMode="auto">
          <a:xfrm>
            <a:off x="6378575" y="5084763"/>
            <a:ext cx="2765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Dr. Walter A. Shewhart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8761413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1643063" y="5429250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cs typeface="Times New Roman" pitchFamily="18" charset="0"/>
              </a:rPr>
              <a:t>Veza između krive normalne </a:t>
            </a:r>
            <a:r>
              <a:rPr lang="en-US">
                <a:cs typeface="Times New Roman" pitchFamily="18" charset="0"/>
              </a:rPr>
              <a:t>raspodele</a:t>
            </a:r>
            <a:r>
              <a:rPr lang="en-GB">
                <a:cs typeface="Times New Roman" pitchFamily="18" charset="0"/>
              </a:rPr>
              <a:t> i  kontrolne karte 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765175"/>
            <a:ext cx="819785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547813" y="981075"/>
            <a:ext cx="54006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sr-Latn-CS" sz="3200">
                <a:solidFill>
                  <a:schemeClr val="tx2"/>
                </a:solidFill>
              </a:rPr>
              <a:t>Sistem je van kontrole:</a:t>
            </a:r>
            <a:endParaRPr lang="en-US" sz="3200">
              <a:solidFill>
                <a:schemeClr val="tx2"/>
              </a:solidFill>
            </a:endParaRP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1182688" y="2017713"/>
            <a:ext cx="71342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Wingdings" pitchFamily="2" charset="2"/>
              <a:buAutoNum type="arabicPeriod"/>
            </a:pPr>
            <a:r>
              <a:rPr lang="sr-Latn-CS"/>
              <a:t>ako se bilo koja tačka nalazi van kontrolnih linija</a:t>
            </a:r>
            <a:r>
              <a:rPr lang="en-US"/>
              <a:t> </a:t>
            </a:r>
            <a:endParaRPr lang="sr-Latn-CS"/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endParaRPr lang="sr-Latn-CS"/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Wingdings" pitchFamily="2" charset="2"/>
              <a:buAutoNum type="arabicPeriod" startAt="2"/>
            </a:pPr>
            <a:r>
              <a:rPr lang="sr-Latn-CS"/>
              <a:t>ako su dve od tri uzastopne tačke između gornje (donje) linije upozorenja i gornje (donje) kontrolne linije</a:t>
            </a:r>
          </a:p>
        </p:txBody>
      </p:sp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1187450" y="4365625"/>
            <a:ext cx="381000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ct val="20000"/>
              </a:spcBef>
              <a:buFont typeface="Wingdings" pitchFamily="2" charset="2"/>
              <a:buAutoNum type="arabicPeriod" startAt="3"/>
            </a:pPr>
            <a:r>
              <a:rPr lang="sr-Latn-CS"/>
              <a:t>ako se sedam uzastopnih tačaka nalazi iznad ili ispod središnje linije</a:t>
            </a:r>
            <a:r>
              <a:rPr lang="en-US"/>
              <a:t> </a:t>
            </a:r>
            <a:endParaRPr lang="sr-Latn-CS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/>
          </a:p>
        </p:txBody>
      </p:sp>
      <p:pic>
        <p:nvPicPr>
          <p:cNvPr id="2355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4221163"/>
            <a:ext cx="3810000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323850" y="908050"/>
            <a:ext cx="4535488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AutoNum type="arabicPeriod" startAt="4"/>
            </a:pPr>
            <a:r>
              <a:rPr lang="sr-Latn-CS" dirty="0"/>
              <a:t>ako </a:t>
            </a:r>
            <a:r>
              <a:rPr lang="en-US" dirty="0" smtClean="0"/>
              <a:t>je</a:t>
            </a:r>
            <a:r>
              <a:rPr lang="sr-Latn-CS" dirty="0" smtClean="0"/>
              <a:t> </a:t>
            </a:r>
            <a:r>
              <a:rPr lang="sr-Latn-CS" dirty="0"/>
              <a:t>6 uzastopnih tačaka rastuće (opadajuće) po vrednosti</a:t>
            </a:r>
          </a:p>
        </p:txBody>
      </p:sp>
      <p:pic>
        <p:nvPicPr>
          <p:cNvPr id="2457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620713"/>
            <a:ext cx="3810000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395288" y="2852738"/>
            <a:ext cx="37338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/>
            <a:r>
              <a:rPr lang="sr-Latn-CS" dirty="0">
                <a:latin typeface="Tahoma" pitchFamily="34" charset="0"/>
              </a:rPr>
              <a:t>5. ako </a:t>
            </a:r>
            <a:r>
              <a:rPr lang="sr-Latn-CS" dirty="0" smtClean="0">
                <a:latin typeface="Tahoma" pitchFamily="34" charset="0"/>
              </a:rPr>
              <a:t>vrednost</a:t>
            </a:r>
            <a:r>
              <a:rPr lang="en-US" dirty="0" err="1" smtClean="0">
                <a:latin typeface="Tahoma" pitchFamily="34" charset="0"/>
              </a:rPr>
              <a:t>i</a:t>
            </a:r>
            <a:r>
              <a:rPr lang="sr-Latn-CS" dirty="0" smtClean="0">
                <a:latin typeface="Tahoma" pitchFamily="34" charset="0"/>
              </a:rPr>
              <a:t> </a:t>
            </a:r>
            <a:r>
              <a:rPr lang="sr-Latn-CS" dirty="0">
                <a:latin typeface="Tahoma" pitchFamily="34" charset="0"/>
              </a:rPr>
              <a:t>14 uzastopnih tačaka naizmenično </a:t>
            </a:r>
            <a:r>
              <a:rPr lang="sr-Latn-CS" dirty="0" smtClean="0">
                <a:latin typeface="Tahoma" pitchFamily="34" charset="0"/>
              </a:rPr>
              <a:t>rast</a:t>
            </a:r>
            <a:r>
              <a:rPr lang="en-US" dirty="0" smtClean="0">
                <a:latin typeface="Tahoma" pitchFamily="34" charset="0"/>
              </a:rPr>
              <a:t>u</a:t>
            </a:r>
            <a:r>
              <a:rPr lang="sr-Latn-CS" dirty="0" smtClean="0">
                <a:latin typeface="Tahoma" pitchFamily="34" charset="0"/>
              </a:rPr>
              <a:t> </a:t>
            </a:r>
            <a:r>
              <a:rPr lang="sr-Latn-CS" dirty="0">
                <a:latin typeface="Tahoma" pitchFamily="34" charset="0"/>
              </a:rPr>
              <a:t>i </a:t>
            </a:r>
            <a:r>
              <a:rPr lang="sr-Latn-CS" dirty="0" smtClean="0">
                <a:latin typeface="Tahoma" pitchFamily="34" charset="0"/>
              </a:rPr>
              <a:t>opada</a:t>
            </a:r>
            <a:r>
              <a:rPr lang="en-US" dirty="0" err="1" smtClean="0">
                <a:latin typeface="Tahoma" pitchFamily="34" charset="0"/>
              </a:rPr>
              <a:t>ju</a:t>
            </a:r>
            <a:r>
              <a:rPr lang="sr-Latn-CS" dirty="0" smtClean="0">
                <a:latin typeface="Tahoma" pitchFamily="34" charset="0"/>
              </a:rPr>
              <a:t>; </a:t>
            </a:r>
            <a:endParaRPr lang="sr-Latn-CS" dirty="0">
              <a:latin typeface="Tahoma" pitchFamily="34" charset="0"/>
            </a:endParaRPr>
          </a:p>
          <a:p>
            <a:pPr marL="342900" indent="-342900" eaLnBrk="0" hangingPunct="0"/>
            <a:endParaRPr lang="sr-Latn-CS" dirty="0">
              <a:latin typeface="Tahoma" pitchFamily="34" charset="0"/>
            </a:endParaRPr>
          </a:p>
          <a:p>
            <a:pPr marL="342900" indent="-342900" eaLnBrk="0" hangingPunct="0"/>
            <a:r>
              <a:rPr lang="sr-Latn-CS" dirty="0">
                <a:latin typeface="Tahoma" pitchFamily="34" charset="0"/>
              </a:rPr>
              <a:t>6. ukoliko se primeti bilo koji «nenasumični» obrazac rasporeda tačaka</a:t>
            </a:r>
            <a:endParaRPr lang="en-US" dirty="0">
              <a:latin typeface="Tahoma" pitchFamily="34" charset="0"/>
            </a:endParaRPr>
          </a:p>
        </p:txBody>
      </p:sp>
      <p:pic>
        <p:nvPicPr>
          <p:cNvPr id="2458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065588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813"/>
            <a:ext cx="8901113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rot="5400000" flipH="1" flipV="1">
            <a:off x="785813" y="3786187"/>
            <a:ext cx="1214438" cy="785813"/>
          </a:xfrm>
          <a:prstGeom prst="straightConnector1">
            <a:avLst/>
          </a:prstGeom>
          <a:ln w="38100">
            <a:solidFill>
              <a:schemeClr val="tx2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14688" y="928688"/>
            <a:ext cx="1071562" cy="857250"/>
          </a:xfrm>
          <a:prstGeom prst="straightConnector1">
            <a:avLst/>
          </a:prstGeom>
          <a:ln w="38100">
            <a:solidFill>
              <a:schemeClr val="tx2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755650" y="5516563"/>
            <a:ext cx="4657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en-US"/>
              <a:t> Shewhart-ove karte za raspone</a:t>
            </a:r>
          </a:p>
          <a:p>
            <a:pPr>
              <a:buFont typeface="Arial" charset="0"/>
              <a:buChar char="•"/>
            </a:pPr>
            <a:r>
              <a:rPr lang="en-US"/>
              <a:t> Karte za standardne devijacije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755650" y="260350"/>
            <a:ext cx="7165975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sz="2800"/>
              <a:t>“cusum” karte (cumulative sum)</a:t>
            </a:r>
          </a:p>
          <a:p>
            <a:pPr>
              <a:buFontTx/>
              <a:buChar char="-"/>
            </a:pPr>
            <a:endParaRPr lang="en-US" sz="2800"/>
          </a:p>
          <a:p>
            <a:pPr>
              <a:buFontTx/>
              <a:buChar char="-"/>
            </a:pPr>
            <a:endParaRPr lang="en-US" sz="2800"/>
          </a:p>
          <a:p>
            <a:pPr>
              <a:buFontTx/>
              <a:buChar char="-"/>
            </a:pPr>
            <a:endParaRPr lang="en-US" sz="2800"/>
          </a:p>
          <a:p>
            <a:pPr>
              <a:buFontTx/>
              <a:buChar char="-"/>
            </a:pPr>
            <a:endParaRPr lang="en-US" sz="2800"/>
          </a:p>
          <a:p>
            <a:pPr>
              <a:buFontTx/>
              <a:buChar char="-"/>
            </a:pPr>
            <a:endParaRPr lang="en-US" sz="2800"/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Spoljašnja (eksterna) kontrola kvaliteta:</a:t>
            </a:r>
          </a:p>
          <a:p>
            <a:endParaRPr lang="en-US" sz="2800"/>
          </a:p>
          <a:p>
            <a:pPr>
              <a:buFontTx/>
              <a:buChar char="-"/>
            </a:pPr>
            <a:r>
              <a:rPr lang="en-US" sz="2800"/>
              <a:t> Međulaboratorijska ispitivanja (ispitivanje</a:t>
            </a:r>
          </a:p>
          <a:p>
            <a:r>
              <a:rPr lang="en-US" sz="2800"/>
              <a:t>  analitičke metode, performansi laboratorija</a:t>
            </a:r>
          </a:p>
          <a:p>
            <a:r>
              <a:rPr lang="en-US" sz="2800"/>
              <a:t>  ili sertifikovanje referentnih materijala)</a:t>
            </a:r>
          </a:p>
          <a:p>
            <a:endParaRPr lang="en-US" sz="2800"/>
          </a:p>
          <a:p>
            <a:r>
              <a:rPr lang="en-US" sz="2800"/>
              <a:t>- Kolaborativne studije</a:t>
            </a:r>
          </a:p>
        </p:txBody>
      </p:sp>
      <p:pic>
        <p:nvPicPr>
          <p:cNvPr id="26627" name="Picture 3" descr="C:\Users\user\Documents\Nastava\SORAH_12_13\cus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981075"/>
            <a:ext cx="3671888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C:\Users\user\Documents\Nastava\SORAH_12_13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765175"/>
            <a:ext cx="394652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764704"/>
            <a:ext cx="547687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39" y="0"/>
            <a:ext cx="6405489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5" y="647700"/>
            <a:ext cx="802005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5280587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7362570" cy="5097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8182279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990" y="836712"/>
            <a:ext cx="8834010" cy="502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410" y="980728"/>
            <a:ext cx="844059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>
            <a:off x="899592" y="2852936"/>
            <a:ext cx="46805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80728"/>
            <a:ext cx="7432807" cy="2879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437112"/>
            <a:ext cx="6336703" cy="83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92696"/>
            <a:ext cx="725888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2" cstate="print"/>
          <a:srcRect l="51053" t="12425" r="21497" b="6662"/>
          <a:stretch>
            <a:fillRect/>
          </a:stretch>
        </p:blipFill>
        <p:spPr bwMode="auto">
          <a:xfrm>
            <a:off x="4143375" y="285750"/>
            <a:ext cx="4044950" cy="631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285750" y="2714625"/>
            <a:ext cx="3929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i="1">
                <a:latin typeface="Times New Roman" pitchFamily="18" charset="0"/>
                <a:cs typeface="Calibri" pitchFamily="34" charset="0"/>
              </a:rPr>
              <a:t>Prikaz poslovanja laboratorije </a:t>
            </a:r>
          </a:p>
          <a:p>
            <a:r>
              <a:rPr lang="sr-Latn-CS" i="1">
                <a:latin typeface="Times New Roman" pitchFamily="18" charset="0"/>
                <a:cs typeface="Calibri" pitchFamily="34" charset="0"/>
              </a:rPr>
              <a:t>pre i posle akreditacije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722</Words>
  <Application>Microsoft Office PowerPoint</Application>
  <PresentationFormat>On-screen Show (4:3)</PresentationFormat>
  <Paragraphs>176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Default Design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Unutrašnje metode kontrole kvaliteta 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Osnovni principi uzimanja uzoraka</dc:title>
  <dc:creator>user</dc:creator>
  <cp:lastModifiedBy>Dusica</cp:lastModifiedBy>
  <cp:revision>50</cp:revision>
  <dcterms:created xsi:type="dcterms:W3CDTF">2006-11-23T08:55:16Z</dcterms:created>
  <dcterms:modified xsi:type="dcterms:W3CDTF">2014-03-07T12:28:56Z</dcterms:modified>
</cp:coreProperties>
</file>