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306" r:id="rId4"/>
    <p:sldId id="258" r:id="rId5"/>
    <p:sldId id="259" r:id="rId6"/>
    <p:sldId id="308" r:id="rId7"/>
    <p:sldId id="307" r:id="rId8"/>
    <p:sldId id="351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8BA"/>
    <a:srgbClr val="008080"/>
    <a:srgbClr val="EDF5F7"/>
    <a:srgbClr val="800080"/>
    <a:srgbClr val="A50021"/>
    <a:srgbClr val="003399"/>
    <a:srgbClr val="0033CC"/>
    <a:srgbClr val="D4C2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w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39.emf"/><Relationship Id="rId4" Type="http://schemas.openxmlformats.org/officeDocument/2006/relationships/image" Target="../media/image45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23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964DE-0972-4270-A91E-07CC1F90A4A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038A-3B0E-4371-A385-152DD5DDB26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CDE3E-FA6D-45AA-86DC-56F1A071893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54339-CC00-4752-A01D-E15BA5A9F3A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35CF2-B8F8-4CE7-89C8-37F891AEC1B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68A10-D0EC-41FD-825A-1C77976F6AA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02860-BC59-4432-9003-DE645FF2E1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44429-35E4-4803-905A-E3BF1984900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05361-7E27-456D-AD79-64AD7282CB4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1C6AB-FBBC-458B-943B-03D81378B7D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42029-E372-47A7-9467-645B12D0797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AEE5D-14B1-4D8B-AAC1-A713DBFFAC3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F772B-61C2-409A-87E3-3788997B417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717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7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9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0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20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720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720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800D7E-CD4C-40DC-8396-FDEB51B6371A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Microsoft_Office_Word_97_-_2003_Document3.doc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Word_97_-_2003_Document6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38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Hemijska ravnoteža</a:t>
            </a:r>
            <a:r>
              <a:rPr lang="sr-Latn-CS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1095375" y="20034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ph idx="1"/>
          </p:nvPr>
        </p:nvGraphicFramePr>
        <p:xfrm>
          <a:off x="1042988" y="1557338"/>
          <a:ext cx="7518400" cy="495300"/>
        </p:xfrm>
        <a:graphic>
          <a:graphicData uri="http://schemas.openxmlformats.org/presentationml/2006/ole">
            <p:oleObj spid="_x0000_s1026" name="Document" r:id="rId3" imgW="5758205" imgH="380045" progId="Word.Document.8">
              <p:embed/>
            </p:oleObj>
          </a:graphicData>
        </a:graphic>
      </p:graphicFrame>
      <p:sp>
        <p:nvSpPr>
          <p:cNvPr id="1029" name="Text Box 11"/>
          <p:cNvSpPr txBox="1">
            <a:spLocks noChangeArrowheads="1"/>
          </p:cNvSpPr>
          <p:nvPr/>
        </p:nvSpPr>
        <p:spPr bwMode="auto">
          <a:xfrm>
            <a:off x="1023938" y="2533650"/>
            <a:ext cx="631348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</a:rPr>
              <a:t>Mnoge reakcije ne teku do kraja</a:t>
            </a:r>
          </a:p>
          <a:p>
            <a:pPr>
              <a:buFont typeface="Wingdings 3" pitchFamily="18" charset="2"/>
              <a:buChar char="a"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Po završenoj reakciji u sistemu se nalaze</a:t>
            </a: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    komponente A, B, C i D</a:t>
            </a:r>
          </a:p>
          <a:p>
            <a:pPr>
              <a:buFont typeface="Wingdings 3" pitchFamily="18" charset="2"/>
              <a:buNone/>
            </a:pP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Na datoj T:	A + B  C + D</a:t>
            </a: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		C + D  A + B</a:t>
            </a:r>
          </a:p>
          <a:p>
            <a:pPr>
              <a:buFont typeface="Wingdings 3" pitchFamily="18" charset="2"/>
              <a:buNone/>
            </a:pP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800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800" b="1" i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Reversne reakcije:  A + B </a:t>
            </a:r>
            <a:r>
              <a:rPr lang="sr-Latn-CS" sz="2800" b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</a:t>
            </a:r>
            <a:r>
              <a:rPr lang="sr-Latn-CS" sz="2800" b="1" i="1" dirty="0">
                <a:solidFill>
                  <a:srgbClr val="008080"/>
                </a:solidFill>
                <a:latin typeface="Times New Roman" pitchFamily="18" charset="0"/>
                <a:sym typeface="Wingdings 3" pitchFamily="18" charset="2"/>
              </a:rPr>
              <a:t> C + D</a:t>
            </a:r>
            <a:endParaRPr lang="sr-Latn-CS" sz="2800" dirty="0">
              <a:solidFill>
                <a:srgbClr val="008080"/>
              </a:solidFill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571500"/>
            <a:ext cx="8229600" cy="55102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b="1" i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Stanje hemijske ravnoteže </a:t>
            </a: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=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krajnje stanje kod ko</a:t>
            </a:r>
            <a:r>
              <a:rPr lang="en-U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je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g 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koncentracije pojedinih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komponenata više ne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      menjaju sa vremenom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800" dirty="0" smtClean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r-Latn-CS" sz="2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Dinamička ravnoteža </a:t>
            </a: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uspostavlja se kada brzine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</a:t>
            </a:r>
            <a:r>
              <a:rPr lang="sr-Latn-CS" sz="2800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direktne i povratne reakcije postanu jednake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800" dirty="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Na datoj T: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r>
              <a:rPr lang="sr-Latn-CS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v</a:t>
            </a:r>
            <a:r>
              <a:rPr lang="sr-Latn-CS" sz="2800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reakcije </a:t>
            </a: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 ako  broj sudara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			broj sudara  ako   koncentracija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r-Latn-CS" sz="280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Od C reagujućih supstanci zavisi </a:t>
            </a:r>
            <a:r>
              <a:rPr lang="sr-Latn-CS" b="1" i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v</a:t>
            </a:r>
            <a:r>
              <a:rPr lang="sr-Latn-CS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sym typeface="Wingdings 3" pitchFamily="18" charset="2"/>
              </a:rPr>
              <a:t> reakcije</a:t>
            </a:r>
            <a:endParaRPr lang="sr-Latn-CS" sz="2800" dirty="0" smtClean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187450" y="908050"/>
            <a:ext cx="58261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600">
                <a:latin typeface="Times New Roman" pitchFamily="18" charset="0"/>
              </a:rPr>
              <a:t>Raznovrsnost hemijskih reakcija</a:t>
            </a:r>
          </a:p>
          <a:p>
            <a:pPr>
              <a:lnSpc>
                <a:spcPct val="130000"/>
              </a:lnSpc>
              <a:buFont typeface="Wingdings 3" pitchFamily="18" charset="2"/>
              <a:buChar char="a"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Različiti tipovi ravnotežnih stanja 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    u homogenim i heterogenim sistemima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protolitičke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ravnoteže u rastvorima kompleksa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redoks-ravnoteže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autoprotoliza rastvarača</a:t>
            </a:r>
          </a:p>
          <a:p>
            <a:pPr>
              <a:lnSpc>
                <a:spcPct val="130000"/>
              </a:lnSpc>
              <a:buFont typeface="Wingdings 3" pitchFamily="18" charset="2"/>
              <a:buNone/>
            </a:pPr>
            <a:r>
              <a:rPr lang="sr-Latn-CS" sz="2600">
                <a:latin typeface="Times New Roman" pitchFamily="18" charset="0"/>
                <a:sym typeface="Wingdings 3" pitchFamily="18" charset="2"/>
              </a:rPr>
              <a:t>	- raspodela između dve faze, ...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1095375" y="5414963"/>
            <a:ext cx="62976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sr-Latn-CS" sz="2800">
                <a:latin typeface="Times New Roman" pitchFamily="18" charset="0"/>
              </a:rPr>
              <a:t>Jonske ravnoteže</a:t>
            </a:r>
            <a:r>
              <a:rPr lang="en-US" sz="2800"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</a:rPr>
              <a:t>(neorganska, analitička, </a:t>
            </a:r>
          </a:p>
          <a:p>
            <a:r>
              <a:rPr lang="sr-Latn-CS" sz="2800">
                <a:latin typeface="Times New Roman" pitchFamily="18" charset="0"/>
              </a:rPr>
              <a:t>geohemija, HŽS)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6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ZAKON O DEJSTVU MASA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628775"/>
            <a:ext cx="8229600" cy="28368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Guldberg i Waage, 1867. 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Brzina hemijske reakcije je upravo proporcionalna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proizvodu koncentracija supstanci koje reaguju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80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80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</a:t>
            </a:r>
          </a:p>
        </p:txBody>
      </p:sp>
      <p:sp>
        <p:nvSpPr>
          <p:cNvPr id="2056" name="Text Box 6"/>
          <p:cNvSpPr txBox="1">
            <a:spLocks noChangeArrowheads="1"/>
          </p:cNvSpPr>
          <p:nvPr/>
        </p:nvSpPr>
        <p:spPr bwMode="auto">
          <a:xfrm>
            <a:off x="663575" y="41640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1619250" y="3500438"/>
          <a:ext cx="1760538" cy="573087"/>
        </p:xfrm>
        <a:graphic>
          <a:graphicData uri="http://schemas.openxmlformats.org/presentationml/2006/ole">
            <p:oleObj spid="_x0000_s2050" name="Equation" r:id="rId3" imgW="1170788" imgH="381127" progId="Equation.3">
              <p:embed/>
            </p:oleObj>
          </a:graphicData>
        </a:graphic>
      </p:graphicFrame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3903663" y="36607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4572000" y="3500438"/>
          <a:ext cx="1817688" cy="573087"/>
        </p:xfrm>
        <a:graphic>
          <a:graphicData uri="http://schemas.openxmlformats.org/presentationml/2006/ole">
            <p:oleObj spid="_x0000_s2051" name="Equation" r:id="rId4" imgW="1208939" imgH="381127" progId="Equation.3">
              <p:embed/>
            </p:oleObj>
          </a:graphicData>
        </a:graphic>
      </p:graphicFrame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895600" y="45243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2" name="Object 11"/>
          <p:cNvGraphicFramePr>
            <a:graphicFrameLocks noChangeAspect="1"/>
          </p:cNvGraphicFramePr>
          <p:nvPr/>
        </p:nvGraphicFramePr>
        <p:xfrm>
          <a:off x="2627313" y="4292600"/>
          <a:ext cx="2717800" cy="573088"/>
        </p:xfrm>
        <a:graphic>
          <a:graphicData uri="http://schemas.openxmlformats.org/presentationml/2006/ole">
            <p:oleObj spid="_x0000_s2052" name="Equation" r:id="rId5" imgW="1808909" imgH="381127" progId="Equation.3">
              <p:embed/>
            </p:oleObj>
          </a:graphicData>
        </a:graphic>
      </p:graphicFrame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5056188" y="51006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053" name="Object 13"/>
          <p:cNvGraphicFramePr>
            <a:graphicFrameLocks noChangeAspect="1"/>
          </p:cNvGraphicFramePr>
          <p:nvPr/>
        </p:nvGraphicFramePr>
        <p:xfrm>
          <a:off x="1403350" y="5229225"/>
          <a:ext cx="2570163" cy="1087438"/>
        </p:xfrm>
        <a:graphic>
          <a:graphicData uri="http://schemas.openxmlformats.org/presentationml/2006/ole">
            <p:oleObj spid="_x0000_s2053" name="Equation" r:id="rId6" imgW="1713893" imgH="724754" progId="Equation.3">
              <p:embed/>
            </p:oleObj>
          </a:graphicData>
        </a:graphic>
      </p:graphicFrame>
      <p:sp>
        <p:nvSpPr>
          <p:cNvPr id="2060" name="Text Box 14"/>
          <p:cNvSpPr txBox="1">
            <a:spLocks noChangeArrowheads="1"/>
          </p:cNvSpPr>
          <p:nvPr/>
        </p:nvSpPr>
        <p:spPr bwMode="auto">
          <a:xfrm>
            <a:off x="4408488" y="5343525"/>
            <a:ext cx="3927475" cy="946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K</a:t>
            </a:r>
            <a:r>
              <a:rPr lang="sr-Latn-CS" sz="2800" baseline="30000">
                <a:solidFill>
                  <a:srgbClr val="009999"/>
                </a:solidFill>
                <a:latin typeface="Times New Roman" pitchFamily="18" charset="0"/>
              </a:rPr>
              <a:t>c</a:t>
            </a: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=  koncentraciona</a:t>
            </a:r>
          </a:p>
          <a:p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	konstanta ravnoteže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1619250" y="1052513"/>
            <a:ext cx="44862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Za opštu reakciju:</a:t>
            </a:r>
          </a:p>
          <a:p>
            <a:endParaRPr lang="sr-Latn-CS" sz="2800">
              <a:latin typeface="Times New Roman" pitchFamily="18" charset="0"/>
            </a:endParaRPr>
          </a:p>
          <a:p>
            <a:r>
              <a:rPr lang="sl-SI" sz="2800" i="1">
                <a:latin typeface="Times New Roman" pitchFamily="18" charset="0"/>
              </a:rPr>
              <a:t>aA + bB+ ... </a:t>
            </a:r>
            <a:r>
              <a:rPr lang="sl-SI" sz="2800" i="1">
                <a:latin typeface="Times New Roman" pitchFamily="18" charset="0"/>
                <a:sym typeface="Wingdings 3" pitchFamily="18" charset="2"/>
              </a:rPr>
              <a:t></a:t>
            </a:r>
            <a:r>
              <a:rPr lang="sl-SI" sz="2800" i="1">
                <a:latin typeface="Times New Roman" pitchFamily="18" charset="0"/>
              </a:rPr>
              <a:t> cC + dD</a:t>
            </a:r>
            <a:r>
              <a:rPr lang="sl-SI" sz="2800">
                <a:latin typeface="Times New Roman" pitchFamily="18" charset="0"/>
              </a:rPr>
              <a:t>	 + ...</a:t>
            </a:r>
            <a:endParaRPr lang="sr-Latn-CS" sz="2800">
              <a:latin typeface="Times New Roman" pitchFamily="18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3040063" y="3227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2411413" y="2852738"/>
          <a:ext cx="2649537" cy="1190625"/>
        </p:xfrm>
        <a:graphic>
          <a:graphicData uri="http://schemas.openxmlformats.org/presentationml/2006/ole">
            <p:oleObj spid="_x0000_s3074" name="Equation" r:id="rId3" imgW="1656667" imgH="743865" progId="Equation.3">
              <p:embed/>
            </p:oleObj>
          </a:graphicData>
        </a:graphic>
      </p:graphicFrame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1403350" y="4724400"/>
            <a:ext cx="56419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Konstanta na datoj T</a:t>
            </a:r>
          </a:p>
          <a:p>
            <a:endParaRPr lang="sr-Latn-CS" sz="2800">
              <a:solidFill>
                <a:srgbClr val="009999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800">
                <a:solidFill>
                  <a:srgbClr val="009999"/>
                </a:solidFill>
                <a:latin typeface="Times New Roman" pitchFamily="18" charset="0"/>
              </a:rPr>
              <a:t> Ne zavisi od početnih koncentracija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3375"/>
            <a:ext cx="48768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3573463"/>
            <a:ext cx="50863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1928813" y="500063"/>
            <a:ext cx="4875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Značaj ravnotežnih konstanti</a:t>
            </a:r>
            <a:r>
              <a:rPr lang="sl-SI" sz="2800">
                <a:solidFill>
                  <a:srgbClr val="000000"/>
                </a:solidFill>
                <a:latin typeface="Arial" charset="0"/>
              </a:rPr>
              <a:t>:</a:t>
            </a:r>
            <a:r>
              <a:rPr lang="sr-Latn-CS" sz="2800">
                <a:latin typeface="Arial" charset="0"/>
              </a:rPr>
              <a:t> 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31763" y="1357313"/>
            <a:ext cx="9012237" cy="512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 dirty="0"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1.</a:t>
            </a:r>
            <a:r>
              <a:rPr lang="en-US" sz="26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Određivanje prirode, raspodele i koncentracije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svih jonskih i molekulskih vrsta koje se nalaze u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rastvoru pri određenim uslovima a koje, sa svoje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strane</a:t>
            </a:r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</a:t>
            </a:r>
            <a:r>
              <a:rPr lang="sl-SI" sz="2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određuju hemijsko, fizičko i biološko ponašanje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datog sistema.</a:t>
            </a:r>
            <a:endParaRPr lang="en-US" sz="26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endParaRPr lang="en-US" sz="26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2.</a:t>
            </a:r>
            <a:r>
              <a:rPr lang="en-US" sz="26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Povezivanje sa strukturom i termodinamičkim veličinama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 cilju iznalaženja odgovarajućih zakonitosti i objašnjenja </a:t>
            </a:r>
            <a:endParaRPr lang="sl-SI" sz="2600" dirty="0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sl-SI" sz="26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6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vrlo različitih pojava.</a:t>
            </a:r>
            <a:endParaRPr lang="sr-Latn-CS" sz="2600" dirty="0">
              <a:latin typeface="Arial" charset="0"/>
            </a:endParaRPr>
          </a:p>
          <a:p>
            <a:pPr eaLnBrk="0" hangingPunct="0">
              <a:lnSpc>
                <a:spcPct val="120000"/>
              </a:lnSpc>
            </a:pPr>
            <a:endParaRPr lang="sr-Latn-CS" sz="2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24865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501008"/>
            <a:ext cx="34385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61048"/>
            <a:ext cx="53285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 type="title"/>
          </p:nvPr>
        </p:nvGraphicFramePr>
        <p:xfrm>
          <a:off x="1511300" y="323850"/>
          <a:ext cx="6119813" cy="1050925"/>
        </p:xfrm>
        <a:graphic>
          <a:graphicData uri="http://schemas.openxmlformats.org/presentationml/2006/ole">
            <p:oleObj spid="_x0000_s4098" name="Document" r:id="rId3" imgW="6119583" imgH="1051238" progId="Word.Document.8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331913" y="2997200"/>
          <a:ext cx="6118225" cy="1752600"/>
        </p:xfrm>
        <a:graphic>
          <a:graphicData uri="http://schemas.openxmlformats.org/presentationml/2006/ole">
            <p:oleObj spid="_x0000_s4099" name="Document" r:id="rId4" imgW="6122897" imgH="1754914" progId="Word.Document.8">
              <p:embed/>
            </p:oleObj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11188" y="3209925"/>
            <a:ext cx="144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331913" y="4941888"/>
          <a:ext cx="6099175" cy="1397000"/>
        </p:xfrm>
        <a:graphic>
          <a:graphicData uri="http://schemas.openxmlformats.org/presentationml/2006/ole">
            <p:oleObj spid="_x0000_s4100" name="Document" r:id="rId5" imgW="6119583" imgH="1401530" progId="Word.Document.8">
              <p:embed/>
            </p:oleObj>
          </a:graphicData>
        </a:graphic>
      </p:graphicFrame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735013" y="1649413"/>
            <a:ext cx="7896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Termodinamika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– 	iznalaženje uslova za spontano odvijanje</a:t>
            </a:r>
          </a:p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			reakcija i uspostavljanje ravnoteže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1166813" y="1165225"/>
            <a:ext cx="6777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(</a:t>
            </a:r>
            <a:r>
              <a:rPr lang="en-US" sz="2800">
                <a:latin typeface="Arial" charset="0"/>
                <a:cs typeface="Arial" charset="0"/>
              </a:rPr>
              <a:t>–)	(+)		     </a:t>
            </a:r>
            <a:r>
              <a:rPr lang="sr-Latn-CS" b="1">
                <a:latin typeface="Arial" charset="0"/>
                <a:sym typeface="Wingdings 3" pitchFamily="18" charset="2"/>
              </a:rPr>
              <a:t>punjenje</a:t>
            </a:r>
            <a:endParaRPr lang="en-US" b="1">
              <a:latin typeface="Arial" charset="0"/>
              <a:cs typeface="Arial" charset="0"/>
            </a:endParaRPr>
          </a:p>
          <a:p>
            <a:r>
              <a:rPr lang="sr-Latn-CS" sz="2800">
                <a:latin typeface="Arial" charset="0"/>
              </a:rPr>
              <a:t>Pb + PbO</a:t>
            </a:r>
            <a:r>
              <a:rPr lang="sr-Latn-CS" sz="2800" baseline="-25000">
                <a:latin typeface="Arial" charset="0"/>
              </a:rPr>
              <a:t>2</a:t>
            </a:r>
            <a:r>
              <a:rPr lang="sr-Latn-CS" sz="2800">
                <a:latin typeface="Arial" charset="0"/>
              </a:rPr>
              <a:t> + 2H</a:t>
            </a:r>
            <a:r>
              <a:rPr lang="sr-Latn-CS" sz="2800" baseline="-25000">
                <a:latin typeface="Arial" charset="0"/>
              </a:rPr>
              <a:t>2</a:t>
            </a:r>
            <a:r>
              <a:rPr lang="sr-Latn-CS" sz="2800">
                <a:latin typeface="Arial" charset="0"/>
              </a:rPr>
              <a:t>SO</a:t>
            </a:r>
            <a:r>
              <a:rPr lang="sr-Latn-CS" sz="2800" baseline="-25000">
                <a:latin typeface="Arial" charset="0"/>
              </a:rPr>
              <a:t>4</a:t>
            </a:r>
            <a:r>
              <a:rPr lang="sr-Latn-CS" sz="2800">
                <a:latin typeface="Arial" charset="0"/>
              </a:rPr>
              <a:t>  </a:t>
            </a:r>
            <a:r>
              <a:rPr lang="sr-Latn-CS" sz="2800">
                <a:latin typeface="Arial" charset="0"/>
                <a:sym typeface="Wingdings 3" pitchFamily="18" charset="2"/>
              </a:rPr>
              <a:t>  2PbSO</a:t>
            </a:r>
            <a:r>
              <a:rPr lang="sr-Latn-CS" sz="2800" baseline="-25000">
                <a:latin typeface="Arial" charset="0"/>
                <a:sym typeface="Wingdings 3" pitchFamily="18" charset="2"/>
              </a:rPr>
              <a:t>4</a:t>
            </a:r>
            <a:r>
              <a:rPr lang="sr-Latn-CS" sz="2800">
                <a:latin typeface="Arial" charset="0"/>
                <a:sym typeface="Wingdings 3" pitchFamily="18" charset="2"/>
              </a:rPr>
              <a:t> + 2H</a:t>
            </a:r>
            <a:r>
              <a:rPr lang="sr-Latn-CS" sz="2800" baseline="-25000">
                <a:latin typeface="Arial" charset="0"/>
                <a:sym typeface="Wingdings 3" pitchFamily="18" charset="2"/>
              </a:rPr>
              <a:t>2</a:t>
            </a:r>
            <a:r>
              <a:rPr lang="sr-Latn-CS" sz="2800">
                <a:latin typeface="Arial" charset="0"/>
                <a:sym typeface="Wingdings 3" pitchFamily="18" charset="2"/>
              </a:rPr>
              <a:t>O</a:t>
            </a:r>
          </a:p>
          <a:p>
            <a:r>
              <a:rPr lang="sr-Latn-CS" sz="2800">
                <a:latin typeface="Arial" charset="0"/>
                <a:sym typeface="Wingdings 3" pitchFamily="18" charset="2"/>
              </a:rPr>
              <a:t>			</a:t>
            </a:r>
            <a:r>
              <a:rPr lang="sr-Latn-CS">
                <a:latin typeface="Arial" charset="0"/>
                <a:sym typeface="Wingdings 3" pitchFamily="18" charset="2"/>
              </a:rPr>
              <a:t> </a:t>
            </a:r>
            <a:r>
              <a:rPr lang="en-US">
                <a:latin typeface="Arial" charset="0"/>
                <a:sym typeface="Wingdings 3" pitchFamily="18" charset="2"/>
              </a:rPr>
              <a:t>     </a:t>
            </a:r>
            <a:r>
              <a:rPr lang="en-US" b="1">
                <a:latin typeface="Arial" charset="0"/>
                <a:cs typeface="Arial" charset="0"/>
              </a:rPr>
              <a:t>pra</a:t>
            </a:r>
            <a:r>
              <a:rPr lang="sr-Latn-CS" b="1">
                <a:latin typeface="Arial" charset="0"/>
                <a:cs typeface="Arial" charset="0"/>
              </a:rPr>
              <a:t>žnjenje</a:t>
            </a:r>
            <a:r>
              <a:rPr lang="sr-Latn-CS" b="1">
                <a:latin typeface="Arial" charset="0"/>
                <a:sym typeface="Wingdings 3" pitchFamily="18" charset="2"/>
              </a:rPr>
              <a:t> </a:t>
            </a: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971550" y="2997200"/>
            <a:ext cx="7648575" cy="302260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Spontan proces: </a:t>
            </a:r>
          </a:p>
          <a:p>
            <a:r>
              <a:rPr lang="sr-Latn-CS" sz="2400">
                <a:latin typeface="Arial" charset="0"/>
              </a:rPr>
              <a:t>sleva nadesno </a:t>
            </a:r>
            <a:r>
              <a:rPr lang="sr-Latn-CS" sz="2400">
                <a:latin typeface="Arial" charset="0"/>
                <a:sym typeface="Wingdings 3" pitchFamily="18" charset="2"/>
              </a:rPr>
              <a:t>električna struja </a:t>
            </a:r>
          </a:p>
          <a:p>
            <a:pPr>
              <a:buFont typeface="Wingdings 3" pitchFamily="18" charset="2"/>
              <a:buChar char="Ê"/>
            </a:pPr>
            <a:r>
              <a:rPr lang="sr-Latn-CS" sz="2400">
                <a:latin typeface="Arial" charset="0"/>
                <a:sym typeface="Wingdings 3" pitchFamily="18" charset="2"/>
              </a:rPr>
              <a:t>Pražnjenje akumulatora 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	stabilizacija sistema (prestanak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		spontanog procesa)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Ponovno aktiviranje = pokretanje nespontanog procesa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(spoljašnji izvor el. energije  elektroliza Pb-sulfata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 Punjenje akumulatora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112838" y="828675"/>
          <a:ext cx="5868987" cy="1346200"/>
        </p:xfrm>
        <a:graphic>
          <a:graphicData uri="http://schemas.openxmlformats.org/presentationml/2006/ole">
            <p:oleObj spid="_x0000_s5122" name="Document" r:id="rId3" imgW="6122897" imgH="1405158" progId="Word.Document.8">
              <p:embed/>
            </p:oleObj>
          </a:graphicData>
        </a:graphic>
      </p:graphicFrame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166813" y="2655888"/>
            <a:ext cx="6894512" cy="30130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Unutrašnja energija = ukupna energija sistema</a:t>
            </a:r>
          </a:p>
          <a:p>
            <a:r>
              <a:rPr lang="sr-Latn-CS" sz="2400">
                <a:latin typeface="Arial" charset="0"/>
              </a:rPr>
              <a:t>(kretanje i međusobne interakcije čestica)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</a:rPr>
              <a:t> funkcija stanja </a:t>
            </a:r>
            <a:r>
              <a:rPr lang="sr-Latn-CS" sz="2400">
                <a:latin typeface="Arial" charset="0"/>
                <a:cs typeface="Arial" charset="0"/>
              </a:rPr>
              <a:t>― zavisi od p, T i V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Arial" charset="0"/>
              </a:rPr>
              <a:t> apsolutna vrednost ne može da se odredi</a:t>
            </a:r>
          </a:p>
          <a:p>
            <a:pPr>
              <a:buFontTx/>
              <a:buChar char="•"/>
            </a:pPr>
            <a:r>
              <a:rPr lang="sr-Latn-CS" sz="2400">
                <a:latin typeface="Arial" charset="0"/>
                <a:cs typeface="Arial" charset="0"/>
              </a:rPr>
              <a:t> moguće je pratiti promenu U tokom hemijske </a:t>
            </a:r>
          </a:p>
          <a:p>
            <a:r>
              <a:rPr lang="sr-Latn-CS" sz="2400">
                <a:latin typeface="Arial" charset="0"/>
                <a:cs typeface="Arial" charset="0"/>
              </a:rPr>
              <a:t>  reakcije u sistemu pri T = const.</a:t>
            </a:r>
          </a:p>
          <a:p>
            <a:r>
              <a:rPr lang="sr-Latn-CS" sz="2400">
                <a:latin typeface="Arial" charset="0"/>
                <a:cs typeface="Arial" charset="0"/>
              </a:rPr>
              <a:t>	</a:t>
            </a:r>
            <a:r>
              <a:rPr lang="sr-Latn-CS" sz="2400">
                <a:latin typeface="Arial" charset="0"/>
                <a:cs typeface="Arial" charset="0"/>
                <a:sym typeface="Wingdings 3" pitchFamily="18" charset="2"/>
              </a:rPr>
              <a:t> toplotna, električna, kinetička ... energija</a:t>
            </a:r>
          </a:p>
          <a:p>
            <a:endParaRPr lang="sr-Latn-CS" sz="2400">
              <a:latin typeface="Arial" charset="0"/>
              <a:cs typeface="Arial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23938" y="927100"/>
            <a:ext cx="71215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Toplotne (termohemijske) reakcije:</a:t>
            </a:r>
          </a:p>
          <a:p>
            <a:r>
              <a:rPr lang="sr-Latn-CS" sz="2400">
                <a:latin typeface="Arial" charset="0"/>
              </a:rPr>
              <a:t>promena U vrši se na račun oslobađanja ili</a:t>
            </a:r>
          </a:p>
          <a:p>
            <a:r>
              <a:rPr lang="sr-Latn-CS" sz="2400">
                <a:latin typeface="Arial" charset="0"/>
              </a:rPr>
              <a:t>apsorbovanja toplote </a:t>
            </a:r>
            <a:r>
              <a:rPr lang="sr-Latn-CS" sz="2400">
                <a:latin typeface="Arial" charset="0"/>
                <a:sym typeface="Wingdings 3" pitchFamily="18" charset="2"/>
              </a:rPr>
              <a:t> brzina i stepen odigravanja</a:t>
            </a:r>
          </a:p>
          <a:p>
            <a:r>
              <a:rPr lang="sr-Latn-CS" sz="2400">
                <a:latin typeface="Arial" charset="0"/>
                <a:sym typeface="Wingdings 3" pitchFamily="18" charset="2"/>
              </a:rPr>
              <a:t>se menjaju sa promenom T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239838" y="3016250"/>
            <a:ext cx="652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Ukupna promena U pri spontanom pretvaranju</a:t>
            </a:r>
          </a:p>
          <a:p>
            <a:r>
              <a:rPr lang="sr-Latn-CS" sz="2400">
                <a:latin typeface="Arial" charset="0"/>
              </a:rPr>
              <a:t>reaktanata u proizvode hem</a:t>
            </a:r>
            <a:r>
              <a:rPr lang="en-US" sz="2400">
                <a:latin typeface="Arial" charset="0"/>
              </a:rPr>
              <a:t>ijske</a:t>
            </a:r>
            <a:r>
              <a:rPr lang="sr-Latn-CS" sz="2400">
                <a:latin typeface="Arial" charset="0"/>
              </a:rPr>
              <a:t> reakcije:</a:t>
            </a:r>
          </a:p>
          <a:p>
            <a:endParaRPr lang="sr-Latn-CS" sz="2400">
              <a:latin typeface="Arial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843213" y="4005263"/>
          <a:ext cx="2868612" cy="474662"/>
        </p:xfrm>
        <a:graphic>
          <a:graphicData uri="http://schemas.openxmlformats.org/presentationml/2006/ole">
            <p:oleObj spid="_x0000_s6146" name="Equation" r:id="rId3" imgW="1437657" imgH="237609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403350" y="5013325"/>
          <a:ext cx="12182475" cy="685800"/>
        </p:xfrm>
        <a:graphic>
          <a:graphicData uri="http://schemas.openxmlformats.org/presentationml/2006/ole">
            <p:oleObj spid="_x0000_s6147" name="Document" r:id="rId4" imgW="6119583" imgH="35029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827088" y="1125538"/>
            <a:ext cx="71104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Hemijska reakcija pri p = const. </a:t>
            </a:r>
            <a:r>
              <a:rPr lang="sr-Latn-CS" sz="2400">
                <a:latin typeface="Arial" charset="0"/>
                <a:sym typeface="Wingdings 3" pitchFamily="18" charset="2"/>
              </a:rPr>
              <a:t> izobarski proces</a:t>
            </a: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V = const.  izohorski proces</a:t>
            </a:r>
          </a:p>
          <a:p>
            <a:pPr algn="just"/>
            <a:endParaRPr lang="sr-Latn-CS" sz="2400">
              <a:latin typeface="Arial" charset="0"/>
              <a:sym typeface="Wingdings 3" pitchFamily="18" charset="2"/>
            </a:endParaRPr>
          </a:p>
          <a:p>
            <a:pPr algn="just"/>
            <a:endParaRPr lang="sr-Latn-CS" sz="2400">
              <a:latin typeface="Arial" charset="0"/>
              <a:sym typeface="Wingdings 3" pitchFamily="18" charset="2"/>
            </a:endParaRP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V = const., T = const. </a:t>
            </a:r>
            <a:r>
              <a:rPr lang="sr-Latn-CS" sz="2400">
                <a:latin typeface="Arial" charset="0"/>
                <a:cs typeface="Arial" charset="0"/>
                <a:sym typeface="Wingdings 3" pitchFamily="18" charset="2"/>
              </a:rPr>
              <a:t>– izohorsko izotermni proces:</a:t>
            </a:r>
          </a:p>
          <a:p>
            <a:pPr algn="just"/>
            <a:endParaRPr lang="sr-Latn-CS" sz="2400">
              <a:latin typeface="Arial" charset="0"/>
              <a:cs typeface="Arial" charset="0"/>
              <a:sym typeface="Wingdings 3" pitchFamily="18" charset="2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339975" y="3573463"/>
          <a:ext cx="12261850" cy="409575"/>
        </p:xfrm>
        <a:graphic>
          <a:graphicData uri="http://schemas.openxmlformats.org/presentationml/2006/ole">
            <p:oleObj spid="_x0000_s7170" name="Document" r:id="rId3" imgW="6119583" imgH="204127" progId="Word.Document.8">
              <p:embed/>
            </p:oleObj>
          </a:graphicData>
        </a:graphic>
      </p:graphicFrame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1547813" y="4581525"/>
            <a:ext cx="5589587" cy="83185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Promena unutrašnje energije jednaka je</a:t>
            </a:r>
          </a:p>
          <a:p>
            <a:r>
              <a:rPr lang="sr-Latn-CS" sz="2400">
                <a:latin typeface="Arial" charset="0"/>
              </a:rPr>
              <a:t>toploti reakcije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Entalpija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62896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 = const. </a:t>
            </a:r>
            <a:r>
              <a:rPr lang="sr-Latn-CS" sz="2400">
                <a:latin typeface="Arial" charset="0"/>
                <a:sym typeface="Wingdings 3" pitchFamily="18" charset="2"/>
              </a:rPr>
              <a:t> zbog promene V sistem vrši rad</a:t>
            </a:r>
          </a:p>
          <a:p>
            <a:pPr algn="just"/>
            <a:r>
              <a:rPr lang="sr-Latn-CS" sz="2400">
                <a:latin typeface="Arial" charset="0"/>
                <a:sym typeface="Wingdings 3" pitchFamily="18" charset="2"/>
              </a:rPr>
              <a:t>(rad ekspanzije ili kompresije)</a:t>
            </a:r>
          </a:p>
          <a:p>
            <a:pPr algn="just">
              <a:buFont typeface="Wingdings 3" pitchFamily="18" charset="2"/>
              <a:buChar char="Ê"/>
            </a:pPr>
            <a:r>
              <a:rPr lang="sr-Latn-CS" sz="2400">
                <a:latin typeface="Arial" charset="0"/>
                <a:sym typeface="Wingdings 3" pitchFamily="18" charset="2"/>
              </a:rPr>
              <a:t>Za izobarsko izotermski proces važi:</a:t>
            </a:r>
          </a:p>
          <a:p>
            <a:pPr algn="just">
              <a:buFont typeface="Wingdings 3" pitchFamily="18" charset="2"/>
              <a:buNone/>
            </a:pPr>
            <a:endParaRPr lang="sr-Latn-CS" sz="2400"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ΔU + pΔV = Q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p,T</a:t>
            </a: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  <a:p>
            <a:pPr algn="just">
              <a:buFont typeface="Wingdings 3" pitchFamily="18" charset="2"/>
              <a:buNone/>
            </a:pPr>
            <a:endParaRPr lang="sl-SI" sz="2400" i="1" baseline="-30000">
              <a:solidFill>
                <a:srgbClr val="000000"/>
              </a:solidFill>
              <a:latin typeface="Arial" charset="0"/>
              <a:sym typeface="Wingdings 3" pitchFamily="18" charset="2"/>
            </a:endParaRP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476375" y="3789363"/>
            <a:ext cx="4840288" cy="457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Odnosno,	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ΔU = Q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p,T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pΔV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971550" y="4797425"/>
            <a:ext cx="7115175" cy="1196975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Promena unutrašnje energije sistema jednaka je </a:t>
            </a:r>
          </a:p>
          <a:p>
            <a:pPr algn="just"/>
            <a:r>
              <a:rPr lang="sr-Latn-CS" sz="2400">
                <a:latin typeface="Arial" charset="0"/>
              </a:rPr>
              <a:t>zbiru oslobođene (apsorbovane) toplote i izvršenog</a:t>
            </a:r>
          </a:p>
          <a:p>
            <a:pPr algn="just"/>
            <a:r>
              <a:rPr lang="sr-Latn-CS" sz="2400">
                <a:latin typeface="Arial" charset="0"/>
              </a:rPr>
              <a:t>rada (</a:t>
            </a:r>
            <a:r>
              <a:rPr lang="sr-Latn-CS" sz="2400" i="1">
                <a:latin typeface="Arial" charset="0"/>
              </a:rPr>
              <a:t>I zakon termodinamike</a:t>
            </a:r>
            <a:r>
              <a:rPr lang="sr-Latn-CS" sz="2400">
                <a:latin typeface="Arial" charset="0"/>
              </a:rPr>
              <a:t>)</a:t>
            </a:r>
          </a:p>
        </p:txBody>
      </p:sp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1835150" y="5562600"/>
            <a:ext cx="2044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4787900" y="537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400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1116013" y="2852738"/>
            <a:ext cx="69119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latin typeface="Arial" charset="0"/>
              </a:rPr>
              <a:t>H = entalpija ili toplotni sadržaj (grčki: enthalpos = toplota):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funkcija stanja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ne može se odrediti ni izračunati 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Arial" charset="0"/>
              </a:rPr>
              <a:t> može da se prati njena promena tokom hem.  reakcije: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 = ΣH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ΣH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&lt; 0 reakcija je egzotermna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 reakcija je endotermna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 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476375" y="1844675"/>
            <a:ext cx="20447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ΔH = Qp,T</a:t>
            </a:r>
            <a:r>
              <a:rPr lang="sl-SI" sz="1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4067175" y="1773238"/>
            <a:ext cx="26511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ΔH = ΔU + pΔV</a:t>
            </a:r>
            <a:r>
              <a:rPr lang="sr-Latn-CS" sz="2400">
                <a:latin typeface="Arial" charset="0"/>
              </a:rPr>
              <a:t> </a:t>
            </a:r>
          </a:p>
          <a:p>
            <a:pPr eaLnBrk="0" hangingPunct="0"/>
            <a:endParaRPr lang="sr-Latn-CS">
              <a:latin typeface="Arial" charset="0"/>
            </a:endParaRPr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827088" y="620713"/>
            <a:ext cx="765968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600">
                <a:latin typeface="Arial" charset="0"/>
              </a:rPr>
              <a:t>Veličina </a:t>
            </a:r>
            <a:r>
              <a:rPr lang="sl-SI" sz="2600" i="1">
                <a:solidFill>
                  <a:srgbClr val="000000"/>
                </a:solidFill>
                <a:latin typeface="Arial" charset="0"/>
              </a:rPr>
              <a:t>ΔU + pΔV </a:t>
            </a:r>
            <a:r>
              <a:rPr lang="sr-Latn-CS" sz="2600">
                <a:latin typeface="Arial" charset="0"/>
              </a:rPr>
              <a:t>  predstavlja promenu određene</a:t>
            </a:r>
          </a:p>
          <a:p>
            <a:pPr algn="just"/>
            <a:r>
              <a:rPr lang="sr-Latn-CS" sz="2600">
                <a:latin typeface="Arial" charset="0"/>
              </a:rPr>
              <a:t>funkcije stanja koja odgovara toploti reakcije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7088" y="476250"/>
            <a:ext cx="74263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Radi lakšeg upoređivanja toplotnih efekata različitih</a:t>
            </a:r>
          </a:p>
          <a:p>
            <a:pPr algn="just"/>
            <a:r>
              <a:rPr lang="sr-Latn-CS" sz="2400">
                <a:latin typeface="Arial" charset="0"/>
              </a:rPr>
              <a:t>reakcija promena entalpije u toku reakcije izražava se</a:t>
            </a:r>
          </a:p>
          <a:p>
            <a:pPr algn="just"/>
            <a:r>
              <a:rPr lang="sr-Latn-CS" sz="2400">
                <a:latin typeface="Arial" charset="0"/>
              </a:rPr>
              <a:t>pri standardnim uslovima: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temperatura od 25ºC (298,15 K)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pritisak od jedne atmosfere (101325 Pa)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</a:t>
            </a: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aktivitet 1 za sve komponente reakcije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900113" y="2924175"/>
            <a:ext cx="75692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sr-Latn-CS" sz="2400">
                <a:latin typeface="Arial" charset="0"/>
              </a:rPr>
              <a:t>Promena entalpije pri reakciji jednog mola reaktanata </a:t>
            </a:r>
          </a:p>
          <a:p>
            <a:pPr algn="just"/>
            <a:r>
              <a:rPr lang="sr-Latn-CS" sz="2400">
                <a:latin typeface="Arial" charset="0"/>
              </a:rPr>
              <a:t>ili proizvoda pri standardnim uslovima 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standardna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molarna reakciona entalpija,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(Jmol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-1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Izračunava </a:t>
            </a:r>
          </a:p>
          <a:p>
            <a:pPr algn="just"/>
            <a:r>
              <a:rPr lang="sr-Latn-CS" sz="2400">
                <a:solidFill>
                  <a:srgbClr val="000000"/>
                </a:solidFill>
                <a:latin typeface="Arial" charset="0"/>
              </a:rPr>
              <a:t>se na osnovu Hesovog zakona:</a:t>
            </a:r>
          </a:p>
          <a:p>
            <a:pPr algn="just"/>
            <a:r>
              <a:rPr lang="sl-SI" sz="2400" i="1">
                <a:solidFill>
                  <a:srgbClr val="000000"/>
                </a:solidFill>
                <a:latin typeface="Arial" charset="0"/>
              </a:rPr>
              <a:t>			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Σ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standardna molarna entalpija građenja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jednog mola jedinjenja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iz najstabilnijeg oblika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njegovih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elemenata pri standardnim termohemijskim uslovima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331913" y="1524000"/>
            <a:ext cx="5708650" cy="28702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r-Latn-CS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Hesov zakon</a:t>
            </a: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Promena reakcione entalpije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jednaka je razlici entalpija krajnjeg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 početnog stanja i nezavisna je od </a:t>
            </a:r>
            <a:endParaRPr lang="sr-Latn-CS" sz="280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130000"/>
              </a:lnSpc>
            </a:pPr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puta odigravanja reakcije</a:t>
            </a:r>
            <a:r>
              <a:rPr lang="sr-Latn-CS" sz="1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</a:t>
            </a:r>
            <a:endParaRPr lang="sr-Latn-CS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023938" y="1143000"/>
            <a:ext cx="74644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Samo smanjenjem ukupne reakcione entalpije sistem</a:t>
            </a:r>
          </a:p>
          <a:p>
            <a:r>
              <a:rPr lang="sr-Latn-CS" sz="2400">
                <a:latin typeface="Arial" charset="0"/>
              </a:rPr>
              <a:t>se stabilizuje odavanjem toplotne energije</a:t>
            </a:r>
          </a:p>
          <a:p>
            <a:endParaRPr lang="sr-Latn-CS" sz="2400">
              <a:latin typeface="Arial" charset="0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 spontano se mogu odigravati samo </a:t>
            </a:r>
          </a:p>
          <a:p>
            <a:r>
              <a:rPr lang="sr-Latn-CS" sz="2400">
                <a:latin typeface="Arial" charset="0"/>
                <a:sym typeface="Wingdings 3" pitchFamily="18" charset="2"/>
              </a:rPr>
              <a:t>    egzotermne reakcije?!?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NIJE TAČNO! 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r>
              <a:rPr lang="sr-Latn-CS" sz="2400">
                <a:latin typeface="Arial" charset="0"/>
                <a:sym typeface="Wingdings 3" pitchFamily="18" charset="2"/>
              </a:rPr>
              <a:t>Čitav niz endotermnih procesa se odigrava spontano</a:t>
            </a:r>
          </a:p>
          <a:p>
            <a:endParaRPr lang="sr-Latn-CS" sz="2400">
              <a:latin typeface="Arial" charset="0"/>
              <a:sym typeface="Wingdings 3" pitchFamily="18" charset="2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Arial" charset="0"/>
                <a:sym typeface="Wingdings 3" pitchFamily="18" charset="2"/>
              </a:rPr>
              <a:t> Na spontanost toka hemijske reakcije utiču i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Arial" charset="0"/>
                <a:sym typeface="Wingdings 3" pitchFamily="18" charset="2"/>
              </a:rPr>
              <a:t>    neki drugi faktori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Entropija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900113" y="1700213"/>
            <a:ext cx="783907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Toplota koja se oslobađa (apsorbuje) tokom reakcije</a:t>
            </a:r>
          </a:p>
          <a:p>
            <a:r>
              <a:rPr lang="sr-Latn-CS" sz="2400">
                <a:latin typeface="Arial" charset="0"/>
              </a:rPr>
              <a:t>može se samo delimično pretvoriti u druge oblike</a:t>
            </a:r>
          </a:p>
          <a:p>
            <a:r>
              <a:rPr lang="sr-Latn-CS" sz="2400">
                <a:latin typeface="Arial" charset="0"/>
              </a:rPr>
              <a:t>energije (koristan rad).</a:t>
            </a:r>
          </a:p>
          <a:p>
            <a:endParaRPr lang="sr-Latn-CS" sz="2400"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D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eo energije koji se maksimalno može pretvoriti u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rad naziva se </a:t>
            </a:r>
            <a:r>
              <a:rPr lang="sl-SI" sz="24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slobodna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ili Gibsova (Gibbs) energija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 zakon termodinamike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D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eo toplote ostaje vezan u sistemu kao toplota za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kretanje čestica pri prelasku iz jednog stanja uređenosti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sistema u drugo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(vezana energija)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1023938" y="1000125"/>
            <a:ext cx="7456487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Viša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temperatura sistema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veće kretanje molekula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veća neuređenost 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sistema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Mera neuređenosti izražava se entropijom sistema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(grčki: entropos = pretvaranje)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 stanovišta termodinamičke statistike, entropija se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dovodi u vezu sa termodinamičkom verovatnoćom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stanja, W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: </a:t>
            </a: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		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 = K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lnW</a:t>
            </a:r>
            <a:r>
              <a:rPr lang="sl-SI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8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Bolcmanova konstanta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;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odgovara verovatnoći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svih mikrostanja i zavisi od prirode sistema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827088" y="836613"/>
            <a:ext cx="8088312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apsolutnoj nuli (-273,15°C) sve supstance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grade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savršene kristale sa pravilnim rasporedom čestica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najniže energije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moguće je samo jedno mikrostanje.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Tada je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 W = 1, a S = 0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III zakon termodinamike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ntropija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se 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za razliku od entalpije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može odrediti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apsolutnom vrednošću pri bilo kojoj drugoj temperaturi.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800">
              <a:solidFill>
                <a:srgbClr val="000000"/>
              </a:solidFill>
              <a:latin typeface="Arial" charset="0"/>
            </a:endParaRPr>
          </a:p>
          <a:p>
            <a:r>
              <a:rPr lang="sl-SI" sz="2800" i="1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Σ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Σ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8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8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 sz="2800" i="1">
              <a:solidFill>
                <a:srgbClr val="000000"/>
              </a:solidFill>
              <a:latin typeface="Arial" charset="0"/>
            </a:endParaRPr>
          </a:p>
          <a:p>
            <a:endParaRPr lang="sl-SI" sz="2800" i="1">
              <a:solidFill>
                <a:srgbClr val="000000"/>
              </a:solidFill>
              <a:latin typeface="Arial" charset="0"/>
            </a:endParaRPr>
          </a:p>
          <a:p>
            <a:r>
              <a:rPr lang="sr-Latn-CS" sz="2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promena standardne molarne entropije date reakcije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 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reakcija se spontano odvija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919163"/>
          </a:xfrm>
        </p:spPr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Slobodna ili Gibsova energija i</a:t>
            </a:r>
            <a:b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konstanta ravnoteže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611188" y="2060575"/>
            <a:ext cx="820578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Smer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spontano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odigrava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nja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nek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hemijsk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reakcij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zavisi od toga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da li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dominira entalpijski ili entropijski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efekat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datom p i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T)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Uticaj oba efekta na tok hemijske reakcije kvantitativno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 izražava veličinom slobodne ili Gibsove (Gibbs) energije: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= 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 – 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= ΣG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ΣG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endParaRPr lang="sl-SI" sz="2400" i="1" baseline="-30000">
              <a:solidFill>
                <a:srgbClr val="000000"/>
              </a:solidFill>
              <a:latin typeface="Arial" charset="0"/>
            </a:endParaRPr>
          </a:p>
          <a:p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r>
              <a:rPr lang="sl-SI" sz="12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 &lt; 0</a:t>
            </a:r>
            <a:r>
              <a:rPr lang="sr-Latn-CS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 i="1" baseline="-3000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r-Latn-CS" sz="2400" i="1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i="1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 reakcija se spontano odigrava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663575" y="711200"/>
            <a:ext cx="82391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Da li će spontana reakcija biti endotermna ili egzotermna?</a:t>
            </a:r>
          </a:p>
          <a:p>
            <a:endParaRPr lang="sr-Latn-CS" sz="2400"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Ako je temperatura niska, vrednost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je mala,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pa predznak za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a time i smer reakcije određuje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veličina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pri dovoljno niskim temperaturama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po pravilu spontano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se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odigravaju egzotermne reakcije.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</a:rPr>
              <a:t>V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isok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T 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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velik</a:t>
            </a:r>
            <a:r>
              <a:rPr lang="en-U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vrednost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sym typeface="Wingdings 3" pitchFamily="18" charset="2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kompenzuje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se </a:t>
            </a: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nepovoljn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entalpij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&gt; 0)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 visokim temperaturama spontano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    se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mogu odigravati i endotermne reakcije.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endParaRPr lang="sr-Latn-CS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ntalpijski i entropijski efekat izjednače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ni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RAVNOTEŽA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: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0, sastav reakcionog sistema dalje se ne menja.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468313" y="642938"/>
            <a:ext cx="82216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Ako se pri hemijskoj reakciji i reaktanti i proizvodi nalaze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 standardnom stanju:</a:t>
            </a:r>
          </a:p>
          <a:p>
            <a:pPr eaLnBrk="0" hangingPunct="0"/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latin typeface="Arial" charset="0"/>
              </a:rPr>
              <a:t> </a:t>
            </a:r>
          </a:p>
          <a:p>
            <a:pPr eaLnBrk="0" hangingPunct="0"/>
            <a:endParaRPr lang="sr-Latn-CS" sz="2400"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označava konstantu karakterističnu za datu reakciju i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naziva se </a:t>
            </a:r>
            <a:r>
              <a:rPr lang="sl-SI" sz="24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promena standardne slobodne energije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.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se može dobiti analogno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Hessov zakon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</a:t>
            </a:r>
            <a:endParaRPr lang="sl-SI" sz="2400" i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</a:rPr>
              <a:t>	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endParaRPr lang="sl-SI" sz="2400" i="1" baseline="300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endParaRPr lang="sl-SI" sz="2400" i="1" baseline="30000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=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promen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standardne molarne slobodne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energije 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reakcij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građenja jednog mola nekog jedinjenja iz stabilnih </a:t>
            </a:r>
            <a:endParaRPr lang="sl-SI" sz="2400" i="1">
              <a:solidFill>
                <a:srgbClr val="000000"/>
              </a:solidFill>
              <a:latin typeface="Arial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oblika njegovih elemenata pri standardnim uslovima.</a:t>
            </a:r>
            <a:r>
              <a:rPr lang="sr-Latn-CS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755650" y="908050"/>
            <a:ext cx="76930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 može samo uslovno odrediti pod pretpostavkom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da su standardne slobodne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energije elementarnih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supstanci u stabilnom obliku jednake nuli.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= Δ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</a:rPr>
              <a:t> = ΔG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</a:rPr>
              <a:t>0</a:t>
            </a:r>
            <a:endParaRPr lang="sl-SI" sz="2400" baseline="300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(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uslovna standardna slobodna energija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svake supstance jednaka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 je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njenoj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vrednosti</a:t>
            </a:r>
            <a:r>
              <a:rPr lang="sl-SI" sz="240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>
              <a:buFont typeface="Wingdings 3" pitchFamily="18" charset="2"/>
              <a:buNone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Ako se reaktanti i proizvodi reakcije ne nalaze u</a:t>
            </a: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Arial" charset="0"/>
              </a:rPr>
              <a:t>standardnom stanju:</a:t>
            </a: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</a:p>
          <a:p>
            <a:pPr>
              <a:buFont typeface="Wingdings 3" pitchFamily="18" charset="2"/>
              <a:buNone/>
            </a:pPr>
            <a:r>
              <a:rPr lang="sl-SI" sz="2400" i="1">
                <a:solidFill>
                  <a:srgbClr val="000000"/>
                </a:solidFill>
                <a:latin typeface="Arial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+ RT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Font typeface="Wingdings 3" pitchFamily="18" charset="2"/>
              <a:buNone/>
            </a:pPr>
            <a:endParaRPr lang="sl-SI" sz="24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1692275" y="836613"/>
            <a:ext cx="66611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hemijsku reakciju opšteg tipa:</a:t>
            </a:r>
            <a:endParaRPr lang="sl-SI" sz="26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 + bB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cC + dD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endParaRPr lang="sl-SI" sz="26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ΔG = cG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–(aG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  bG</a:t>
            </a:r>
            <a:r>
              <a:rPr lang="sl-SI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8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</a:p>
          <a:p>
            <a:pPr eaLnBrk="0" hangingPunct="0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= G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RTlna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eaLnBrk="0" hangingPunct="0"/>
            <a:endParaRPr lang="sr-Latn-CS" sz="24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ΔG = cG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–aG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-  bG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</a:t>
            </a: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   + RT(c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d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 a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– b lna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	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19250" y="765175"/>
            <a:ext cx="43465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Kako je: </a:t>
            </a:r>
            <a:endParaRPr lang="sl-SI" sz="24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dG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–aG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 bG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sl-SI" sz="2400" i="1" baseline="300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Sledi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:</a:t>
            </a:r>
          </a:p>
          <a:p>
            <a:pPr eaLnBrk="0" hangingPunct="0"/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32138" y="1989138"/>
          <a:ext cx="3760787" cy="1011237"/>
        </p:xfrm>
        <a:graphic>
          <a:graphicData uri="http://schemas.openxmlformats.org/presentationml/2006/ole">
            <p:oleObj spid="_x0000_s8194" name="Equation" r:id="rId3" imgW="1875722" imgH="504378" progId="Equation.3">
              <p:embed/>
            </p:oleObj>
          </a:graphicData>
        </a:graphic>
      </p:graphicFrame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1763713" y="3284538"/>
            <a:ext cx="371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latin typeface="Times New Roman" pitchFamily="18" charset="0"/>
              </a:rPr>
              <a:t>U stanju ravnoteže je </a:t>
            </a:r>
            <a:r>
              <a:rPr lang="sl-SI" sz="2400" i="1">
                <a:latin typeface="Times New Roman" pitchFamily="18" charset="0"/>
              </a:rPr>
              <a:t>ΔG</a:t>
            </a:r>
            <a:r>
              <a:rPr lang="sl-SI" sz="2400">
                <a:latin typeface="Times New Roman" pitchFamily="18" charset="0"/>
              </a:rPr>
              <a:t> = 0</a:t>
            </a:r>
          </a:p>
          <a:p>
            <a:endParaRPr lang="sl-SI" sz="2400">
              <a:latin typeface="Times New Roman" pitchFamily="18" charset="0"/>
            </a:endParaRPr>
          </a:p>
          <a:p>
            <a:r>
              <a:rPr lang="sl-SI" sz="2400">
                <a:latin typeface="Times New Roman" pitchFamily="18" charset="0"/>
              </a:rPr>
              <a:t>		</a:t>
            </a:r>
            <a:r>
              <a:rPr lang="sl-SI" sz="2400">
                <a:latin typeface="Times New Roman" pitchFamily="18" charset="0"/>
                <a:sym typeface="Wingdings 3" pitchFamily="18" charset="2"/>
              </a:rPr>
              <a:t></a:t>
            </a:r>
            <a:r>
              <a:rPr lang="sr-Latn-CS"/>
              <a:t> 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627313" y="4797425"/>
          <a:ext cx="3130550" cy="1011238"/>
        </p:xfrm>
        <a:graphic>
          <a:graphicData uri="http://schemas.openxmlformats.org/presentationml/2006/ole">
            <p:oleObj spid="_x0000_s8195" name="Equation" r:id="rId4" imgW="1561482" imgH="504378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692275" y="984250"/>
            <a:ext cx="56705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- RTlnK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ili:	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- 2,3 RTlogK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400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gde je:</a:t>
            </a:r>
          </a:p>
          <a:p>
            <a:r>
              <a:rPr lang="sl-SI" sz="1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r>
              <a:rPr lang="sr-Latn-CS" sz="900">
                <a:latin typeface="Arial" charset="0"/>
              </a:rPr>
              <a:t> 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429000" y="2286000"/>
          <a:ext cx="2022475" cy="1011238"/>
        </p:xfrm>
        <a:graphic>
          <a:graphicData uri="http://schemas.openxmlformats.org/presentationml/2006/ole">
            <p:oleObj spid="_x0000_s9218" name="Equation" r:id="rId3" imgW="1009312" imgH="504378" progId="Equation.3">
              <p:embed/>
            </p:oleObj>
          </a:graphicData>
        </a:graphic>
      </p:graphicFrame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671638" y="3521075"/>
            <a:ext cx="60499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 sz="240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funkcija je T i odabranog standardnog stanja </a:t>
            </a:r>
          </a:p>
          <a:p>
            <a:pPr>
              <a:buFont typeface="Wingdings" pitchFamily="2" charset="2"/>
              <a:buChar char="ü"/>
            </a:pPr>
            <a:endParaRPr lang="sr-Latn-CS" sz="240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eakcija spontan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 negativna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veličina 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mora biti pozitivan broj,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odnosno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veće od 1.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i standardno stanje</a:t>
            </a: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468313" y="1296988"/>
            <a:ext cx="80724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deal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 sistem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sve čestice se ponašaju nezavisno jedna od druge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~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npr.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beskonačno razblaženi tečni ili gasoviti rastvori),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slobodna energija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svake čestice koja učestvuje u reakciji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zavis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samo od njene koncentracije:</a:t>
            </a: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= 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U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realnim sistemima svaka čestica utiče jedna na drugu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Predlog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(Lewis, 1908.g.)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: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c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zameniti sa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latin typeface="Times New Roman" pitchFamily="18" charset="0"/>
              </a:rPr>
              <a:t> </a:t>
            </a:r>
          </a:p>
          <a:p>
            <a:pPr eaLnBrk="0" hangingPunct="0"/>
            <a:endParaRPr lang="sr-Latn-CS" sz="2400">
              <a:latin typeface="Times New Roman" pitchFamily="18" charset="0"/>
            </a:endParaRPr>
          </a:p>
          <a:p>
            <a:pPr eaLnBrk="0" hangingPunct="0"/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= 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ln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reakciona sposobnost neke supstance</a:t>
            </a:r>
            <a:endParaRPr lang="sl-SI" sz="2400">
              <a:solidFill>
                <a:srgbClr val="000000"/>
              </a:solidFill>
              <a:latin typeface="Times New Roman" pitchFamily="18" charset="0"/>
              <a:sym typeface="Wingdings 3" pitchFamily="18" charset="2"/>
            </a:endParaRPr>
          </a:p>
          <a:p>
            <a:pPr eaLnBrk="0" hangingPunct="0"/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zavisi od njene hemijske prirode (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0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i aktiviteta (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1095375" y="1001713"/>
            <a:ext cx="726916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Apsolutnu vrednost aktiviteta neke supstance nije moguće</a:t>
            </a:r>
          </a:p>
          <a:p>
            <a:r>
              <a:rPr lang="sr-Latn-CS" sz="2400">
                <a:latin typeface="Times New Roman" pitchFamily="18" charset="0"/>
              </a:rPr>
              <a:t>odrediti!</a:t>
            </a: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M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oguće je izračunati njegovu relativnu vrednost,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tj. odnos aktiviteta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date supstance u različitim stanjima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 istoj temperaturi.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555875" y="3068638"/>
          <a:ext cx="1122363" cy="855662"/>
        </p:xfrm>
        <a:graphic>
          <a:graphicData uri="http://schemas.openxmlformats.org/presentationml/2006/ole">
            <p:oleObj spid="_x0000_s10242" name="Equation" r:id="rId3" imgW="561529" imgH="428415" progId="Equation.3">
              <p:embed/>
            </p:oleObj>
          </a:graphicData>
        </a:graphic>
      </p:graphicFrame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434975" y="4149725"/>
            <a:ext cx="85566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relativni aktivitet supstance, 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aktivitet u standardnom stanju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=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aktivitet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 posmatranom stanju. 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b="1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l-SI" sz="24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a</a:t>
            </a:r>
            <a:endParaRPr lang="sl-SI" sz="2400" b="1" i="1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ktivitet nema dimenzije, a njegova brojna vrednost zavisi od</a:t>
            </a:r>
            <a:endParaRPr lang="sl-SI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odabrane koncentracione skale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68313" y="509588"/>
            <a:ext cx="8331200" cy="56943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Čiste čvrste (u najstabilnijem obliku) i tečne supstance 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uzimaju se kao standardna stanja (χ = 1,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</a:t>
            </a:r>
            <a:r>
              <a:rPr lang="sr-Latn-CS" sz="2400" dirty="0"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Standardno stanje gasovit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ih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supstanc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predstavlja idealni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 pod pritiskom od jedne atmosfere (101325 Pa), (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1,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1). 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D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rug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pritis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T: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aktivitet gasa srazmeran je njegovom</a:t>
            </a: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parcijalnom pritisku.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Za realne rastvore:		</a:t>
            </a:r>
            <a:r>
              <a:rPr lang="sl-SI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y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sl-SI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sr-Latn-CS" sz="2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Slobodna energija rastvorene supstance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defRPr/>
            </a:pP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+ RT</a:t>
            </a:r>
            <a:r>
              <a:rPr lang="sl-SI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G</a:t>
            </a:r>
            <a:r>
              <a:rPr lang="sl-SI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 RTlnc</a:t>
            </a:r>
            <a:endParaRPr lang="sl-SI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sl-SI" sz="2400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real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G</a:t>
            </a:r>
            <a:r>
              <a:rPr lang="sl-SI" sz="2400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sl-SI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RTlny</a:t>
            </a:r>
            <a:r>
              <a:rPr lang="sl-SI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900113" y="1098550"/>
            <a:ext cx="61118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ealni rastvor vrlo razblažen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</a:t>
            </a:r>
          </a:p>
          <a:p>
            <a:endParaRPr lang="sl-SI" sz="2600">
              <a:solidFill>
                <a:srgbClr val="000000"/>
              </a:solidFill>
              <a:latin typeface="Times New Roman" pitchFamily="18" charset="0"/>
              <a:sym typeface="Wingdings 3" pitchFamily="18" charset="2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interakcije među česticama se smanjuju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teži jedinici</a:t>
            </a:r>
            <a:r>
              <a:rPr lang="en-US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ln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nuli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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referentni rastvori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referentno stanje (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= c, y =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≠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hipotetično standardno stanje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(a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1)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1042988" y="1125538"/>
            <a:ext cx="73406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standardno stanje rastvorene supstance uzima se:</a:t>
            </a:r>
          </a:p>
          <a:p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1;</a:t>
            </a:r>
          </a:p>
          <a:p>
            <a:r>
              <a:rPr lang="en-US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 odgovara nekoj određenoj </a:t>
            </a:r>
            <a:r>
              <a:rPr lang="sl-SI" sz="2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jer koeficijent </a:t>
            </a:r>
            <a:endParaRPr lang="sl-SI" sz="26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aktiviteta zavisi kako od prirode rastvorene supstance </a:t>
            </a:r>
          </a:p>
          <a:p>
            <a:r>
              <a:rPr lang="sl-SI" sz="2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tako i od sastava rastvora</a:t>
            </a:r>
            <a:r>
              <a:rPr lang="sr-Latn-CS" sz="2600">
                <a:latin typeface="Times New Roman" pitchFamily="18" charset="0"/>
              </a:rPr>
              <a:t> </a:t>
            </a:r>
          </a:p>
          <a:p>
            <a:pPr eaLnBrk="0" hangingPunct="0"/>
            <a:endParaRPr lang="sr-Latn-CS" sz="2600">
              <a:latin typeface="Arial" charset="0"/>
            </a:endParaRPr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3276600" y="4071938"/>
            <a:ext cx="1617663" cy="1382712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· c</a:t>
            </a: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γ · 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sl-SI" sz="2800" i="1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l-SI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sl-SI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sl-SI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· χ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i koeficijent aktiviteta</a:t>
            </a:r>
            <a:r>
              <a:rPr lang="en-U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elektrolita</a:t>
            </a:r>
            <a:endParaRPr lang="sr-Latn-CS" sz="360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ph idx="1"/>
          </p:nvPr>
        </p:nvGraphicFramePr>
        <p:xfrm>
          <a:off x="1258888" y="1773238"/>
          <a:ext cx="1925637" cy="895350"/>
        </p:xfrm>
        <a:graphic>
          <a:graphicData uri="http://schemas.openxmlformats.org/presentationml/2006/ole">
            <p:oleObj spid="_x0000_s11266" name="Equation" r:id="rId3" imgW="961438" imgH="447496" progId="Equation.3">
              <p:embed/>
            </p:oleObj>
          </a:graphicData>
        </a:graphic>
      </p:graphicFrame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995738" y="1773238"/>
            <a:ext cx="3794125" cy="83185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Mera elektrostatičkog dejstva</a:t>
            </a:r>
          </a:p>
          <a:p>
            <a:r>
              <a:rPr lang="sr-Latn-CS" sz="2400">
                <a:latin typeface="Times New Roman" pitchFamily="18" charset="0"/>
              </a:rPr>
              <a:t>svih jona u rastvoru</a:t>
            </a: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2051050" y="3068638"/>
            <a:ext cx="4678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→ 0,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= c, y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1, referentno stanje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</p:txBody>
      </p: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1331913" y="3789363"/>
            <a:ext cx="70739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Moguće je: </a:t>
            </a:r>
            <a:r>
              <a:rPr lang="sr-Latn-C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&gt; c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 &gt; 1</a:t>
            </a:r>
          </a:p>
          <a:p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Uzroci: - C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 </a:t>
            </a:r>
            <a:r>
              <a:rPr lang="el-GR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ε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rastvora   jonski parovi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- Hidratacija jona povećava njihov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, a smanjuje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  aktivitet vode</a:t>
            </a: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 - razni joni različito menjaju entropiju rastvora</a:t>
            </a:r>
            <a:endParaRPr lang="sr-Latn-CS" sz="2400" i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Srednja vrednost aktiviteta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1258888" y="4221163"/>
          <a:ext cx="2263775" cy="533400"/>
        </p:xfrm>
        <a:graphic>
          <a:graphicData uri="http://schemas.openxmlformats.org/presentationml/2006/ole">
            <p:oleObj spid="_x0000_s12290" name="Equation" r:id="rId3" imgW="1133136" imgH="266410" progId="Equation.3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5364163" y="4076700"/>
          <a:ext cx="2130425" cy="558800"/>
        </p:xfrm>
        <a:graphic>
          <a:graphicData uri="http://schemas.openxmlformats.org/presentationml/2006/ole">
            <p:oleObj spid="_x0000_s12291" name="Equation" r:id="rId4" imgW="1066680" imgH="279360" progId="Equation.3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1403350" y="5445125"/>
          <a:ext cx="2303463" cy="533400"/>
        </p:xfrm>
        <a:graphic>
          <a:graphicData uri="http://schemas.openxmlformats.org/presentationml/2006/ole">
            <p:oleObj spid="_x0000_s12292" name="Equation" r:id="rId5" imgW="1151854" imgH="266410" progId="Equation.3">
              <p:embed/>
            </p:oleObj>
          </a:graphicData>
        </a:graphic>
      </p:graphicFrame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900113" y="1484313"/>
            <a:ext cx="70707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Nemoguće je izolovati pojedine jone bez narušavanja</a:t>
            </a:r>
          </a:p>
          <a:p>
            <a:r>
              <a:rPr lang="sr-Latn-CS" sz="2400">
                <a:latin typeface="Times New Roman" pitchFamily="18" charset="0"/>
              </a:rPr>
              <a:t>elektroneutralnosti rastvora</a:t>
            </a:r>
          </a:p>
          <a:p>
            <a:pPr>
              <a:buFont typeface="Wingdings 3" pitchFamily="18" charset="2"/>
              <a:buChar char="[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Određivanje srednjeg aktiviteta i srednjeg koeficijenta</a:t>
            </a:r>
          </a:p>
          <a:p>
            <a:pPr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aktiviteta</a:t>
            </a:r>
          </a:p>
          <a:p>
            <a:pPr>
              <a:buFont typeface="Wingdings 3" pitchFamily="18" charset="2"/>
              <a:buNone/>
            </a:pP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	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m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 mK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n+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nA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m-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5559425" y="4740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297" name="Text Box 15"/>
          <p:cNvSpPr txBox="1">
            <a:spLocks noChangeArrowheads="1"/>
          </p:cNvSpPr>
          <p:nvPr/>
        </p:nvSpPr>
        <p:spPr bwMode="auto">
          <a:xfrm>
            <a:off x="4067175" y="4221163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</a:t>
            </a: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5364163" y="5445125"/>
          <a:ext cx="2525712" cy="608013"/>
        </p:xfrm>
        <a:graphic>
          <a:graphicData uri="http://schemas.openxmlformats.org/presentationml/2006/ole">
            <p:oleObj spid="_x0000_s12293" name="Equation" r:id="rId6" imgW="1266319" imgH="304571" progId="Equation.3">
              <p:embed/>
            </p:oleObj>
          </a:graphicData>
        </a:graphic>
      </p:graphicFrame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4335463" y="5465763"/>
            <a:ext cx="43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827088" y="1341438"/>
          <a:ext cx="11074400" cy="2217737"/>
        </p:xfrm>
        <a:graphic>
          <a:graphicData uri="http://schemas.openxmlformats.org/presentationml/2006/ole">
            <p:oleObj spid="_x0000_s13314" name="Document" r:id="rId3" imgW="6119583" imgH="1270846" progId="Word.Document.8">
              <p:embed/>
            </p:oleObj>
          </a:graphicData>
        </a:graphic>
      </p:graphicFrame>
      <p:sp>
        <p:nvSpPr>
          <p:cNvPr id="13315" name="Text Box 19"/>
          <p:cNvSpPr txBox="1">
            <a:spLocks noChangeArrowheads="1"/>
          </p:cNvSpPr>
          <p:nvPr/>
        </p:nvSpPr>
        <p:spPr bwMode="auto">
          <a:xfrm>
            <a:off x="808038" y="4745038"/>
            <a:ext cx="604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Eksperimentalno određivanje: potenciometrijski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Izračunavanje koeficijenata aktiviteta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16013" y="1644650"/>
            <a:ext cx="61198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Debye-Hückel-ovo zakon graničnog razblaženja</a:t>
            </a:r>
            <a:r>
              <a:rPr lang="sr-Latn-CS" sz="12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</a:t>
            </a:r>
            <a:endParaRPr lang="sr-Latn-CS" sz="1200">
              <a:solidFill>
                <a:srgbClr val="000000"/>
              </a:solidFill>
              <a:latin typeface="Arial" charset="0"/>
            </a:endParaRPr>
          </a:p>
          <a:p>
            <a:pPr algn="just"/>
            <a:r>
              <a:rPr lang="sr-Latn-CS" sz="2400" i="1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&lt; 0,001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>
            <p:ph idx="1"/>
          </p:nvPr>
        </p:nvGraphicFramePr>
        <p:xfrm>
          <a:off x="2339975" y="2924175"/>
          <a:ext cx="3135313" cy="554038"/>
        </p:xfrm>
        <a:graphic>
          <a:graphicData uri="http://schemas.openxmlformats.org/presentationml/2006/ole">
            <p:oleObj spid="_x0000_s14338" name="Equation" r:id="rId3" imgW="1561482" imgH="275770" progId="Equation.3">
              <p:embed/>
            </p:oleObj>
          </a:graphicData>
        </a:graphic>
      </p:graphicFrame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1692275" y="3933825"/>
            <a:ext cx="49545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24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2400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su naelektrisanja jona,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jonska sila rastvora,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konstanta A = 1,825×10</a:t>
            </a:r>
            <a:r>
              <a:rPr lang="sr-Latn-CS" sz="24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(εT)</a:t>
            </a:r>
            <a:r>
              <a:rPr lang="sr-Latn-CS" sz="240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-3/2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ε je dielektrična konstanta rastvarača i </a:t>
            </a:r>
            <a:endParaRPr lang="sr-Latn-C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 temperatura (K)</a:t>
            </a:r>
            <a:r>
              <a:rPr lang="sr-Latn-CS" sz="2400" dirty="0">
                <a:latin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A = </a:t>
            </a:r>
            <a:r>
              <a:rPr lang="en-US" sz="2400" dirty="0" smtClean="0">
                <a:latin typeface="Times New Roman" pitchFamily="18" charset="0"/>
              </a:rPr>
              <a:t>0,509 </a:t>
            </a:r>
            <a:r>
              <a:rPr lang="en-US" sz="2400" dirty="0">
                <a:latin typeface="Times New Roman" pitchFamily="18" charset="0"/>
              </a:rPr>
              <a:t>(</a:t>
            </a:r>
            <a:r>
              <a:rPr lang="en-US" sz="2400" dirty="0" err="1">
                <a:latin typeface="Times New Roman" pitchFamily="18" charset="0"/>
              </a:rPr>
              <a:t>vodeni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rastvor</a:t>
            </a:r>
            <a:r>
              <a:rPr lang="en-US" sz="2400" dirty="0">
                <a:latin typeface="Times New Roman" pitchFamily="18" charset="0"/>
              </a:rPr>
              <a:t>, 298K)</a:t>
            </a:r>
            <a:endParaRPr lang="sr-Latn-C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28775"/>
            <a:ext cx="7273925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1095375" y="493713"/>
            <a:ext cx="6983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Arial" charset="0"/>
              </a:rPr>
              <a:t>Međusobno elektrostatičko dejstvo </a:t>
            </a:r>
            <a:r>
              <a:rPr lang="sr-Latn-CS" sz="2400">
                <a:latin typeface="Arial" charset="0"/>
                <a:sym typeface="Wingdings 3" pitchFamily="18" charset="2"/>
              </a:rPr>
              <a:t> obrazovanje</a:t>
            </a:r>
          </a:p>
          <a:p>
            <a:r>
              <a:rPr lang="sr-Latn-CS" sz="2400">
                <a:latin typeface="Arial" charset="0"/>
                <a:sym typeface="Wingdings 3" pitchFamily="18" charset="2"/>
              </a:rPr>
              <a:t>jonskih oblaka (jonskih atmosfera)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124075" y="1773238"/>
          <a:ext cx="3408363" cy="990600"/>
        </p:xfrm>
        <a:graphic>
          <a:graphicData uri="http://schemas.openxmlformats.org/presentationml/2006/ole">
            <p:oleObj spid="_x0000_s15362" name="Equation" r:id="rId3" imgW="1704384" imgH="495018" progId="Equation.3">
              <p:embed/>
            </p:oleObj>
          </a:graphicData>
        </a:graphic>
      </p:graphicFrame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258888" y="3429000"/>
            <a:ext cx="635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50,3(εT)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-1/2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je korekcioni faktor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koji odgovara najmanjem rastojanju između jona i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prečniku solvatizovanog jona.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vodene rastvore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3,3 na 25°C,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za različite jone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: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0,25 – 1,1 nm, prosečno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 nm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B×a ~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(3,3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 = 0,99).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1311275" y="712788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- Uticaj jonske atmosfere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484438" y="1700213"/>
          <a:ext cx="3635375" cy="990600"/>
        </p:xfrm>
        <a:graphic>
          <a:graphicData uri="http://schemas.openxmlformats.org/presentationml/2006/ole">
            <p:oleObj spid="_x0000_s16386" name="Equation" r:id="rId3" imgW="1818849" imgH="495018" progId="Equation.3">
              <p:embed/>
            </p:oleObj>
          </a:graphicData>
        </a:graphic>
      </p:graphicFrame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55738" y="3371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9750" y="2886075"/>
            <a:ext cx="7683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 jako razblaženim rastvorima Debye-Hückel-ova teorija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može da se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primeni i za izračunavanje koeficijenata aktiviteta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individualnih jona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sr-Latn-CS" sz="2400">
              <a:latin typeface="Times New Roman" pitchFamily="18" charset="0"/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187450" y="4941888"/>
          <a:ext cx="2871788" cy="531812"/>
        </p:xfrm>
        <a:graphic>
          <a:graphicData uri="http://schemas.openxmlformats.org/presentationml/2006/ole">
            <p:oleObj spid="_x0000_s16387" name="Equation" r:id="rId4" imgW="1437657" imgH="26641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859338" y="4724400"/>
          <a:ext cx="2914650" cy="971550"/>
        </p:xfrm>
        <a:graphic>
          <a:graphicData uri="http://schemas.openxmlformats.org/presentationml/2006/ole">
            <p:oleObj spid="_x0000_s16388" name="Equation" r:id="rId5" imgW="1456735" imgH="485297" progId="Equation.3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3" y="765175"/>
            <a:ext cx="8713787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258888" y="1196975"/>
          <a:ext cx="2914650" cy="971550"/>
        </p:xfrm>
        <a:graphic>
          <a:graphicData uri="http://schemas.openxmlformats.org/presentationml/2006/ole">
            <p:oleObj spid="_x0000_s17410" name="Equation" r:id="rId3" imgW="2914286" imgH="971429" progId="Equation.3">
              <p:embed/>
            </p:oleObj>
          </a:graphicData>
        </a:graphic>
      </p:graphicFrame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852738"/>
            <a:ext cx="45339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549275"/>
            <a:ext cx="318135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116013" y="836613"/>
            <a:ext cx="364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0,1</a:t>
            </a:r>
            <a:r>
              <a:rPr lang="sr-Latn-CS" sz="2400">
                <a:latin typeface="Times New Roman" pitchFamily="18" charset="0"/>
              </a:rPr>
              <a:t>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 velika odstupanja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971550" y="1989138"/>
          <a:ext cx="3444875" cy="989012"/>
        </p:xfrm>
        <a:graphic>
          <a:graphicData uri="http://schemas.openxmlformats.org/presentationml/2006/ole">
            <p:oleObj spid="_x0000_s18434" name="Equation" r:id="rId3" imgW="1723461" imgH="495018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684213" y="3789363"/>
          <a:ext cx="4965700" cy="1065212"/>
        </p:xfrm>
        <a:graphic>
          <a:graphicData uri="http://schemas.openxmlformats.org/presentationml/2006/ole">
            <p:oleObj spid="_x0000_s18435" name="Equation" r:id="rId4" imgW="2485484" imgH="533179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843213" y="5157788"/>
          <a:ext cx="4186237" cy="1065212"/>
        </p:xfrm>
        <a:graphic>
          <a:graphicData uri="http://schemas.openxmlformats.org/presentationml/2006/ole">
            <p:oleObj spid="_x0000_s18436" name="Equation" r:id="rId5" imgW="2094934" imgH="533179" progId="Equation.3">
              <p:embed/>
            </p:oleObj>
          </a:graphicData>
        </a:graphic>
      </p:graphicFrame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4911725" y="2225675"/>
            <a:ext cx="2527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Guggenheim;</a:t>
            </a:r>
          </a:p>
          <a:p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>
                <a:latin typeface="Times New Roman" pitchFamily="18" charset="0"/>
              </a:rPr>
              <a:t> = soni koeficijent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5992813" y="4384675"/>
            <a:ext cx="1030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Davies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Koeficijenti aktiviteta neutralnih molekula</a:t>
            </a: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028825" y="2584450"/>
          <a:ext cx="1795463" cy="439738"/>
        </p:xfrm>
        <a:graphic>
          <a:graphicData uri="http://schemas.openxmlformats.org/presentationml/2006/ole">
            <p:oleObj spid="_x0000_s19458" name="Equation" r:id="rId3" imgW="894846" imgH="218888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539552" y="4797152"/>
          <a:ext cx="2911475" cy="533400"/>
        </p:xfrm>
        <a:graphic>
          <a:graphicData uri="http://schemas.openxmlformats.org/presentationml/2006/ole">
            <p:oleObj spid="_x0000_s19459" name="Equation" r:id="rId4" imgW="1456735" imgH="26641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1043608" y="5445224"/>
          <a:ext cx="2062163" cy="877887"/>
        </p:xfrm>
        <a:graphic>
          <a:graphicData uri="http://schemas.openxmlformats.org/presentationml/2006/ole">
            <p:oleObj spid="_x0000_s19460" name="Equation" r:id="rId5" imgW="1028389" imgH="437776" progId="Equation.3">
              <p:embed/>
            </p:oleObj>
          </a:graphicData>
        </a:graphic>
      </p:graphicFrame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1042988" y="1455738"/>
            <a:ext cx="4633912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C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oko 1 mol/dm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1,00 ± 0,05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Izuzetak: neelektroliti velike M</a:t>
            </a:r>
          </a:p>
          <a:p>
            <a:endParaRPr lang="sr-Latn-CS">
              <a:latin typeface="Arial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95536" y="3140968"/>
            <a:ext cx="7837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= r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astvorljivost neelektrolita u zasićenom vodenom rastvoru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5652120" y="5517232"/>
          <a:ext cx="1508125" cy="439737"/>
        </p:xfrm>
        <a:graphic>
          <a:graphicData uri="http://schemas.openxmlformats.org/presentationml/2006/ole">
            <p:oleObj spid="_x0000_s19461" name="Equation" r:id="rId6" imgW="751945" imgH="218888" progId="Equation.3">
              <p:embed/>
            </p:oleObj>
          </a:graphicData>
        </a:graphic>
      </p:graphicFrame>
      <p:sp>
        <p:nvSpPr>
          <p:cNvPr id="19465" name="Text Box 15"/>
          <p:cNvSpPr txBox="1">
            <a:spLocks noChangeArrowheads="1"/>
          </p:cNvSpPr>
          <p:nvPr/>
        </p:nvSpPr>
        <p:spPr bwMode="auto">
          <a:xfrm>
            <a:off x="5003800" y="5949950"/>
            <a:ext cx="333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</a:rPr>
              <a:t>k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</a:rPr>
              <a:t>= koeficijent isoljavanja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568" y="4005064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prisustvu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elektrolita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62" name="Object 2"/>
          <p:cNvGraphicFramePr>
            <a:graphicFrameLocks noChangeAspect="1"/>
          </p:cNvGraphicFramePr>
          <p:nvPr/>
        </p:nvGraphicFramePr>
        <p:xfrm>
          <a:off x="5796136" y="4581128"/>
          <a:ext cx="2664296" cy="764911"/>
        </p:xfrm>
        <a:graphic>
          <a:graphicData uri="http://schemas.openxmlformats.org/presentationml/2006/ole">
            <p:oleObj spid="_x0000_s19462" name="Equation" r:id="rId7" imgW="1723461" imgH="495018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76056" y="4725144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Aktivitet jona i jonski parovi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63713" y="2924175"/>
          <a:ext cx="4937125" cy="1085850"/>
        </p:xfrm>
        <a:graphic>
          <a:graphicData uri="http://schemas.openxmlformats.org/presentationml/2006/ole">
            <p:oleObj spid="_x0000_s20482" name="Equation" r:id="rId3" imgW="2466407" imgH="542539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1619250" y="5157788"/>
          <a:ext cx="2039938" cy="1011237"/>
        </p:xfrm>
        <a:graphic>
          <a:graphicData uri="http://schemas.openxmlformats.org/presentationml/2006/ole">
            <p:oleObj spid="_x0000_s20483" name="Equation" r:id="rId4" imgW="1018671" imgH="504378" progId="Equation.3">
              <p:embed/>
            </p:oleObj>
          </a:graphicData>
        </a:graphic>
      </p:graphicFrame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700338" y="2205038"/>
            <a:ext cx="295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B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(A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r-Latn-CS" sz="2400" i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1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4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5148263" y="5084763"/>
          <a:ext cx="2814637" cy="931862"/>
        </p:xfrm>
        <a:graphic>
          <a:graphicData uri="http://schemas.openxmlformats.org/presentationml/2006/ole">
            <p:oleObj spid="_x0000_s20484" name="Equation" r:id="rId5" imgW="1409221" imgH="466217" progId="Equation.3">
              <p:embed/>
            </p:oleObj>
          </a:graphicData>
        </a:graphic>
      </p:graphicFrame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1258888" y="4292600"/>
            <a:ext cx="572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Za vrlo stabilne jonske parove: </a:t>
            </a:r>
            <a:r>
              <a:rPr lang="sr-Latn-C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[A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] ~ C</a:t>
            </a:r>
            <a:r>
              <a:rPr lang="sr-Latn-CS" sz="24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0488" name="Text Box 14"/>
          <p:cNvSpPr txBox="1">
            <a:spLocks noChangeArrowheads="1"/>
          </p:cNvSpPr>
          <p:nvPr/>
        </p:nvSpPr>
        <p:spPr bwMode="auto">
          <a:xfrm>
            <a:off x="1042988" y="1557338"/>
            <a:ext cx="448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- Koncentrovani rastvori elektrolita</a:t>
            </a:r>
            <a:endParaRPr lang="sr-Latn-C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6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Uticaj T na promenu ravnotežne K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042988" y="1557338"/>
          <a:ext cx="2820987" cy="838200"/>
        </p:xfrm>
        <a:graphic>
          <a:graphicData uri="http://schemas.openxmlformats.org/presentationml/2006/ole">
            <p:oleObj spid="_x0000_s21506" name="Equation" r:id="rId3" imgW="1409221" imgH="418695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1692275" y="2708275"/>
          <a:ext cx="2039938" cy="838200"/>
        </p:xfrm>
        <a:graphic>
          <a:graphicData uri="http://schemas.openxmlformats.org/presentationml/2006/ole">
            <p:oleObj spid="_x0000_s21507" name="Equation" r:id="rId4" imgW="1018671" imgH="418695" progId="Equation.3">
              <p:embed/>
            </p:oleObj>
          </a:graphicData>
        </a:graphic>
      </p:graphicFrame>
      <p:sp>
        <p:nvSpPr>
          <p:cNvPr id="21510" name="Rectangle 9"/>
          <p:cNvSpPr>
            <a:spLocks noChangeArrowheads="1"/>
          </p:cNvSpPr>
          <p:nvPr/>
        </p:nvSpPr>
        <p:spPr bwMode="auto">
          <a:xfrm>
            <a:off x="395288" y="4076700"/>
            <a:ext cx="8285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egzotermn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reakcija 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∆H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&lt; 0) sa porastom temperature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opada,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endotermn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reakcija (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∆H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0) sa porastom temperature i </a:t>
            </a:r>
            <a:r>
              <a:rPr lang="sr-Latn-CS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raste</a:t>
            </a:r>
            <a:r>
              <a:rPr lang="sr-Latn-CS" sz="2400">
                <a:latin typeface="Times New Roman" pitchFamily="18" charset="0"/>
              </a:rPr>
              <a:t> </a:t>
            </a:r>
          </a:p>
        </p:txBody>
      </p:sp>
      <p:sp>
        <p:nvSpPr>
          <p:cNvPr id="21511" name="Text Box 10"/>
          <p:cNvSpPr txBox="1">
            <a:spLocks noChangeArrowheads="1"/>
          </p:cNvSpPr>
          <p:nvPr/>
        </p:nvSpPr>
        <p:spPr bwMode="auto">
          <a:xfrm>
            <a:off x="4551363" y="28733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van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t Hoffova jednačina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23528" y="5085184"/>
          <a:ext cx="4275138" cy="1011238"/>
        </p:xfrm>
        <a:graphic>
          <a:graphicData uri="http://schemas.openxmlformats.org/presentationml/2006/ole">
            <p:oleObj spid="_x0000_s21508" name="Equation" r:id="rId5" imgW="2133089" imgH="504378" progId="Equation.3">
              <p:embed/>
            </p:oleObj>
          </a:graphicData>
        </a:graphic>
      </p:graphicFrame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5004048" y="5157192"/>
          <a:ext cx="3960559" cy="864096"/>
        </p:xfrm>
        <a:graphic>
          <a:graphicData uri="http://schemas.openxmlformats.org/presentationml/2006/ole">
            <p:oleObj spid="_x0000_s21509" name="Equation" r:id="rId6" imgW="2311400" imgH="508000" progId="Equation.3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00138"/>
            <a:ext cx="60960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Termodinamička i koncentraciona konstanta ravnoteže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63713" y="2276475"/>
          <a:ext cx="4664075" cy="990600"/>
        </p:xfrm>
        <a:graphic>
          <a:graphicData uri="http://schemas.openxmlformats.org/presentationml/2006/ole">
            <p:oleObj spid="_x0000_s22530" name="Equation" r:id="rId3" imgW="2332864" imgH="495018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2987675" y="3789363"/>
          <a:ext cx="2497138" cy="971550"/>
        </p:xfrm>
        <a:graphic>
          <a:graphicData uri="http://schemas.openxmlformats.org/presentationml/2006/ole">
            <p:oleObj spid="_x0000_s22531" name="Equation" r:id="rId4" imgW="1247242" imgH="485297" progId="Equation.3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900113" y="1341438"/>
            <a:ext cx="74612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Termodinamičke konstante dobijaju se iz koncentracionih: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buFontTx/>
              <a:buAutoNum type="arabicPeriod"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Direktnim određivanjem iz jako razblaženih rastvora;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buFontTx/>
              <a:buAutoNum type="arabicPeriod"/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Iz umereno razblaženih primenom Debaj-Hikelove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jednačine za izračunavanje aktiviteta;</a:t>
            </a:r>
            <a:endParaRPr lang="sr-Latn-CS" sz="2400"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3.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Ekstrapolacijom koncentracionih konstanti na </a:t>
            </a:r>
            <a:endParaRPr lang="sr-Latn-CS" sz="2400">
              <a:solidFill>
                <a:srgbClr val="000000"/>
              </a:solidFill>
              <a:latin typeface="Times New Roman" pitchFamily="18" charset="0"/>
            </a:endParaRPr>
          </a:p>
          <a:p>
            <a:pPr lvl="1" algn="just" eaLnBrk="0" hangingPunct="0">
              <a:tabLst>
                <a:tab pos="1004888" algn="l"/>
              </a:tabLst>
            </a:pP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beskonačno razblaženje.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1239838" y="4818063"/>
            <a:ext cx="59705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Održavanje konstantne jonske sile rastvora:</a:t>
            </a:r>
          </a:p>
          <a:p>
            <a:r>
              <a:rPr lang="sr-Latn-CS" sz="2400">
                <a:latin typeface="Times New Roman" pitchFamily="18" charset="0"/>
              </a:rPr>
              <a:t>Inertni elektrolit: NaClO</a:t>
            </a:r>
            <a:r>
              <a:rPr lang="sr-Latn-CS" sz="2400" baseline="-25000">
                <a:latin typeface="Times New Roman" pitchFamily="18" charset="0"/>
              </a:rPr>
              <a:t>4</a:t>
            </a:r>
            <a:r>
              <a:rPr lang="sr-Latn-CS" sz="2400">
                <a:latin typeface="Times New Roman" pitchFamily="18" charset="0"/>
              </a:rPr>
              <a:t>, KNO</a:t>
            </a:r>
            <a:r>
              <a:rPr lang="sr-Latn-CS" sz="2400" baseline="-25000">
                <a:latin typeface="Times New Roman" pitchFamily="18" charset="0"/>
              </a:rPr>
              <a:t>3</a:t>
            </a:r>
            <a:r>
              <a:rPr lang="sr-Latn-CS" sz="2400">
                <a:latin typeface="Times New Roman" pitchFamily="18" charset="0"/>
              </a:rPr>
              <a:t>, KCl, NaCl,...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8">
      <a:dk1>
        <a:srgbClr val="000000"/>
      </a:dk1>
      <a:lt1>
        <a:srgbClr val="DDDDDD"/>
      </a:lt1>
      <a:dk2>
        <a:srgbClr val="000000"/>
      </a:dk2>
      <a:lt2>
        <a:srgbClr val="B8B7D1"/>
      </a:lt2>
      <a:accent1>
        <a:srgbClr val="F1F0F4"/>
      </a:accent1>
      <a:accent2>
        <a:srgbClr val="C1BCFC"/>
      </a:accent2>
      <a:accent3>
        <a:srgbClr val="EBEBEB"/>
      </a:accent3>
      <a:accent4>
        <a:srgbClr val="000000"/>
      </a:accent4>
      <a:accent5>
        <a:srgbClr val="F7F6F8"/>
      </a:accent5>
      <a:accent6>
        <a:srgbClr val="AFAAE4"/>
      </a:accent6>
      <a:hlink>
        <a:srgbClr val="5454C6"/>
      </a:hlink>
      <a:folHlink>
        <a:srgbClr val="6A6F86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864</TotalTime>
  <Words>1657</Words>
  <Application>Microsoft Office PowerPoint</Application>
  <PresentationFormat>On-screen Show (4:3)</PresentationFormat>
  <Paragraphs>389</Paragraphs>
  <Slides>49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Balance</vt:lpstr>
      <vt:lpstr>Document</vt:lpstr>
      <vt:lpstr>Equation</vt:lpstr>
      <vt:lpstr>Microsoft Equation 3.0</vt:lpstr>
      <vt:lpstr>Hemijska ravnoteža </vt:lpstr>
      <vt:lpstr>Slide 2</vt:lpstr>
      <vt:lpstr>Slide 3</vt:lpstr>
      <vt:lpstr>ZAKON O DEJSTVU MASA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Entalpija</vt:lpstr>
      <vt:lpstr>Slide 15</vt:lpstr>
      <vt:lpstr>Slide 16</vt:lpstr>
      <vt:lpstr>Slide 17</vt:lpstr>
      <vt:lpstr>Slide 18</vt:lpstr>
      <vt:lpstr>Entropija</vt:lpstr>
      <vt:lpstr>Slide 20</vt:lpstr>
      <vt:lpstr>Slide 21</vt:lpstr>
      <vt:lpstr>Slobodna ili Gibsova energija i konstanta ravnoteže</vt:lpstr>
      <vt:lpstr>Slide 23</vt:lpstr>
      <vt:lpstr>Slide 24</vt:lpstr>
      <vt:lpstr>Slide 25</vt:lpstr>
      <vt:lpstr>Slide 26</vt:lpstr>
      <vt:lpstr>Slide 27</vt:lpstr>
      <vt:lpstr>Slide 28</vt:lpstr>
      <vt:lpstr>Aktivitet i standardno stanje</vt:lpstr>
      <vt:lpstr>Slide 30</vt:lpstr>
      <vt:lpstr>Slide 31</vt:lpstr>
      <vt:lpstr>Slide 32</vt:lpstr>
      <vt:lpstr>Slide 33</vt:lpstr>
      <vt:lpstr>Aktivitet i koeficijent aktiviteta elektrolita</vt:lpstr>
      <vt:lpstr>Srednja vrednost aktiviteta</vt:lpstr>
      <vt:lpstr>Slide 36</vt:lpstr>
      <vt:lpstr>Izračunavanje koeficijenata aktiviteta</vt:lpstr>
      <vt:lpstr>Slide 38</vt:lpstr>
      <vt:lpstr>Slide 39</vt:lpstr>
      <vt:lpstr>Slide 40</vt:lpstr>
      <vt:lpstr>Slide 41</vt:lpstr>
      <vt:lpstr>Slide 42</vt:lpstr>
      <vt:lpstr>Slide 43</vt:lpstr>
      <vt:lpstr>Koeficijenti aktiviteta neutralnih molekula</vt:lpstr>
      <vt:lpstr>Aktivitet jona i jonski parovi</vt:lpstr>
      <vt:lpstr>Uticaj T na promenu ravnotežne K</vt:lpstr>
      <vt:lpstr>Slide 47</vt:lpstr>
      <vt:lpstr>Termodinamička i koncentraciona konstanta ravnoteže</vt:lpstr>
      <vt:lpstr>Slide 49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Hemijska ravnoteža</dc:title>
  <dc:creator>user</dc:creator>
  <cp:lastModifiedBy>Dusica</cp:lastModifiedBy>
  <cp:revision>38</cp:revision>
  <dcterms:created xsi:type="dcterms:W3CDTF">2005-11-23T08:12:50Z</dcterms:created>
  <dcterms:modified xsi:type="dcterms:W3CDTF">2014-03-21T13:04:59Z</dcterms:modified>
</cp:coreProperties>
</file>