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4" r:id="rId97"/>
    <p:sldId id="355" r:id="rId98"/>
    <p:sldId id="356" r:id="rId99"/>
    <p:sldId id="357" r:id="rId100"/>
    <p:sldId id="358" r:id="rId101"/>
    <p:sldId id="359" r:id="rId102"/>
    <p:sldId id="360" r:id="rId103"/>
    <p:sldId id="361" r:id="rId104"/>
    <p:sldId id="362" r:id="rId105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2C58"/>
    <a:srgbClr val="800000"/>
    <a:srgbClr val="003300"/>
    <a:srgbClr val="003366"/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Relationship Id="rId4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emf"/><Relationship Id="rId1" Type="http://schemas.openxmlformats.org/officeDocument/2006/relationships/image" Target="../media/image24.emf"/><Relationship Id="rId4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wmf"/><Relationship Id="rId1" Type="http://schemas.openxmlformats.org/officeDocument/2006/relationships/image" Target="../media/image32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4" Type="http://schemas.openxmlformats.org/officeDocument/2006/relationships/image" Target="../media/image60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5" Type="http://schemas.openxmlformats.org/officeDocument/2006/relationships/image" Target="../media/image65.wmf"/><Relationship Id="rId4" Type="http://schemas.openxmlformats.org/officeDocument/2006/relationships/image" Target="../media/image64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image" Target="../media/image66.emf"/><Relationship Id="rId5" Type="http://schemas.openxmlformats.org/officeDocument/2006/relationships/image" Target="../media/image70.emf"/><Relationship Id="rId4" Type="http://schemas.openxmlformats.org/officeDocument/2006/relationships/image" Target="../media/image69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75.emf"/><Relationship Id="rId1" Type="http://schemas.openxmlformats.org/officeDocument/2006/relationships/image" Target="../media/image74.emf"/><Relationship Id="rId5" Type="http://schemas.openxmlformats.org/officeDocument/2006/relationships/image" Target="../media/image78.emf"/><Relationship Id="rId4" Type="http://schemas.openxmlformats.org/officeDocument/2006/relationships/image" Target="../media/image77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image" Target="../media/image89.emf"/><Relationship Id="rId1" Type="http://schemas.openxmlformats.org/officeDocument/2006/relationships/image" Target="../media/image88.emf"/><Relationship Id="rId4" Type="http://schemas.openxmlformats.org/officeDocument/2006/relationships/image" Target="../media/image91.e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2" Type="http://schemas.openxmlformats.org/officeDocument/2006/relationships/image" Target="../media/image93.emf"/><Relationship Id="rId1" Type="http://schemas.openxmlformats.org/officeDocument/2006/relationships/image" Target="../media/image92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e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image" Target="../media/image96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image" Target="../media/image99.emf"/><Relationship Id="rId1" Type="http://schemas.openxmlformats.org/officeDocument/2006/relationships/image" Target="../media/image98.e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emf"/><Relationship Id="rId1" Type="http://schemas.openxmlformats.org/officeDocument/2006/relationships/image" Target="../media/image101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image" Target="../media/image104.emf"/><Relationship Id="rId1" Type="http://schemas.openxmlformats.org/officeDocument/2006/relationships/image" Target="../media/image103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e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2" Type="http://schemas.openxmlformats.org/officeDocument/2006/relationships/image" Target="../media/image108.emf"/><Relationship Id="rId1" Type="http://schemas.openxmlformats.org/officeDocument/2006/relationships/image" Target="../media/image107.e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wmf"/><Relationship Id="rId2" Type="http://schemas.openxmlformats.org/officeDocument/2006/relationships/image" Target="../media/image116.emf"/><Relationship Id="rId1" Type="http://schemas.openxmlformats.org/officeDocument/2006/relationships/image" Target="../media/image115.emf"/></Relationships>
</file>

<file path=ppt/drawings/_rels/vmlDrawing4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emf"/><Relationship Id="rId1" Type="http://schemas.openxmlformats.org/officeDocument/2006/relationships/image" Target="../media/image11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66D97-FC0D-495B-B744-8B3F4A181712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43303-E275-41F1-BA30-AC14A029B5A2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13469-D377-4199-96A3-98B66D1D8FB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32B59-5F4B-4C83-B795-D6BB73D4C43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3CF6CF-33DB-4461-9539-A9CD3263473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C0E507-6277-456E-9616-2890B345E6E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EA3E3-6FF6-40A1-B8CF-D555BFAD1B00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EF33E-14B1-4A49-921A-A0B881C80CC7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3F054-236C-4444-9F9C-6CFFB5C7D0F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72AFD-EB8A-40F8-8882-F5A4F09C496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ECBD0-4B40-4242-9254-E02636159FB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24FEE-7D5A-41FD-8F4B-BAB0C69750F5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text styles</a:t>
            </a:r>
          </a:p>
          <a:p>
            <a:pPr lvl="1"/>
            <a:r>
              <a:rPr lang="sr-Latn-CS" smtClean="0"/>
              <a:t>Second level</a:t>
            </a:r>
          </a:p>
          <a:p>
            <a:pPr lvl="2"/>
            <a:r>
              <a:rPr lang="sr-Latn-CS" smtClean="0"/>
              <a:t>Third level</a:t>
            </a:r>
          </a:p>
          <a:p>
            <a:pPr lvl="3"/>
            <a:r>
              <a:rPr lang="sr-Latn-CS" smtClean="0"/>
              <a:t>Fourth level</a:t>
            </a:r>
          </a:p>
          <a:p>
            <a:pPr lvl="4"/>
            <a:r>
              <a:rPr lang="sr-Latn-C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6402168-0C6B-4095-9601-9A21DB327C08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3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5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3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29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36.bin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5" Type="http://schemas.openxmlformats.org/officeDocument/2006/relationships/oleObject" Target="../embeddings/oleObject43.bin"/><Relationship Id="rId4" Type="http://schemas.openxmlformats.org/officeDocument/2006/relationships/oleObject" Target="../embeddings/oleObject42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50.bin"/><Relationship Id="rId5" Type="http://schemas.openxmlformats.org/officeDocument/2006/relationships/oleObject" Target="../embeddings/oleObject49.bin"/><Relationship Id="rId4" Type="http://schemas.openxmlformats.org/officeDocument/2006/relationships/oleObject" Target="../embeddings/oleObject48.bin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54.bin"/><Relationship Id="rId5" Type="http://schemas.openxmlformats.org/officeDocument/2006/relationships/oleObject" Target="../embeddings/oleObject53.bin"/><Relationship Id="rId4" Type="http://schemas.openxmlformats.org/officeDocument/2006/relationships/oleObject" Target="../embeddings/oleObject52.bin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60.bin"/><Relationship Id="rId5" Type="http://schemas.openxmlformats.org/officeDocument/2006/relationships/oleObject" Target="../embeddings/oleObject59.bin"/><Relationship Id="rId4" Type="http://schemas.openxmlformats.org/officeDocument/2006/relationships/oleObject" Target="../embeddings/oleObject58.bin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7" Type="http://schemas.openxmlformats.org/officeDocument/2006/relationships/oleObject" Target="../embeddings/oleObject6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66.bin"/><Relationship Id="rId5" Type="http://schemas.openxmlformats.org/officeDocument/2006/relationships/oleObject" Target="../embeddings/oleObject65.bin"/><Relationship Id="rId4" Type="http://schemas.openxmlformats.org/officeDocument/2006/relationships/oleObject" Target="../embeddings/oleObject64.bin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87.e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74.bin"/><Relationship Id="rId5" Type="http://schemas.openxmlformats.org/officeDocument/2006/relationships/oleObject" Target="../embeddings/oleObject73.bin"/><Relationship Id="rId4" Type="http://schemas.openxmlformats.org/officeDocument/2006/relationships/oleObject" Target="../embeddings/oleObject72.bin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2.vml"/><Relationship Id="rId5" Type="http://schemas.openxmlformats.org/officeDocument/2006/relationships/oleObject" Target="../embeddings/oleObject77.bin"/><Relationship Id="rId4" Type="http://schemas.openxmlformats.org/officeDocument/2006/relationships/oleObject" Target="../embeddings/oleObject76.bin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4" Type="http://schemas.openxmlformats.org/officeDocument/2006/relationships/oleObject" Target="../embeddings/oleObject80.bin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5" Type="http://schemas.openxmlformats.org/officeDocument/2006/relationships/oleObject" Target="../embeddings/oleObject83.bin"/><Relationship Id="rId4" Type="http://schemas.openxmlformats.org/officeDocument/2006/relationships/oleObject" Target="../embeddings/oleObject82.bin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4" Type="http://schemas.openxmlformats.org/officeDocument/2006/relationships/oleObject" Target="../embeddings/oleObject85.bin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5" Type="http://schemas.openxmlformats.org/officeDocument/2006/relationships/oleObject" Target="../embeddings/oleObject88.bin"/><Relationship Id="rId4" Type="http://schemas.openxmlformats.org/officeDocument/2006/relationships/oleObject" Target="../embeddings/oleObject87.bin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5" Type="http://schemas.openxmlformats.org/officeDocument/2006/relationships/oleObject" Target="../embeddings/oleObject92.bin"/><Relationship Id="rId4" Type="http://schemas.openxmlformats.org/officeDocument/2006/relationships/oleObject" Target="../embeddings/oleObject91.bin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wmf"/><Relationship Id="rId5" Type="http://schemas.openxmlformats.org/officeDocument/2006/relationships/image" Target="../media/image113.wmf"/><Relationship Id="rId4" Type="http://schemas.openxmlformats.org/officeDocument/2006/relationships/image" Target="../media/image112.pn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5" Type="http://schemas.openxmlformats.org/officeDocument/2006/relationships/oleObject" Target="../embeddings/oleObject95.bin"/><Relationship Id="rId4" Type="http://schemas.openxmlformats.org/officeDocument/2006/relationships/oleObject" Target="../embeddings/oleObject94.bin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1.vml"/><Relationship Id="rId4" Type="http://schemas.openxmlformats.org/officeDocument/2006/relationships/oleObject" Target="../embeddings/oleObject97.bin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wmf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wmf"/><Relationship Id="rId2" Type="http://schemas.openxmlformats.org/officeDocument/2006/relationships/image" Target="../media/image121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mtClean="0">
                <a:solidFill>
                  <a:srgbClr val="003366"/>
                </a:solidFill>
              </a:rPr>
              <a:t>Hammett-ova funkcija kiselosti</a:t>
            </a:r>
            <a:r>
              <a:rPr lang="sr-Latn-CS" smtClean="0"/>
              <a:t> </a:t>
            </a:r>
          </a:p>
        </p:txBody>
      </p:sp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611188" y="1462088"/>
            <a:ext cx="7685087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Latn-CS" sz="2600"/>
              <a:t>O</a:t>
            </a:r>
            <a:r>
              <a:rPr lang="sr-Latn-CS" sz="2600">
                <a:cs typeface="Times New Roman" pitchFamily="18" charset="0"/>
              </a:rPr>
              <a:t>dre</a:t>
            </a:r>
            <a:r>
              <a:rPr lang="sr-Latn-CS" sz="2600"/>
              <a:t>đivanje </a:t>
            </a:r>
            <a:r>
              <a:rPr lang="sr-Latn-CS" sz="2600">
                <a:cs typeface="Times New Roman" pitchFamily="18" charset="0"/>
              </a:rPr>
              <a:t>konstant</a:t>
            </a:r>
            <a:r>
              <a:rPr lang="sr-Latn-CS" sz="2600"/>
              <a:t>i</a:t>
            </a:r>
            <a:r>
              <a:rPr lang="sr-Latn-CS" sz="2600">
                <a:cs typeface="Times New Roman" pitchFamily="18" charset="0"/>
              </a:rPr>
              <a:t> vrlo slabih kiselina ili baza </a:t>
            </a: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/>
              <a:t>(</a:t>
            </a:r>
            <a:r>
              <a:rPr lang="sr-Latn-CS" sz="2600">
                <a:cs typeface="Times New Roman" pitchFamily="18" charset="0"/>
              </a:rPr>
              <a:t>12 &lt; </a:t>
            </a:r>
            <a:r>
              <a:rPr lang="sr-Latn-CS" sz="2600" i="1">
                <a:cs typeface="Times New Roman" pitchFamily="18" charset="0"/>
              </a:rPr>
              <a:t>pK</a:t>
            </a:r>
            <a:r>
              <a:rPr lang="sr-Latn-CS" sz="2600" i="1" baseline="-30000">
                <a:cs typeface="Times New Roman" pitchFamily="18" charset="0"/>
              </a:rPr>
              <a:t>k</a:t>
            </a:r>
            <a:r>
              <a:rPr lang="sr-Latn-CS" sz="2600">
                <a:cs typeface="Times New Roman" pitchFamily="18" charset="0"/>
              </a:rPr>
              <a:t> &lt; 2</a:t>
            </a:r>
            <a:r>
              <a:rPr lang="sr-Latn-CS" sz="2600"/>
              <a:t>) zahteva</a:t>
            </a:r>
            <a:r>
              <a:rPr lang="sr-Latn-CS" sz="2600">
                <a:cs typeface="Times New Roman" pitchFamily="18" charset="0"/>
              </a:rPr>
              <a:t> jako kiseo ili jako alkalan </a:t>
            </a: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>
                <a:cs typeface="Times New Roman" pitchFamily="18" charset="0"/>
              </a:rPr>
              <a:t>rastvor (13 &lt; pH &lt; 1) </a:t>
            </a:r>
            <a:endParaRPr lang="sr-Latn-CS" sz="2600"/>
          </a:p>
          <a:p>
            <a:pPr algn="just">
              <a:lnSpc>
                <a:spcPct val="120000"/>
              </a:lnSpc>
              <a:buFont typeface="Wingdings 3" pitchFamily="18" charset="2"/>
              <a:buChar char="]"/>
            </a:pPr>
            <a:r>
              <a:rPr lang="sr-Latn-CS" sz="2600">
                <a:solidFill>
                  <a:srgbClr val="990000"/>
                </a:solidFill>
              </a:rPr>
              <a:t>merenje</a:t>
            </a:r>
            <a:r>
              <a:rPr lang="sr-Latn-CS" sz="2600">
                <a:solidFill>
                  <a:srgbClr val="990000"/>
                </a:solidFill>
                <a:cs typeface="Times New Roman" pitchFamily="18" charset="0"/>
              </a:rPr>
              <a:t> veoma nepouzdano</a:t>
            </a:r>
            <a:r>
              <a:rPr lang="sr-Latn-CS" sz="2600">
                <a:cs typeface="Times New Roman" pitchFamily="18" charset="0"/>
              </a:rPr>
              <a:t> </a:t>
            </a:r>
            <a:endParaRPr lang="sr-Latn-CS" sz="2600"/>
          </a:p>
          <a:p>
            <a:pPr algn="just">
              <a:lnSpc>
                <a:spcPct val="120000"/>
              </a:lnSpc>
              <a:buFont typeface="Wingdings 3" pitchFamily="18" charset="2"/>
              <a:buNone/>
            </a:pPr>
            <a:r>
              <a:rPr lang="sr-Latn-CS" sz="2600">
                <a:solidFill>
                  <a:srgbClr val="003366"/>
                </a:solidFill>
              </a:rPr>
              <a:t>(</a:t>
            </a: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znatn</a:t>
            </a:r>
            <a:r>
              <a:rPr lang="sr-Latn-CS" sz="2600">
                <a:solidFill>
                  <a:srgbClr val="003366"/>
                </a:solidFill>
              </a:rPr>
              <a:t>e</a:t>
            </a: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 promen</a:t>
            </a:r>
            <a:r>
              <a:rPr lang="sr-Latn-CS" sz="2600">
                <a:solidFill>
                  <a:srgbClr val="003366"/>
                </a:solidFill>
              </a:rPr>
              <a:t>e</a:t>
            </a: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 </a:t>
            </a:r>
            <a:r>
              <a:rPr lang="sr-Latn-CS" sz="2600">
                <a:solidFill>
                  <a:srgbClr val="003366"/>
                </a:solidFill>
              </a:rPr>
              <a:t>DP</a:t>
            </a: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 zbog povećane koncentracije </a:t>
            </a:r>
            <a:endParaRPr lang="sr-Latn-CS" sz="2600">
              <a:solidFill>
                <a:srgbClr val="003366"/>
              </a:solidFill>
            </a:endParaRPr>
          </a:p>
          <a:p>
            <a:pPr algn="just">
              <a:lnSpc>
                <a:spcPct val="120000"/>
              </a:lnSpc>
              <a:buFont typeface="Wingdings 3" pitchFamily="18" charset="2"/>
              <a:buNone/>
            </a:pP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jona</a:t>
            </a:r>
            <a:r>
              <a:rPr lang="sr-Latn-CS" sz="2600">
                <a:solidFill>
                  <a:srgbClr val="003366"/>
                </a:solidFill>
              </a:rPr>
              <a:t> (</a:t>
            </a: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posebno H</a:t>
            </a:r>
            <a:r>
              <a:rPr lang="sr-Latn-CS" sz="2600" baseline="30000">
                <a:solidFill>
                  <a:srgbClr val="003366"/>
                </a:solidFill>
                <a:cs typeface="Times New Roman" pitchFamily="18" charset="0"/>
              </a:rPr>
              <a:t>+</a:t>
            </a: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 i OHˉ</a:t>
            </a:r>
            <a:r>
              <a:rPr lang="sr-Latn-CS" sz="2600">
                <a:solidFill>
                  <a:srgbClr val="003366"/>
                </a:solidFill>
              </a:rPr>
              <a:t>);</a:t>
            </a: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 </a:t>
            </a:r>
            <a:r>
              <a:rPr lang="sr-Latn-CS" sz="2600">
                <a:solidFill>
                  <a:srgbClr val="003366"/>
                </a:solidFill>
              </a:rPr>
              <a:t>povećana greška</a:t>
            </a:r>
          </a:p>
          <a:p>
            <a:pPr algn="just">
              <a:lnSpc>
                <a:spcPct val="120000"/>
              </a:lnSpc>
              <a:buFont typeface="Wingdings 3" pitchFamily="18" charset="2"/>
              <a:buNone/>
            </a:pPr>
            <a:r>
              <a:rPr lang="sr-Latn-CS" sz="2600">
                <a:solidFill>
                  <a:srgbClr val="003366"/>
                </a:solidFill>
              </a:rPr>
              <a:t>staklene elektrode; </a:t>
            </a: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zbog vrlo visoke </a:t>
            </a:r>
            <a:r>
              <a:rPr lang="sr-Latn-CS" sz="2600" i="1">
                <a:solidFill>
                  <a:srgbClr val="003366"/>
                </a:solidFill>
              </a:rPr>
              <a:t>I</a:t>
            </a: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 </a:t>
            </a:r>
            <a:endParaRPr lang="sr-Latn-CS" sz="2600">
              <a:solidFill>
                <a:srgbClr val="003366"/>
              </a:solidFill>
            </a:endParaRPr>
          </a:p>
          <a:p>
            <a:pPr algn="just">
              <a:lnSpc>
                <a:spcPct val="120000"/>
              </a:lnSpc>
              <a:buFont typeface="Wingdings 3" pitchFamily="18" charset="2"/>
              <a:buNone/>
            </a:pP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izračunavanje </a:t>
            </a:r>
            <a:r>
              <a:rPr lang="sr-Latn-CS" sz="2600" i="1">
                <a:solidFill>
                  <a:srgbClr val="003366"/>
                </a:solidFill>
              </a:rPr>
              <a:t>y</a:t>
            </a: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 nema realnog smisla</a:t>
            </a:r>
            <a:r>
              <a:rPr lang="sr-Latn-CS" sz="2600">
                <a:solidFill>
                  <a:srgbClr val="003366"/>
                </a:solidFill>
              </a:rPr>
              <a:t>)</a:t>
            </a:r>
          </a:p>
          <a:p>
            <a:pPr algn="just">
              <a:lnSpc>
                <a:spcPct val="120000"/>
              </a:lnSpc>
              <a:buFont typeface="Wingdings 3" pitchFamily="18" charset="2"/>
              <a:buChar char="]"/>
            </a:pPr>
            <a:r>
              <a:rPr lang="sr-Latn-CS" sz="2600">
                <a:solidFill>
                  <a:srgbClr val="003300"/>
                </a:solidFill>
              </a:rPr>
              <a:t>Ovako određene </a:t>
            </a:r>
            <a:r>
              <a:rPr lang="sr-Latn-CS" sz="2600">
                <a:solidFill>
                  <a:srgbClr val="003300"/>
                </a:solidFill>
                <a:cs typeface="Times New Roman" pitchFamily="18" charset="0"/>
              </a:rPr>
              <a:t>apsolutne vrednosti konstanti </a:t>
            </a:r>
            <a:endParaRPr lang="sr-Latn-CS" sz="2600">
              <a:solidFill>
                <a:srgbClr val="003300"/>
              </a:solidFill>
            </a:endParaRPr>
          </a:p>
          <a:p>
            <a:pPr algn="just">
              <a:lnSpc>
                <a:spcPct val="120000"/>
              </a:lnSpc>
              <a:buFont typeface="Wingdings 3" pitchFamily="18" charset="2"/>
              <a:buNone/>
            </a:pPr>
            <a:r>
              <a:rPr lang="sr-Latn-CS" sz="2600">
                <a:solidFill>
                  <a:srgbClr val="003300"/>
                </a:solidFill>
                <a:cs typeface="Times New Roman" pitchFamily="18" charset="0"/>
              </a:rPr>
              <a:t>nemaju značaja</a:t>
            </a:r>
            <a:r>
              <a:rPr lang="sr-Latn-CS" sz="2600">
                <a:solidFill>
                  <a:srgbClr val="003300"/>
                </a:solidFill>
              </a:rPr>
              <a:t> </a:t>
            </a:r>
            <a:r>
              <a:rPr lang="sr-Latn-CS" sz="2600">
                <a:solidFill>
                  <a:srgbClr val="003300"/>
                </a:solidFill>
                <a:sym typeface="Wingdings 3" pitchFamily="18" charset="2"/>
              </a:rPr>
              <a:t></a:t>
            </a:r>
            <a:r>
              <a:rPr lang="sr-Latn-CS" sz="2600">
                <a:solidFill>
                  <a:srgbClr val="003300"/>
                </a:solidFill>
                <a:cs typeface="Times New Roman" pitchFamily="18" charset="0"/>
              </a:rPr>
              <a:t> relativne vrednosti za poređenje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3429000"/>
            <a:ext cx="6902450" cy="31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Rectangle 6"/>
          <p:cNvSpPr>
            <a:spLocks noChangeArrowheads="1"/>
          </p:cNvSpPr>
          <p:nvPr/>
        </p:nvSpPr>
        <p:spPr bwMode="auto">
          <a:xfrm>
            <a:off x="1476375" y="3500438"/>
            <a:ext cx="6264275" cy="649287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174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692150"/>
            <a:ext cx="7413625" cy="273050"/>
          </a:xfrm>
          <a:prstGeom prst="rect">
            <a:avLst/>
          </a:prstGeom>
          <a:noFill/>
          <a:ln w="57150" cmpd="thinThick">
            <a:solidFill>
              <a:srgbClr val="990000"/>
            </a:solidFill>
            <a:miter lim="800000"/>
            <a:headEnd/>
            <a:tailEnd/>
          </a:ln>
        </p:spPr>
      </p:pic>
      <p:pic>
        <p:nvPicPr>
          <p:cNvPr id="31749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1196975"/>
            <a:ext cx="6797675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ChangeArrowheads="1"/>
          </p:cNvSpPr>
          <p:nvPr/>
        </p:nvSpPr>
        <p:spPr bwMode="auto">
          <a:xfrm>
            <a:off x="539750" y="1419225"/>
            <a:ext cx="8326438" cy="370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sr-Latn-CS" sz="2600">
                <a:solidFill>
                  <a:srgbClr val="800000"/>
                </a:solidFill>
                <a:cs typeface="Times New Roman" pitchFamily="18" charset="0"/>
              </a:rPr>
              <a:t>Osnovna postavka</a:t>
            </a:r>
            <a:r>
              <a:rPr lang="sr-Latn-CS" sz="2600"/>
              <a:t>:</a:t>
            </a:r>
            <a:r>
              <a:rPr lang="sr-Latn-CS" sz="2600">
                <a:cs typeface="Times New Roman" pitchFamily="18" charset="0"/>
              </a:rPr>
              <a:t> </a:t>
            </a:r>
            <a:r>
              <a:rPr lang="sr-Latn-CS" sz="2600" i="1">
                <a:cs typeface="Times New Roman" pitchFamily="18" charset="0"/>
              </a:rPr>
              <a:t>pK</a:t>
            </a:r>
            <a:r>
              <a:rPr lang="sr-Latn-CS" sz="2600" i="1" baseline="-25000">
                <a:cs typeface="Times New Roman" pitchFamily="18" charset="0"/>
              </a:rPr>
              <a:t>k</a:t>
            </a:r>
            <a:r>
              <a:rPr lang="sr-Latn-CS" sz="2600">
                <a:cs typeface="Times New Roman" pitchFamily="18" charset="0"/>
              </a:rPr>
              <a:t> katjonskih kiselina </a:t>
            </a:r>
            <a:endParaRPr lang="sr-Latn-CS" sz="2600"/>
          </a:p>
          <a:p>
            <a:pPr algn="just">
              <a:lnSpc>
                <a:spcPct val="130000"/>
              </a:lnSpc>
            </a:pPr>
            <a:r>
              <a:rPr lang="sr-Latn-CS" sz="2600">
                <a:cs typeface="Times New Roman" pitchFamily="18" charset="0"/>
              </a:rPr>
              <a:t>kod kojih pri jonizaciji ne dolazi do promene </a:t>
            </a:r>
            <a:endParaRPr lang="sr-Latn-CS" sz="2600"/>
          </a:p>
          <a:p>
            <a:pPr algn="just">
              <a:lnSpc>
                <a:spcPct val="130000"/>
              </a:lnSpc>
            </a:pPr>
            <a:r>
              <a:rPr lang="sr-Latn-CS" sz="2600">
                <a:cs typeface="Times New Roman" pitchFamily="18" charset="0"/>
              </a:rPr>
              <a:t>broja i naelektrisanja jona, beznačajno </a:t>
            </a:r>
            <a:r>
              <a:rPr lang="sr-Latn-CS" sz="2600"/>
              <a:t>se </a:t>
            </a:r>
            <a:r>
              <a:rPr lang="sr-Latn-CS" sz="2600">
                <a:cs typeface="Times New Roman" pitchFamily="18" charset="0"/>
              </a:rPr>
              <a:t>menja </a:t>
            </a:r>
            <a:endParaRPr lang="sr-Latn-CS" sz="2600"/>
          </a:p>
          <a:p>
            <a:pPr algn="just">
              <a:lnSpc>
                <a:spcPct val="130000"/>
              </a:lnSpc>
            </a:pPr>
            <a:r>
              <a:rPr lang="sr-Latn-CS" sz="2600">
                <a:cs typeface="Times New Roman" pitchFamily="18" charset="0"/>
              </a:rPr>
              <a:t>sa</a:t>
            </a:r>
            <a:r>
              <a:rPr lang="sr-Latn-CS" sz="2600"/>
              <a:t> </a:t>
            </a:r>
            <a:r>
              <a:rPr lang="sr-Latn-CS" sz="2600">
                <a:cs typeface="Times New Roman" pitchFamily="18" charset="0"/>
              </a:rPr>
              <a:t>promenom sredine, odnosno dielektrične konstante</a:t>
            </a:r>
            <a:endParaRPr lang="sr-Latn-CS" sz="2600"/>
          </a:p>
          <a:p>
            <a:pPr algn="just">
              <a:lnSpc>
                <a:spcPct val="130000"/>
              </a:lnSpc>
              <a:buFont typeface="Wingdings 3" pitchFamily="18" charset="2"/>
              <a:buChar char="e"/>
            </a:pPr>
            <a:r>
              <a:rPr lang="sr-Latn-CS" sz="2600">
                <a:solidFill>
                  <a:srgbClr val="002C58"/>
                </a:solidFill>
                <a:cs typeface="Times New Roman" pitchFamily="18" charset="0"/>
              </a:rPr>
              <a:t>kao kvantitativna mera kiselosti u ovim rastvorima </a:t>
            </a:r>
            <a:endParaRPr lang="sr-Latn-CS" sz="2600">
              <a:solidFill>
                <a:srgbClr val="002C58"/>
              </a:solidFill>
            </a:endParaRPr>
          </a:p>
          <a:p>
            <a:pPr algn="just"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solidFill>
                  <a:srgbClr val="002C58"/>
                </a:solidFill>
              </a:rPr>
              <a:t>u</a:t>
            </a:r>
            <a:r>
              <a:rPr lang="sr-Latn-CS" sz="2600">
                <a:solidFill>
                  <a:srgbClr val="002C58"/>
                </a:solidFill>
                <a:cs typeface="Times New Roman" pitchFamily="18" charset="0"/>
              </a:rPr>
              <a:t>z</a:t>
            </a:r>
            <a:r>
              <a:rPr lang="sr-Latn-CS" sz="2600">
                <a:solidFill>
                  <a:srgbClr val="002C58"/>
                </a:solidFill>
              </a:rPr>
              <a:t>i</a:t>
            </a:r>
            <a:r>
              <a:rPr lang="sr-Latn-CS" sz="2600">
                <a:solidFill>
                  <a:srgbClr val="002C58"/>
                </a:solidFill>
                <a:cs typeface="Times New Roman" pitchFamily="18" charset="0"/>
              </a:rPr>
              <a:t>m</a:t>
            </a:r>
            <a:r>
              <a:rPr lang="sr-Latn-CS" sz="2600">
                <a:solidFill>
                  <a:srgbClr val="002C58"/>
                </a:solidFill>
              </a:rPr>
              <a:t>a se</a:t>
            </a:r>
            <a:r>
              <a:rPr lang="sr-Latn-CS" sz="2600">
                <a:solidFill>
                  <a:srgbClr val="002C58"/>
                </a:solidFill>
                <a:cs typeface="Times New Roman" pitchFamily="18" charset="0"/>
              </a:rPr>
              <a:t> promena koncentracionog odnosa </a:t>
            </a:r>
            <a:endParaRPr lang="sr-Latn-CS" sz="2600">
              <a:solidFill>
                <a:srgbClr val="002C58"/>
              </a:solidFill>
            </a:endParaRPr>
          </a:p>
          <a:p>
            <a:pPr algn="just"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solidFill>
                  <a:srgbClr val="002C58"/>
                </a:solidFill>
                <a:cs typeface="Times New Roman" pitchFamily="18" charset="0"/>
              </a:rPr>
              <a:t>konjugovanog</a:t>
            </a:r>
            <a:r>
              <a:rPr lang="sr-Latn-CS" sz="2600">
                <a:solidFill>
                  <a:srgbClr val="002C58"/>
                </a:solidFill>
              </a:rPr>
              <a:t> </a:t>
            </a:r>
            <a:r>
              <a:rPr lang="sr-Latn-CS" sz="2600" b="1">
                <a:solidFill>
                  <a:srgbClr val="002C58"/>
                </a:solidFill>
                <a:cs typeface="Times New Roman" pitchFamily="18" charset="0"/>
              </a:rPr>
              <a:t>k</a:t>
            </a:r>
            <a:r>
              <a:rPr lang="sr-Latn-CS" sz="2600" b="1">
                <a:solidFill>
                  <a:srgbClr val="002C58"/>
                </a:solidFill>
              </a:rPr>
              <a:t>/</a:t>
            </a:r>
            <a:r>
              <a:rPr lang="sr-Latn-CS" sz="2600" b="1">
                <a:solidFill>
                  <a:srgbClr val="002C58"/>
                </a:solidFill>
                <a:cs typeface="Times New Roman" pitchFamily="18" charset="0"/>
              </a:rPr>
              <a:t>b</a:t>
            </a:r>
            <a:r>
              <a:rPr lang="sr-Latn-CS" sz="2600">
                <a:solidFill>
                  <a:srgbClr val="002C58"/>
                </a:solidFill>
                <a:cs typeface="Times New Roman" pitchFamily="18" charset="0"/>
              </a:rPr>
              <a:t> para sa promenom kiselosti rastvora.</a:t>
            </a:r>
            <a:endParaRPr lang="sr-Latn-CS" sz="2600">
              <a:solidFill>
                <a:srgbClr val="002C58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4"/>
          <p:cNvSpPr>
            <a:spLocks noChangeArrowheads="1"/>
          </p:cNvSpPr>
          <p:nvPr/>
        </p:nvSpPr>
        <p:spPr bwMode="auto">
          <a:xfrm>
            <a:off x="900113" y="333375"/>
            <a:ext cx="6870700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Latn-CS" sz="2600">
                <a:cs typeface="Times New Roman" pitchFamily="18" charset="0"/>
              </a:rPr>
              <a:t>Definicija funkcije kiselosti izv</a:t>
            </a:r>
            <a:r>
              <a:rPr lang="sr-Latn-CS" sz="2600"/>
              <a:t>edena j</a:t>
            </a:r>
            <a:r>
              <a:rPr lang="sr-Latn-CS" sz="2600">
                <a:cs typeface="Times New Roman" pitchFamily="18" charset="0"/>
              </a:rPr>
              <a:t>e </a:t>
            </a:r>
            <a:r>
              <a:rPr lang="sr-Latn-CS" sz="2600"/>
              <a:t>na </a:t>
            </a:r>
          </a:p>
          <a:p>
            <a:pPr algn="just">
              <a:lnSpc>
                <a:spcPct val="120000"/>
              </a:lnSpc>
            </a:pPr>
            <a:r>
              <a:rPr lang="sr-Latn-CS" sz="2600"/>
              <a:t>osnovu</a:t>
            </a:r>
            <a:r>
              <a:rPr lang="sr-Latn-CS" sz="2600">
                <a:cs typeface="Times New Roman" pitchFamily="18" charset="0"/>
              </a:rPr>
              <a:t> protolitičke ravnoteže između različito </a:t>
            </a: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>
                <a:cs typeface="Times New Roman" pitchFamily="18" charset="0"/>
              </a:rPr>
              <a:t>obojenih oblika kiselinsko-baznog</a:t>
            </a:r>
            <a:r>
              <a:rPr lang="sr-Latn-CS" sz="2600"/>
              <a:t> para </a:t>
            </a:r>
          </a:p>
          <a:p>
            <a:pPr algn="just">
              <a:lnSpc>
                <a:spcPct val="120000"/>
              </a:lnSpc>
            </a:pPr>
            <a:r>
              <a:rPr lang="sr-Latn-CS" sz="2600"/>
              <a:t>određene klase</a:t>
            </a:r>
            <a:r>
              <a:rPr lang="sr-Latn-CS" sz="2600">
                <a:cs typeface="Times New Roman" pitchFamily="18" charset="0"/>
              </a:rPr>
              <a:t> indikatora:</a:t>
            </a:r>
            <a:endParaRPr lang="sr-Latn-CS" sz="2600"/>
          </a:p>
        </p:txBody>
      </p:sp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1835150" y="2492375"/>
            <a:ext cx="4198938" cy="528638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 i="1">
                <a:cs typeface="Times New Roman" pitchFamily="18" charset="0"/>
              </a:rPr>
              <a:t>HIn</a:t>
            </a:r>
            <a:r>
              <a:rPr lang="sr-Latn-CS" sz="2800" i="1" baseline="30000">
                <a:cs typeface="Times New Roman" pitchFamily="18" charset="0"/>
              </a:rPr>
              <a:t>+</a:t>
            </a:r>
            <a:r>
              <a:rPr lang="sr-Latn-CS" sz="2800" i="1">
                <a:cs typeface="Times New Roman" pitchFamily="18" charset="0"/>
              </a:rPr>
              <a:t> + H</a:t>
            </a:r>
            <a:r>
              <a:rPr lang="sr-Latn-CS" sz="2800" i="1" baseline="-30000">
                <a:cs typeface="Times New Roman" pitchFamily="18" charset="0"/>
              </a:rPr>
              <a:t>2</a:t>
            </a:r>
            <a:r>
              <a:rPr lang="sr-Latn-CS" sz="2800" i="1">
                <a:cs typeface="Times New Roman" pitchFamily="18" charset="0"/>
              </a:rPr>
              <a:t>O </a:t>
            </a:r>
            <a:r>
              <a:rPr lang="sr-Latn-CS" sz="28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>
                <a:cs typeface="Times New Roman" pitchFamily="18" charset="0"/>
              </a:rPr>
              <a:t> H</a:t>
            </a:r>
            <a:r>
              <a:rPr lang="sr-Latn-CS" sz="2800" i="1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In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0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2800" i="1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1042988" y="3357563"/>
          <a:ext cx="6448425" cy="1065212"/>
        </p:xfrm>
        <a:graphic>
          <a:graphicData uri="http://schemas.openxmlformats.org/presentationml/2006/ole">
            <p:oleObj spid="_x0000_s1026" name="Equation" r:id="rId3" imgW="3229458" imgH="534010" progId="Equation.3">
              <p:embed/>
            </p:oleObj>
          </a:graphicData>
        </a:graphic>
      </p:graphicFrame>
      <p:graphicFrame>
        <p:nvGraphicFramePr>
          <p:cNvPr id="1027" name="Object 7"/>
          <p:cNvGraphicFramePr>
            <a:graphicFrameLocks noChangeAspect="1"/>
          </p:cNvGraphicFramePr>
          <p:nvPr/>
        </p:nvGraphicFramePr>
        <p:xfrm>
          <a:off x="611188" y="4508500"/>
          <a:ext cx="2511425" cy="1011238"/>
        </p:xfrm>
        <a:graphic>
          <a:graphicData uri="http://schemas.openxmlformats.org/presentationml/2006/ole">
            <p:oleObj spid="_x0000_s1027" name="Equation" r:id="rId4" imgW="1257641" imgH="505886" progId="Equation.3">
              <p:embed/>
            </p:oleObj>
          </a:graphicData>
        </a:graphic>
      </p:graphicFrame>
      <p:sp>
        <p:nvSpPr>
          <p:cNvPr id="1031" name="Rectangle 9"/>
          <p:cNvSpPr>
            <a:spLocks noChangeArrowheads="1"/>
          </p:cNvSpPr>
          <p:nvPr/>
        </p:nvSpPr>
        <p:spPr bwMode="auto">
          <a:xfrm>
            <a:off x="3708400" y="4797425"/>
            <a:ext cx="79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pK</a:t>
            </a:r>
            <a:r>
              <a:rPr lang="sr-Latn-CS" sz="2400" i="1" baseline="3000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, </a:t>
            </a:r>
            <a:endParaRPr lang="sr-Latn-CS" sz="2400" i="1">
              <a:latin typeface="Times New Roman" pitchFamily="18" charset="0"/>
            </a:endParaRPr>
          </a:p>
        </p:txBody>
      </p:sp>
      <p:graphicFrame>
        <p:nvGraphicFramePr>
          <p:cNvPr id="1028" name="Object 8"/>
          <p:cNvGraphicFramePr>
            <a:graphicFrameLocks noChangeAspect="1"/>
          </p:cNvGraphicFramePr>
          <p:nvPr/>
        </p:nvGraphicFramePr>
        <p:xfrm>
          <a:off x="4427538" y="4797425"/>
          <a:ext cx="533400" cy="476250"/>
        </p:xfrm>
        <a:graphic>
          <a:graphicData uri="http://schemas.openxmlformats.org/presentationml/2006/ole">
            <p:oleObj spid="_x0000_s1028" name="Equation" r:id="rId5" imgW="266469" imgH="241091" progId="Equation.3">
              <p:embed/>
            </p:oleObj>
          </a:graphicData>
        </a:graphic>
      </p:graphicFrame>
      <p:sp>
        <p:nvSpPr>
          <p:cNvPr id="1032" name="Rectangle 10"/>
          <p:cNvSpPr>
            <a:spLocks noChangeArrowheads="1"/>
          </p:cNvSpPr>
          <p:nvPr/>
        </p:nvSpPr>
        <p:spPr bwMode="auto">
          <a:xfrm>
            <a:off x="4932363" y="4797425"/>
            <a:ext cx="3689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1200">
                <a:cs typeface="Times New Roman" pitchFamily="18" charset="0"/>
              </a:rPr>
              <a:t>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 y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>
                <a:latin typeface="Times New Roman" pitchFamily="18" charset="0"/>
              </a:rPr>
              <a:t>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termodinamičke veličine</a:t>
            </a:r>
            <a:endParaRPr lang="sr-Latn-CS" sz="2400">
              <a:latin typeface="Times New Roman" pitchFamily="18" charset="0"/>
            </a:endParaRPr>
          </a:p>
        </p:txBody>
      </p:sp>
      <p:sp>
        <p:nvSpPr>
          <p:cNvPr id="1033" name="Text Box 11"/>
          <p:cNvSpPr txBox="1">
            <a:spLocks noChangeArrowheads="1"/>
          </p:cNvSpPr>
          <p:nvPr/>
        </p:nvSpPr>
        <p:spPr bwMode="auto">
          <a:xfrm>
            <a:off x="3563938" y="5157788"/>
            <a:ext cx="5602287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 </a:t>
            </a:r>
            <a:r>
              <a:rPr lang="sr-Latn-CS" sz="2400">
                <a:latin typeface="Times New Roman" pitchFamily="18" charset="0"/>
              </a:rPr>
              <a:t>izražene u odnosu na vodu kao </a:t>
            </a:r>
          </a:p>
          <a:p>
            <a:r>
              <a:rPr lang="sr-Latn-CS" sz="2400">
                <a:latin typeface="Times New Roman" pitchFamily="18" charset="0"/>
              </a:rPr>
              <a:t>standardno stanje. Indeks „0“ ukazuje </a:t>
            </a:r>
          </a:p>
          <a:p>
            <a:r>
              <a:rPr lang="sr-Latn-CS" sz="2400">
                <a:latin typeface="Times New Roman" pitchFamily="18" charset="0"/>
              </a:rPr>
              <a:t>da je indikatorska baza u neutralnom obliku.</a:t>
            </a:r>
          </a:p>
          <a:p>
            <a:endParaRPr lang="sr-Latn-CS" sz="24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4"/>
          <p:cNvSpPr>
            <a:spLocks noChangeArrowheads="1"/>
          </p:cNvSpPr>
          <p:nvPr/>
        </p:nvSpPr>
        <p:spPr bwMode="auto">
          <a:xfrm>
            <a:off x="971550" y="404813"/>
            <a:ext cx="5924550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800">
                <a:cs typeface="Times New Roman" pitchFamily="18" charset="0"/>
              </a:rPr>
              <a:t>Analoge funkcije mogu se izvesti za </a:t>
            </a:r>
            <a:endParaRPr lang="sr-Latn-CS" sz="2800"/>
          </a:p>
          <a:p>
            <a:pPr>
              <a:lnSpc>
                <a:spcPct val="120000"/>
              </a:lnSpc>
            </a:pPr>
            <a:r>
              <a:rPr lang="sr-Latn-CS" sz="2800">
                <a:cs typeface="Times New Roman" pitchFamily="18" charset="0"/>
              </a:rPr>
              <a:t>protolizu katjonske i anjonske baze:</a:t>
            </a:r>
            <a:endParaRPr lang="sr-Latn-CS" sz="2800" i="1"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sr-Latn-CS" sz="2800" i="1">
                <a:cs typeface="Times New Roman" pitchFamily="18" charset="0"/>
              </a:rPr>
              <a:t>	HIn</a:t>
            </a:r>
            <a:r>
              <a:rPr lang="sr-Latn-CS" sz="2800" i="1" baseline="30000">
                <a:cs typeface="Times New Roman" pitchFamily="18" charset="0"/>
              </a:rPr>
              <a:t>2+</a:t>
            </a:r>
            <a:r>
              <a:rPr lang="sr-Latn-CS" sz="2800" i="1">
                <a:cs typeface="Times New Roman" pitchFamily="18" charset="0"/>
              </a:rPr>
              <a:t> + H</a:t>
            </a:r>
            <a:r>
              <a:rPr lang="sr-Latn-CS" sz="2800" i="1" baseline="-30000">
                <a:cs typeface="Times New Roman" pitchFamily="18" charset="0"/>
              </a:rPr>
              <a:t>2</a:t>
            </a:r>
            <a:r>
              <a:rPr lang="sr-Latn-CS" sz="2800" i="1">
                <a:cs typeface="Times New Roman" pitchFamily="18" charset="0"/>
              </a:rPr>
              <a:t>O </a:t>
            </a:r>
            <a:r>
              <a:rPr lang="sr-Latn-CS" sz="28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>
                <a:cs typeface="Times New Roman" pitchFamily="18" charset="0"/>
              </a:rPr>
              <a:t> H</a:t>
            </a:r>
            <a:r>
              <a:rPr lang="sr-Latn-CS" sz="2800" i="1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HIn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2800" i="1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900113" y="2349500"/>
          <a:ext cx="6794500" cy="1065213"/>
        </p:xfrm>
        <a:graphic>
          <a:graphicData uri="http://schemas.openxmlformats.org/presentationml/2006/ole">
            <p:oleObj spid="_x0000_s2050" name="Equation" r:id="rId3" imgW="3401970" imgH="534010" progId="Equation.3">
              <p:embed/>
            </p:oleObj>
          </a:graphicData>
        </a:graphic>
      </p:graphicFrame>
      <p:graphicFrame>
        <p:nvGraphicFramePr>
          <p:cNvPr id="2051" name="Object 6"/>
          <p:cNvGraphicFramePr>
            <a:graphicFrameLocks noChangeAspect="1"/>
          </p:cNvGraphicFramePr>
          <p:nvPr/>
        </p:nvGraphicFramePr>
        <p:xfrm>
          <a:off x="684213" y="3357563"/>
          <a:ext cx="2663825" cy="1011237"/>
        </p:xfrm>
        <a:graphic>
          <a:graphicData uri="http://schemas.openxmlformats.org/presentationml/2006/ole">
            <p:oleObj spid="_x0000_s2051" name="Equation" r:id="rId4" imgW="1333633" imgH="505886" progId="Equation.3">
              <p:embed/>
            </p:oleObj>
          </a:graphicData>
        </a:graphic>
      </p:graphicFrame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755650" y="4365625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Ili:</a:t>
            </a: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2051050" y="4386263"/>
            <a:ext cx="48450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 i="1">
                <a:cs typeface="Times New Roman" pitchFamily="18" charset="0"/>
              </a:rPr>
              <a:t>HIn + H</a:t>
            </a:r>
            <a:r>
              <a:rPr lang="sr-Latn-CS" sz="2800" i="1" baseline="-30000">
                <a:cs typeface="Times New Roman" pitchFamily="18" charset="0"/>
              </a:rPr>
              <a:t>2</a:t>
            </a:r>
            <a:r>
              <a:rPr lang="sr-Latn-CS" sz="2800" i="1">
                <a:cs typeface="Times New Roman" pitchFamily="18" charset="0"/>
              </a:rPr>
              <a:t>O </a:t>
            </a:r>
            <a:r>
              <a:rPr lang="sr-Latn-CS" sz="28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>
                <a:cs typeface="Times New Roman" pitchFamily="18" charset="0"/>
              </a:rPr>
              <a:t> H</a:t>
            </a:r>
            <a:r>
              <a:rPr lang="sr-Latn-CS" sz="2800" i="1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In¯	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2800" i="1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graphicFrame>
        <p:nvGraphicFramePr>
          <p:cNvPr id="2052" name="Object 9"/>
          <p:cNvGraphicFramePr>
            <a:graphicFrameLocks noChangeAspect="1"/>
          </p:cNvGraphicFramePr>
          <p:nvPr/>
        </p:nvGraphicFramePr>
        <p:xfrm>
          <a:off x="323850" y="5157788"/>
          <a:ext cx="5938838" cy="1011237"/>
        </p:xfrm>
        <a:graphic>
          <a:graphicData uri="http://schemas.openxmlformats.org/presentationml/2006/ole">
            <p:oleObj spid="_x0000_s2052" name="Equation" r:id="rId5" imgW="2972672" imgH="505886" progId="Equation.3">
              <p:embed/>
            </p:oleObj>
          </a:graphicData>
        </a:graphic>
      </p:graphicFrame>
      <p:graphicFrame>
        <p:nvGraphicFramePr>
          <p:cNvPr id="2053" name="Object 10"/>
          <p:cNvGraphicFramePr>
            <a:graphicFrameLocks noChangeAspect="1"/>
          </p:cNvGraphicFramePr>
          <p:nvPr/>
        </p:nvGraphicFramePr>
        <p:xfrm>
          <a:off x="6610350" y="5157788"/>
          <a:ext cx="2533650" cy="1011237"/>
        </p:xfrm>
        <a:graphic>
          <a:graphicData uri="http://schemas.openxmlformats.org/presentationml/2006/ole">
            <p:oleObj spid="_x0000_s2053" name="Equation" r:id="rId6" imgW="1267725" imgH="505886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900113" y="476250"/>
            <a:ext cx="6897687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800">
                <a:cs typeface="Times New Roman" pitchFamily="18" charset="0"/>
              </a:rPr>
              <a:t>Po analogiji sa pH u logaritamskom obliku </a:t>
            </a:r>
            <a:endParaRPr lang="sr-Latn-CS" sz="2800"/>
          </a:p>
          <a:p>
            <a:pPr>
              <a:lnSpc>
                <a:spcPct val="120000"/>
              </a:lnSpc>
            </a:pPr>
            <a:r>
              <a:rPr lang="sr-Latn-CS" sz="2800">
                <a:cs typeface="Times New Roman" pitchFamily="18" charset="0"/>
              </a:rPr>
              <a:t>funkcija kiselosti jednaka je:</a:t>
            </a:r>
          </a:p>
          <a:p>
            <a:pPr eaLnBrk="0" hangingPunct="0">
              <a:lnSpc>
                <a:spcPct val="120000"/>
              </a:lnSpc>
            </a:pPr>
            <a:r>
              <a:rPr lang="sr-Latn-CS" sz="2800">
                <a:cs typeface="Times New Roman" pitchFamily="18" charset="0"/>
              </a:rPr>
              <a:t>	H</a:t>
            </a:r>
            <a:r>
              <a:rPr lang="sr-Latn-CS" sz="2800" baseline="-30000">
                <a:cs typeface="Times New Roman" pitchFamily="18" charset="0"/>
              </a:rPr>
              <a:t>0</a:t>
            </a:r>
            <a:r>
              <a:rPr lang="sr-Latn-CS" sz="2800">
                <a:cs typeface="Times New Roman" pitchFamily="18" charset="0"/>
              </a:rPr>
              <a:t> = - log </a:t>
            </a:r>
            <a:r>
              <a:rPr lang="sr-Latn-CS" sz="2800" i="1">
                <a:cs typeface="Times New Roman" pitchFamily="18" charset="0"/>
              </a:rPr>
              <a:t>h</a:t>
            </a:r>
            <a:r>
              <a:rPr lang="sr-Latn-CS" sz="2800" baseline="-30000">
                <a:cs typeface="Times New Roman" pitchFamily="18" charset="0"/>
              </a:rPr>
              <a:t>0</a:t>
            </a:r>
            <a:r>
              <a:rPr lang="sr-Latn-CS" sz="2800">
                <a:cs typeface="Times New Roman" pitchFamily="18" charset="0"/>
              </a:rPr>
              <a:t>	</a:t>
            </a:r>
            <a:r>
              <a:rPr lang="sr-Latn-CS" sz="2800"/>
              <a:t> </a:t>
            </a:r>
          </a:p>
        </p:txBody>
      </p:sp>
      <p:sp>
        <p:nvSpPr>
          <p:cNvPr id="33795" name="Rectangle 5"/>
          <p:cNvSpPr>
            <a:spLocks noChangeArrowheads="1"/>
          </p:cNvSpPr>
          <p:nvPr/>
        </p:nvSpPr>
        <p:spPr bwMode="auto">
          <a:xfrm>
            <a:off x="827088" y="2276475"/>
            <a:ext cx="73088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samo u jako razblaženim rastvorima H</a:t>
            </a:r>
            <a:r>
              <a:rPr lang="sr-Latn-CS" sz="2800" baseline="-30000">
                <a:solidFill>
                  <a:srgbClr val="800000"/>
                </a:solidFill>
                <a:cs typeface="Times New Roman" pitchFamily="18" charset="0"/>
              </a:rPr>
              <a:t>0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 ≡ pH</a:t>
            </a:r>
            <a:r>
              <a:rPr lang="sr-Latn-CS" sz="2800">
                <a:solidFill>
                  <a:srgbClr val="800000"/>
                </a:solidFill>
              </a:rPr>
              <a:t> </a:t>
            </a:r>
          </a:p>
        </p:txBody>
      </p:sp>
      <p:sp>
        <p:nvSpPr>
          <p:cNvPr id="33796" name="Rectangle 6"/>
          <p:cNvSpPr>
            <a:spLocks noChangeArrowheads="1"/>
          </p:cNvSpPr>
          <p:nvPr/>
        </p:nvSpPr>
        <p:spPr bwMode="auto">
          <a:xfrm>
            <a:off x="323850" y="2997200"/>
            <a:ext cx="8689975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H</a:t>
            </a:r>
            <a:r>
              <a:rPr lang="sr-Latn-CS" sz="2400" baseline="-30000" dirty="0">
                <a:cs typeface="Times New Roman" pitchFamily="18" charset="0"/>
              </a:rPr>
              <a:t>0</a:t>
            </a:r>
            <a:r>
              <a:rPr lang="sr-Latn-CS" sz="2400" dirty="0">
                <a:cs typeface="Times New Roman" pitchFamily="18" charset="0"/>
              </a:rPr>
              <a:t> je </a:t>
            </a:r>
            <a:r>
              <a:rPr lang="en-US" sz="2400" dirty="0" err="1" smtClean="0">
                <a:cs typeface="Times New Roman" pitchFamily="18" charset="0"/>
              </a:rPr>
              <a:t>svojstvo</a:t>
            </a:r>
            <a:r>
              <a:rPr lang="sr-Latn-CS" sz="2400" dirty="0" smtClean="0">
                <a:cs typeface="Times New Roman" pitchFamily="18" charset="0"/>
              </a:rPr>
              <a:t> </a:t>
            </a:r>
            <a:r>
              <a:rPr lang="sr-Latn-CS" sz="2400" dirty="0">
                <a:cs typeface="Times New Roman" pitchFamily="18" charset="0"/>
              </a:rPr>
              <a:t>rastvora </a:t>
            </a:r>
            <a:endParaRPr lang="sr-Latn-CS" sz="2400" dirty="0"/>
          </a:p>
          <a:p>
            <a:pPr algn="just">
              <a:buFont typeface="Wingdings" pitchFamily="2" charset="2"/>
              <a:buChar char="ü"/>
            </a:pPr>
            <a:r>
              <a:rPr lang="sr-Latn-CS" sz="2400" dirty="0">
                <a:cs typeface="Times New Roman" pitchFamily="18" charset="0"/>
              </a:rPr>
              <a:t> </a:t>
            </a:r>
            <a:r>
              <a:rPr lang="sr-Latn-CS" sz="2400" dirty="0"/>
              <a:t>O</a:t>
            </a:r>
            <a:r>
              <a:rPr lang="sr-Latn-CS" sz="2400" dirty="0">
                <a:cs typeface="Times New Roman" pitchFamily="18" charset="0"/>
              </a:rPr>
              <a:t>dražava težnju datog rastvora da preda proton neutralnoj </a:t>
            </a:r>
            <a:endParaRPr lang="sr-Latn-CS" sz="2400" dirty="0"/>
          </a:p>
          <a:p>
            <a:pPr algn="just">
              <a:buFont typeface="Wingdings" pitchFamily="2" charset="2"/>
              <a:buNone/>
            </a:pPr>
            <a:r>
              <a:rPr lang="sr-Latn-CS" sz="2400" dirty="0"/>
              <a:t>    </a:t>
            </a:r>
            <a:r>
              <a:rPr lang="sr-Latn-CS" sz="2400" dirty="0">
                <a:cs typeface="Times New Roman" pitchFamily="18" charset="0"/>
              </a:rPr>
              <a:t>bazi koja ne učestvuje ni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sr-Latn-CS" sz="2400" dirty="0">
                <a:cs typeface="Times New Roman" pitchFamily="18" charset="0"/>
              </a:rPr>
              <a:t>u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sr-Latn-CS" sz="2400" dirty="0">
                <a:cs typeface="Times New Roman" pitchFamily="18" charset="0"/>
              </a:rPr>
              <a:t>jednoj drugoj reakciji </a:t>
            </a:r>
            <a:endParaRPr lang="sr-Latn-CS" sz="2400" dirty="0"/>
          </a:p>
          <a:p>
            <a:pPr algn="just">
              <a:buFont typeface="Wingdings" pitchFamily="2" charset="2"/>
              <a:buChar char="ü"/>
            </a:pP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U većini slučajeva ne zavisi od indikatora koji se koriste </a:t>
            </a:r>
            <a:endParaRPr lang="sr-Latn-CS" sz="2400" dirty="0"/>
          </a:p>
          <a:p>
            <a:pPr algn="just">
              <a:buFont typeface="Wingdings" pitchFamily="2" charset="2"/>
              <a:buNone/>
            </a:pPr>
            <a:r>
              <a:rPr lang="sr-Latn-CS" sz="2400" dirty="0"/>
              <a:t>    </a:t>
            </a:r>
            <a:r>
              <a:rPr lang="sr-Latn-CS" sz="2400" dirty="0">
                <a:cs typeface="Times New Roman" pitchFamily="18" charset="0"/>
              </a:rPr>
              <a:t>za njeno određivanje, kao ni od sastava rastvora sve dok je </a:t>
            </a:r>
            <a:endParaRPr lang="sr-Latn-CS" sz="2400" dirty="0"/>
          </a:p>
          <a:p>
            <a:pPr algn="just">
              <a:buFont typeface="Wingdings" pitchFamily="2" charset="2"/>
              <a:buNone/>
            </a:pPr>
            <a:r>
              <a:rPr lang="sr-Latn-CS" sz="2400" dirty="0"/>
              <a:t>    </a:t>
            </a:r>
            <a:r>
              <a:rPr lang="sr-Latn-CS" sz="2400" dirty="0">
                <a:cs typeface="Times New Roman" pitchFamily="18" charset="0"/>
              </a:rPr>
              <a:t>dielektrična konstanta velika</a:t>
            </a:r>
            <a:r>
              <a:rPr lang="sr-Latn-CS" sz="2400" dirty="0"/>
              <a:t> (nema jonskih parova)</a:t>
            </a:r>
            <a:r>
              <a:rPr lang="sr-Latn-CS" sz="2400" dirty="0">
                <a:cs typeface="Times New Roman" pitchFamily="18" charset="0"/>
              </a:rPr>
              <a:t> </a:t>
            </a:r>
            <a:endParaRPr lang="sr-Latn-CS" sz="2400" dirty="0"/>
          </a:p>
          <a:p>
            <a:pPr algn="just">
              <a:buFont typeface="Wingdings" pitchFamily="2" charset="2"/>
              <a:buChar char="ü"/>
            </a:pP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Sa porastom kiselosti rastvora H</a:t>
            </a:r>
            <a:r>
              <a:rPr lang="sr-Latn-CS" sz="2400" baseline="-30000" dirty="0">
                <a:cs typeface="Times New Roman" pitchFamily="18" charset="0"/>
              </a:rPr>
              <a:t>0</a:t>
            </a:r>
            <a:r>
              <a:rPr lang="sr-Latn-CS" sz="2400" dirty="0">
                <a:cs typeface="Times New Roman" pitchFamily="18" charset="0"/>
              </a:rPr>
              <a:t> dobija sve </a:t>
            </a:r>
            <a:endParaRPr lang="sr-Latn-CS" sz="2400" dirty="0"/>
          </a:p>
          <a:p>
            <a:pPr algn="just">
              <a:buFont typeface="Wingdings" pitchFamily="2" charset="2"/>
              <a:buNone/>
            </a:pPr>
            <a:r>
              <a:rPr lang="sr-Latn-CS" sz="2400" dirty="0"/>
              <a:t>    </a:t>
            </a:r>
            <a:r>
              <a:rPr lang="sr-Latn-CS" sz="2400" dirty="0">
                <a:cs typeface="Times New Roman" pitchFamily="18" charset="0"/>
              </a:rPr>
              <a:t>negativnije vrednosti</a:t>
            </a:r>
            <a:endParaRPr lang="sr-Latn-C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395288" y="1096963"/>
            <a:ext cx="81534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H</a:t>
            </a:r>
            <a:r>
              <a:rPr lang="sr-Latn-CS" sz="2400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 nekog rastvora može </a:t>
            </a:r>
            <a:r>
              <a:rPr lang="sr-Latn-CS" sz="2400"/>
              <a:t>se </a:t>
            </a:r>
            <a:r>
              <a:rPr lang="sr-Latn-CS" sz="2400">
                <a:cs typeface="Times New Roman" pitchFamily="18" charset="0"/>
              </a:rPr>
              <a:t>odrediti spektrofotometrijskim </a:t>
            </a:r>
            <a:endParaRPr lang="sr-Latn-CS" sz="2400"/>
          </a:p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merenjem koncentracionog odnosa konjugovanog </a:t>
            </a:r>
            <a:endParaRPr lang="sr-Latn-CS" sz="2400"/>
          </a:p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indikatorskog para, ako je poznata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 i="1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</a:rPr>
              <a:t>indikatora i obrnuto.</a:t>
            </a:r>
            <a:endParaRPr lang="sr-Latn-CS" sz="2400"/>
          </a:p>
          <a:p>
            <a:pPr>
              <a:lnSpc>
                <a:spcPct val="120000"/>
              </a:lnSpc>
            </a:pPr>
            <a:endParaRPr lang="sr-Latn-CS" sz="2400"/>
          </a:p>
          <a:p>
            <a:pPr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Praktično određivanje H</a:t>
            </a:r>
            <a:r>
              <a:rPr lang="sr-Latn-CS" sz="2400" baseline="-25000"/>
              <a:t>0</a:t>
            </a:r>
            <a:r>
              <a:rPr lang="sr-Latn-CS" sz="2400">
                <a:cs typeface="Times New Roman" pitchFamily="18" charset="0"/>
              </a:rPr>
              <a:t> svodi se na izbor pogodne serije </a:t>
            </a:r>
            <a:endParaRPr lang="sr-Latn-CS" sz="2400"/>
          </a:p>
          <a:p>
            <a:pPr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indikatora istog tipa naelektrisanja i slične strukture koji </a:t>
            </a:r>
            <a:endParaRPr lang="sr-Latn-CS" sz="2400"/>
          </a:p>
          <a:p>
            <a:pPr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pokrivaju širok opseg kiselosti</a:t>
            </a:r>
            <a:r>
              <a:rPr lang="sr-Latn-CS" sz="2400"/>
              <a:t> (</a:t>
            </a:r>
            <a:r>
              <a:rPr lang="sr-Latn-CS" sz="2400">
                <a:cs typeface="Times New Roman" pitchFamily="18" charset="0"/>
              </a:rPr>
              <a:t>između d</a:t>
            </a:r>
            <a:r>
              <a:rPr lang="sr-Latn-CS" sz="2400"/>
              <a:t>v</a:t>
            </a:r>
            <a:r>
              <a:rPr lang="sr-Latn-CS" sz="2400">
                <a:cs typeface="Times New Roman" pitchFamily="18" charset="0"/>
              </a:rPr>
              <a:t>a susedna </a:t>
            </a:r>
            <a:endParaRPr lang="sr-Latn-CS" sz="2400"/>
          </a:p>
          <a:p>
            <a:pPr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indikatora dolazi do preklapanja njihov</a:t>
            </a:r>
            <a:r>
              <a:rPr lang="sr-Latn-CS" sz="2400"/>
              <a:t>i</a:t>
            </a:r>
            <a:r>
              <a:rPr lang="sr-Latn-CS" sz="2400">
                <a:cs typeface="Times New Roman" pitchFamily="18" charset="0"/>
              </a:rPr>
              <a:t>h prelaznih oblika </a:t>
            </a:r>
            <a:endParaRPr lang="sr-Latn-CS" sz="2400"/>
          </a:p>
          <a:p>
            <a:pPr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u tolikoj meri da se mogu</a:t>
            </a: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dovoljno precizno </a:t>
            </a:r>
            <a:endParaRPr lang="sr-Latn-CS" sz="2400"/>
          </a:p>
          <a:p>
            <a:pPr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spektrofotometrijski upoređivati</a:t>
            </a:r>
            <a:r>
              <a:rPr lang="sr-Latn-CS" sz="2400"/>
              <a:t>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ChangeArrowheads="1"/>
          </p:cNvSpPr>
          <p:nvPr/>
        </p:nvSpPr>
        <p:spPr bwMode="auto">
          <a:xfrm>
            <a:off x="611188" y="841375"/>
            <a:ext cx="7427912" cy="294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sr-Latn-CS" sz="2600">
                <a:cs typeface="Times New Roman" pitchFamily="18" charset="0"/>
              </a:rPr>
              <a:t>Polazna osnova za određivanje </a:t>
            </a:r>
            <a:r>
              <a:rPr lang="sr-Latn-CS" sz="2600" i="1"/>
              <a:t>K</a:t>
            </a:r>
            <a:r>
              <a:rPr lang="sr-Latn-CS" sz="2600" i="1" baseline="-25000"/>
              <a:t>k</a:t>
            </a:r>
            <a:r>
              <a:rPr lang="sr-Latn-CS" sz="2600">
                <a:cs typeface="Times New Roman" pitchFamily="18" charset="0"/>
              </a:rPr>
              <a:t> serije </a:t>
            </a:r>
            <a:endParaRPr lang="sr-Latn-CS" sz="2600"/>
          </a:p>
          <a:p>
            <a:pPr eaLnBrk="0" hangingPunct="0">
              <a:lnSpc>
                <a:spcPct val="120000"/>
              </a:lnSpc>
            </a:pPr>
            <a:r>
              <a:rPr lang="sr-Latn-CS" sz="2600">
                <a:cs typeface="Times New Roman" pitchFamily="18" charset="0"/>
              </a:rPr>
              <a:t>indikatora i </a:t>
            </a:r>
            <a:r>
              <a:rPr lang="sr-Latn-CS" sz="2600"/>
              <a:t>H</a:t>
            </a:r>
            <a:r>
              <a:rPr lang="sr-Latn-CS" sz="2600" baseline="-25000"/>
              <a:t>0</a:t>
            </a:r>
            <a:r>
              <a:rPr lang="sr-Latn-CS" sz="2600">
                <a:cs typeface="Times New Roman" pitchFamily="18" charset="0"/>
              </a:rPr>
              <a:t> predstavlja </a:t>
            </a:r>
            <a:r>
              <a:rPr lang="sr-Latn-CS" sz="2600">
                <a:solidFill>
                  <a:srgbClr val="800000"/>
                </a:solidFill>
                <a:cs typeface="Times New Roman" pitchFamily="18" charset="0"/>
              </a:rPr>
              <a:t>indikator-etalon</a:t>
            </a:r>
            <a:r>
              <a:rPr lang="sr-Latn-CS" sz="2600">
                <a:cs typeface="Times New Roman" pitchFamily="18" charset="0"/>
              </a:rPr>
              <a:t> čija je </a:t>
            </a:r>
            <a:endParaRPr lang="sr-Latn-CS" sz="2600"/>
          </a:p>
          <a:p>
            <a:pPr eaLnBrk="0" hangingPunct="0">
              <a:lnSpc>
                <a:spcPct val="120000"/>
              </a:lnSpc>
            </a:pPr>
            <a:r>
              <a:rPr lang="sr-Latn-CS" sz="2600" i="1">
                <a:latin typeface="Times New Roman" pitchFamily="18" charset="0"/>
                <a:cs typeface="Times New Roman" pitchFamily="18" charset="0"/>
              </a:rPr>
              <a:t>pK</a:t>
            </a:r>
            <a:r>
              <a:rPr lang="sr-Latn-CS" sz="2600" i="1" baseline="-3000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600" i="1" baseline="3000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600">
                <a:cs typeface="Times New Roman" pitchFamily="18" charset="0"/>
              </a:rPr>
              <a:t>-vrednost određena u razblaženom vodenom </a:t>
            </a:r>
            <a:endParaRPr lang="sr-Latn-CS" sz="2600"/>
          </a:p>
          <a:p>
            <a:pPr eaLnBrk="0" hangingPunct="0">
              <a:lnSpc>
                <a:spcPct val="120000"/>
              </a:lnSpc>
            </a:pPr>
            <a:r>
              <a:rPr lang="sr-Latn-CS" sz="2600">
                <a:cs typeface="Times New Roman" pitchFamily="18" charset="0"/>
              </a:rPr>
              <a:t>rastvoru</a:t>
            </a:r>
            <a:r>
              <a:rPr lang="sr-Latn-CS" sz="2600"/>
              <a:t>.</a:t>
            </a:r>
          </a:p>
          <a:p>
            <a:pPr eaLnBrk="0" hangingPunct="0">
              <a:lnSpc>
                <a:spcPct val="120000"/>
              </a:lnSpc>
            </a:pPr>
            <a:r>
              <a:rPr lang="sr-Latn-CS" sz="2600">
                <a:solidFill>
                  <a:srgbClr val="002C58"/>
                </a:solidFill>
                <a:cs typeface="Times New Roman" pitchFamily="18" charset="0"/>
                <a:sym typeface="Wingdings 3" pitchFamily="18" charset="2"/>
              </a:rPr>
              <a:t></a:t>
            </a:r>
            <a:r>
              <a:rPr lang="sr-Latn-CS" sz="2600">
                <a:solidFill>
                  <a:srgbClr val="002C58"/>
                </a:solidFill>
                <a:sym typeface="Wingdings 3" pitchFamily="18" charset="2"/>
              </a:rPr>
              <a:t> </a:t>
            </a:r>
            <a:r>
              <a:rPr lang="sr-Latn-CS" sz="2600">
                <a:solidFill>
                  <a:srgbClr val="990000"/>
                </a:solidFill>
                <a:sym typeface="Wingdings 3" pitchFamily="18" charset="2"/>
              </a:rPr>
              <a:t> </a:t>
            </a:r>
            <a:r>
              <a:rPr lang="sr-Latn-CS" sz="2600">
                <a:solidFill>
                  <a:srgbClr val="990000"/>
                </a:solidFill>
                <a:cs typeface="Times New Roman" pitchFamily="18" charset="0"/>
              </a:rPr>
              <a:t>p-nitroanilin</a:t>
            </a:r>
            <a:endParaRPr lang="sr-Latn-CS" sz="2600">
              <a:solidFill>
                <a:srgbClr val="990000"/>
              </a:solidFill>
            </a:endParaRPr>
          </a:p>
          <a:p>
            <a:pPr eaLnBrk="0" hangingPunct="0">
              <a:lnSpc>
                <a:spcPct val="120000"/>
              </a:lnSpc>
            </a:pPr>
            <a:r>
              <a:rPr lang="sr-Latn-CS" sz="2600" i="1">
                <a:solidFill>
                  <a:srgbClr val="002C58"/>
                </a:solidFill>
                <a:latin typeface="Times New Roman" pitchFamily="18" charset="0"/>
                <a:cs typeface="Times New Roman" pitchFamily="18" charset="0"/>
              </a:rPr>
              <a:t>pK</a:t>
            </a:r>
            <a:r>
              <a:rPr lang="sr-Latn-CS" sz="2600" i="1" baseline="-30000">
                <a:solidFill>
                  <a:srgbClr val="002C58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600" i="1" baseline="30000">
                <a:solidFill>
                  <a:srgbClr val="002C58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600">
                <a:solidFill>
                  <a:srgbClr val="002C58"/>
                </a:solidFill>
                <a:cs typeface="Times New Roman" pitchFamily="18" charset="0"/>
              </a:rPr>
              <a:t> u vodenom rastvoru </a:t>
            </a:r>
            <a:r>
              <a:rPr lang="sr-Latn-CS" sz="2600">
                <a:solidFill>
                  <a:srgbClr val="002C58"/>
                </a:solidFill>
              </a:rPr>
              <a:t>=</a:t>
            </a:r>
            <a:r>
              <a:rPr lang="sr-Latn-CS" sz="2600">
                <a:solidFill>
                  <a:srgbClr val="002C58"/>
                </a:solidFill>
                <a:cs typeface="Times New Roman" pitchFamily="18" charset="0"/>
              </a:rPr>
              <a:t> 0,99</a:t>
            </a:r>
            <a:endParaRPr lang="sr-Latn-CS" sz="2600">
              <a:solidFill>
                <a:srgbClr val="002C58"/>
              </a:solidFill>
            </a:endParaRPr>
          </a:p>
        </p:txBody>
      </p:sp>
      <p:sp>
        <p:nvSpPr>
          <p:cNvPr id="35843" name="Rectangle 5"/>
          <p:cNvSpPr>
            <a:spLocks noChangeArrowheads="1"/>
          </p:cNvSpPr>
          <p:nvPr/>
        </p:nvSpPr>
        <p:spPr bwMode="auto">
          <a:xfrm>
            <a:off x="282575" y="4252913"/>
            <a:ext cx="88614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400"/>
              <a:t>O</a:t>
            </a:r>
            <a:r>
              <a:rPr lang="sr-Latn-CS" sz="2400">
                <a:cs typeface="Times New Roman" pitchFamily="18" charset="0"/>
              </a:rPr>
              <a:t>vaj indikator </a:t>
            </a:r>
            <a:r>
              <a:rPr lang="sr-Latn-CS" sz="2400"/>
              <a:t>se </a:t>
            </a:r>
            <a:r>
              <a:rPr lang="sr-Latn-CS" sz="2400">
                <a:cs typeface="Times New Roman" pitchFamily="18" charset="0"/>
              </a:rPr>
              <a:t>spektrofotometrijski poredi sa nešto slabijom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indikatorskom bazom u sledećem kiselijem rastvoru i određuje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njegova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 i="1" baseline="30000">
                <a:cs typeface="Times New Roman" pitchFamily="18" charset="0"/>
              </a:rPr>
              <a:t>a</a:t>
            </a:r>
            <a:r>
              <a:rPr lang="sr-Latn-CS" sz="2400">
                <a:cs typeface="Times New Roman" pitchFamily="18" charset="0"/>
              </a:rPr>
              <a:t>-vrednost</a:t>
            </a:r>
            <a:r>
              <a:rPr lang="sr-Latn-CS" sz="2400"/>
              <a:t> </a:t>
            </a:r>
            <a:r>
              <a:rPr lang="sr-Latn-CS" sz="2400">
                <a:sym typeface="Wingdings 3" pitchFamily="18" charset="2"/>
              </a:rPr>
              <a:t> s</a:t>
            </a:r>
            <a:r>
              <a:rPr lang="sr-Latn-CS" sz="2400">
                <a:cs typeface="Times New Roman" pitchFamily="18" charset="0"/>
              </a:rPr>
              <a:t>ukcesivn</a:t>
            </a:r>
            <a:r>
              <a:rPr lang="sr-Latn-CS" sz="2400"/>
              <a:t>o</a:t>
            </a:r>
            <a:r>
              <a:rPr lang="sr-Latn-CS" sz="2400">
                <a:cs typeface="Times New Roman" pitchFamily="18" charset="0"/>
              </a:rPr>
              <a:t> ponavljanje postupka u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rastvorima rastuće kiselosti </a:t>
            </a:r>
            <a:r>
              <a:rPr lang="sr-Latn-CS" sz="2400"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400">
                <a:sym typeface="Wingdings 3" pitchFamily="18" charset="2"/>
              </a:rPr>
              <a:t> </a:t>
            </a:r>
            <a:r>
              <a:rPr lang="sr-Latn-CS" sz="2400">
                <a:cs typeface="Times New Roman" pitchFamily="18" charset="0"/>
              </a:rPr>
              <a:t> </a:t>
            </a:r>
            <a:r>
              <a:rPr lang="sr-Latn-CS" sz="2400" i="1"/>
              <a:t>K</a:t>
            </a:r>
            <a:r>
              <a:rPr lang="sr-Latn-CS" sz="2400" i="1" baseline="-25000"/>
              <a:t>k</a:t>
            </a:r>
            <a:r>
              <a:rPr lang="sr-Latn-CS" sz="2400">
                <a:cs typeface="Times New Roman" pitchFamily="18" charset="0"/>
              </a:rPr>
              <a:t> vrlo slabih baza od kojih neke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praktično ne protolizuju u vodi već u konc</a:t>
            </a:r>
            <a:r>
              <a:rPr lang="sr-Latn-CS" sz="2400"/>
              <a:t>.H</a:t>
            </a:r>
            <a:r>
              <a:rPr lang="sr-Latn-CS" sz="2400" baseline="-25000"/>
              <a:t>2</a:t>
            </a:r>
            <a:r>
              <a:rPr lang="sr-Latn-CS" sz="2400"/>
              <a:t>SO</a:t>
            </a:r>
            <a:r>
              <a:rPr lang="sr-Latn-CS" sz="2400" baseline="-25000"/>
              <a:t>4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95288" y="765175"/>
            <a:ext cx="8547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/>
              <a:t>R</a:t>
            </a:r>
            <a:r>
              <a:rPr lang="sr-Latn-CS" sz="2400">
                <a:cs typeface="Times New Roman" pitchFamily="18" charset="0"/>
              </a:rPr>
              <a:t>azlika između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pK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400" i="1" baseline="3000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>
                <a:cs typeface="Times New Roman" pitchFamily="18" charset="0"/>
              </a:rPr>
              <a:t>-vrednosti dva indikatora u istom rastvoru:</a:t>
            </a:r>
            <a:endParaRPr lang="sr-Latn-CS" sz="2400"/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0" y="1700213"/>
          <a:ext cx="8805863" cy="1039812"/>
        </p:xfrm>
        <a:graphic>
          <a:graphicData uri="http://schemas.openxmlformats.org/presentationml/2006/ole">
            <p:oleObj spid="_x0000_s3074" name="Equation" r:id="rId3" imgW="4753970" imgH="561775" progId="Equation.3">
              <p:embed/>
            </p:oleObj>
          </a:graphicData>
        </a:graphic>
      </p:graphicFrame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755650" y="3141663"/>
            <a:ext cx="5895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Prvi član se određuje spektrofotometrijski. </a:t>
            </a:r>
          </a:p>
        </p:txBody>
      </p:sp>
      <p:graphicFrame>
        <p:nvGraphicFramePr>
          <p:cNvPr id="3075" name="Object 7"/>
          <p:cNvGraphicFramePr>
            <a:graphicFrameLocks noChangeAspect="1"/>
          </p:cNvGraphicFramePr>
          <p:nvPr/>
        </p:nvGraphicFramePr>
        <p:xfrm>
          <a:off x="971550" y="3644900"/>
          <a:ext cx="741363" cy="973138"/>
        </p:xfrm>
        <a:graphic>
          <a:graphicData uri="http://schemas.openxmlformats.org/presentationml/2006/ole">
            <p:oleObj spid="_x0000_s3075" name="Equation" r:id="rId4" imgW="370594" imgH="485693" progId="Equation.3">
              <p:embed/>
            </p:oleObj>
          </a:graphicData>
        </a:graphic>
      </p:graphicFrame>
      <p:sp>
        <p:nvSpPr>
          <p:cNvPr id="3078" name="Rectangle 8"/>
          <p:cNvSpPr>
            <a:spLocks noChangeArrowheads="1"/>
          </p:cNvSpPr>
          <p:nvPr/>
        </p:nvSpPr>
        <p:spPr bwMode="auto">
          <a:xfrm>
            <a:off x="755650" y="4797425"/>
            <a:ext cx="69326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buFont typeface="Wingdings 3" pitchFamily="18" charset="2"/>
              <a:buChar char="e"/>
            </a:pPr>
            <a:r>
              <a:rPr lang="sr-Latn-CS" sz="2400">
                <a:cs typeface="Times New Roman" pitchFamily="18" charset="0"/>
              </a:rPr>
              <a:t>ako je poznata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-vrednost jednog indikatora i </a:t>
            </a:r>
            <a:endParaRPr lang="sr-Latn-CS" sz="2400"/>
          </a:p>
          <a:p>
            <a:pPr algn="just">
              <a:buFont typeface="Wingdings 3" pitchFamily="18" charset="2"/>
              <a:buNone/>
            </a:pPr>
            <a:r>
              <a:rPr lang="sr-Latn-CS" sz="2400">
                <a:cs typeface="Times New Roman" pitchFamily="18" charset="0"/>
              </a:rPr>
              <a:t>koncentracioni odnos oba indikatora može se </a:t>
            </a:r>
            <a:endParaRPr lang="sr-Latn-CS" sz="2400"/>
          </a:p>
          <a:p>
            <a:pPr algn="just">
              <a:buFont typeface="Wingdings 3" pitchFamily="18" charset="2"/>
              <a:buNone/>
            </a:pPr>
            <a:r>
              <a:rPr lang="sr-Latn-CS" sz="2400">
                <a:cs typeface="Times New Roman" pitchFamily="18" charset="0"/>
              </a:rPr>
              <a:t>izračunati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 i="1" baseline="30000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</a:rPr>
              <a:t> drugog indikatora:</a:t>
            </a:r>
            <a:endParaRPr lang="sr-Latn-CS" sz="2400"/>
          </a:p>
        </p:txBody>
      </p:sp>
      <p:sp>
        <p:nvSpPr>
          <p:cNvPr id="3079" name="Rectangle 9"/>
          <p:cNvSpPr>
            <a:spLocks noChangeArrowheads="1"/>
          </p:cNvSpPr>
          <p:nvPr/>
        </p:nvSpPr>
        <p:spPr bwMode="auto">
          <a:xfrm>
            <a:off x="1763713" y="3678238"/>
            <a:ext cx="59975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ima istu vrednost za sve indikatorske baze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u istom rastvoru</a:t>
            </a:r>
            <a:r>
              <a:rPr lang="sr-Latn-CS" sz="2400"/>
              <a:t> </a:t>
            </a:r>
            <a:r>
              <a:rPr lang="sr-Latn-CS" sz="2400">
                <a:sym typeface="Wingdings 3" pitchFamily="18" charset="2"/>
              </a:rPr>
              <a:t> drugi član = 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900113" y="1341438"/>
          <a:ext cx="6905625" cy="1011237"/>
        </p:xfrm>
        <a:graphic>
          <a:graphicData uri="http://schemas.openxmlformats.org/presentationml/2006/ole">
            <p:oleObj spid="_x0000_s4098" name="Equation" r:id="rId3" imgW="3458153" imgH="505886" progId="Equation.3">
              <p:embed/>
            </p:oleObj>
          </a:graphicData>
        </a:graphic>
      </p:graphicFrame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1258888" y="3068638"/>
            <a:ext cx="2693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400"/>
              <a:t>Zatim određivanje </a:t>
            </a:r>
          </a:p>
        </p:txBody>
      </p:sp>
      <p:graphicFrame>
        <p:nvGraphicFramePr>
          <p:cNvPr id="4099" name="Object 6"/>
          <p:cNvGraphicFramePr>
            <a:graphicFrameLocks noChangeAspect="1"/>
          </p:cNvGraphicFramePr>
          <p:nvPr/>
        </p:nvGraphicFramePr>
        <p:xfrm>
          <a:off x="3995738" y="2997200"/>
          <a:ext cx="2771775" cy="554038"/>
        </p:xfrm>
        <a:graphic>
          <a:graphicData uri="http://schemas.openxmlformats.org/presentationml/2006/ole">
            <p:oleObj spid="_x0000_s4099" name="Equation" r:id="rId4" imgW="1381893" imgH="276921" progId="Equation.3">
              <p:embed/>
            </p:oleObj>
          </a:graphicData>
        </a:graphic>
      </p:graphicFrame>
      <p:sp>
        <p:nvSpPr>
          <p:cNvPr id="4101" name="Text Box 7"/>
          <p:cNvSpPr txBox="1">
            <a:spLocks noChangeArrowheads="1"/>
          </p:cNvSpPr>
          <p:nvPr/>
        </p:nvSpPr>
        <p:spPr bwMode="auto">
          <a:xfrm>
            <a:off x="1331913" y="3573463"/>
            <a:ext cx="4510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za sledeći manje bazni indikator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49275"/>
            <a:ext cx="8726487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538" y="188913"/>
            <a:ext cx="81629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ChangeArrowheads="1"/>
          </p:cNvSpPr>
          <p:nvPr/>
        </p:nvSpPr>
        <p:spPr bwMode="auto">
          <a:xfrm>
            <a:off x="569913" y="1028079"/>
            <a:ext cx="8348760" cy="408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H</a:t>
            </a:r>
            <a:r>
              <a:rPr lang="sr-Latn-CS" sz="2400" baseline="-30000" dirty="0">
                <a:cs typeface="Times New Roman" pitchFamily="18" charset="0"/>
              </a:rPr>
              <a:t>0</a:t>
            </a:r>
            <a:r>
              <a:rPr lang="sr-Latn-CS" sz="2400" dirty="0">
                <a:cs typeface="Times New Roman" pitchFamily="18" charset="0"/>
              </a:rPr>
              <a:t> skala kiselosti našla je široku primenu za proučavanje </a:t>
            </a:r>
            <a:endParaRPr lang="sr-Latn-CS" sz="2400" dirty="0"/>
          </a:p>
          <a:p>
            <a:pPr>
              <a:lnSpc>
                <a:spcPct val="120000"/>
              </a:lnSpc>
            </a:pPr>
            <a:r>
              <a:rPr lang="sr-Latn-CS" sz="2400" dirty="0" smtClean="0">
                <a:cs typeface="Times New Roman" pitchFamily="18" charset="0"/>
              </a:rPr>
              <a:t>proton</a:t>
            </a:r>
            <a:r>
              <a:rPr lang="en-US" sz="2400" dirty="0" err="1" smtClean="0">
                <a:cs typeface="Times New Roman" pitchFamily="18" charset="0"/>
              </a:rPr>
              <a:t>ovanja</a:t>
            </a:r>
            <a:r>
              <a:rPr lang="sr-Latn-CS" sz="2400" dirty="0" smtClean="0">
                <a:cs typeface="Times New Roman" pitchFamily="18" charset="0"/>
              </a:rPr>
              <a:t> </a:t>
            </a:r>
            <a:r>
              <a:rPr lang="sr-Latn-CS" sz="2400" dirty="0">
                <a:cs typeface="Times New Roman" pitchFamily="18" charset="0"/>
              </a:rPr>
              <a:t>slabih baza (Hametove baze) u vodenim </a:t>
            </a:r>
            <a:endParaRPr lang="sr-Latn-CS" sz="2400" dirty="0"/>
          </a:p>
          <a:p>
            <a:pPr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rastvorima HClO</a:t>
            </a:r>
            <a:r>
              <a:rPr lang="sr-Latn-CS" sz="2400" baseline="-30000" dirty="0">
                <a:cs typeface="Times New Roman" pitchFamily="18" charset="0"/>
              </a:rPr>
              <a:t>4</a:t>
            </a:r>
            <a:r>
              <a:rPr lang="sr-Latn-CS" sz="2400" dirty="0">
                <a:cs typeface="Times New Roman" pitchFamily="18" charset="0"/>
              </a:rPr>
              <a:t>, H</a:t>
            </a:r>
            <a:r>
              <a:rPr lang="sr-Latn-CS" sz="2400" baseline="-30000" dirty="0">
                <a:cs typeface="Times New Roman" pitchFamily="18" charset="0"/>
              </a:rPr>
              <a:t>2</a:t>
            </a:r>
            <a:r>
              <a:rPr lang="sr-Latn-CS" sz="2400" dirty="0">
                <a:cs typeface="Times New Roman" pitchFamily="18" charset="0"/>
              </a:rPr>
              <a:t>SO</a:t>
            </a:r>
            <a:r>
              <a:rPr lang="sr-Latn-CS" sz="2400" baseline="-30000" dirty="0">
                <a:cs typeface="Times New Roman" pitchFamily="18" charset="0"/>
              </a:rPr>
              <a:t>4</a:t>
            </a:r>
            <a:r>
              <a:rPr lang="sr-Latn-CS" sz="2400" dirty="0">
                <a:cs typeface="Times New Roman" pitchFamily="18" charset="0"/>
              </a:rPr>
              <a:t>, HCl, HNO</a:t>
            </a:r>
            <a:r>
              <a:rPr lang="sr-Latn-CS" sz="2400" baseline="-30000" dirty="0">
                <a:cs typeface="Times New Roman" pitchFamily="18" charset="0"/>
              </a:rPr>
              <a:t>3</a:t>
            </a:r>
            <a:r>
              <a:rPr lang="sr-Latn-CS" sz="2400" dirty="0">
                <a:cs typeface="Times New Roman" pitchFamily="18" charset="0"/>
              </a:rPr>
              <a:t> i dr</a:t>
            </a:r>
            <a:r>
              <a:rPr lang="sr-Latn-CS" sz="2400" dirty="0"/>
              <a:t>.,</a:t>
            </a:r>
            <a:r>
              <a:rPr lang="sr-Latn-CS" sz="2400" dirty="0">
                <a:cs typeface="Times New Roman" pitchFamily="18" charset="0"/>
              </a:rPr>
              <a:t> u bezvodnoj </a:t>
            </a:r>
            <a:endParaRPr lang="sr-Latn-CS" sz="2400" dirty="0"/>
          </a:p>
          <a:p>
            <a:pPr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mravljoj  kiselini ili u nevodenim i mešovitim rastvorima </a:t>
            </a:r>
            <a:endParaRPr lang="sr-Latn-CS" sz="2400" dirty="0"/>
          </a:p>
          <a:p>
            <a:pPr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visoke dielektrične konstante. </a:t>
            </a:r>
            <a:endParaRPr lang="sr-Latn-CS" sz="2400" dirty="0"/>
          </a:p>
          <a:p>
            <a:pPr>
              <a:lnSpc>
                <a:spcPct val="120000"/>
              </a:lnSpc>
            </a:pPr>
            <a:endParaRPr lang="sr-Latn-CS" sz="2400" dirty="0"/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U rastvorima </a:t>
            </a:r>
            <a:r>
              <a:rPr lang="sr-Latn-CS" sz="2400" dirty="0"/>
              <a:t>niske</a:t>
            </a:r>
            <a:r>
              <a:rPr lang="sr-Latn-CS" sz="2400" dirty="0">
                <a:cs typeface="Times New Roman" pitchFamily="18" charset="0"/>
              </a:rPr>
              <a:t> dielektrične konstante </a:t>
            </a:r>
            <a:endParaRPr lang="sr-Latn-CS" sz="2400" dirty="0"/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sr-Latn-CS" sz="2400" dirty="0"/>
              <a:t>(</a:t>
            </a:r>
            <a:r>
              <a:rPr lang="sr-Latn-CS" sz="2400" dirty="0">
                <a:cs typeface="Times New Roman" pitchFamily="18" charset="0"/>
              </a:rPr>
              <a:t>npr</a:t>
            </a:r>
            <a:r>
              <a:rPr lang="sr-Latn-CS" sz="2400" dirty="0"/>
              <a:t>.</a:t>
            </a:r>
            <a:r>
              <a:rPr lang="sr-Latn-CS" sz="2400" dirty="0">
                <a:cs typeface="Times New Roman" pitchFamily="18" charset="0"/>
              </a:rPr>
              <a:t> glac</a:t>
            </a:r>
            <a:r>
              <a:rPr lang="sr-Latn-CS" sz="2400" dirty="0"/>
              <a:t>.</a:t>
            </a:r>
            <a:r>
              <a:rPr lang="sr-Latn-CS" sz="2400" dirty="0">
                <a:cs typeface="Times New Roman" pitchFamily="18" charset="0"/>
              </a:rPr>
              <a:t> </a:t>
            </a:r>
            <a:r>
              <a:rPr lang="sr-Latn-CS" sz="2400" dirty="0"/>
              <a:t>s</a:t>
            </a:r>
            <a:r>
              <a:rPr lang="sr-Latn-CS" sz="2400" dirty="0">
                <a:cs typeface="Times New Roman" pitchFamily="18" charset="0"/>
              </a:rPr>
              <a:t>irćetn</a:t>
            </a:r>
            <a:r>
              <a:rPr lang="sr-Latn-CS" sz="2400" dirty="0"/>
              <a:t>a)</a:t>
            </a:r>
            <a:r>
              <a:rPr lang="sr-Latn-CS" sz="2400" dirty="0">
                <a:cs typeface="Times New Roman" pitchFamily="18" charset="0"/>
              </a:rPr>
              <a:t>, gde u značajnoj meri dolazi </a:t>
            </a:r>
            <a:endParaRPr lang="sr-Latn-CS" sz="2400" dirty="0"/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sr-Latn-CS" sz="2400" dirty="0">
                <a:cs typeface="Times New Roman" pitchFamily="18" charset="0"/>
              </a:rPr>
              <a:t>do građenja jonskih parova ne može se primeniti.</a:t>
            </a:r>
            <a:r>
              <a:rPr lang="sr-Latn-CS" sz="2400" dirty="0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075" name="Group 643"/>
          <p:cNvGraphicFramePr>
            <a:graphicFrameLocks noGrp="1"/>
          </p:cNvGraphicFramePr>
          <p:nvPr/>
        </p:nvGraphicFramePr>
        <p:xfrm>
          <a:off x="611188" y="404813"/>
          <a:ext cx="7777162" cy="6217920"/>
        </p:xfrm>
        <a:graphic>
          <a:graphicData uri="http://schemas.openxmlformats.org/drawingml/2006/table">
            <a:tbl>
              <a:tblPr/>
              <a:tblGrid>
                <a:gridCol w="1296987"/>
                <a:gridCol w="1295400"/>
                <a:gridCol w="1296988"/>
                <a:gridCol w="1295400"/>
                <a:gridCol w="1295400"/>
                <a:gridCol w="1296987"/>
              </a:tblGrid>
              <a:tr h="274638">
                <a:tc gridSpan="6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Tablica 2. H</a:t>
                      </a:r>
                      <a:r>
                        <a:rPr kumimoji="0" lang="sr-Latn-CS" sz="1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u vodenim rastvorima nekih kiselina odabranih koncentracija, 25°C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 kiseline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Kiselina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mol dm</a:t>
                      </a:r>
                      <a:r>
                        <a:rPr kumimoji="0" lang="sr-Latn-C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HNO</a:t>
                      </a:r>
                      <a:r>
                        <a:rPr kumimoji="0" lang="sr-Latn-CS" sz="1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HCl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HClO</a:t>
                      </a:r>
                      <a:r>
                        <a:rPr kumimoji="0" lang="sr-Latn-CS" sz="1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sr-Latn-CS" sz="1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sr-Latn-CS" sz="1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HF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+ 0,98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+ 0,98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+ 0,83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+ 0,21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+ 0,20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+ 0,13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- 0,18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- 0,30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- 0,22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- 0,26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+ 1,20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- 0,45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-0,47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- 0,53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- 0,56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+ 1,04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- 0,67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- 0,69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- 0,78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- 0,84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+ 0,91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- 1,02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- 1,05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- 1,23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- 1,38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+ 0,60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- 1,32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- 1,40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- 1,72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- 1,85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+ 0,40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- 1,57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- 1,78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- 2,23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- 2,28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+ 0,29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- 1,79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- 2,12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- 2,84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- 2,76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+ 0,15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- 1,99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- 2,56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- 3,61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- 3,38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+ 0,02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- 3,30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- 4,33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- 3,87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- 0,11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- 3,39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- 5,05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- 4,40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- 0,24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9,5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- 3,54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- 5,42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- 4,55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- 0,30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- 3,68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- 5,79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- 4,89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- 0,36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260350"/>
            <a:ext cx="7767638" cy="636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ChangeArrowheads="1"/>
          </p:cNvSpPr>
          <p:nvPr/>
        </p:nvSpPr>
        <p:spPr bwMode="auto">
          <a:xfrm>
            <a:off x="611188" y="1082675"/>
            <a:ext cx="8034337" cy="491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Najveći značaj za određivanje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Hametovih baza </a:t>
            </a:r>
            <a:r>
              <a:rPr lang="sr-Latn-CS" sz="2400"/>
              <a:t>ima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skala kiselosti H</a:t>
            </a:r>
            <a:r>
              <a:rPr lang="sr-Latn-CS" sz="2400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 zasnovana na merenjima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u vodenom rastvoru </a:t>
            </a:r>
            <a:r>
              <a:rPr lang="sr-Latn-CS" sz="2400"/>
              <a:t>H</a:t>
            </a:r>
            <a:r>
              <a:rPr lang="sr-Latn-CS" sz="2400" baseline="-25000"/>
              <a:t>2</a:t>
            </a:r>
            <a:r>
              <a:rPr lang="sr-Latn-CS" sz="2400"/>
              <a:t>SO</a:t>
            </a:r>
            <a:r>
              <a:rPr lang="sr-Latn-CS" sz="2400" baseline="-25000"/>
              <a:t>4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/>
              <a:t>(</a:t>
            </a:r>
            <a:r>
              <a:rPr lang="sr-Latn-CS" sz="2400">
                <a:cs typeface="Times New Roman" pitchFamily="18" charset="0"/>
              </a:rPr>
              <a:t>mogućnost proširenja u super kiselu oblast (H</a:t>
            </a:r>
            <a:r>
              <a:rPr lang="sr-Latn-CS" sz="2400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 &lt; -15)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primenom</a:t>
            </a: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sve kiselij</a:t>
            </a:r>
            <a:r>
              <a:rPr lang="sr-Latn-CS" sz="2400"/>
              <a:t>ih</a:t>
            </a:r>
            <a:r>
              <a:rPr lang="sr-Latn-CS" sz="2400">
                <a:cs typeface="Times New Roman" pitchFamily="18" charset="0"/>
              </a:rPr>
              <a:t> indikator</a:t>
            </a:r>
            <a:r>
              <a:rPr lang="sr-Latn-CS" sz="2400"/>
              <a:t>a)</a:t>
            </a:r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H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S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O</a:t>
            </a:r>
            <a:r>
              <a:rPr lang="sr-Latn-CS" sz="2400" baseline="-30000">
                <a:cs typeface="Times New Roman" pitchFamily="18" charset="0"/>
              </a:rPr>
              <a:t>7</a:t>
            </a:r>
            <a:r>
              <a:rPr lang="sr-Latn-CS" sz="2400">
                <a:cs typeface="Times New Roman" pitchFamily="18" charset="0"/>
              </a:rPr>
              <a:t> protonuje H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SO</a:t>
            </a:r>
            <a:r>
              <a:rPr lang="sr-Latn-CS" sz="2400" baseline="-30000">
                <a:cs typeface="Times New Roman" pitchFamily="18" charset="0"/>
              </a:rPr>
              <a:t>4</a:t>
            </a:r>
            <a:r>
              <a:rPr lang="sr-Latn-CS" sz="2400">
                <a:cs typeface="Times New Roman" pitchFamily="18" charset="0"/>
              </a:rPr>
              <a:t> u „superkiselinu“ H</a:t>
            </a:r>
            <a:r>
              <a:rPr lang="sr-Latn-CS" sz="2400" baseline="-30000">
                <a:cs typeface="Times New Roman" pitchFamily="18" charset="0"/>
              </a:rPr>
              <a:t>3</a:t>
            </a:r>
            <a:r>
              <a:rPr lang="sr-Latn-CS" sz="2400">
                <a:cs typeface="Times New Roman" pitchFamily="18" charset="0"/>
              </a:rPr>
              <a:t>SO</a:t>
            </a:r>
            <a:r>
              <a:rPr lang="sr-Latn-CS" sz="2400" baseline="-30000">
                <a:cs typeface="Times New Roman" pitchFamily="18" charset="0"/>
              </a:rPr>
              <a:t>4</a:t>
            </a:r>
            <a:r>
              <a:rPr lang="sr-Latn-CS" sz="2400" baseline="30000">
                <a:cs typeface="Times New Roman" pitchFamily="18" charset="0"/>
              </a:rPr>
              <a:t>+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pri čemu H</a:t>
            </a:r>
            <a:r>
              <a:rPr lang="sr-Latn-CS" sz="2400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 dostiže vrednost do -14</a:t>
            </a:r>
            <a:r>
              <a:rPr lang="sr-Latn-CS" sz="2400"/>
              <a:t>;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Još jača </a:t>
            </a:r>
            <a:r>
              <a:rPr lang="sr-Latn-CS" sz="2400"/>
              <a:t>je </a:t>
            </a:r>
            <a:r>
              <a:rPr lang="sr-Latn-CS" sz="2400">
                <a:cs typeface="Times New Roman" pitchFamily="18" charset="0"/>
              </a:rPr>
              <a:t>HSO</a:t>
            </a:r>
            <a:r>
              <a:rPr lang="sr-Latn-CS" sz="2400" baseline="-30000">
                <a:cs typeface="Times New Roman" pitchFamily="18" charset="0"/>
              </a:rPr>
              <a:t>3</a:t>
            </a:r>
            <a:r>
              <a:rPr lang="sr-Latn-CS" sz="2400">
                <a:cs typeface="Times New Roman" pitchFamily="18" charset="0"/>
              </a:rPr>
              <a:t>F</a:t>
            </a:r>
            <a:r>
              <a:rPr lang="sr-Latn-CS" sz="2400"/>
              <a:t> </a:t>
            </a:r>
            <a:r>
              <a:rPr lang="sr-Latn-CS" sz="2400">
                <a:sym typeface="Wingdings 3" pitchFamily="18" charset="2"/>
              </a:rPr>
              <a:t></a:t>
            </a:r>
            <a:r>
              <a:rPr lang="sr-Latn-CS" sz="2400">
                <a:cs typeface="Times New Roman" pitchFamily="18" charset="0"/>
              </a:rPr>
              <a:t> superkise</a:t>
            </a:r>
            <a:r>
              <a:rPr lang="sr-Latn-CS" sz="2400"/>
              <a:t>lina</a:t>
            </a:r>
            <a:r>
              <a:rPr lang="sr-Latn-CS" sz="2400">
                <a:cs typeface="Times New Roman" pitchFamily="18" charset="0"/>
              </a:rPr>
              <a:t> H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SO</a:t>
            </a:r>
            <a:r>
              <a:rPr lang="sr-Latn-CS" sz="2400" baseline="-30000">
                <a:cs typeface="Times New Roman" pitchFamily="18" charset="0"/>
              </a:rPr>
              <a:t>3</a:t>
            </a:r>
            <a:r>
              <a:rPr lang="sr-Latn-CS" sz="2400">
                <a:cs typeface="Times New Roman" pitchFamily="18" charset="0"/>
              </a:rPr>
              <a:t>F</a:t>
            </a:r>
            <a:r>
              <a:rPr lang="sr-Latn-CS" sz="2400" baseline="30000">
                <a:cs typeface="Times New Roman" pitchFamily="18" charset="0"/>
              </a:rPr>
              <a:t>+</a:t>
            </a:r>
            <a:r>
              <a:rPr lang="sr-Latn-CS" sz="2400">
                <a:cs typeface="Times New Roman" pitchFamily="18" charset="0"/>
              </a:rPr>
              <a:t> (H</a:t>
            </a:r>
            <a:r>
              <a:rPr lang="sr-Latn-CS" sz="2400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 = -15,1) </a:t>
            </a:r>
            <a:endParaRPr lang="sr-Latn-CS" sz="2400"/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Povezivanje</a:t>
            </a: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SO</a:t>
            </a:r>
            <a:r>
              <a:rPr lang="sr-Latn-CS" sz="2400" baseline="-30000">
                <a:cs typeface="Times New Roman" pitchFamily="18" charset="0"/>
              </a:rPr>
              <a:t>3</a:t>
            </a:r>
            <a:r>
              <a:rPr lang="sr-Latn-CS" sz="2400">
                <a:cs typeface="Times New Roman" pitchFamily="18" charset="0"/>
              </a:rPr>
              <a:t>F¯ sa nekom jakom Lewis-ovom bazom </a:t>
            </a:r>
            <a:endParaRPr lang="sr-Latn-CS" sz="2400"/>
          </a:p>
          <a:p>
            <a:pPr algn="just" eaLnBrk="0" hangingPunct="0">
              <a:lnSpc>
                <a:spcPct val="120000"/>
              </a:lnSpc>
              <a:buFont typeface="Wingdings 3" pitchFamily="18" charset="2"/>
              <a:buChar char="]"/>
            </a:pPr>
            <a:r>
              <a:rPr lang="sr-Latn-CS" sz="2400">
                <a:cs typeface="Times New Roman" pitchFamily="18" charset="0"/>
              </a:rPr>
              <a:t>„magične kiseline“ čije H</a:t>
            </a:r>
            <a:r>
              <a:rPr lang="sr-Latn-CS" sz="2400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-vrednosti iznose </a:t>
            </a:r>
            <a:endParaRPr lang="sr-Latn-CS" sz="2400"/>
          </a:p>
          <a:p>
            <a:pPr algn="just" eaLnBrk="0" hangingPunct="0">
              <a:lnSpc>
                <a:spcPct val="120000"/>
              </a:lnSpc>
              <a:buFont typeface="Wingdings 3" pitchFamily="18" charset="2"/>
              <a:buNone/>
            </a:pPr>
            <a:r>
              <a:rPr lang="sr-Latn-CS" sz="2400">
                <a:cs typeface="Times New Roman" pitchFamily="18" charset="0"/>
              </a:rPr>
              <a:t>-18,8 (HSO</a:t>
            </a:r>
            <a:r>
              <a:rPr lang="sr-Latn-CS" sz="2400" baseline="-30000">
                <a:cs typeface="Times New Roman" pitchFamily="18" charset="0"/>
              </a:rPr>
              <a:t>3</a:t>
            </a:r>
            <a:r>
              <a:rPr lang="sr-Latn-CS" sz="2400">
                <a:cs typeface="Times New Roman" pitchFamily="18" charset="0"/>
              </a:rPr>
              <a:t>F + 10% SbF</a:t>
            </a:r>
            <a:r>
              <a:rPr lang="sr-Latn-CS" sz="2400" baseline="-30000">
                <a:cs typeface="Times New Roman" pitchFamily="18" charset="0"/>
              </a:rPr>
              <a:t>5</a:t>
            </a:r>
            <a:r>
              <a:rPr lang="sr-Latn-CS" sz="2400">
                <a:cs typeface="Times New Roman" pitchFamily="18" charset="0"/>
              </a:rPr>
              <a:t>) ili -26,5 (HSO</a:t>
            </a:r>
            <a:r>
              <a:rPr lang="sr-Latn-CS" sz="2400" baseline="-30000">
                <a:cs typeface="Times New Roman" pitchFamily="18" charset="0"/>
              </a:rPr>
              <a:t>3</a:t>
            </a:r>
            <a:r>
              <a:rPr lang="sr-Latn-CS" sz="2400">
                <a:cs typeface="Times New Roman" pitchFamily="18" charset="0"/>
              </a:rPr>
              <a:t>F + 90% SbF</a:t>
            </a:r>
            <a:r>
              <a:rPr lang="sr-Latn-CS" sz="2400" baseline="-30000">
                <a:cs typeface="Times New Roman" pitchFamily="18" charset="0"/>
              </a:rPr>
              <a:t>5</a:t>
            </a:r>
            <a:r>
              <a:rPr lang="sr-Latn-CS" sz="2400">
                <a:cs typeface="Times New Roman" pitchFamily="18" charset="0"/>
              </a:rPr>
              <a:t>). </a:t>
            </a:r>
            <a:endParaRPr lang="sr-Latn-CS" sz="2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ChangeArrowheads="1"/>
          </p:cNvSpPr>
          <p:nvPr/>
        </p:nvSpPr>
        <p:spPr bwMode="auto">
          <a:xfrm>
            <a:off x="611188" y="654050"/>
            <a:ext cx="68834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Po analogiji sa H</a:t>
            </a:r>
            <a:r>
              <a:rPr lang="sr-Latn-CS" sz="2400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-skalom uvedena je H</a:t>
            </a:r>
            <a:r>
              <a:rPr lang="sr-Latn-CS" sz="2400" baseline="-30000">
                <a:cs typeface="Times New Roman" pitchFamily="18" charset="0"/>
              </a:rPr>
              <a:t>+</a:t>
            </a:r>
            <a:r>
              <a:rPr lang="sr-Latn-CS" sz="2400">
                <a:cs typeface="Times New Roman" pitchFamily="18" charset="0"/>
              </a:rPr>
              <a:t>-skala </a:t>
            </a:r>
            <a:endParaRPr lang="sr-Latn-CS" sz="2400"/>
          </a:p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za konjugovani kiselinsko-bazni par </a:t>
            </a:r>
            <a:r>
              <a:rPr lang="sr-Latn-CS" sz="2400" i="1">
                <a:cs typeface="Times New Roman" pitchFamily="18" charset="0"/>
              </a:rPr>
              <a:t>BH</a:t>
            </a:r>
            <a:r>
              <a:rPr lang="sr-Latn-CS" sz="2400" i="1" baseline="30000">
                <a:cs typeface="Times New Roman" pitchFamily="18" charset="0"/>
              </a:rPr>
              <a:t>2+</a:t>
            </a:r>
            <a:r>
              <a:rPr lang="sr-Latn-CS" sz="2400" i="1">
                <a:cs typeface="Times New Roman" pitchFamily="18" charset="0"/>
              </a:rPr>
              <a:t>/BH</a:t>
            </a:r>
            <a:r>
              <a:rPr lang="sr-Latn-CS" sz="2400" i="1" baseline="30000">
                <a:cs typeface="Times New Roman" pitchFamily="18" charset="0"/>
              </a:rPr>
              <a:t>+</a:t>
            </a:r>
            <a:r>
              <a:rPr lang="sr-Latn-CS" sz="2400" i="1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</a:rPr>
              <a:t>i </a:t>
            </a:r>
            <a:endParaRPr lang="sr-Latn-CS" sz="2400"/>
          </a:p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H</a:t>
            </a:r>
            <a:r>
              <a:rPr lang="sr-Latn-CS" sz="2400" baseline="-30000">
                <a:cs typeface="Times New Roman" pitchFamily="18" charset="0"/>
              </a:rPr>
              <a:t>-</a:t>
            </a:r>
            <a:r>
              <a:rPr lang="sr-Latn-CS" sz="2400">
                <a:cs typeface="Times New Roman" pitchFamily="18" charset="0"/>
              </a:rPr>
              <a:t>-skala za </a:t>
            </a:r>
            <a:r>
              <a:rPr lang="sr-Latn-CS" sz="2400" i="1">
                <a:cs typeface="Times New Roman" pitchFamily="18" charset="0"/>
              </a:rPr>
              <a:t>BH/B¯</a:t>
            </a:r>
            <a:r>
              <a:rPr lang="sr-Latn-CS" sz="2400">
                <a:cs typeface="Times New Roman" pitchFamily="18" charset="0"/>
              </a:rPr>
              <a:t> par. </a:t>
            </a:r>
            <a:endParaRPr lang="sr-Latn-CS" sz="2400"/>
          </a:p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Veličine H</a:t>
            </a:r>
            <a:r>
              <a:rPr lang="sr-Latn-CS" sz="2400" baseline="-30000">
                <a:cs typeface="Times New Roman" pitchFamily="18" charset="0"/>
              </a:rPr>
              <a:t>+</a:t>
            </a:r>
            <a:r>
              <a:rPr lang="sr-Latn-CS" sz="2400">
                <a:cs typeface="Times New Roman" pitchFamily="18" charset="0"/>
              </a:rPr>
              <a:t> i H</a:t>
            </a:r>
            <a:r>
              <a:rPr lang="sr-Latn-CS" sz="2400" baseline="-30000">
                <a:cs typeface="Times New Roman" pitchFamily="18" charset="0"/>
              </a:rPr>
              <a:t>− </a:t>
            </a:r>
            <a:r>
              <a:rPr lang="sr-Latn-CS" sz="2400">
                <a:cs typeface="Times New Roman" pitchFamily="18" charset="0"/>
              </a:rPr>
              <a:t>odražavaju težnju rastvora da </a:t>
            </a:r>
            <a:endParaRPr lang="sr-Latn-CS" sz="2400"/>
          </a:p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preda proton katjonskoj, odnosno anjonskoj bazi. </a:t>
            </a:r>
            <a:endParaRPr lang="sr-Latn-CS" sz="2400"/>
          </a:p>
        </p:txBody>
      </p:sp>
      <p:sp>
        <p:nvSpPr>
          <p:cNvPr id="43011" name="Rectangle 5"/>
          <p:cNvSpPr>
            <a:spLocks noChangeArrowheads="1"/>
          </p:cNvSpPr>
          <p:nvPr/>
        </p:nvSpPr>
        <p:spPr bwMode="auto">
          <a:xfrm>
            <a:off x="611188" y="3284538"/>
            <a:ext cx="817245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400">
                <a:solidFill>
                  <a:srgbClr val="002C58"/>
                </a:solidFill>
                <a:cs typeface="Times New Roman" pitchFamily="18" charset="0"/>
              </a:rPr>
              <a:t>U novije vreme znatno raste interes za ispitivanja u jako</a:t>
            </a:r>
            <a:endParaRPr lang="sr-Latn-CS" sz="2400">
              <a:solidFill>
                <a:srgbClr val="002C58"/>
              </a:solidFill>
            </a:endParaRPr>
          </a:p>
          <a:p>
            <a:pPr>
              <a:lnSpc>
                <a:spcPct val="120000"/>
              </a:lnSpc>
            </a:pPr>
            <a:r>
              <a:rPr lang="sr-Latn-CS" sz="2400">
                <a:solidFill>
                  <a:srgbClr val="002C58"/>
                </a:solidFill>
                <a:cs typeface="Times New Roman" pitchFamily="18" charset="0"/>
              </a:rPr>
              <a:t>alkalnim rastvorima u kojima protolizuju vrlo slabe kiseline. </a:t>
            </a:r>
            <a:endParaRPr lang="sr-Latn-CS" sz="2400">
              <a:solidFill>
                <a:srgbClr val="002C58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r-Latn-CS" sz="3600" b="1" smtClean="0">
                <a:solidFill>
                  <a:srgbClr val="000000"/>
                </a:solidFill>
                <a:cs typeface="Arial" charset="0"/>
              </a:rPr>
              <a:t>Metode za predviđanje </a:t>
            </a:r>
            <a:r>
              <a:rPr lang="sr-Latn-CS" sz="3600" b="1" i="1" smtClean="0">
                <a:solidFill>
                  <a:srgbClr val="000000"/>
                </a:solidFill>
                <a:cs typeface="Arial" charset="0"/>
              </a:rPr>
              <a:t>pK</a:t>
            </a:r>
            <a:r>
              <a:rPr lang="sr-Latn-CS" sz="3600" b="1" i="1" baseline="-30000" smtClean="0">
                <a:solidFill>
                  <a:srgbClr val="000000"/>
                </a:solidFill>
                <a:cs typeface="Arial" charset="0"/>
              </a:rPr>
              <a:t>k</a:t>
            </a:r>
            <a:r>
              <a:rPr lang="sr-Latn-CS" sz="3600" b="1" smtClean="0">
                <a:solidFill>
                  <a:srgbClr val="000000"/>
                </a:solidFill>
                <a:cs typeface="Arial" charset="0"/>
              </a:rPr>
              <a:t> vrednosti</a:t>
            </a:r>
            <a:br>
              <a:rPr lang="sr-Latn-CS" sz="3600" b="1" smtClean="0">
                <a:solidFill>
                  <a:srgbClr val="000000"/>
                </a:solidFill>
                <a:cs typeface="Arial" charset="0"/>
              </a:rPr>
            </a:br>
            <a:endParaRPr lang="sr-Latn-CS" sz="3600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4035" name="Rectangle 7"/>
          <p:cNvSpPr>
            <a:spLocks noChangeArrowheads="1"/>
          </p:cNvSpPr>
          <p:nvPr/>
        </p:nvSpPr>
        <p:spPr bwMode="auto">
          <a:xfrm>
            <a:off x="539750" y="1484313"/>
            <a:ext cx="8399463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Latn-CS" sz="1200">
                <a:cs typeface="Times New Roman" pitchFamily="18" charset="0"/>
              </a:rPr>
              <a:t> </a:t>
            </a:r>
            <a:r>
              <a:rPr lang="sr-Latn-CS" sz="2600"/>
              <a:t>N</a:t>
            </a:r>
            <a:r>
              <a:rPr lang="sr-Latn-CS" sz="2600">
                <a:cs typeface="Times New Roman" pitchFamily="18" charset="0"/>
              </a:rPr>
              <a:t>eke </a:t>
            </a:r>
            <a:r>
              <a:rPr lang="sr-Latn-CS" sz="2600" i="1">
                <a:cs typeface="Times New Roman" pitchFamily="18" charset="0"/>
              </a:rPr>
              <a:t>pK</a:t>
            </a:r>
            <a:r>
              <a:rPr lang="sr-Latn-CS" sz="2600" i="1" baseline="-30000">
                <a:cs typeface="Times New Roman" pitchFamily="18" charset="0"/>
              </a:rPr>
              <a:t>k</a:t>
            </a:r>
            <a:r>
              <a:rPr lang="sr-Latn-CS" sz="2600">
                <a:cs typeface="Times New Roman" pitchFamily="18" charset="0"/>
              </a:rPr>
              <a:t>-vrednosti moguće je samo približno ili čak </a:t>
            </a: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>
                <a:cs typeface="Times New Roman" pitchFamily="18" charset="0"/>
              </a:rPr>
              <a:t>nemoguće odrediti (nestabilnost, mala rastvorljivost </a:t>
            </a: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>
                <a:cs typeface="Times New Roman" pitchFamily="18" charset="0"/>
              </a:rPr>
              <a:t>ili nedostatak odgovarajućih spektralnih karakteristika).</a:t>
            </a: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>
                <a:cs typeface="Times New Roman" pitchFamily="18" charset="0"/>
              </a:rPr>
              <a:t> </a:t>
            </a: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/>
              <a:t>Č</a:t>
            </a:r>
            <a:r>
              <a:rPr lang="sr-Latn-CS" sz="2600">
                <a:cs typeface="Times New Roman" pitchFamily="18" charset="0"/>
              </a:rPr>
              <a:t>esto nije potrebno poznavanje preciznih </a:t>
            </a:r>
            <a:r>
              <a:rPr lang="sr-Latn-CS" sz="2600" i="1">
                <a:cs typeface="Times New Roman" pitchFamily="18" charset="0"/>
              </a:rPr>
              <a:t>pK</a:t>
            </a:r>
            <a:r>
              <a:rPr lang="sr-Latn-CS" sz="2600" i="1" baseline="-30000">
                <a:cs typeface="Times New Roman" pitchFamily="18" charset="0"/>
              </a:rPr>
              <a:t>k</a:t>
            </a:r>
            <a:r>
              <a:rPr lang="sr-Latn-CS" sz="2600">
                <a:cs typeface="Times New Roman" pitchFamily="18" charset="0"/>
              </a:rPr>
              <a:t>-vrednosti </a:t>
            </a:r>
            <a:endParaRPr lang="sr-Latn-CS" sz="2600"/>
          </a:p>
          <a:p>
            <a:pPr algn="just">
              <a:lnSpc>
                <a:spcPct val="120000"/>
              </a:lnSpc>
              <a:buFont typeface="Wingdings 3" pitchFamily="18" charset="2"/>
              <a:buChar char="e"/>
            </a:pPr>
            <a:r>
              <a:rPr lang="sr-Latn-CS" sz="2600">
                <a:cs typeface="Times New Roman" pitchFamily="18" charset="0"/>
              </a:rPr>
              <a:t>metode za teorijsko predviđanje </a:t>
            </a:r>
            <a:r>
              <a:rPr lang="sr-Latn-CS" sz="2600" i="1">
                <a:cs typeface="Times New Roman" pitchFamily="18" charset="0"/>
              </a:rPr>
              <a:t>pK</a:t>
            </a:r>
            <a:r>
              <a:rPr lang="sr-Latn-CS" sz="2600" i="1" baseline="-30000">
                <a:cs typeface="Times New Roman" pitchFamily="18" charset="0"/>
              </a:rPr>
              <a:t>k</a:t>
            </a:r>
            <a:r>
              <a:rPr lang="sr-Latn-CS" sz="2600">
                <a:cs typeface="Times New Roman" pitchFamily="18" charset="0"/>
              </a:rPr>
              <a:t>-vrednosti </a:t>
            </a:r>
            <a:endParaRPr lang="sr-Latn-CS" sz="2600"/>
          </a:p>
          <a:p>
            <a:pPr algn="just">
              <a:lnSpc>
                <a:spcPct val="120000"/>
              </a:lnSpc>
              <a:buFont typeface="Wingdings 3" pitchFamily="18" charset="2"/>
              <a:buNone/>
            </a:pPr>
            <a:r>
              <a:rPr lang="sr-Latn-CS" sz="2600"/>
              <a:t>(</a:t>
            </a:r>
            <a:r>
              <a:rPr lang="sr-Latn-CS" sz="2600">
                <a:cs typeface="Times New Roman" pitchFamily="18" charset="0"/>
              </a:rPr>
              <a:t>tačno</a:t>
            </a:r>
            <a:r>
              <a:rPr lang="sr-Latn-CS" sz="2600"/>
              <a:t>st</a:t>
            </a:r>
            <a:r>
              <a:rPr lang="sr-Latn-CS" sz="2600">
                <a:cs typeface="Times New Roman" pitchFamily="18" charset="0"/>
              </a:rPr>
              <a:t> do desetih delova </a:t>
            </a:r>
            <a:r>
              <a:rPr lang="sr-Latn-CS" sz="2600" i="1">
                <a:cs typeface="Times New Roman" pitchFamily="18" charset="0"/>
              </a:rPr>
              <a:t>pK</a:t>
            </a:r>
            <a:r>
              <a:rPr lang="sr-Latn-CS" sz="2600" i="1" baseline="-30000">
                <a:cs typeface="Times New Roman" pitchFamily="18" charset="0"/>
              </a:rPr>
              <a:t>k</a:t>
            </a:r>
            <a:r>
              <a:rPr lang="sr-Latn-CS" sz="2600">
                <a:cs typeface="Times New Roman" pitchFamily="18" charset="0"/>
              </a:rPr>
              <a:t>-jedinica</a:t>
            </a:r>
            <a:r>
              <a:rPr lang="sr-Latn-CS" sz="2600"/>
              <a:t>)</a:t>
            </a:r>
          </a:p>
          <a:p>
            <a:pPr algn="just">
              <a:lnSpc>
                <a:spcPct val="120000"/>
              </a:lnSpc>
              <a:buFont typeface="Wingdings 3" pitchFamily="18" charset="2"/>
              <a:buNone/>
            </a:pPr>
            <a:r>
              <a:rPr lang="sr-Latn-CS" sz="2600">
                <a:cs typeface="Times New Roman" pitchFamily="18" charset="0"/>
              </a:rPr>
              <a:t> </a:t>
            </a:r>
            <a:endParaRPr lang="sr-Latn-CS" sz="2600"/>
          </a:p>
          <a:p>
            <a:pPr algn="just">
              <a:lnSpc>
                <a:spcPct val="120000"/>
              </a:lnSpc>
              <a:buFont typeface="Wingdings 3" pitchFamily="18" charset="2"/>
              <a:buNone/>
            </a:pPr>
            <a:r>
              <a:rPr lang="sr-Latn-CS" sz="2600"/>
              <a:t>P</a:t>
            </a:r>
            <a:r>
              <a:rPr lang="sr-Latn-CS" sz="2600">
                <a:cs typeface="Times New Roman" pitchFamily="18" charset="0"/>
              </a:rPr>
              <a:t>rimen</a:t>
            </a:r>
            <a:r>
              <a:rPr lang="sr-Latn-CS" sz="2600"/>
              <a:t>a</a:t>
            </a:r>
            <a:r>
              <a:rPr lang="sr-Latn-CS" sz="2600">
                <a:cs typeface="Times New Roman" pitchFamily="18" charset="0"/>
              </a:rPr>
              <a:t> pri izboru optimalnih uslova i tehnike </a:t>
            </a:r>
            <a:endParaRPr lang="sr-Latn-CS" sz="2600"/>
          </a:p>
          <a:p>
            <a:pPr algn="just">
              <a:lnSpc>
                <a:spcPct val="120000"/>
              </a:lnSpc>
              <a:buFont typeface="Wingdings 3" pitchFamily="18" charset="2"/>
              <a:buNone/>
            </a:pPr>
            <a:r>
              <a:rPr lang="sr-Latn-CS" sz="2600">
                <a:cs typeface="Times New Roman" pitchFamily="18" charset="0"/>
              </a:rPr>
              <a:t>za precizno određivanje </a:t>
            </a:r>
            <a:r>
              <a:rPr lang="sr-Latn-CS" sz="2600" i="1">
                <a:cs typeface="Times New Roman" pitchFamily="18" charset="0"/>
              </a:rPr>
              <a:t>pK</a:t>
            </a:r>
            <a:r>
              <a:rPr lang="sr-Latn-CS" sz="2600" i="1" baseline="-30000">
                <a:cs typeface="Times New Roman" pitchFamily="18" charset="0"/>
              </a:rPr>
              <a:t>k</a:t>
            </a:r>
            <a:r>
              <a:rPr lang="sr-Latn-CS" sz="2600">
                <a:cs typeface="Times New Roman" pitchFamily="18" charset="0"/>
              </a:rPr>
              <a:t>-vrednosti.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ChangeArrowheads="1"/>
          </p:cNvSpPr>
          <p:nvPr/>
        </p:nvSpPr>
        <p:spPr bwMode="auto">
          <a:xfrm>
            <a:off x="323850" y="1125538"/>
            <a:ext cx="8561388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Predviđanja se zasnivaju na linearnoj povezanosti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sa promenom slobodne energije date reakcije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(linear free energy relationships</a:t>
            </a:r>
            <a:r>
              <a:rPr lang="en-US" sz="2400">
                <a:cs typeface="Times New Roman" pitchFamily="18" charset="0"/>
              </a:rPr>
              <a:t>, LFER</a:t>
            </a:r>
            <a:r>
              <a:rPr lang="sr-Latn-CS" sz="2400">
                <a:cs typeface="Times New Roman" pitchFamily="18" charset="0"/>
              </a:rPr>
              <a:t>), na osnovu analogije,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ekstrapolacijom, interpolacijom i drugim postupcima. </a:t>
            </a:r>
            <a:endParaRPr lang="sr-Latn-CS" sz="2400"/>
          </a:p>
          <a:p>
            <a:pPr algn="just">
              <a:lnSpc>
                <a:spcPct val="120000"/>
              </a:lnSpc>
            </a:pPr>
            <a:endParaRPr lang="sr-Latn-CS" sz="2400"/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Faktori koji utiču na promenu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-vrednosti supstituisanih </a:t>
            </a:r>
            <a:endParaRPr lang="sr-Latn-CS" sz="2400"/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kiselina i baza</a:t>
            </a:r>
            <a:r>
              <a:rPr lang="sr-Latn-CS" sz="2400"/>
              <a:t>:</a:t>
            </a:r>
            <a:r>
              <a:rPr lang="sr-Latn-CS" sz="2400">
                <a:cs typeface="Times New Roman" pitchFamily="18" charset="0"/>
              </a:rPr>
              <a:t> induktivni, elektrostatički i mezomerni efekat </a:t>
            </a:r>
            <a:endParaRPr lang="sr-Latn-CS" sz="2400"/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u kombinaciji sa vodoničnim vezama, konformacionom </a:t>
            </a:r>
            <a:endParaRPr lang="sr-Latn-CS" sz="2400"/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razlikom i sternim efektima. </a:t>
            </a:r>
            <a:endParaRPr lang="sr-Latn-CS" sz="2400"/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solidFill>
                  <a:srgbClr val="002C58"/>
                </a:solidFill>
              </a:rPr>
              <a:t>S</a:t>
            </a:r>
            <a:r>
              <a:rPr lang="sr-Latn-CS" sz="2400">
                <a:solidFill>
                  <a:srgbClr val="002C58"/>
                </a:solidFill>
                <a:cs typeface="Times New Roman" pitchFamily="18" charset="0"/>
              </a:rPr>
              <a:t>upstituent stabilizuje katjon</a:t>
            </a:r>
            <a:r>
              <a:rPr lang="sr-Latn-CS" sz="2400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  <a:sym typeface="Wingdings 3" pitchFamily="18" charset="2"/>
              </a:rPr>
              <a:t></a:t>
            </a:r>
            <a:r>
              <a:rPr lang="sr-Latn-CS" sz="2400">
                <a:cs typeface="Times New Roman" pitchFamily="18" charset="0"/>
              </a:rPr>
              <a:t> </a:t>
            </a:r>
            <a:r>
              <a:rPr lang="sr-Latn-CS" sz="2400" i="1">
                <a:solidFill>
                  <a:srgbClr val="800000"/>
                </a:solidFill>
                <a:cs typeface="Times New Roman" pitchFamily="18" charset="0"/>
              </a:rPr>
              <a:t>pK</a:t>
            </a:r>
            <a:r>
              <a:rPr lang="sr-Latn-CS" sz="2400" i="1" baseline="-30000">
                <a:solidFill>
                  <a:srgbClr val="800000"/>
                </a:solidFill>
                <a:cs typeface="Times New Roman" pitchFamily="18" charset="0"/>
              </a:rPr>
              <a:t>k</a:t>
            </a:r>
            <a:r>
              <a:rPr lang="sr-Latn-CS" sz="2400">
                <a:solidFill>
                  <a:srgbClr val="800000"/>
                </a:solidFill>
                <a:cs typeface="Times New Roman" pitchFamily="18" charset="0"/>
              </a:rPr>
              <a:t>-vrednost kiseline raste</a:t>
            </a:r>
            <a:endParaRPr lang="sr-Latn-CS" sz="2400">
              <a:solidFill>
                <a:srgbClr val="8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ChangeArrowheads="1"/>
          </p:cNvSpPr>
          <p:nvPr/>
        </p:nvSpPr>
        <p:spPr bwMode="auto">
          <a:xfrm>
            <a:off x="323850" y="833438"/>
            <a:ext cx="8642350" cy="491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Latn-CS" sz="2400" u="sng">
                <a:cs typeface="Times New Roman" pitchFamily="18" charset="0"/>
              </a:rPr>
              <a:t>Induktivni efekat</a:t>
            </a:r>
            <a:r>
              <a:rPr lang="sr-Latn-CS" sz="2400" u="sng"/>
              <a:t> supstituenta:</a:t>
            </a:r>
          </a:p>
          <a:p>
            <a:pPr algn="just">
              <a:lnSpc>
                <a:spcPct val="120000"/>
              </a:lnSpc>
            </a:pPr>
            <a:r>
              <a:rPr lang="sr-Latn-CS" sz="2400"/>
              <a:t>P</a:t>
            </a:r>
            <a:r>
              <a:rPr lang="sr-Latn-CS" sz="2400">
                <a:cs typeface="Times New Roman" pitchFamily="18" charset="0"/>
              </a:rPr>
              <a:t>ozitivan (+I)</a:t>
            </a:r>
            <a:r>
              <a:rPr lang="sr-Latn-CS" sz="2400"/>
              <a:t>:</a:t>
            </a:r>
            <a:r>
              <a:rPr lang="sr-Latn-CS" sz="2400">
                <a:cs typeface="Times New Roman" pitchFamily="18" charset="0"/>
              </a:rPr>
              <a:t> ako zamenjujući vodonik povećava elektronsku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gustinu prema kiselom centru molekula (slabi kiselinu)</a:t>
            </a:r>
            <a:r>
              <a:rPr lang="sr-Latn-CS" sz="2400"/>
              <a:t>;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Negativ</a:t>
            </a:r>
            <a:r>
              <a:rPr lang="sr-Latn-CS" sz="2400"/>
              <a:t>an </a:t>
            </a:r>
            <a:r>
              <a:rPr lang="sr-Latn-CS" sz="2400">
                <a:cs typeface="Times New Roman" pitchFamily="18" charset="0"/>
              </a:rPr>
              <a:t>(−I)</a:t>
            </a:r>
            <a:r>
              <a:rPr lang="sr-Latn-CS" sz="2400"/>
              <a:t>: </a:t>
            </a:r>
            <a:r>
              <a:rPr lang="sr-Latn-CS" sz="2400">
                <a:cs typeface="Times New Roman" pitchFamily="18" charset="0"/>
              </a:rPr>
              <a:t>smanjuje elektronsku gustinu (jača kiselinu)</a:t>
            </a:r>
            <a:endParaRPr lang="sr-Latn-CS" sz="2400"/>
          </a:p>
          <a:p>
            <a:pPr algn="just">
              <a:lnSpc>
                <a:spcPct val="120000"/>
              </a:lnSpc>
            </a:pP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/>
              <a:t>Primer:</a:t>
            </a:r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zamenom atoma vodonika u mravljoj</a:t>
            </a: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kiselini (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= 3,75)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metil-grupom (+I) nastaje slabija sirćetna kiselina (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= 4,75).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zamenom vodonika metil-grupe sirćetne kiseline atomom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hlora (−I) nastaje jača hlor-sirćetna kiselina (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= 2,87).</a:t>
            </a:r>
            <a:endParaRPr lang="sr-Latn-CS" sz="2400"/>
          </a:p>
          <a:p>
            <a:pPr algn="just">
              <a:lnSpc>
                <a:spcPct val="120000"/>
              </a:lnSpc>
            </a:pPr>
            <a:endParaRPr lang="sr-Latn-CS"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ChangeArrowheads="1"/>
          </p:cNvSpPr>
          <p:nvPr/>
        </p:nvSpPr>
        <p:spPr bwMode="auto">
          <a:xfrm>
            <a:off x="539750" y="549275"/>
            <a:ext cx="8189913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Latn-CS" sz="2400" u="sng">
                <a:cs typeface="Times New Roman" pitchFamily="18" charset="0"/>
              </a:rPr>
              <a:t>Mezomerni efekat</a:t>
            </a:r>
            <a:r>
              <a:rPr lang="sr-Latn-CS" sz="2400">
                <a:cs typeface="Times New Roman" pitchFamily="18" charset="0"/>
              </a:rPr>
              <a:t> (±M) </a:t>
            </a:r>
            <a:r>
              <a:rPr lang="sr-Latn-CS" sz="2400"/>
              <a:t>posledica</a:t>
            </a:r>
            <a:r>
              <a:rPr lang="sr-Latn-CS" sz="2400">
                <a:cs typeface="Times New Roman" pitchFamily="18" charset="0"/>
              </a:rPr>
              <a:t> delokalizacije π-elektrona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/>
              <a:t>- </a:t>
            </a:r>
            <a:r>
              <a:rPr lang="sr-Latn-CS" sz="2400">
                <a:cs typeface="Times New Roman" pitchFamily="18" charset="0"/>
              </a:rPr>
              <a:t>naročito se ispoljava kod aromatičnih i heterocikličnih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jedinjenja prisustvom supstituenata u </a:t>
            </a:r>
            <a:r>
              <a:rPr lang="sr-Latn-CS" sz="2400" i="1">
                <a:cs typeface="Times New Roman" pitchFamily="18" charset="0"/>
              </a:rPr>
              <a:t>orto</a:t>
            </a:r>
            <a:r>
              <a:rPr lang="sr-Latn-CS" sz="2400">
                <a:cs typeface="Times New Roman" pitchFamily="18" charset="0"/>
              </a:rPr>
              <a:t>- ili </a:t>
            </a:r>
            <a:r>
              <a:rPr lang="sr-Latn-CS" sz="2400" i="1">
                <a:cs typeface="Times New Roman" pitchFamily="18" charset="0"/>
              </a:rPr>
              <a:t>para</a:t>
            </a:r>
            <a:r>
              <a:rPr lang="sr-Latn-CS" sz="2400">
                <a:cs typeface="Times New Roman" pitchFamily="18" charset="0"/>
              </a:rPr>
              <a:t>-položaju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/>
              <a:t>-</a:t>
            </a:r>
            <a:r>
              <a:rPr lang="sr-Latn-CS" sz="2400">
                <a:cs typeface="Times New Roman" pitchFamily="18" charset="0"/>
              </a:rPr>
              <a:t> može da pojača ili oslabi induktivni efekat.</a:t>
            </a:r>
            <a:endParaRPr lang="sr-Latn-CS" sz="2400"/>
          </a:p>
        </p:txBody>
      </p:sp>
      <p:graphicFrame>
        <p:nvGraphicFramePr>
          <p:cNvPr id="27763" name="Group 115"/>
          <p:cNvGraphicFramePr>
            <a:graphicFrameLocks noGrp="1"/>
          </p:cNvGraphicFramePr>
          <p:nvPr/>
        </p:nvGraphicFramePr>
        <p:xfrm>
          <a:off x="684213" y="2636838"/>
          <a:ext cx="8208962" cy="3566160"/>
        </p:xfrm>
        <a:graphic>
          <a:graphicData uri="http://schemas.openxmlformats.org/drawingml/2006/table">
            <a:tbl>
              <a:tblPr/>
              <a:tblGrid>
                <a:gridCol w="844550"/>
                <a:gridCol w="2268537"/>
                <a:gridCol w="5095875"/>
              </a:tblGrid>
              <a:tr h="27463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Induktivni i rezonancioni efekat nekih supstituenata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Efekat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Dejstvo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Supstituent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(+I)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Slabi kiselinu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−CO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¯, −O¯,−NH¯,−alkil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(−I)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Jača kiselinu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−NH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sr-Latn-CS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−NR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sr-Latn-CS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−NO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−SO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R, −CN, −F, −Cl, −Br, −I, −CF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−COOH, −CONH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−CN, −COOR, −CHO, −COR, −OR, −SR, −NH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−C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(+M)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Slabi kiselinu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−F, −Cl, −Br, −I, −OH, −OR, −NH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,− NR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−NHCOR,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−O¯,−NH¯,−alkil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(−M)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Jača kiselinu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−NO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−CN, −COOH, −COOR, , −CONH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−C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−COR, −SO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R, 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/>
          <p:cNvSpPr>
            <a:spLocks noChangeArrowheads="1"/>
          </p:cNvSpPr>
          <p:nvPr/>
        </p:nvSpPr>
        <p:spPr bwMode="auto">
          <a:xfrm>
            <a:off x="284163" y="476250"/>
            <a:ext cx="88598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000"/>
              <a:t>P</a:t>
            </a:r>
            <a:r>
              <a:rPr lang="sr-Latn-CS" sz="2000">
                <a:cs typeface="Times New Roman" pitchFamily="18" charset="0"/>
              </a:rPr>
              <a:t>rimer</a:t>
            </a:r>
            <a:r>
              <a:rPr lang="sr-Latn-CS" sz="2000"/>
              <a:t>i</a:t>
            </a:r>
            <a:r>
              <a:rPr lang="sr-Latn-CS" sz="2000">
                <a:cs typeface="Times New Roman" pitchFamily="18" charset="0"/>
              </a:rPr>
              <a:t> uticaja (I) i (M) efekta na jačinu nekih alifatičnih i aromatičnih kiselina. </a:t>
            </a:r>
            <a:endParaRPr lang="sr-Latn-CS" sz="2000"/>
          </a:p>
        </p:txBody>
      </p:sp>
      <p:graphicFrame>
        <p:nvGraphicFramePr>
          <p:cNvPr id="29138" name="Group 466"/>
          <p:cNvGraphicFramePr>
            <a:graphicFrameLocks noGrp="1"/>
          </p:cNvGraphicFramePr>
          <p:nvPr/>
        </p:nvGraphicFramePr>
        <p:xfrm>
          <a:off x="684213" y="1052513"/>
          <a:ext cx="7775575" cy="5486400"/>
        </p:xfrm>
        <a:graphic>
          <a:graphicData uri="http://schemas.openxmlformats.org/drawingml/2006/table">
            <a:tbl>
              <a:tblPr/>
              <a:tblGrid>
                <a:gridCol w="1946275"/>
                <a:gridCol w="644525"/>
                <a:gridCol w="2362200"/>
                <a:gridCol w="1001712"/>
                <a:gridCol w="1001713"/>
                <a:gridCol w="819150"/>
              </a:tblGrid>
              <a:tr h="274638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Alifatične ki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seline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pK</a:t>
                      </a:r>
                      <a:r>
                        <a:rPr kumimoji="0" lang="sr-Latn-CS" sz="1800" b="1" i="1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Aromatične kiseline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6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o-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m-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p-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Mravlja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3,75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Benzoeva (</a:t>
                      </a:r>
                      <a:r>
                        <a:rPr kumimoji="0" lang="sr-Latn-C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pK</a:t>
                      </a:r>
                      <a:r>
                        <a:rPr kumimoji="0" lang="sr-Latn-CS" sz="1800" b="1" i="1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= 4,20)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Sirćetna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4,75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Metil−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3,91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4,27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4,37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Propionska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4,87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Metoksi−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4,09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4,09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4,47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n-Oktanska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4,89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Fenoksi−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3,53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3,95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4,52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Fluorosirćetna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2,57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Acetil−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4,13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3,83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3,70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Jodisirćetna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3,16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Fluoro−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3,27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3,86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4,14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Trifluorosirćetna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0,66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Jodo−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2,86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3,85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3,93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Hidroksisirćetna (glikolna)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3,83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Cijano−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3,60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3,55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-hidroksipropionska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(mlečna)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3,86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Nitro−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2,17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3,49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3,44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Fenilsirćetna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4,31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ChangeArrowheads="1"/>
          </p:cNvSpPr>
          <p:nvPr/>
        </p:nvSpPr>
        <p:spPr bwMode="auto">
          <a:xfrm>
            <a:off x="107950" y="404813"/>
            <a:ext cx="9036050" cy="342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Latn-CS" sz="2600" u="sng">
                <a:cs typeface="Times New Roman" pitchFamily="18" charset="0"/>
              </a:rPr>
              <a:t>Elektrostatički efekat</a:t>
            </a:r>
            <a:r>
              <a:rPr lang="sr-Latn-CS" sz="2600">
                <a:cs typeface="Times New Roman" pitchFamily="18" charset="0"/>
              </a:rPr>
              <a:t> nastaje kao rezultat rada potrebnog </a:t>
            </a: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>
                <a:cs typeface="Times New Roman" pitchFamily="18" charset="0"/>
              </a:rPr>
              <a:t>za ravnotežni prenos protona. </a:t>
            </a: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/>
              <a:t>- </a:t>
            </a:r>
            <a:r>
              <a:rPr lang="sr-Latn-CS" sz="2600">
                <a:cs typeface="Times New Roman" pitchFamily="18" charset="0"/>
              </a:rPr>
              <a:t>prenosi se kroz sredinu</a:t>
            </a:r>
            <a:endParaRPr lang="sr-Latn-CS" sz="2600"/>
          </a:p>
          <a:p>
            <a:pPr algn="just">
              <a:lnSpc>
                <a:spcPct val="120000"/>
              </a:lnSpc>
            </a:pP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/>
              <a:t>Npr. v</a:t>
            </a:r>
            <a:r>
              <a:rPr lang="sr-Latn-CS" sz="2600">
                <a:cs typeface="Times New Roman" pitchFamily="18" charset="0"/>
              </a:rPr>
              <a:t>elika razlika u</a:t>
            </a:r>
            <a:r>
              <a:rPr lang="sr-Latn-CS" sz="2600"/>
              <a:t> </a:t>
            </a:r>
            <a:r>
              <a:rPr lang="sr-Latn-CS" sz="2600" i="1">
                <a:cs typeface="Times New Roman" pitchFamily="18" charset="0"/>
              </a:rPr>
              <a:t>pK</a:t>
            </a:r>
            <a:r>
              <a:rPr lang="sr-Latn-CS" sz="2600" baseline="-30000">
                <a:cs typeface="Times New Roman" pitchFamily="18" charset="0"/>
              </a:rPr>
              <a:t>k</a:t>
            </a:r>
            <a:r>
              <a:rPr lang="sr-Latn-CS" sz="2600">
                <a:cs typeface="Times New Roman" pitchFamily="18" charset="0"/>
              </a:rPr>
              <a:t>-vrednostima </a:t>
            </a:r>
            <a:r>
              <a:rPr lang="sr-Latn-CS" sz="2600" i="1">
                <a:cs typeface="Times New Roman" pitchFamily="18" charset="0"/>
              </a:rPr>
              <a:t>cis</a:t>
            </a:r>
            <a:r>
              <a:rPr lang="sr-Latn-CS" sz="2600">
                <a:cs typeface="Times New Roman" pitchFamily="18" charset="0"/>
              </a:rPr>
              <a:t>- i </a:t>
            </a:r>
            <a:r>
              <a:rPr lang="sr-Latn-CS" sz="2600" i="1">
                <a:cs typeface="Times New Roman" pitchFamily="18" charset="0"/>
              </a:rPr>
              <a:t>trans</a:t>
            </a:r>
            <a:r>
              <a:rPr lang="sr-Latn-CS" sz="2600">
                <a:cs typeface="Times New Roman" pitchFamily="18" charset="0"/>
              </a:rPr>
              <a:t>- </a:t>
            </a: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>
                <a:cs typeface="Times New Roman" pitchFamily="18" charset="0"/>
              </a:rPr>
              <a:t>izomera posledica je elektrostatičkog efekta</a:t>
            </a:r>
            <a:r>
              <a:rPr lang="sr-Latn-CS" sz="2600"/>
              <a:t> </a:t>
            </a:r>
          </a:p>
          <a:p>
            <a:pPr algn="just">
              <a:lnSpc>
                <a:spcPct val="120000"/>
              </a:lnSpc>
            </a:pPr>
            <a:r>
              <a:rPr lang="sr-Latn-CS" sz="2600"/>
              <a:t>(</a:t>
            </a:r>
            <a:r>
              <a:rPr lang="sr-Latn-CS" sz="2600">
                <a:cs typeface="Times New Roman" pitchFamily="18" charset="0"/>
              </a:rPr>
              <a:t>induktivni efekat približno isti</a:t>
            </a:r>
            <a:r>
              <a:rPr lang="sr-Latn-CS" sz="2600"/>
              <a:t>)</a:t>
            </a:r>
          </a:p>
        </p:txBody>
      </p:sp>
      <p:sp>
        <p:nvSpPr>
          <p:cNvPr id="49155" name="Rectangle 5"/>
          <p:cNvSpPr>
            <a:spLocks noChangeArrowheads="1"/>
          </p:cNvSpPr>
          <p:nvPr/>
        </p:nvSpPr>
        <p:spPr bwMode="auto">
          <a:xfrm>
            <a:off x="684213" y="4365625"/>
            <a:ext cx="7985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>
                <a:cs typeface="Times New Roman" pitchFamily="18" charset="0"/>
              </a:rPr>
              <a:t>Uticaj </a:t>
            </a:r>
            <a:r>
              <a:rPr lang="sr-Latn-CS" sz="2800" u="sng">
                <a:cs typeface="Times New Roman" pitchFamily="18" charset="0"/>
              </a:rPr>
              <a:t>sternog</a:t>
            </a:r>
            <a:r>
              <a:rPr lang="sr-Latn-CS" sz="2800">
                <a:cs typeface="Times New Roman" pitchFamily="18" charset="0"/>
              </a:rPr>
              <a:t> faktora na </a:t>
            </a:r>
            <a:r>
              <a:rPr lang="sr-Latn-CS" sz="2800" i="1">
                <a:cs typeface="Times New Roman" pitchFamily="18" charset="0"/>
              </a:rPr>
              <a:t>p</a:t>
            </a:r>
            <a:r>
              <a:rPr lang="sr-Latn-CS" sz="2800" i="1"/>
              <a:t>K</a:t>
            </a:r>
            <a:r>
              <a:rPr lang="sr-Latn-CS" sz="2800" i="1" baseline="-25000">
                <a:cs typeface="Times New Roman" pitchFamily="18" charset="0"/>
              </a:rPr>
              <a:t>k</a:t>
            </a:r>
            <a:r>
              <a:rPr lang="sr-Latn-CS" sz="2800">
                <a:cs typeface="Times New Roman" pitchFamily="18" charset="0"/>
              </a:rPr>
              <a:t> obično se javlja kod </a:t>
            </a:r>
            <a:endParaRPr lang="sr-Latn-CS" sz="2800"/>
          </a:p>
          <a:p>
            <a:r>
              <a:rPr lang="sr-Latn-CS" sz="2800">
                <a:cs typeface="Times New Roman" pitchFamily="18" charset="0"/>
              </a:rPr>
              <a:t>geometrijskih ili konformacionih izomera </a:t>
            </a:r>
            <a:endParaRPr lang="sr-Latn-CS" sz="2800"/>
          </a:p>
          <a:p>
            <a:r>
              <a:rPr lang="sr-Latn-CS" sz="2800">
                <a:cs typeface="Times New Roman" pitchFamily="18" charset="0"/>
              </a:rPr>
              <a:t>Maleinska (cis-izomer) ima </a:t>
            </a:r>
            <a:r>
              <a:rPr lang="sr-Latn-CS" sz="2800" i="1">
                <a:cs typeface="Times New Roman" pitchFamily="18" charset="0"/>
              </a:rPr>
              <a:t>pK</a:t>
            </a:r>
            <a:r>
              <a:rPr lang="sr-Latn-CS" sz="2800" i="1" baseline="-30000">
                <a:cs typeface="Times New Roman" pitchFamily="18" charset="0"/>
              </a:rPr>
              <a:t>k</a:t>
            </a:r>
            <a:r>
              <a:rPr lang="sr-Latn-CS" sz="2800">
                <a:cs typeface="Times New Roman" pitchFamily="18" charset="0"/>
              </a:rPr>
              <a:t> 1,01 i 6,33, </a:t>
            </a:r>
            <a:endParaRPr lang="sr-Latn-CS" sz="2800"/>
          </a:p>
          <a:p>
            <a:r>
              <a:rPr lang="sr-Latn-CS" sz="2800">
                <a:cs typeface="Times New Roman" pitchFamily="18" charset="0"/>
              </a:rPr>
              <a:t>a fumarna (trans-izomer) 3,10 i 4,60. </a:t>
            </a:r>
            <a:endParaRPr lang="sr-Latn-CS" sz="2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ChangeArrowheads="1"/>
          </p:cNvSpPr>
          <p:nvPr/>
        </p:nvSpPr>
        <p:spPr bwMode="auto">
          <a:xfrm>
            <a:off x="755650" y="476250"/>
            <a:ext cx="66087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 b="1" u="sng">
                <a:cs typeface="Times New Roman" pitchFamily="18" charset="0"/>
              </a:rPr>
              <a:t>1. Predviđanje </a:t>
            </a:r>
            <a:r>
              <a:rPr lang="sr-Latn-CS" sz="2800" b="1" i="1" u="sng">
                <a:cs typeface="Times New Roman" pitchFamily="18" charset="0"/>
              </a:rPr>
              <a:t>pK</a:t>
            </a:r>
            <a:r>
              <a:rPr lang="sr-Latn-CS" sz="2800" b="1" i="1" u="sng" baseline="-30000">
                <a:cs typeface="Times New Roman" pitchFamily="18" charset="0"/>
              </a:rPr>
              <a:t>k</a:t>
            </a:r>
            <a:r>
              <a:rPr lang="sr-Latn-CS" sz="2800" b="1" u="sng">
                <a:cs typeface="Times New Roman" pitchFamily="18" charset="0"/>
              </a:rPr>
              <a:t> za klase jedinjenja </a:t>
            </a:r>
            <a:endParaRPr lang="sr-Latn-CS" sz="2800"/>
          </a:p>
        </p:txBody>
      </p:sp>
      <p:sp>
        <p:nvSpPr>
          <p:cNvPr id="50179" name="Rectangle 5"/>
          <p:cNvSpPr>
            <a:spLocks noChangeArrowheads="1"/>
          </p:cNvSpPr>
          <p:nvPr/>
        </p:nvSpPr>
        <p:spPr bwMode="auto">
          <a:xfrm>
            <a:off x="323850" y="1125538"/>
            <a:ext cx="9328150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 algn="just"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Na osnovu većeg broja podataka utvrđeno je da se </a:t>
            </a:r>
            <a:endParaRPr lang="sr-Latn-CS" sz="2400" dirty="0"/>
          </a:p>
          <a:p>
            <a:pPr indent="449263" algn="just">
              <a:lnSpc>
                <a:spcPct val="120000"/>
              </a:lnSpc>
            </a:pPr>
            <a:r>
              <a:rPr lang="sr-Latn-CS" sz="2400" i="1" dirty="0">
                <a:cs typeface="Times New Roman" pitchFamily="18" charset="0"/>
              </a:rPr>
              <a:t>pK</a:t>
            </a:r>
            <a:r>
              <a:rPr lang="sr-Latn-CS" sz="2400" baseline="-30000" dirty="0">
                <a:cs typeface="Times New Roman" pitchFamily="18" charset="0"/>
              </a:rPr>
              <a:t>k</a:t>
            </a:r>
            <a:r>
              <a:rPr lang="sr-Latn-CS" sz="2400" dirty="0">
                <a:cs typeface="Times New Roman" pitchFamily="18" charset="0"/>
              </a:rPr>
              <a:t> -vrednosti nesupstituisanih amina </a:t>
            </a:r>
            <a:endParaRPr lang="sr-Latn-CS" sz="2400" dirty="0"/>
          </a:p>
          <a:p>
            <a:pPr indent="449263" algn="just"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mogu izraziti na sledeći način:</a:t>
            </a:r>
            <a:endParaRPr lang="sr-Latn-CS" sz="2400" dirty="0"/>
          </a:p>
          <a:p>
            <a:pPr indent="449263" algn="just" eaLnBrk="0" hangingPunct="0"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Primarni amini: 	</a:t>
            </a:r>
            <a:r>
              <a:rPr lang="sr-Latn-CS" sz="2400" dirty="0"/>
              <a:t>	</a:t>
            </a:r>
            <a:r>
              <a:rPr lang="sr-Latn-CS" sz="2400" i="1" dirty="0">
                <a:cs typeface="Times New Roman" pitchFamily="18" charset="0"/>
              </a:rPr>
              <a:t>pK</a:t>
            </a:r>
            <a:r>
              <a:rPr lang="sr-Latn-CS" sz="2400" baseline="-30000" dirty="0">
                <a:cs typeface="Times New Roman" pitchFamily="18" charset="0"/>
              </a:rPr>
              <a:t>k</a:t>
            </a:r>
            <a:r>
              <a:rPr lang="sr-Latn-CS" sz="2400" dirty="0">
                <a:cs typeface="Times New Roman" pitchFamily="18" charset="0"/>
              </a:rPr>
              <a:t> = 10,6 ± 0,2			</a:t>
            </a:r>
            <a:endParaRPr lang="sr-Latn-CS" sz="2400" dirty="0"/>
          </a:p>
          <a:p>
            <a:pPr indent="449263" algn="just" eaLnBrk="0" hangingPunct="0"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Sekundarni amini: 	</a:t>
            </a:r>
            <a:r>
              <a:rPr lang="sr-Latn-CS" sz="2400" i="1" dirty="0">
                <a:cs typeface="Times New Roman" pitchFamily="18" charset="0"/>
              </a:rPr>
              <a:t>pK</a:t>
            </a:r>
            <a:r>
              <a:rPr lang="sr-Latn-CS" sz="2400" baseline="-30000" dirty="0">
                <a:cs typeface="Times New Roman" pitchFamily="18" charset="0"/>
              </a:rPr>
              <a:t>k</a:t>
            </a:r>
            <a:r>
              <a:rPr lang="sr-Latn-CS" sz="2400" dirty="0">
                <a:cs typeface="Times New Roman" pitchFamily="18" charset="0"/>
              </a:rPr>
              <a:t> = 11,1 ± 0,1 − n </a:t>
            </a:r>
            <a:r>
              <a:rPr lang="sr-Latn-CS" sz="2400" dirty="0" smtClean="0">
                <a:cs typeface="Times New Roman" pitchFamily="18" charset="0"/>
              </a:rPr>
              <a:t>× </a:t>
            </a:r>
            <a:r>
              <a:rPr lang="sr-Latn-CS" sz="2400" dirty="0">
                <a:cs typeface="Times New Roman" pitchFamily="18" charset="0"/>
              </a:rPr>
              <a:t>0,2			</a:t>
            </a:r>
            <a:endParaRPr lang="sr-Latn-CS" sz="2400" dirty="0"/>
          </a:p>
          <a:p>
            <a:pPr indent="449263" algn="just" eaLnBrk="0" hangingPunct="0"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Tercijarni amini:  	</a:t>
            </a:r>
            <a:r>
              <a:rPr lang="sr-Latn-CS" sz="2400" i="1" dirty="0">
                <a:cs typeface="Times New Roman" pitchFamily="18" charset="0"/>
              </a:rPr>
              <a:t>pK</a:t>
            </a:r>
            <a:r>
              <a:rPr lang="sr-Latn-CS" sz="2400" baseline="-30000" dirty="0">
                <a:cs typeface="Times New Roman" pitchFamily="18" charset="0"/>
              </a:rPr>
              <a:t>k</a:t>
            </a:r>
            <a:r>
              <a:rPr lang="sr-Latn-CS" sz="2400" dirty="0">
                <a:cs typeface="Times New Roman" pitchFamily="18" charset="0"/>
              </a:rPr>
              <a:t> = 10,5 ± 0,2 − n </a:t>
            </a:r>
            <a:r>
              <a:rPr lang="sr-Latn-CS" sz="2400" dirty="0" smtClean="0">
                <a:cs typeface="Times New Roman" pitchFamily="18" charset="0"/>
              </a:rPr>
              <a:t>× </a:t>
            </a:r>
            <a:r>
              <a:rPr lang="sr-Latn-CS" sz="2400" dirty="0">
                <a:cs typeface="Times New Roman" pitchFamily="18" charset="0"/>
              </a:rPr>
              <a:t>0,2			</a:t>
            </a:r>
            <a:endParaRPr lang="sr-Latn-CS" sz="2400" dirty="0"/>
          </a:p>
          <a:p>
            <a:pPr indent="449263" algn="just" eaLnBrk="0" hangingPunct="0"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gde je n broj metil-grupa vezanih za bazni atom azota. </a:t>
            </a:r>
            <a:endParaRPr lang="sr-Latn-CS" sz="2400" dirty="0"/>
          </a:p>
        </p:txBody>
      </p:sp>
      <p:sp>
        <p:nvSpPr>
          <p:cNvPr id="50180" name="Rectangle 6"/>
          <p:cNvSpPr>
            <a:spLocks noChangeArrowheads="1"/>
          </p:cNvSpPr>
          <p:nvPr/>
        </p:nvSpPr>
        <p:spPr bwMode="auto">
          <a:xfrm>
            <a:off x="468313" y="4508500"/>
            <a:ext cx="932815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 algn="just"/>
            <a:r>
              <a:rPr lang="sr-Latn-CS" sz="2400">
                <a:cs typeface="Times New Roman" pitchFamily="18" charset="0"/>
              </a:rPr>
              <a:t>Slično</a:t>
            </a:r>
            <a:r>
              <a:rPr lang="sr-Latn-CS" sz="2400"/>
              <a:t>:</a:t>
            </a:r>
          </a:p>
          <a:p>
            <a:pPr indent="449263" algn="just"/>
            <a:r>
              <a:rPr lang="sr-Latn-CS" sz="2400">
                <a:cs typeface="Times New Roman" pitchFamily="18" charset="0"/>
              </a:rPr>
              <a:t>Za RCH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COOH ili R</a:t>
            </a:r>
            <a:r>
              <a:rPr lang="sr-Latn-CS" sz="2400" baseline="-30000">
                <a:cs typeface="Times New Roman" pitchFamily="18" charset="0"/>
              </a:rPr>
              <a:t>1</a:t>
            </a:r>
            <a:r>
              <a:rPr lang="sr-Latn-CS" sz="2400">
                <a:cs typeface="Times New Roman" pitchFamily="18" charset="0"/>
              </a:rPr>
              <a:t>R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CHCOOH:	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= 4,8 ± 0,1		</a:t>
            </a:r>
            <a:endParaRPr lang="sr-Latn-CS" sz="2400"/>
          </a:p>
          <a:p>
            <a:pPr indent="449263" algn="just" eaLnBrk="0" hangingPunct="0"/>
            <a:r>
              <a:rPr lang="sr-Latn-CS" sz="2400">
                <a:cs typeface="Times New Roman" pitchFamily="18" charset="0"/>
              </a:rPr>
              <a:t>Za R</a:t>
            </a:r>
            <a:r>
              <a:rPr lang="sr-Latn-CS" sz="2400" baseline="-30000">
                <a:cs typeface="Times New Roman" pitchFamily="18" charset="0"/>
              </a:rPr>
              <a:t>1</a:t>
            </a:r>
            <a:r>
              <a:rPr lang="sr-Latn-CS" sz="2400">
                <a:cs typeface="Times New Roman" pitchFamily="18" charset="0"/>
              </a:rPr>
              <a:t>R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R</a:t>
            </a:r>
            <a:r>
              <a:rPr lang="sr-Latn-CS" sz="2400" baseline="-30000">
                <a:cs typeface="Times New Roman" pitchFamily="18" charset="0"/>
              </a:rPr>
              <a:t>3</a:t>
            </a:r>
            <a:r>
              <a:rPr lang="sr-Latn-CS" sz="2400">
                <a:cs typeface="Times New Roman" pitchFamily="18" charset="0"/>
              </a:rPr>
              <a:t>COOH:			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= 5,0 ± 0,1		</a:t>
            </a:r>
            <a:endParaRPr lang="sr-Latn-CS" sz="2400"/>
          </a:p>
          <a:p>
            <a:pPr indent="449263" algn="just" eaLnBrk="0" hangingPunct="0"/>
            <a:r>
              <a:rPr lang="sr-Latn-CS" sz="2400"/>
              <a:t>Npr.</a:t>
            </a:r>
            <a:r>
              <a:rPr lang="sr-Latn-CS" sz="2400">
                <a:cs typeface="Times New Roman" pitchFamily="18" charset="0"/>
              </a:rPr>
              <a:t>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sirćetne, dimetil-sirćetne i trimetil-sirćetne </a:t>
            </a:r>
            <a:endParaRPr lang="sr-Latn-CS" sz="2400"/>
          </a:p>
          <a:p>
            <a:pPr indent="449263" algn="just" eaLnBrk="0" hangingPunct="0"/>
            <a:r>
              <a:rPr lang="sr-Latn-CS" sz="2400">
                <a:cs typeface="Times New Roman" pitchFamily="18" charset="0"/>
              </a:rPr>
              <a:t>kiseline 4,76; 4,88 i 5,03.</a:t>
            </a:r>
            <a:endParaRPr lang="sr-Latn-CS" sz="2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ChangeArrowheads="1"/>
          </p:cNvSpPr>
          <p:nvPr/>
        </p:nvSpPr>
        <p:spPr bwMode="auto">
          <a:xfrm>
            <a:off x="468313" y="293688"/>
            <a:ext cx="57785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b="1" u="sng">
                <a:cs typeface="Times New Roman" pitchFamily="18" charset="0"/>
              </a:rPr>
              <a:t>2.Predviđanje </a:t>
            </a:r>
            <a:r>
              <a:rPr lang="sr-Latn-CS" sz="2400" b="1" i="1" u="sng">
                <a:cs typeface="Times New Roman" pitchFamily="18" charset="0"/>
              </a:rPr>
              <a:t>pK</a:t>
            </a:r>
            <a:r>
              <a:rPr lang="sr-Latn-CS" sz="2400" b="1" i="1" u="sng" baseline="-30000">
                <a:cs typeface="Times New Roman" pitchFamily="18" charset="0"/>
              </a:rPr>
              <a:t>k</a:t>
            </a:r>
            <a:r>
              <a:rPr lang="sr-Latn-CS" sz="2400" b="1" u="sng">
                <a:cs typeface="Times New Roman" pitchFamily="18" charset="0"/>
              </a:rPr>
              <a:t> na osnovu analogije</a:t>
            </a:r>
          </a:p>
          <a:p>
            <a:r>
              <a:rPr lang="sr-Latn-CS" sz="2400" b="1">
                <a:cs typeface="Times New Roman" pitchFamily="18" charset="0"/>
              </a:rPr>
              <a:t>(npr. alifatični i aliciklični amini)</a:t>
            </a:r>
          </a:p>
        </p:txBody>
      </p:sp>
      <p:sp>
        <p:nvSpPr>
          <p:cNvPr id="51203" name="Rectangle 5"/>
          <p:cNvSpPr>
            <a:spLocks noChangeArrowheads="1"/>
          </p:cNvSpPr>
          <p:nvPr/>
        </p:nvSpPr>
        <p:spPr bwMode="auto">
          <a:xfrm>
            <a:off x="900113" y="1301750"/>
            <a:ext cx="65770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b="1" u="sng">
                <a:cs typeface="Times New Roman" pitchFamily="18" charset="0"/>
              </a:rPr>
              <a:t>3. Predviđanje </a:t>
            </a:r>
            <a:r>
              <a:rPr lang="sr-Latn-CS" sz="2400" b="1" i="1" u="sng">
                <a:cs typeface="Times New Roman" pitchFamily="18" charset="0"/>
              </a:rPr>
              <a:t>pK</a:t>
            </a:r>
            <a:r>
              <a:rPr lang="sr-Latn-CS" sz="2400" b="1" i="1" u="sng" baseline="-30000">
                <a:cs typeface="Times New Roman" pitchFamily="18" charset="0"/>
              </a:rPr>
              <a:t>k</a:t>
            </a:r>
            <a:r>
              <a:rPr lang="sr-Latn-CS" sz="2400" b="1" u="sng">
                <a:cs typeface="Times New Roman" pitchFamily="18" charset="0"/>
              </a:rPr>
              <a:t> na osnovu ekstrapolacije</a:t>
            </a:r>
          </a:p>
          <a:p>
            <a:r>
              <a:rPr lang="sr-Latn-CS" sz="2400" b="1">
                <a:cs typeface="Times New Roman" pitchFamily="18" charset="0"/>
              </a:rPr>
              <a:t>(slična promena u različitim rastvaračima)</a:t>
            </a:r>
          </a:p>
        </p:txBody>
      </p:sp>
      <p:sp>
        <p:nvSpPr>
          <p:cNvPr id="51204" name="Rectangle 6"/>
          <p:cNvSpPr>
            <a:spLocks noChangeArrowheads="1"/>
          </p:cNvSpPr>
          <p:nvPr/>
        </p:nvSpPr>
        <p:spPr bwMode="auto">
          <a:xfrm>
            <a:off x="1042988" y="2636838"/>
            <a:ext cx="73882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b="1" u="sng">
                <a:cs typeface="Times New Roman" pitchFamily="18" charset="0"/>
              </a:rPr>
              <a:t>4. Predviđanje </a:t>
            </a:r>
            <a:r>
              <a:rPr lang="sr-Latn-CS" sz="2400" b="1" i="1" u="sng">
                <a:cs typeface="Times New Roman" pitchFamily="18" charset="0"/>
              </a:rPr>
              <a:t>pK</a:t>
            </a:r>
            <a:r>
              <a:rPr lang="sr-Latn-CS" sz="2400" b="1" i="1" u="sng" baseline="-30000">
                <a:cs typeface="Times New Roman" pitchFamily="18" charset="0"/>
              </a:rPr>
              <a:t>k</a:t>
            </a:r>
            <a:r>
              <a:rPr lang="sr-Latn-CS" sz="2400" b="1" u="sng">
                <a:cs typeface="Times New Roman" pitchFamily="18" charset="0"/>
              </a:rPr>
              <a:t>-vrednosti na osnovu promene </a:t>
            </a:r>
            <a:endParaRPr lang="sr-Latn-CS" sz="2400" b="1" u="sng"/>
          </a:p>
          <a:p>
            <a:r>
              <a:rPr lang="sr-Latn-CS" sz="2400" b="1" u="sng">
                <a:cs typeface="Times New Roman" pitchFamily="18" charset="0"/>
              </a:rPr>
              <a:t>slobodne energije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</p:txBody>
      </p:sp>
      <p:sp>
        <p:nvSpPr>
          <p:cNvPr id="51205" name="Rectangle 7"/>
          <p:cNvSpPr>
            <a:spLocks noChangeArrowheads="1"/>
          </p:cNvSpPr>
          <p:nvPr/>
        </p:nvSpPr>
        <p:spPr bwMode="auto">
          <a:xfrm>
            <a:off x="755650" y="3644900"/>
            <a:ext cx="68087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b="1" u="sng">
                <a:cs typeface="Times New Roman" pitchFamily="18" charset="0"/>
              </a:rPr>
              <a:t>4.1. Predviđanje </a:t>
            </a:r>
            <a:r>
              <a:rPr lang="sr-Latn-CS" sz="2400" b="1" i="1" u="sng">
                <a:cs typeface="Times New Roman" pitchFamily="18" charset="0"/>
              </a:rPr>
              <a:t>pK</a:t>
            </a:r>
            <a:r>
              <a:rPr lang="sr-Latn-CS" sz="2400" b="1" i="1" u="sng" baseline="-30000">
                <a:cs typeface="Times New Roman" pitchFamily="18" charset="0"/>
              </a:rPr>
              <a:t>k</a:t>
            </a:r>
            <a:r>
              <a:rPr lang="sr-Latn-CS" sz="2400" b="1" u="sng">
                <a:cs typeface="Times New Roman" pitchFamily="18" charset="0"/>
              </a:rPr>
              <a:t> supstituisanih alifatičnih </a:t>
            </a:r>
            <a:endParaRPr lang="sr-Latn-CS" sz="2400" b="1" u="sng"/>
          </a:p>
          <a:p>
            <a:r>
              <a:rPr lang="sr-Latn-CS" sz="2400" b="1" u="sng">
                <a:cs typeface="Times New Roman" pitchFamily="18" charset="0"/>
              </a:rPr>
              <a:t>kiselina na osnovu </a:t>
            </a:r>
            <a:r>
              <a:rPr lang="sr-Latn-CS" sz="2400" b="1" i="1" u="sng">
                <a:cs typeface="Times New Roman" pitchFamily="18" charset="0"/>
              </a:rPr>
              <a:t>ΔpK</a:t>
            </a:r>
            <a:r>
              <a:rPr lang="sr-Latn-CS" sz="2400" b="1" i="1" u="sng" baseline="-30000">
                <a:cs typeface="Times New Roman" pitchFamily="18" charset="0"/>
              </a:rPr>
              <a:t>k</a:t>
            </a:r>
            <a:r>
              <a:rPr lang="sr-Latn-CS" sz="2400" b="1" u="sng">
                <a:cs typeface="Times New Roman" pitchFamily="18" charset="0"/>
              </a:rPr>
              <a:t>.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</p:txBody>
      </p:sp>
      <p:sp>
        <p:nvSpPr>
          <p:cNvPr id="51206" name="Rectangle 8"/>
          <p:cNvSpPr>
            <a:spLocks noChangeArrowheads="1"/>
          </p:cNvSpPr>
          <p:nvPr/>
        </p:nvSpPr>
        <p:spPr bwMode="auto">
          <a:xfrm>
            <a:off x="1331913" y="4797425"/>
            <a:ext cx="5884862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600" i="1">
                <a:cs typeface="Times New Roman" pitchFamily="18" charset="0"/>
              </a:rPr>
              <a:t>pK</a:t>
            </a:r>
            <a:r>
              <a:rPr lang="sr-Latn-CS" sz="2600" baseline="-30000">
                <a:cs typeface="Times New Roman" pitchFamily="18" charset="0"/>
              </a:rPr>
              <a:t>k</a:t>
            </a:r>
            <a:r>
              <a:rPr lang="sr-Latn-CS" sz="2600">
                <a:cs typeface="Times New Roman" pitchFamily="18" charset="0"/>
              </a:rPr>
              <a:t> osnovnih jedinjenja</a:t>
            </a:r>
            <a:r>
              <a:rPr lang="sr-Latn-CS" sz="2600"/>
              <a:t> +</a:t>
            </a:r>
            <a:r>
              <a:rPr lang="sr-Latn-CS" sz="2600">
                <a:cs typeface="Times New Roman" pitchFamily="18" charset="0"/>
              </a:rPr>
              <a:t> prirast, </a:t>
            </a:r>
            <a:r>
              <a:rPr lang="sr-Latn-CS" sz="2600" i="1">
                <a:cs typeface="Times New Roman" pitchFamily="18" charset="0"/>
              </a:rPr>
              <a:t>ΔpK</a:t>
            </a:r>
            <a:r>
              <a:rPr lang="sr-Latn-CS" sz="2600" i="1" baseline="-25000">
                <a:cs typeface="Times New Roman" pitchFamily="18" charset="0"/>
              </a:rPr>
              <a:t>k</a:t>
            </a:r>
            <a:r>
              <a:rPr lang="sr-Latn-CS" sz="2600">
                <a:cs typeface="Times New Roman" pitchFamily="18" charset="0"/>
              </a:rPr>
              <a:t>,</a:t>
            </a:r>
            <a:endParaRPr lang="sr-Latn-CS" sz="2600"/>
          </a:p>
          <a:p>
            <a:r>
              <a:rPr lang="sr-Latn-CS" sz="2600">
                <a:cs typeface="Times New Roman" pitchFamily="18" charset="0"/>
              </a:rPr>
              <a:t>izazvan promenom slobodne energije </a:t>
            </a:r>
            <a:endParaRPr lang="sr-Latn-CS" sz="2600"/>
          </a:p>
          <a:p>
            <a:r>
              <a:rPr lang="sr-Latn-CS" sz="2600">
                <a:cs typeface="Times New Roman" pitchFamily="18" charset="0"/>
              </a:rPr>
              <a:t>uvođenjem pojedinačnih supstituenata</a:t>
            </a:r>
            <a:r>
              <a:rPr lang="sr-Latn-CS" sz="2600"/>
              <a:t>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ChangeArrowheads="1"/>
          </p:cNvSpPr>
          <p:nvPr/>
        </p:nvSpPr>
        <p:spPr bwMode="auto">
          <a:xfrm>
            <a:off x="684213" y="655638"/>
            <a:ext cx="8231187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Uticaj supstituenta vezanog za α-ugljenik alifatičnih kiselina </a:t>
            </a:r>
            <a:endParaRPr lang="sr-Latn-CS" sz="2400"/>
          </a:p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na jačinu kiseline (-</a:t>
            </a:r>
            <a:r>
              <a:rPr lang="sr-Latn-CS" sz="2400" i="1">
                <a:cs typeface="Times New Roman" pitchFamily="18" charset="0"/>
              </a:rPr>
              <a:t>ΔpK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; acid-strengthening effects) :</a:t>
            </a:r>
          </a:p>
          <a:p>
            <a:pPr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	−</a:t>
            </a:r>
            <a:r>
              <a:rPr lang="sr-Latn-CS" sz="2400" i="1">
                <a:cs typeface="Times New Roman" pitchFamily="18" charset="0"/>
              </a:rPr>
              <a:t>ΔpK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 i="1">
                <a:cs typeface="Times New Roman" pitchFamily="18" charset="0"/>
              </a:rPr>
              <a:t> = 0,06 + 0,63 σ*		</a:t>
            </a:r>
            <a:r>
              <a:rPr lang="sr-Latn-CS" sz="2400">
                <a:cs typeface="Times New Roman" pitchFamily="18" charset="0"/>
              </a:rPr>
              <a:t>	</a:t>
            </a:r>
            <a:r>
              <a:rPr lang="sr-Latn-CS" sz="2400"/>
              <a:t> </a:t>
            </a:r>
          </a:p>
        </p:txBody>
      </p:sp>
      <p:sp>
        <p:nvSpPr>
          <p:cNvPr id="52227" name="Rectangle 5"/>
          <p:cNvSpPr>
            <a:spLocks noChangeArrowheads="1"/>
          </p:cNvSpPr>
          <p:nvPr/>
        </p:nvSpPr>
        <p:spPr bwMode="auto">
          <a:xfrm>
            <a:off x="539750" y="2382838"/>
            <a:ext cx="8393113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400"/>
              <a:t>E</a:t>
            </a:r>
            <a:r>
              <a:rPr lang="sr-Latn-CS" sz="2400">
                <a:cs typeface="Times New Roman" pitchFamily="18" charset="0"/>
              </a:rPr>
              <a:t>fekat supstituenta u β-položaju alifatičnih amina koji izaziva </a:t>
            </a:r>
            <a:endParaRPr lang="sr-Latn-CS" sz="2400"/>
          </a:p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slabljenje baze (-</a:t>
            </a:r>
            <a:r>
              <a:rPr lang="sr-Latn-CS" sz="2400" i="1">
                <a:cs typeface="Times New Roman" pitchFamily="18" charset="0"/>
              </a:rPr>
              <a:t>ΔpK</a:t>
            </a:r>
            <a:r>
              <a:rPr lang="sr-Latn-CS" sz="2400" i="1" baseline="-25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; base-weakening effects) :</a:t>
            </a:r>
          </a:p>
          <a:p>
            <a:pPr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	−</a:t>
            </a:r>
            <a:r>
              <a:rPr lang="sr-Latn-CS" sz="2400" i="1">
                <a:cs typeface="Times New Roman" pitchFamily="18" charset="0"/>
              </a:rPr>
              <a:t>ΔpK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 i="1">
                <a:cs typeface="Times New Roman" pitchFamily="18" charset="0"/>
              </a:rPr>
              <a:t> = 0,28 + 0,878 σ*	</a:t>
            </a:r>
            <a:r>
              <a:rPr lang="sr-Latn-CS" sz="2400"/>
              <a:t> </a:t>
            </a:r>
          </a:p>
        </p:txBody>
      </p:sp>
      <p:sp>
        <p:nvSpPr>
          <p:cNvPr id="52228" name="Rectangle 6"/>
          <p:cNvSpPr>
            <a:spLocks noChangeArrowheads="1"/>
          </p:cNvSpPr>
          <p:nvPr/>
        </p:nvSpPr>
        <p:spPr bwMode="auto">
          <a:xfrm>
            <a:off x="2484438" y="3986213"/>
            <a:ext cx="3349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1200" i="1">
                <a:cs typeface="Times New Roman" pitchFamily="18" charset="0"/>
              </a:rPr>
              <a:t> </a:t>
            </a:r>
            <a:r>
              <a:rPr lang="sr-Latn-CS" sz="2400" i="1">
                <a:solidFill>
                  <a:srgbClr val="000066"/>
                </a:solidFill>
                <a:cs typeface="Times New Roman" pitchFamily="18" charset="0"/>
              </a:rPr>
              <a:t>σ*</a:t>
            </a:r>
            <a:r>
              <a:rPr lang="sr-Latn-CS" sz="240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sr-Latn-CS" sz="2400">
                <a:solidFill>
                  <a:srgbClr val="000066"/>
                </a:solidFill>
              </a:rPr>
              <a:t>=</a:t>
            </a:r>
            <a:r>
              <a:rPr lang="sr-Latn-CS" sz="2400">
                <a:solidFill>
                  <a:srgbClr val="000066"/>
                </a:solidFill>
                <a:cs typeface="Times New Roman" pitchFamily="18" charset="0"/>
              </a:rPr>
              <a:t> Taftov</a:t>
            </a:r>
            <a:r>
              <a:rPr lang="sr-Latn-CS" sz="2400">
                <a:solidFill>
                  <a:srgbClr val="000066"/>
                </a:solidFill>
              </a:rPr>
              <a:t>a</a:t>
            </a:r>
            <a:r>
              <a:rPr lang="sr-Latn-CS" sz="2400">
                <a:solidFill>
                  <a:srgbClr val="000066"/>
                </a:solidFill>
                <a:cs typeface="Times New Roman" pitchFamily="18" charset="0"/>
              </a:rPr>
              <a:t> konstant</a:t>
            </a:r>
            <a:r>
              <a:rPr lang="sr-Latn-CS" sz="2400">
                <a:solidFill>
                  <a:srgbClr val="000066"/>
                </a:solidFill>
              </a:rPr>
              <a:t>a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163" name="Group 371"/>
          <p:cNvGraphicFramePr>
            <a:graphicFrameLocks noGrp="1"/>
          </p:cNvGraphicFramePr>
          <p:nvPr/>
        </p:nvGraphicFramePr>
        <p:xfrm>
          <a:off x="827088" y="476250"/>
          <a:ext cx="7561262" cy="5852160"/>
        </p:xfrm>
        <a:graphic>
          <a:graphicData uri="http://schemas.openxmlformats.org/drawingml/2006/table">
            <a:tbl>
              <a:tblPr/>
              <a:tblGrid>
                <a:gridCol w="1657350"/>
                <a:gridCol w="2124075"/>
                <a:gridCol w="2268537"/>
                <a:gridCol w="15113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Supstituent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(-</a:t>
                      </a:r>
                      <a:r>
                        <a:rPr kumimoji="0" lang="sr-Latn-C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ΔpK</a:t>
                      </a:r>
                      <a:r>
                        <a:rPr kumimoji="0" lang="sr-Latn-CS" sz="20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α-položaj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(za kiseline)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(-</a:t>
                      </a:r>
                      <a:r>
                        <a:rPr kumimoji="0" lang="sr-Latn-C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ΔpK</a:t>
                      </a:r>
                      <a:r>
                        <a:rPr kumimoji="0" lang="sr-Latn-CS" sz="20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 β-položaj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(za amine)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σ*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−H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0,49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−Br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1,85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2,84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−Cl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2,96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−F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2,08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3,21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−OH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0,90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1,34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−NH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−NH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sr-Latn-CS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2,43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3,76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−NO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2,58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4,25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−CCl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1,73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2,65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−CN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2,14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3,30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−SH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1,68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−COO¯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−0,61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−0,2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−COOH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1,37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2,08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156" name="Group 340"/>
          <p:cNvGraphicFramePr>
            <a:graphicFrameLocks noGrp="1"/>
          </p:cNvGraphicFramePr>
          <p:nvPr/>
        </p:nvGraphicFramePr>
        <p:xfrm>
          <a:off x="1116013" y="908050"/>
          <a:ext cx="7065962" cy="5151120"/>
        </p:xfrm>
        <a:graphic>
          <a:graphicData uri="http://schemas.openxmlformats.org/drawingml/2006/table">
            <a:tbl>
              <a:tblPr/>
              <a:tblGrid>
                <a:gridCol w="1766887"/>
                <a:gridCol w="1766888"/>
                <a:gridCol w="1765300"/>
                <a:gridCol w="17668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OH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0,26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−OCH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1,20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1,81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−C≡CH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1,43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2,18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−CH=CH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0,41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0,56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0,44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0,75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−OC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1,59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2,43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−0,10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OH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0,94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NHR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−OCOCH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2,56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4"/>
          <p:cNvSpPr>
            <a:spLocks noChangeArrowheads="1"/>
          </p:cNvSpPr>
          <p:nvPr/>
        </p:nvSpPr>
        <p:spPr bwMode="auto">
          <a:xfrm>
            <a:off x="827088" y="1098550"/>
            <a:ext cx="7546975" cy="342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 algn="just">
              <a:lnSpc>
                <a:spcPct val="130000"/>
              </a:lnSpc>
            </a:pPr>
            <a:r>
              <a:rPr lang="sr-Latn-CS" sz="2800">
                <a:cs typeface="Times New Roman" pitchFamily="18" charset="0"/>
              </a:rPr>
              <a:t>Primer 1. </a:t>
            </a:r>
            <a:endParaRPr lang="sr-Latn-CS" sz="2800"/>
          </a:p>
          <a:p>
            <a:pPr indent="449263" algn="just" eaLnBrk="0" hangingPunct="0">
              <a:lnSpc>
                <a:spcPct val="130000"/>
              </a:lnSpc>
            </a:pPr>
            <a:r>
              <a:rPr lang="sr-Latn-CS" sz="2800">
                <a:cs typeface="Times New Roman" pitchFamily="18" charset="0"/>
              </a:rPr>
              <a:t>Metoksietilamin, CH</a:t>
            </a:r>
            <a:r>
              <a:rPr lang="sr-Latn-CS" sz="2800" baseline="-30000">
                <a:cs typeface="Times New Roman" pitchFamily="18" charset="0"/>
              </a:rPr>
              <a:t>3</a:t>
            </a:r>
            <a:r>
              <a:rPr lang="sr-Latn-CS" sz="2800">
                <a:cs typeface="Times New Roman" pitchFamily="18" charset="0"/>
              </a:rPr>
              <a:t>OCH</a:t>
            </a:r>
            <a:r>
              <a:rPr lang="sr-Latn-CS" sz="2800" baseline="-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CH</a:t>
            </a:r>
            <a:r>
              <a:rPr lang="sr-Latn-CS" sz="2800" baseline="-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NH</a:t>
            </a:r>
            <a:r>
              <a:rPr lang="sr-Latn-CS" sz="2800" baseline="-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,</a:t>
            </a:r>
            <a:endParaRPr lang="sr-Latn-CS" sz="2800"/>
          </a:p>
          <a:p>
            <a:pPr indent="449263" algn="just" eaLnBrk="0" hangingPunct="0">
              <a:lnSpc>
                <a:spcPct val="130000"/>
              </a:lnSpc>
            </a:pPr>
            <a:r>
              <a:rPr lang="sr-Latn-CS" sz="2800" i="1">
                <a:cs typeface="Times New Roman" pitchFamily="18" charset="0"/>
              </a:rPr>
              <a:t>pK</a:t>
            </a:r>
            <a:r>
              <a:rPr lang="sr-Latn-CS" sz="2800" i="1" baseline="-30000">
                <a:cs typeface="Times New Roman" pitchFamily="18" charset="0"/>
              </a:rPr>
              <a:t>k</a:t>
            </a:r>
            <a:r>
              <a:rPr lang="sr-Latn-CS" sz="2800">
                <a:cs typeface="Times New Roman" pitchFamily="18" charset="0"/>
              </a:rPr>
              <a:t> primarnih amina 	= 10,6 </a:t>
            </a:r>
            <a:endParaRPr lang="sr-Latn-CS" sz="2800"/>
          </a:p>
          <a:p>
            <a:pPr indent="449263" algn="just" eaLnBrk="0" hangingPunct="0">
              <a:lnSpc>
                <a:spcPct val="130000"/>
              </a:lnSpc>
            </a:pPr>
            <a:r>
              <a:rPr lang="sr-Latn-CS" sz="2800" i="1">
                <a:cs typeface="Times New Roman" pitchFamily="18" charset="0"/>
              </a:rPr>
              <a:t>ΔpK</a:t>
            </a:r>
            <a:r>
              <a:rPr lang="sr-Latn-CS" sz="2800" i="1" baseline="-30000">
                <a:cs typeface="Times New Roman" pitchFamily="18" charset="0"/>
              </a:rPr>
              <a:t>k</a:t>
            </a:r>
            <a:r>
              <a:rPr lang="sr-Latn-CS" sz="2800">
                <a:cs typeface="Times New Roman" pitchFamily="18" charset="0"/>
              </a:rPr>
              <a:t> za β(−OCH</a:t>
            </a:r>
            <a:r>
              <a:rPr lang="sr-Latn-CS" sz="2800" baseline="-30000">
                <a:cs typeface="Times New Roman" pitchFamily="18" charset="0"/>
              </a:rPr>
              <a:t>3</a:t>
            </a:r>
            <a:r>
              <a:rPr lang="sr-Latn-CS" sz="2800">
                <a:cs typeface="Times New Roman" pitchFamily="18" charset="0"/>
              </a:rPr>
              <a:t>)	</a:t>
            </a:r>
            <a:r>
              <a:rPr lang="sr-Latn-CS" sz="2800"/>
              <a:t>	</a:t>
            </a:r>
            <a:r>
              <a:rPr lang="sr-Latn-CS" sz="2800">
                <a:cs typeface="Times New Roman" pitchFamily="18" charset="0"/>
              </a:rPr>
              <a:t>=  -1,2</a:t>
            </a:r>
            <a:endParaRPr lang="sr-Latn-CS" sz="2800"/>
          </a:p>
          <a:p>
            <a:pPr indent="449263" algn="just" eaLnBrk="0" hangingPunct="0">
              <a:lnSpc>
                <a:spcPct val="130000"/>
              </a:lnSpc>
            </a:pPr>
            <a:r>
              <a:rPr lang="sr-Latn-CS" sz="2800">
                <a:cs typeface="Times New Roman" pitchFamily="18" charset="0"/>
              </a:rPr>
              <a:t>Predviđena </a:t>
            </a:r>
            <a:r>
              <a:rPr lang="sr-Latn-CS" sz="2800" i="1">
                <a:cs typeface="Times New Roman" pitchFamily="18" charset="0"/>
              </a:rPr>
              <a:t>pK</a:t>
            </a:r>
            <a:r>
              <a:rPr lang="sr-Latn-CS" sz="2800" i="1" baseline="-30000">
                <a:cs typeface="Times New Roman" pitchFamily="18" charset="0"/>
              </a:rPr>
              <a:t>k</a:t>
            </a:r>
            <a:r>
              <a:rPr lang="sr-Latn-CS" sz="2800">
                <a:cs typeface="Times New Roman" pitchFamily="18" charset="0"/>
              </a:rPr>
              <a:t>	</a:t>
            </a:r>
            <a:r>
              <a:rPr lang="sr-Latn-CS" sz="2800"/>
              <a:t>	</a:t>
            </a:r>
            <a:r>
              <a:rPr lang="sr-Latn-CS" sz="2800">
                <a:cs typeface="Times New Roman" pitchFamily="18" charset="0"/>
              </a:rPr>
              <a:t>= 10,6 – 1,2 = 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9,4</a:t>
            </a:r>
            <a:endParaRPr lang="sr-Latn-CS" sz="2800">
              <a:solidFill>
                <a:srgbClr val="800000"/>
              </a:solidFill>
            </a:endParaRPr>
          </a:p>
          <a:p>
            <a:pPr indent="449263" algn="just" eaLnBrk="0" hangingPunct="0">
              <a:lnSpc>
                <a:spcPct val="130000"/>
              </a:lnSpc>
            </a:pP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Eksperimentalno </a:t>
            </a:r>
            <a:r>
              <a:rPr lang="sr-Latn-CS" sz="2800" i="1">
                <a:solidFill>
                  <a:srgbClr val="800000"/>
                </a:solidFill>
                <a:cs typeface="Times New Roman" pitchFamily="18" charset="0"/>
              </a:rPr>
              <a:t>pK</a:t>
            </a:r>
            <a:r>
              <a:rPr lang="sr-Latn-CS" sz="2800" i="1" baseline="-30000">
                <a:solidFill>
                  <a:srgbClr val="800000"/>
                </a:solidFill>
                <a:cs typeface="Times New Roman" pitchFamily="18" charset="0"/>
              </a:rPr>
              <a:t>k</a:t>
            </a:r>
            <a:r>
              <a:rPr lang="sr-Latn-CS" sz="2800" i="1">
                <a:solidFill>
                  <a:srgbClr val="800000"/>
                </a:solidFill>
                <a:cs typeface="Times New Roman" pitchFamily="18" charset="0"/>
              </a:rPr>
              <a:t>	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= 9,45</a:t>
            </a:r>
            <a:endParaRPr lang="sr-Latn-CS" sz="2800">
              <a:solidFill>
                <a:srgbClr val="80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547813" y="746125"/>
            <a:ext cx="6202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b="1" u="sng">
                <a:cs typeface="Times New Roman" pitchFamily="18" charset="0"/>
              </a:rPr>
              <a:t>4.2. Taftova jednačina za predviđanje </a:t>
            </a:r>
            <a:r>
              <a:rPr lang="sr-Latn-CS" sz="2400" b="1" i="1" u="sng">
                <a:cs typeface="Times New Roman" pitchFamily="18" charset="0"/>
              </a:rPr>
              <a:t>pK</a:t>
            </a:r>
            <a:r>
              <a:rPr lang="sr-Latn-CS" sz="2400" b="1" i="1" u="sng" baseline="-30000">
                <a:cs typeface="Times New Roman" pitchFamily="18" charset="0"/>
              </a:rPr>
              <a:t>k</a:t>
            </a:r>
            <a:r>
              <a:rPr lang="sr-Latn-CS" sz="2400" b="1" u="sng">
                <a:cs typeface="Times New Roman" pitchFamily="18" charset="0"/>
              </a:rPr>
              <a:t> </a:t>
            </a:r>
            <a:endParaRPr lang="sr-Latn-CS" sz="2400"/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2411413" y="1844675"/>
          <a:ext cx="3224212" cy="514350"/>
        </p:xfrm>
        <a:graphic>
          <a:graphicData uri="http://schemas.openxmlformats.org/presentationml/2006/ole">
            <p:oleObj spid="_x0000_s5122" name="Equation" r:id="rId3" imgW="1610587" imgH="256729" progId="Equation.3">
              <p:embed/>
            </p:oleObj>
          </a:graphicData>
        </a:graphic>
      </p:graphicFrame>
      <p:graphicFrame>
        <p:nvGraphicFramePr>
          <p:cNvPr id="5123" name="Object 6"/>
          <p:cNvGraphicFramePr>
            <a:graphicFrameLocks noChangeAspect="1"/>
          </p:cNvGraphicFramePr>
          <p:nvPr/>
        </p:nvGraphicFramePr>
        <p:xfrm>
          <a:off x="1187450" y="2708275"/>
          <a:ext cx="457200" cy="514350"/>
        </p:xfrm>
        <a:graphic>
          <a:graphicData uri="http://schemas.openxmlformats.org/presentationml/2006/ole">
            <p:oleObj spid="_x0000_s5123" name="Equation" r:id="rId4" imgW="228501" imgH="253890" progId="Equation.3">
              <p:embed/>
            </p:oleObj>
          </a:graphicData>
        </a:graphic>
      </p:graphicFrame>
      <p:sp>
        <p:nvSpPr>
          <p:cNvPr id="5125" name="Rectangle 8"/>
          <p:cNvSpPr>
            <a:spLocks noChangeArrowheads="1"/>
          </p:cNvSpPr>
          <p:nvPr/>
        </p:nvSpPr>
        <p:spPr bwMode="auto">
          <a:xfrm>
            <a:off x="1187450" y="2781300"/>
            <a:ext cx="72136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/>
              <a:t>     =</a:t>
            </a:r>
            <a:r>
              <a:rPr lang="sr-Latn-CS" sz="1200"/>
              <a:t>    </a:t>
            </a:r>
            <a:r>
              <a:rPr lang="sr-Latn-CS" sz="2400">
                <a:cs typeface="Times New Roman" pitchFamily="18" charset="0"/>
              </a:rPr>
              <a:t>kiselinska konstanta osnovnog jedinjenja</a:t>
            </a:r>
            <a:endParaRPr lang="sr-Latn-CS" sz="2400"/>
          </a:p>
          <a:p>
            <a:pPr algn="just"/>
            <a:r>
              <a:rPr lang="sr-Latn-CS" sz="2400" i="1">
                <a:cs typeface="Times New Roman" pitchFamily="18" charset="0"/>
              </a:rPr>
              <a:t>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</a:t>
            </a:r>
            <a:r>
              <a:rPr lang="sr-Latn-CS" sz="2400"/>
              <a:t>- </a:t>
            </a:r>
            <a:r>
              <a:rPr lang="sr-Latn-CS" sz="2400">
                <a:cs typeface="Times New Roman" pitchFamily="18" charset="0"/>
              </a:rPr>
              <a:t>jedinjenja za predviđanje</a:t>
            </a:r>
            <a:endParaRPr lang="sr-Latn-CS" sz="2400"/>
          </a:p>
          <a:p>
            <a:pPr algn="just"/>
            <a:r>
              <a:rPr lang="sr-Latn-CS" sz="2400" i="1">
                <a:cs typeface="Times New Roman" pitchFamily="18" charset="0"/>
              </a:rPr>
              <a:t>ρ*</a:t>
            </a:r>
            <a:r>
              <a:rPr lang="sr-Latn-CS" sz="2400">
                <a:cs typeface="Times New Roman" pitchFamily="18" charset="0"/>
              </a:rPr>
              <a:t> je konstanta za dati tip reakcij</a:t>
            </a:r>
            <a:r>
              <a:rPr lang="sr-Latn-CS" sz="2400"/>
              <a:t>e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a 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</a:t>
            </a:r>
            <a:r>
              <a:rPr lang="sr-Latn-CS" sz="2400">
                <a:cs typeface="Times New Roman" pitchFamily="18" charset="0"/>
              </a:rPr>
              <a:t>* je konstanta karakteristična za dati supstituent;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Σ 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</a:t>
            </a:r>
            <a:r>
              <a:rPr lang="sr-Latn-CS" sz="2400">
                <a:cs typeface="Times New Roman" pitchFamily="18" charset="0"/>
              </a:rPr>
              <a:t>* označava da je slobodna energija reakcije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aditivna u odnosu na sve supstituente u molekulu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 Referentno jedinjenje u Taftovoj jednačini je ono u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kojem je supstituent −R metil-grupa za koju je </a:t>
            </a:r>
            <a:endParaRPr lang="sr-Latn-CS" sz="2400"/>
          </a:p>
          <a:p>
            <a:pPr algn="just"/>
            <a:r>
              <a:rPr lang="sr-Latn-C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</a:t>
            </a:r>
            <a:r>
              <a:rPr lang="sr-Latn-CS" sz="2400">
                <a:cs typeface="Times New Roman" pitchFamily="18" charset="0"/>
              </a:rPr>
              <a:t>* = 0 (za vodonik 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</a:t>
            </a:r>
            <a:r>
              <a:rPr lang="sr-Latn-CS" sz="2400">
                <a:cs typeface="Times New Roman" pitchFamily="18" charset="0"/>
              </a:rPr>
              <a:t>* = 0,49).</a:t>
            </a:r>
            <a:endParaRPr lang="sr-Latn-CS" sz="24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468313" y="695325"/>
            <a:ext cx="72977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000" b="1" u="sng">
                <a:cs typeface="Times New Roman" pitchFamily="18" charset="0"/>
              </a:rPr>
              <a:t>4.3. Hammettova jednačina za predviđanje </a:t>
            </a:r>
            <a:r>
              <a:rPr lang="sr-Latn-CS" sz="2000" b="1" i="1" u="sng">
                <a:cs typeface="Times New Roman" pitchFamily="18" charset="0"/>
              </a:rPr>
              <a:t>pK</a:t>
            </a:r>
            <a:r>
              <a:rPr lang="sr-Latn-CS" sz="2000" b="1" i="1" u="sng" baseline="-30000">
                <a:cs typeface="Times New Roman" pitchFamily="18" charset="0"/>
              </a:rPr>
              <a:t>k</a:t>
            </a:r>
            <a:r>
              <a:rPr lang="sr-Latn-CS" sz="2000" b="1" u="sng">
                <a:cs typeface="Times New Roman" pitchFamily="18" charset="0"/>
              </a:rPr>
              <a:t> aromatičnih </a:t>
            </a:r>
            <a:endParaRPr lang="sr-Latn-CS" sz="2000" b="1" u="sng"/>
          </a:p>
          <a:p>
            <a:r>
              <a:rPr lang="sr-Latn-CS" sz="2000" b="1" u="sng">
                <a:cs typeface="Times New Roman" pitchFamily="18" charset="0"/>
              </a:rPr>
              <a:t>karboksilnih kiselina, aromatičnih amina i fenola</a:t>
            </a:r>
            <a:endParaRPr lang="sr-Latn-CS" sz="2000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539750" y="1844675"/>
            <a:ext cx="704691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/>
              <a:t>- </a:t>
            </a:r>
            <a:r>
              <a:rPr lang="sr-Latn-CS" sz="2400">
                <a:cs typeface="Times New Roman" pitchFamily="18" charset="0"/>
              </a:rPr>
              <a:t>zasniva se na činjenici da supstituenti u </a:t>
            </a:r>
            <a:r>
              <a:rPr lang="sr-Latn-CS" sz="2400" i="1"/>
              <a:t>m</a:t>
            </a:r>
            <a:r>
              <a:rPr lang="sr-Latn-CS" sz="2400">
                <a:cs typeface="Times New Roman" pitchFamily="18" charset="0"/>
              </a:rPr>
              <a:t>- i </a:t>
            </a:r>
            <a:endParaRPr lang="sr-Latn-CS" sz="2400"/>
          </a:p>
          <a:p>
            <a:pPr algn="just"/>
            <a:r>
              <a:rPr lang="sr-Latn-CS" sz="2400" i="1">
                <a:cs typeface="Times New Roman" pitchFamily="18" charset="0"/>
              </a:rPr>
              <a:t>p</a:t>
            </a:r>
            <a:r>
              <a:rPr lang="sr-Latn-CS" sz="2400">
                <a:cs typeface="Times New Roman" pitchFamily="18" charset="0"/>
              </a:rPr>
              <a:t>-položajima izazivaju iste promene u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kod analogih derivata različitih klasa jedinjenja,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što je izraženo Hammettovom jednačinom:</a:t>
            </a:r>
            <a:endParaRPr lang="sr-Latn-CS" sz="2400"/>
          </a:p>
        </p:txBody>
      </p:sp>
      <p:graphicFrame>
        <p:nvGraphicFramePr>
          <p:cNvPr id="6146" name="Object 6"/>
          <p:cNvGraphicFramePr>
            <a:graphicFrameLocks noChangeAspect="1"/>
          </p:cNvGraphicFramePr>
          <p:nvPr/>
        </p:nvGraphicFramePr>
        <p:xfrm>
          <a:off x="955675" y="3965575"/>
          <a:ext cx="2460625" cy="1014413"/>
        </p:xfrm>
        <a:graphic>
          <a:graphicData uri="http://schemas.openxmlformats.org/presentationml/2006/ole">
            <p:oleObj spid="_x0000_s6146" name="Equation" r:id="rId3" imgW="1231560" imgH="507960" progId="Equation.3">
              <p:embed/>
            </p:oleObj>
          </a:graphicData>
        </a:graphic>
      </p:graphicFrame>
      <p:graphicFrame>
        <p:nvGraphicFramePr>
          <p:cNvPr id="6147" name="Object 7"/>
          <p:cNvGraphicFramePr>
            <a:graphicFrameLocks noChangeAspect="1"/>
          </p:cNvGraphicFramePr>
          <p:nvPr/>
        </p:nvGraphicFramePr>
        <p:xfrm>
          <a:off x="5241925" y="4127500"/>
          <a:ext cx="2692400" cy="558800"/>
        </p:xfrm>
        <a:graphic>
          <a:graphicData uri="http://schemas.openxmlformats.org/presentationml/2006/ole">
            <p:oleObj spid="_x0000_s6147" name="Equation" r:id="rId4" imgW="1346040" imgH="279360" progId="Equation.3">
              <p:embed/>
            </p:oleObj>
          </a:graphicData>
        </a:graphic>
      </p:graphicFrame>
      <p:sp>
        <p:nvSpPr>
          <p:cNvPr id="6150" name="Text Box 8"/>
          <p:cNvSpPr txBox="1">
            <a:spLocks noChangeArrowheads="1"/>
          </p:cNvSpPr>
          <p:nvPr/>
        </p:nvSpPr>
        <p:spPr bwMode="auto">
          <a:xfrm>
            <a:off x="4192588" y="4287838"/>
            <a:ext cx="438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000"/>
              <a:t>Ili: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sr-Latn-CS" sz="3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Metode za određivanje kiselinskih</a:t>
            </a:r>
            <a:br>
              <a:rPr lang="sr-Latn-CS" sz="3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sr-Latn-CS" sz="3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konstanti</a:t>
            </a:r>
          </a:p>
        </p:txBody>
      </p:sp>
      <p:sp>
        <p:nvSpPr>
          <p:cNvPr id="56323" name="Rectangle 8"/>
          <p:cNvSpPr>
            <a:spLocks noChangeArrowheads="1"/>
          </p:cNvSpPr>
          <p:nvPr/>
        </p:nvSpPr>
        <p:spPr bwMode="auto">
          <a:xfrm>
            <a:off x="468313" y="2492375"/>
            <a:ext cx="8154987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Izbor metode obično zavisi od postupka</a:t>
            </a: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za određivanje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molskog odnosa konjugovanog </a:t>
            </a:r>
            <a:r>
              <a:rPr lang="sr-Latn-CS" sz="2400" b="1">
                <a:cs typeface="Times New Roman" pitchFamily="18" charset="0"/>
              </a:rPr>
              <a:t>k</a:t>
            </a:r>
            <a:r>
              <a:rPr lang="en-US" sz="2400" b="1">
                <a:cs typeface="Times New Roman" pitchFamily="18" charset="0"/>
              </a:rPr>
              <a:t>/</a:t>
            </a:r>
            <a:r>
              <a:rPr lang="sr-Latn-CS" sz="2400" b="1">
                <a:cs typeface="Times New Roman" pitchFamily="18" charset="0"/>
              </a:rPr>
              <a:t>b</a:t>
            </a:r>
            <a:r>
              <a:rPr lang="sr-Latn-CS" sz="2400">
                <a:cs typeface="Times New Roman" pitchFamily="18" charset="0"/>
              </a:rPr>
              <a:t> para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pri određenoj kiselosti</a:t>
            </a: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rastvora.</a:t>
            </a:r>
            <a:endParaRPr lang="sr-Latn-CS" sz="2400"/>
          </a:p>
          <a:p>
            <a:endParaRPr lang="sr-Latn-CS" sz="2400"/>
          </a:p>
          <a:p>
            <a:r>
              <a:rPr lang="sr-Latn-CS" sz="2400">
                <a:solidFill>
                  <a:srgbClr val="663300"/>
                </a:solidFill>
              </a:rPr>
              <a:t>V</a:t>
            </a:r>
            <a:r>
              <a:rPr lang="sr-Latn-CS" sz="2400">
                <a:solidFill>
                  <a:srgbClr val="663300"/>
                </a:solidFill>
                <a:cs typeface="Times New Roman" pitchFamily="18" charset="0"/>
              </a:rPr>
              <a:t>ećina metoda omogućava vrlo precizno određivanje ovog </a:t>
            </a:r>
            <a:endParaRPr lang="sr-Latn-CS" sz="2400">
              <a:solidFill>
                <a:srgbClr val="663300"/>
              </a:solidFill>
            </a:endParaRPr>
          </a:p>
          <a:p>
            <a:r>
              <a:rPr lang="sr-Latn-CS" sz="2400">
                <a:solidFill>
                  <a:srgbClr val="663300"/>
                </a:solidFill>
                <a:cs typeface="Times New Roman" pitchFamily="18" charset="0"/>
              </a:rPr>
              <a:t>odnosa </a:t>
            </a:r>
            <a:r>
              <a:rPr lang="sr-Latn-CS" sz="2400">
                <a:solidFill>
                  <a:srgbClr val="663300"/>
                </a:solidFill>
              </a:rPr>
              <a:t> </a:t>
            </a:r>
            <a:r>
              <a:rPr lang="sr-Latn-CS" sz="2400">
                <a:solidFill>
                  <a:srgbClr val="663300"/>
                </a:solidFill>
                <a:sym typeface="Wingdings 3" pitchFamily="18" charset="2"/>
              </a:rPr>
              <a:t> </a:t>
            </a:r>
            <a:r>
              <a:rPr lang="sr-Latn-CS" sz="2400">
                <a:solidFill>
                  <a:srgbClr val="663300"/>
                </a:solidFill>
                <a:cs typeface="Times New Roman" pitchFamily="18" charset="0"/>
              </a:rPr>
              <a:t>pouzdanost dobivenih konstanti zavisi od </a:t>
            </a:r>
            <a:endParaRPr lang="sr-Latn-CS" sz="2400">
              <a:solidFill>
                <a:srgbClr val="663300"/>
              </a:solidFill>
            </a:endParaRPr>
          </a:p>
          <a:p>
            <a:r>
              <a:rPr lang="sr-Latn-CS" sz="2400">
                <a:solidFill>
                  <a:srgbClr val="663300"/>
                </a:solidFill>
              </a:rPr>
              <a:t>t</a:t>
            </a:r>
            <a:r>
              <a:rPr lang="sr-Latn-CS" sz="2400">
                <a:solidFill>
                  <a:srgbClr val="663300"/>
                </a:solidFill>
                <a:cs typeface="Times New Roman" pitchFamily="18" charset="0"/>
              </a:rPr>
              <a:t>ačno</a:t>
            </a:r>
            <a:r>
              <a:rPr lang="sr-Latn-CS" sz="2400">
                <a:solidFill>
                  <a:srgbClr val="663300"/>
                </a:solidFill>
              </a:rPr>
              <a:t>sti </a:t>
            </a:r>
            <a:r>
              <a:rPr lang="sr-Latn-CS" sz="2400">
                <a:solidFill>
                  <a:srgbClr val="663300"/>
                </a:solidFill>
                <a:cs typeface="Times New Roman" pitchFamily="18" charset="0"/>
              </a:rPr>
              <a:t>meren</a:t>
            </a:r>
            <a:r>
              <a:rPr lang="sr-Latn-CS" sz="2400">
                <a:solidFill>
                  <a:srgbClr val="663300"/>
                </a:solidFill>
              </a:rPr>
              <a:t>j</a:t>
            </a:r>
            <a:r>
              <a:rPr lang="sr-Latn-CS" sz="2400">
                <a:solidFill>
                  <a:srgbClr val="663300"/>
                </a:solidFill>
                <a:cs typeface="Times New Roman" pitchFamily="18" charset="0"/>
              </a:rPr>
              <a:t>a kiselost</a:t>
            </a:r>
            <a:r>
              <a:rPr lang="sr-Latn-CS" sz="2400">
                <a:solidFill>
                  <a:srgbClr val="663300"/>
                </a:solidFill>
              </a:rPr>
              <a:t>i</a:t>
            </a:r>
            <a:r>
              <a:rPr lang="sr-Latn-CS" sz="2400">
                <a:solidFill>
                  <a:srgbClr val="663300"/>
                </a:solidFill>
                <a:cs typeface="Times New Roman" pitchFamily="18" charset="0"/>
              </a:rPr>
              <a:t> rastvora</a:t>
            </a:r>
            <a:r>
              <a:rPr lang="sr-Latn-CS" sz="1200">
                <a:solidFill>
                  <a:srgbClr val="663300"/>
                </a:solidFill>
                <a:cs typeface="Times New Roman" pitchFamily="18" charset="0"/>
              </a:rPr>
              <a:t>.</a:t>
            </a:r>
            <a:r>
              <a:rPr lang="sr-Latn-CS" sz="900">
                <a:solidFill>
                  <a:srgbClr val="663300"/>
                </a:solidFill>
              </a:rPr>
              <a:t> </a:t>
            </a:r>
            <a:endParaRPr lang="sr-Latn-CS">
              <a:solidFill>
                <a:srgbClr val="6633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457200" y="277813"/>
            <a:ext cx="8229600" cy="1278980"/>
          </a:xfrm>
          <a:prstGeom prst="rect">
            <a:avLst/>
          </a:prstGeom>
          <a:solidFill>
            <a:schemeClr val="bg1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Potenciometrijske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metode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sr-Latn-C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za određivanje kiselinskih konstanti</a:t>
            </a:r>
            <a:r>
              <a:rPr lang="sr-Latn-C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</p:txBody>
      </p:sp>
      <p:sp>
        <p:nvSpPr>
          <p:cNvPr id="57347" name="Rectangle 5"/>
          <p:cNvSpPr>
            <a:spLocks noChangeArrowheads="1"/>
          </p:cNvSpPr>
          <p:nvPr/>
        </p:nvSpPr>
        <p:spPr bwMode="auto">
          <a:xfrm>
            <a:off x="468313" y="2060575"/>
            <a:ext cx="8142287" cy="308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>
                <a:cs typeface="Times New Roman" pitchFamily="18" charset="0"/>
              </a:rPr>
              <a:t>Princip</a:t>
            </a:r>
            <a:r>
              <a:rPr lang="sr-Latn-CS" sz="2800"/>
              <a:t>:</a:t>
            </a:r>
            <a:r>
              <a:rPr lang="sr-Latn-CS" sz="2800">
                <a:cs typeface="Times New Roman" pitchFamily="18" charset="0"/>
              </a:rPr>
              <a:t> merenj</a:t>
            </a:r>
            <a:r>
              <a:rPr lang="sr-Latn-CS" sz="2800"/>
              <a:t>e</a:t>
            </a:r>
            <a:r>
              <a:rPr lang="sr-Latn-CS" sz="2800">
                <a:cs typeface="Times New Roman" pitchFamily="18" charset="0"/>
              </a:rPr>
              <a:t> EMS u galvanskim elementima u </a:t>
            </a:r>
            <a:endParaRPr lang="sr-Latn-CS" sz="2800"/>
          </a:p>
          <a:p>
            <a:r>
              <a:rPr lang="sr-Latn-CS" sz="2800">
                <a:cs typeface="Times New Roman" pitchFamily="18" charset="0"/>
              </a:rPr>
              <a:t>kojima potencijal jedne elektrode zavisi od </a:t>
            </a:r>
            <a:endParaRPr lang="sr-Latn-CS" sz="2800"/>
          </a:p>
          <a:p>
            <a:r>
              <a:rPr lang="sr-Latn-CS" sz="2800">
                <a:cs typeface="Times New Roman" pitchFamily="18" charset="0"/>
              </a:rPr>
              <a:t>aktiviteta vodoničnih jona u rastvoru. </a:t>
            </a:r>
            <a:endParaRPr lang="sr-Latn-CS" sz="2800"/>
          </a:p>
          <a:p>
            <a:endParaRPr lang="sr-Latn-CS" sz="2800"/>
          </a:p>
          <a:p>
            <a:r>
              <a:rPr lang="sr-Latn-CS" sz="2800">
                <a:cs typeface="Times New Roman" pitchFamily="18" charset="0"/>
              </a:rPr>
              <a:t>Procena tačnosti pojedinih metoda zavisi </a:t>
            </a:r>
            <a:endParaRPr lang="sr-Latn-CS" sz="2800"/>
          </a:p>
          <a:p>
            <a:r>
              <a:rPr lang="sr-Latn-CS" sz="2800">
                <a:cs typeface="Times New Roman" pitchFamily="18" charset="0"/>
              </a:rPr>
              <a:t>od toga da li su određivanja vršena u elementima </a:t>
            </a:r>
            <a:endParaRPr lang="sr-Latn-CS" sz="2800"/>
          </a:p>
          <a:p>
            <a:r>
              <a:rPr lang="sr-Latn-CS" sz="2800">
                <a:cs typeface="Times New Roman" pitchFamily="18" charset="0"/>
              </a:rPr>
              <a:t>sa ili bez difuzionog potencijala</a:t>
            </a:r>
            <a:endParaRPr lang="sr-Latn-CS" sz="28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185863" y="2422525"/>
          <a:ext cx="6030912" cy="741363"/>
        </p:xfrm>
        <a:graphic>
          <a:graphicData uri="http://schemas.openxmlformats.org/presentationml/2006/ole">
            <p:oleObj spid="_x0000_s7170" name="Document" r:id="rId3" imgW="6122177" imgH="760090" progId="Word.Document.8">
              <p:embed/>
            </p:oleObj>
          </a:graphicData>
        </a:graphic>
      </p:graphicFrame>
      <p:sp>
        <p:nvSpPr>
          <p:cNvPr id="7171" name="Rectangle 8"/>
          <p:cNvSpPr>
            <a:spLocks noChangeArrowheads="1"/>
          </p:cNvSpPr>
          <p:nvPr/>
        </p:nvSpPr>
        <p:spPr bwMode="auto">
          <a:xfrm>
            <a:off x="611188" y="703263"/>
            <a:ext cx="7545387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Najtačnija metoda za određivanje kiselinskih konstanti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zasniva se na merenju EMS u </a:t>
            </a:r>
            <a:r>
              <a:rPr lang="sr-Latn-CS" sz="2800" b="1">
                <a:cs typeface="Times New Roman" pitchFamily="18" charset="0"/>
              </a:rPr>
              <a:t>elementima </a:t>
            </a:r>
            <a:endParaRPr lang="sr-Latn-CS" sz="2800" b="1"/>
          </a:p>
          <a:p>
            <a:r>
              <a:rPr lang="sr-Latn-CS" sz="2800" b="1">
                <a:cs typeface="Times New Roman" pitchFamily="18" charset="0"/>
              </a:rPr>
              <a:t>bez difuzionog potencijala</a:t>
            </a:r>
            <a:r>
              <a:rPr lang="sr-Latn-CS" sz="2400">
                <a:sym typeface="Symbol" pitchFamily="18" charset="2"/>
              </a:rPr>
              <a:t> </a:t>
            </a:r>
            <a:r>
              <a:rPr lang="sr-Latn-CS" sz="2400">
                <a:cs typeface="Times New Roman" pitchFamily="18" charset="0"/>
              </a:rPr>
              <a:t>tipa:</a:t>
            </a:r>
            <a:endParaRPr lang="sr-Latn-CS" sz="2400" baseline="30000">
              <a:sym typeface="Symbol" pitchFamily="18" charset="2"/>
            </a:endParaRPr>
          </a:p>
          <a:p>
            <a:pPr eaLnBrk="0" hangingPunct="0"/>
            <a:r>
              <a:rPr lang="sr-Latn-CS" sz="1200" baseline="30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/>
            </a:r>
            <a:br>
              <a:rPr lang="sr-Latn-CS" sz="1200" baseline="3000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endParaRPr lang="sr-Latn-CS" sz="1200" baseline="300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7172" name="Rectangle 11"/>
          <p:cNvSpPr>
            <a:spLocks noChangeArrowheads="1"/>
          </p:cNvSpPr>
          <p:nvPr/>
        </p:nvSpPr>
        <p:spPr bwMode="auto">
          <a:xfrm>
            <a:off x="971550" y="3789363"/>
            <a:ext cx="716756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Potencijal </a:t>
            </a:r>
            <a:r>
              <a:rPr lang="sr-Latn-CS" sz="2400"/>
              <a:t>VE</a:t>
            </a:r>
            <a:r>
              <a:rPr lang="sr-Latn-CS" sz="2400">
                <a:cs typeface="Times New Roman" pitchFamily="18" charset="0"/>
              </a:rPr>
              <a:t> zavisi od aktiviteta </a:t>
            </a:r>
            <a:r>
              <a:rPr lang="sr-Latn-CS" sz="2400"/>
              <a:t>H</a:t>
            </a:r>
            <a:r>
              <a:rPr lang="sr-Latn-CS" sz="2400" baseline="30000"/>
              <a:t>+</a:t>
            </a:r>
            <a:r>
              <a:rPr lang="sr-Latn-CS" sz="2400">
                <a:cs typeface="Times New Roman" pitchFamily="18" charset="0"/>
              </a:rPr>
              <a:t> jona u rastvoru </a:t>
            </a:r>
            <a:endParaRPr lang="sr-Latn-CS" sz="2400"/>
          </a:p>
          <a:p>
            <a:pPr algn="just"/>
            <a:r>
              <a:rPr lang="sr-Latn-CS" sz="2400"/>
              <a:t>(</a:t>
            </a:r>
            <a:r>
              <a:rPr lang="sr-Latn-CS" sz="2400">
                <a:cs typeface="Times New Roman" pitchFamily="18" charset="0"/>
              </a:rPr>
              <a:t>zavisan od aktiviteta HA i Aˉ</a:t>
            </a:r>
            <a:r>
              <a:rPr lang="sr-Latn-CS" sz="2400"/>
              <a:t>);</a:t>
            </a:r>
          </a:p>
          <a:p>
            <a:pPr algn="just"/>
            <a:r>
              <a:rPr lang="sr-Latn-CS" sz="2400">
                <a:cs typeface="Times New Roman" pitchFamily="18" charset="0"/>
              </a:rPr>
              <a:t>potencijal srebro-srebrohloridne elektrode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zavisi od aktiviteta </a:t>
            </a:r>
            <a:r>
              <a:rPr lang="sr-Latn-CS" sz="2400"/>
              <a:t>Cl</a:t>
            </a:r>
            <a:r>
              <a:rPr lang="sr-Latn-CS" sz="2400">
                <a:cs typeface="Arial" charset="0"/>
              </a:rPr>
              <a:t>ˉ</a:t>
            </a:r>
            <a:r>
              <a:rPr lang="sr-Latn-CS" sz="2400">
                <a:cs typeface="Times New Roman" pitchFamily="18" charset="0"/>
              </a:rPr>
              <a:t> jona.</a:t>
            </a:r>
            <a:endParaRPr lang="sr-Latn-CS" sz="24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971550" y="798513"/>
            <a:ext cx="7345363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800">
                <a:cs typeface="Times New Roman" pitchFamily="18" charset="0"/>
              </a:rPr>
              <a:t>Ukupn</a:t>
            </a:r>
            <a:r>
              <a:rPr lang="sr-Latn-CS" sz="2800"/>
              <a:t>a</a:t>
            </a:r>
            <a:r>
              <a:rPr lang="sr-Latn-CS" sz="2800">
                <a:cs typeface="Times New Roman" pitchFamily="18" charset="0"/>
              </a:rPr>
              <a:t> reakcij</a:t>
            </a:r>
            <a:r>
              <a:rPr lang="sr-Latn-CS" sz="2800"/>
              <a:t>a</a:t>
            </a:r>
            <a:r>
              <a:rPr lang="sr-Latn-CS" sz="2800">
                <a:cs typeface="Times New Roman" pitchFamily="18" charset="0"/>
              </a:rPr>
              <a:t> u elementu:</a:t>
            </a:r>
          </a:p>
          <a:p>
            <a:pPr eaLnBrk="0" hangingPunct="0"/>
            <a:endParaRPr lang="sr-Latn-CS" sz="2800"/>
          </a:p>
          <a:p>
            <a:pPr eaLnBrk="0" hangingPunct="0"/>
            <a:r>
              <a:rPr lang="sr-Latn-CS" sz="2800">
                <a:cs typeface="Times New Roman" pitchFamily="18" charset="0"/>
              </a:rPr>
              <a:t>H</a:t>
            </a:r>
            <a:r>
              <a:rPr lang="sr-Latn-CS" sz="2800" baseline="-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 + 2AgCl 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>
                <a:cs typeface="Times New Roman" pitchFamily="18" charset="0"/>
              </a:rPr>
              <a:t> 2H</a:t>
            </a:r>
            <a:r>
              <a:rPr lang="sr-Latn-CS" sz="2800" baseline="30000"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 + 2Cl</a:t>
            </a:r>
            <a:r>
              <a:rPr lang="sr-Latn-CS" sz="2800" baseline="30000">
                <a:cs typeface="Times New Roman" pitchFamily="18" charset="0"/>
                <a:sym typeface="Wingdings 3" pitchFamily="18" charset="2"/>
              </a:rPr>
              <a:t>-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 + 2Ag </a:t>
            </a:r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1187450" y="2997200"/>
            <a:ext cx="2640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ym typeface="Wingdings 3" pitchFamily="18" charset="2"/>
              </a:rPr>
              <a:t> </a:t>
            </a:r>
            <a:r>
              <a:rPr lang="sr-Latn-CS" sz="2400" i="1">
                <a:sym typeface="Wingdings 3" pitchFamily="18" charset="2"/>
              </a:rPr>
              <a:t>EMS</a:t>
            </a:r>
            <a:r>
              <a:rPr lang="sr-Latn-CS" sz="2400">
                <a:sym typeface="Wingdings 3" pitchFamily="18" charset="2"/>
              </a:rPr>
              <a:t> elementa: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4335463" y="2816225"/>
          <a:ext cx="3173412" cy="787400"/>
        </p:xfrm>
        <a:graphic>
          <a:graphicData uri="http://schemas.openxmlformats.org/presentationml/2006/ole">
            <p:oleObj spid="_x0000_s8194" name="Equation" r:id="rId3" imgW="1587240" imgH="393480" progId="Equation.3">
              <p:embed/>
            </p:oleObj>
          </a:graphicData>
        </a:graphic>
      </p:graphicFrame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1692275" y="4149725"/>
            <a:ext cx="52133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gde  je </a:t>
            </a:r>
            <a:r>
              <a:rPr lang="el-GR" sz="2400">
                <a:cs typeface="Arial" charset="0"/>
              </a:rPr>
              <a:t>ε</a:t>
            </a:r>
            <a:r>
              <a:rPr lang="sr-Latn-CS" sz="2400" baseline="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 standardna </a:t>
            </a:r>
            <a:r>
              <a:rPr lang="sr-Latn-CS" sz="2400" i="1">
                <a:cs typeface="Times New Roman" pitchFamily="18" charset="0"/>
              </a:rPr>
              <a:t>EMS</a:t>
            </a:r>
            <a:r>
              <a:rPr lang="sr-Latn-CS" sz="2400">
                <a:cs typeface="Times New Roman" pitchFamily="18" charset="0"/>
              </a:rPr>
              <a:t> elementa:</a:t>
            </a:r>
            <a:endParaRPr lang="en-US" sz="2400">
              <a:cs typeface="Times New Roman" pitchFamily="18" charset="0"/>
            </a:endParaRPr>
          </a:p>
          <a:p>
            <a:endParaRPr lang="sr-Latn-CS" sz="2400">
              <a:cs typeface="Times New Roman" pitchFamily="18" charset="0"/>
            </a:endParaRPr>
          </a:p>
          <a:p>
            <a:pPr eaLnBrk="0" hangingPunct="0"/>
            <a:r>
              <a:rPr lang="sr-Latn-CS" sz="2400">
                <a:cs typeface="Times New Roman" pitchFamily="18" charset="0"/>
              </a:rPr>
              <a:t>	Pt(H2)  │ HCl ║ AgCl │ Ag │</a:t>
            </a:r>
            <a:endParaRPr lang="en-US" sz="2400">
              <a:cs typeface="Times New Roman" pitchFamily="18" charset="0"/>
            </a:endParaRPr>
          </a:p>
          <a:p>
            <a:pPr eaLnBrk="0" hangingPunct="0"/>
            <a:r>
              <a:rPr lang="en-US" sz="2400">
                <a:cs typeface="Times New Roman" pitchFamily="18" charset="0"/>
              </a:rPr>
              <a:t>			 X</a:t>
            </a:r>
            <a:r>
              <a:rPr lang="sr-Latn-CS" sz="2400"/>
              <a:t>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4"/>
          <p:cNvSpPr>
            <a:spLocks noChangeArrowheads="1"/>
          </p:cNvSpPr>
          <p:nvPr/>
        </p:nvSpPr>
        <p:spPr bwMode="auto">
          <a:xfrm>
            <a:off x="1042988" y="549275"/>
            <a:ext cx="5827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Iz jednačine za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400" i="1" baseline="3000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>
                <a:cs typeface="Times New Roman" pitchFamily="18" charset="0"/>
              </a:rPr>
              <a:t> monoprotične kiseline</a:t>
            </a:r>
            <a:r>
              <a:rPr lang="sr-Latn-CS" sz="2400"/>
              <a:t>:</a:t>
            </a:r>
            <a:r>
              <a:rPr lang="sr-Latn-CS" sz="1200">
                <a:cs typeface="Times New Roman" pitchFamily="18" charset="0"/>
              </a:rPr>
              <a:t>:</a:t>
            </a:r>
            <a:endParaRPr lang="sr-Latn-CS"/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395288" y="1341438"/>
          <a:ext cx="3886200" cy="971550"/>
        </p:xfrm>
        <a:graphic>
          <a:graphicData uri="http://schemas.openxmlformats.org/presentationml/2006/ole">
            <p:oleObj spid="_x0000_s9218" name="Equation" r:id="rId3" imgW="1942673" imgH="485297" progId="Equation.3">
              <p:embed/>
            </p:oleObj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5435600" y="1341438"/>
          <a:ext cx="3217863" cy="990600"/>
        </p:xfrm>
        <a:graphic>
          <a:graphicData uri="http://schemas.openxmlformats.org/presentationml/2006/ole">
            <p:oleObj spid="_x0000_s9219" name="Equation" r:id="rId4" imgW="1608996" imgH="495018" progId="Equation.3">
              <p:embed/>
            </p:oleObj>
          </a:graphicData>
        </a:graphic>
      </p:graphicFrame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4572000" y="1557338"/>
            <a:ext cx="6175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800">
                <a:sym typeface="Wingdings 3" pitchFamily="18" charset="2"/>
              </a:rPr>
              <a:t> </a:t>
            </a:r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873125" y="2620963"/>
          <a:ext cx="6864350" cy="1119187"/>
        </p:xfrm>
        <a:graphic>
          <a:graphicData uri="http://schemas.openxmlformats.org/presentationml/2006/ole">
            <p:oleObj spid="_x0000_s9220" name="Equation" r:id="rId5" imgW="3429000" imgH="558720" progId="Equation.3">
              <p:embed/>
            </p:oleObj>
          </a:graphicData>
        </a:graphic>
      </p:graphicFrame>
      <p:sp>
        <p:nvSpPr>
          <p:cNvPr id="9224" name="Rectangle 9"/>
          <p:cNvSpPr>
            <a:spLocks noChangeArrowheads="1"/>
          </p:cNvSpPr>
          <p:nvPr/>
        </p:nvSpPr>
        <p:spPr bwMode="auto">
          <a:xfrm>
            <a:off x="755650" y="3860800"/>
            <a:ext cx="7286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Ako se sve </a:t>
            </a:r>
            <a:r>
              <a:rPr lang="en-US" sz="2400">
                <a:cs typeface="Times New Roman" pitchFamily="18" charset="0"/>
              </a:rPr>
              <a:t>poznate</a:t>
            </a:r>
            <a:r>
              <a:rPr lang="sr-Latn-CS" sz="2400">
                <a:cs typeface="Times New Roman" pitchFamily="18" charset="0"/>
              </a:rPr>
              <a:t> veličine prebace na levu stranu,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onda se za 25°C (298K) dobija:</a:t>
            </a:r>
            <a:endParaRPr lang="sr-Latn-CS" sz="2400"/>
          </a:p>
        </p:txBody>
      </p:sp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504825" y="5070475"/>
          <a:ext cx="8286750" cy="947738"/>
        </p:xfrm>
        <a:graphic>
          <a:graphicData uri="http://schemas.openxmlformats.org/presentationml/2006/ole">
            <p:oleObj spid="_x0000_s9221" name="Equation" r:id="rId6" imgW="4889160" imgH="558720" progId="Equation.3">
              <p:embed/>
            </p:oleObj>
          </a:graphicData>
        </a:graphic>
      </p:graphicFrame>
      <p:sp>
        <p:nvSpPr>
          <p:cNvPr id="9225" name="Oval 13"/>
          <p:cNvSpPr>
            <a:spLocks noChangeArrowheads="1"/>
          </p:cNvSpPr>
          <p:nvPr/>
        </p:nvSpPr>
        <p:spPr bwMode="auto">
          <a:xfrm>
            <a:off x="1331913" y="1341438"/>
            <a:ext cx="936625" cy="792162"/>
          </a:xfrm>
          <a:prstGeom prst="ellipse">
            <a:avLst/>
          </a:pr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6" name="Oval 14"/>
          <p:cNvSpPr>
            <a:spLocks noChangeArrowheads="1"/>
          </p:cNvSpPr>
          <p:nvPr/>
        </p:nvSpPr>
        <p:spPr bwMode="auto">
          <a:xfrm>
            <a:off x="2843213" y="1341438"/>
            <a:ext cx="720725" cy="719137"/>
          </a:xfrm>
          <a:prstGeom prst="ellipse">
            <a:avLst/>
          </a:pr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/>
          <p:cNvSpPr>
            <a:spLocks noChangeArrowheads="1"/>
          </p:cNvSpPr>
          <p:nvPr/>
        </p:nvSpPr>
        <p:spPr bwMode="auto">
          <a:xfrm>
            <a:off x="539750" y="549275"/>
            <a:ext cx="78803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Praktično</a:t>
            </a:r>
            <a:r>
              <a:rPr lang="sr-Latn-CS" sz="2400"/>
              <a:t>: </a:t>
            </a:r>
          </a:p>
          <a:p>
            <a:pPr algn="just">
              <a:buFont typeface="Wingdings" pitchFamily="2" charset="2"/>
              <a:buChar char="ü"/>
            </a:pP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meri </a:t>
            </a:r>
            <a:r>
              <a:rPr lang="sr-Latn-CS" sz="2400"/>
              <a:t>se </a:t>
            </a:r>
            <a:r>
              <a:rPr lang="sr-Latn-CS" sz="2400" i="1">
                <a:cs typeface="Times New Roman" pitchFamily="18" charset="0"/>
              </a:rPr>
              <a:t>EMS</a:t>
            </a:r>
            <a:r>
              <a:rPr lang="sr-Latn-CS" sz="2400">
                <a:cs typeface="Times New Roman" pitchFamily="18" charset="0"/>
              </a:rPr>
              <a:t> seriji rastvora koji sadrže</a:t>
            </a: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istu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tačno odmerenu masu čiste kiseline HA i njene soli NaA,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ali različitu i poznatu koncentraciju hloridnih jona</a:t>
            </a:r>
            <a:endParaRPr lang="sr-Latn-CS" sz="2400"/>
          </a:p>
        </p:txBody>
      </p:sp>
      <p:sp>
        <p:nvSpPr>
          <p:cNvPr id="58371" name="Rectangle 5"/>
          <p:cNvSpPr>
            <a:spLocks noChangeArrowheads="1"/>
          </p:cNvSpPr>
          <p:nvPr/>
        </p:nvSpPr>
        <p:spPr bwMode="auto">
          <a:xfrm>
            <a:off x="827088" y="2967038"/>
            <a:ext cx="6865937" cy="234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izračuna se preliminarna vrednost konstante K´</a:t>
            </a:r>
            <a:endParaRPr lang="sr-Latn-CS" sz="2400"/>
          </a:p>
          <a:p>
            <a:pPr>
              <a:buFont typeface="Wingdings" pitchFamily="2" charset="2"/>
              <a:buNone/>
            </a:pPr>
            <a:endParaRPr lang="sr-Latn-CS" sz="1200"/>
          </a:p>
          <a:p>
            <a:pPr>
              <a:buFont typeface="Wingdings" pitchFamily="2" charset="2"/>
              <a:buChar char="ü"/>
            </a:pPr>
            <a:r>
              <a:rPr lang="sr-Latn-CS" sz="2400"/>
              <a:t> K´</a:t>
            </a:r>
            <a:r>
              <a:rPr lang="sr-Latn-CS" sz="2400">
                <a:cs typeface="Times New Roman" pitchFamily="18" charset="0"/>
              </a:rPr>
              <a:t> se dalje koristi za izračunavanje</a:t>
            </a:r>
            <a:endParaRPr lang="sr-Latn-CS" sz="2400"/>
          </a:p>
          <a:p>
            <a:r>
              <a:rPr lang="sr-Latn-CS" sz="1200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</a:rPr>
              <a:t>tačne vrednosti koncentracionog odnosa </a:t>
            </a:r>
            <a:r>
              <a:rPr lang="sr-Latn-CS" sz="2400" i="1">
                <a:cs typeface="Times New Roman" pitchFamily="18" charset="0"/>
              </a:rPr>
              <a:t>c</a:t>
            </a:r>
            <a:r>
              <a:rPr lang="sr-Latn-CS" sz="2400" baseline="-30000">
                <a:cs typeface="Times New Roman" pitchFamily="18" charset="0"/>
              </a:rPr>
              <a:t>HA</a:t>
            </a:r>
            <a:r>
              <a:rPr lang="sr-Latn-CS" sz="2400">
                <a:cs typeface="Times New Roman" pitchFamily="18" charset="0"/>
              </a:rPr>
              <a:t>/</a:t>
            </a:r>
            <a:r>
              <a:rPr lang="sr-Latn-CS" sz="2400" i="1">
                <a:cs typeface="Times New Roman" pitchFamily="18" charset="0"/>
              </a:rPr>
              <a:t>c</a:t>
            </a:r>
            <a:r>
              <a:rPr lang="sr-Latn-CS" sz="2400" baseline="-30000">
                <a:cs typeface="Times New Roman" pitchFamily="18" charset="0"/>
              </a:rPr>
              <a:t>A</a:t>
            </a:r>
            <a:r>
              <a:rPr lang="sr-Latn-CS" sz="2400">
                <a:cs typeface="Times New Roman" pitchFamily="18" charset="0"/>
              </a:rPr>
              <a:t>-</a:t>
            </a:r>
            <a:r>
              <a:rPr lang="sr-Latn-CS" sz="1200">
                <a:cs typeface="Times New Roman" pitchFamily="18" charset="0"/>
              </a:rPr>
              <a:t> </a:t>
            </a:r>
            <a:endParaRPr lang="sr-Latn-CS" sz="1200"/>
          </a:p>
          <a:p>
            <a:endParaRPr lang="sr-Latn-CS" sz="1200"/>
          </a:p>
          <a:p>
            <a:pPr>
              <a:buFont typeface="Wingdings" pitchFamily="2" charset="2"/>
              <a:buChar char="ü"/>
            </a:pP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Ekstrapolacijom K´ izračunatih za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različite jonske sile na I = 0 dobija se log</a:t>
            </a:r>
            <a:r>
              <a:rPr lang="sr-Latn-CS" sz="2800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-3000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/>
              <a:t>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6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Elementi sa difuzionim potencijalom. Potenciometrijska titracija</a:t>
            </a:r>
            <a:r>
              <a:rPr lang="sr-Latn-CS" sz="4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</p:txBody>
      </p:sp>
      <p:sp>
        <p:nvSpPr>
          <p:cNvPr id="59395" name="Rectangle 5"/>
          <p:cNvSpPr>
            <a:spLocks noChangeArrowheads="1"/>
          </p:cNvSpPr>
          <p:nvPr/>
        </p:nvSpPr>
        <p:spPr bwMode="auto">
          <a:xfrm>
            <a:off x="755650" y="2222500"/>
            <a:ext cx="713105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buFontTx/>
              <a:buChar char="•"/>
            </a:pPr>
            <a:r>
              <a:rPr lang="sr-Latn-CS" sz="2600"/>
              <a:t> </a:t>
            </a:r>
            <a:r>
              <a:rPr lang="sr-Latn-CS" sz="2600">
                <a:cs typeface="Times New Roman" pitchFamily="18" charset="0"/>
              </a:rPr>
              <a:t>Znatno praktičnija, ali manje tačna metoda</a:t>
            </a:r>
            <a:r>
              <a:rPr lang="sr-Latn-CS" sz="2600"/>
              <a:t>:</a:t>
            </a:r>
          </a:p>
          <a:p>
            <a:pPr algn="just"/>
            <a:r>
              <a:rPr lang="sr-Latn-CS" sz="2600">
                <a:cs typeface="Times New Roman" pitchFamily="18" charset="0"/>
              </a:rPr>
              <a:t>potenciometrijsk</a:t>
            </a:r>
            <a:r>
              <a:rPr lang="sr-Latn-CS" sz="2600"/>
              <a:t>a</a:t>
            </a:r>
            <a:r>
              <a:rPr lang="sr-Latn-CS" sz="2600">
                <a:cs typeface="Times New Roman" pitchFamily="18" charset="0"/>
              </a:rPr>
              <a:t> titracij</a:t>
            </a:r>
            <a:r>
              <a:rPr lang="sr-Latn-CS" sz="2600"/>
              <a:t>a</a:t>
            </a:r>
            <a:r>
              <a:rPr lang="sr-Latn-CS" sz="2600">
                <a:cs typeface="Times New Roman" pitchFamily="18" charset="0"/>
              </a:rPr>
              <a:t> rastvora ispitivane </a:t>
            </a:r>
            <a:endParaRPr lang="sr-Latn-CS" sz="2600"/>
          </a:p>
          <a:p>
            <a:pPr algn="just"/>
            <a:r>
              <a:rPr lang="sr-Latn-CS" sz="2600">
                <a:cs typeface="Times New Roman" pitchFamily="18" charset="0"/>
              </a:rPr>
              <a:t>supstance poznate </a:t>
            </a:r>
            <a:r>
              <a:rPr lang="sr-Latn-CS" sz="2600"/>
              <a:t>C</a:t>
            </a:r>
            <a:r>
              <a:rPr lang="sr-Latn-CS" sz="2600">
                <a:cs typeface="Times New Roman" pitchFamily="18" charset="0"/>
              </a:rPr>
              <a:t> </a:t>
            </a:r>
            <a:endParaRPr lang="sr-Latn-CS" sz="2600"/>
          </a:p>
          <a:p>
            <a:pPr algn="just"/>
            <a:r>
              <a:rPr lang="sr-Latn-CS" sz="2600">
                <a:cs typeface="Times New Roman" pitchFamily="18" charset="0"/>
              </a:rPr>
              <a:t>standardnim rastvorom titranta</a:t>
            </a:r>
            <a:endParaRPr lang="sr-Latn-CS" sz="2600"/>
          </a:p>
          <a:p>
            <a:pPr algn="just"/>
            <a:endParaRPr lang="sr-Latn-CS" sz="2600"/>
          </a:p>
          <a:p>
            <a:pPr algn="just">
              <a:buFontTx/>
              <a:buChar char="•"/>
            </a:pPr>
            <a:r>
              <a:rPr lang="sr-Latn-CS" sz="2600">
                <a:cs typeface="Times New Roman" pitchFamily="18" charset="0"/>
              </a:rPr>
              <a:t>U svakoj titracionoj tački meri se</a:t>
            </a:r>
            <a:endParaRPr lang="sr-Latn-CS" sz="2600"/>
          </a:p>
          <a:p>
            <a:pPr algn="just"/>
            <a:r>
              <a:rPr lang="sr-Latn-CS" sz="2600">
                <a:cs typeface="Times New Roman" pitchFamily="18" charset="0"/>
              </a:rPr>
              <a:t> pH-vrednost i izračunava koncentracioni odnos</a:t>
            </a:r>
            <a:endParaRPr lang="sr-Latn-CS" sz="2600"/>
          </a:p>
          <a:p>
            <a:pPr algn="just"/>
            <a:r>
              <a:rPr lang="sr-Latn-CS" sz="2600">
                <a:cs typeface="Times New Roman" pitchFamily="18" charset="0"/>
              </a:rPr>
              <a:t> konjugovanog kiselinsko-baznog para.</a:t>
            </a:r>
            <a:endParaRPr lang="sr-Latn-CS" sz="26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/>
          <p:cNvSpPr>
            <a:spLocks noChangeArrowheads="1"/>
          </p:cNvSpPr>
          <p:nvPr/>
        </p:nvSpPr>
        <p:spPr bwMode="auto">
          <a:xfrm>
            <a:off x="755650" y="1019175"/>
            <a:ext cx="7731125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 Elementi sa difuzionim potencijalom uobičajeno su tipa:</a:t>
            </a:r>
            <a:endParaRPr lang="sr-Latn-CS" sz="2400"/>
          </a:p>
          <a:p>
            <a:pPr eaLnBrk="0" hangingPunct="0"/>
            <a:endParaRPr lang="sr-Latn-CS"/>
          </a:p>
        </p:txBody>
      </p:sp>
      <p:sp>
        <p:nvSpPr>
          <p:cNvPr id="60419" name="Rectangle 5"/>
          <p:cNvSpPr>
            <a:spLocks noChangeArrowheads="1"/>
          </p:cNvSpPr>
          <p:nvPr/>
        </p:nvSpPr>
        <p:spPr bwMode="auto">
          <a:xfrm>
            <a:off x="1042988" y="1897063"/>
            <a:ext cx="7286625" cy="922337"/>
          </a:xfrm>
          <a:prstGeom prst="rect">
            <a:avLst/>
          </a:prstGeom>
          <a:noFill/>
          <a:ln w="38100" cmpd="dbl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S</a:t>
            </a:r>
            <a:r>
              <a:rPr lang="sr-Latn-CS" sz="2400"/>
              <a:t>E</a:t>
            </a:r>
            <a:r>
              <a:rPr lang="sr-Latn-CS" sz="2400">
                <a:cs typeface="Times New Roman" pitchFamily="18" charset="0"/>
              </a:rPr>
              <a:t>    │</a:t>
            </a:r>
            <a:r>
              <a:rPr lang="sr-Latn-CS" sz="2400"/>
              <a:t>X</a:t>
            </a:r>
            <a:r>
              <a:rPr lang="sr-Latn-CS" sz="2400">
                <a:cs typeface="Times New Roman" pitchFamily="18" charset="0"/>
              </a:rPr>
              <a:t> rastvor ili  ║  soni most,  │ zas</a:t>
            </a:r>
            <a:r>
              <a:rPr lang="sr-Latn-CS" sz="2400"/>
              <a:t>.</a:t>
            </a:r>
            <a:r>
              <a:rPr lang="sr-Latn-CS" sz="2400">
                <a:cs typeface="Times New Roman" pitchFamily="18" charset="0"/>
              </a:rPr>
              <a:t> kalomelova</a:t>
            </a:r>
          </a:p>
          <a:p>
            <a:pPr eaLnBrk="0" hangingPunct="0"/>
            <a:r>
              <a:rPr lang="sr-Latn-CS" sz="2400"/>
              <a:t>         </a:t>
            </a:r>
            <a:r>
              <a:rPr lang="sr-Latn-CS" sz="2400">
                <a:cs typeface="Times New Roman" pitchFamily="18" charset="0"/>
              </a:rPr>
              <a:t>│ </a:t>
            </a:r>
            <a:r>
              <a:rPr lang="sr-Latn-CS" sz="2400"/>
              <a:t>S</a:t>
            </a:r>
            <a:r>
              <a:rPr lang="sr-Latn-CS" sz="2400">
                <a:cs typeface="Times New Roman" pitchFamily="18" charset="0"/>
              </a:rPr>
              <a:t> pufer       ║ za</a:t>
            </a:r>
            <a:r>
              <a:rPr lang="sr-Latn-CS" sz="2400"/>
              <a:t>s.</a:t>
            </a:r>
            <a:r>
              <a:rPr lang="sr-Latn-CS" sz="2400">
                <a:cs typeface="Times New Roman" pitchFamily="18" charset="0"/>
              </a:rPr>
              <a:t> KCl	│ elektroda</a:t>
            </a:r>
            <a:r>
              <a:rPr lang="sr-Latn-CS" sz="2800">
                <a:cs typeface="Times New Roman" pitchFamily="18" charset="0"/>
              </a:rPr>
              <a:t>	</a:t>
            </a:r>
            <a:r>
              <a:rPr lang="sr-Latn-CS" sz="2800"/>
              <a:t> </a:t>
            </a:r>
          </a:p>
        </p:txBody>
      </p:sp>
      <p:sp>
        <p:nvSpPr>
          <p:cNvPr id="60420" name="Rectangle 6"/>
          <p:cNvSpPr>
            <a:spLocks noChangeArrowheads="1"/>
          </p:cNvSpPr>
          <p:nvPr/>
        </p:nvSpPr>
        <p:spPr bwMode="auto">
          <a:xfrm>
            <a:off x="1331913" y="3789363"/>
            <a:ext cx="6421437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pH-metri konstruisani tako da je merena </a:t>
            </a:r>
            <a:r>
              <a:rPr lang="sr-Latn-CS" sz="2400" i="1">
                <a:cs typeface="Times New Roman" pitchFamily="18" charset="0"/>
              </a:rPr>
              <a:t>EMS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direktno povezana sa pH </a:t>
            </a:r>
            <a:endParaRPr lang="sr-Latn-CS" sz="2400"/>
          </a:p>
          <a:p>
            <a:pPr algn="just"/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Merenje pH </a:t>
            </a:r>
            <a:r>
              <a:rPr lang="sr-Latn-CS" sz="2400"/>
              <a:t>=</a:t>
            </a:r>
            <a:r>
              <a:rPr lang="sr-Latn-CS" sz="2400">
                <a:cs typeface="Times New Roman" pitchFamily="18" charset="0"/>
              </a:rPr>
              <a:t> poređenje </a:t>
            </a:r>
            <a:r>
              <a:rPr lang="sr-Latn-CS" sz="2400" i="1">
                <a:cs typeface="Times New Roman" pitchFamily="18" charset="0"/>
              </a:rPr>
              <a:t>EMS</a:t>
            </a:r>
            <a:r>
              <a:rPr lang="sr-Latn-CS" sz="2400">
                <a:cs typeface="Times New Roman" pitchFamily="18" charset="0"/>
              </a:rPr>
              <a:t> elementa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koji sadrži standardni pufer, pH(S), sa </a:t>
            </a:r>
            <a:r>
              <a:rPr lang="sr-Latn-CS" sz="2400" i="1">
                <a:cs typeface="Times New Roman" pitchFamily="18" charset="0"/>
              </a:rPr>
              <a:t>EMS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istog elementa </a:t>
            </a:r>
            <a:r>
              <a:rPr lang="sr-Latn-CS" sz="2400"/>
              <a:t>sa </a:t>
            </a:r>
            <a:r>
              <a:rPr lang="sr-Latn-CS" sz="2400">
                <a:cs typeface="Times New Roman" pitchFamily="18" charset="0"/>
              </a:rPr>
              <a:t>ispitivanim rastvorom. </a:t>
            </a:r>
            <a:endParaRPr lang="sr-Latn-CS" sz="24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/>
          <p:cNvSpPr>
            <a:spLocks noChangeArrowheads="1"/>
          </p:cNvSpPr>
          <p:nvPr/>
        </p:nvSpPr>
        <p:spPr bwMode="auto">
          <a:xfrm>
            <a:off x="1331913" y="836613"/>
            <a:ext cx="6321425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Izmerena pH-vrednost ispitivanog rastvora </a:t>
            </a:r>
            <a:r>
              <a:rPr lang="sr-Latn-CS" sz="2400"/>
              <a:t>se</a:t>
            </a:r>
          </a:p>
          <a:p>
            <a:r>
              <a:rPr lang="sr-Latn-CS" sz="2400">
                <a:cs typeface="Times New Roman" pitchFamily="18" charset="0"/>
              </a:rPr>
              <a:t> izraž</a:t>
            </a:r>
            <a:r>
              <a:rPr lang="sr-Latn-CS" sz="2400"/>
              <a:t>ava</a:t>
            </a:r>
            <a:r>
              <a:rPr lang="sr-Latn-CS" sz="2400">
                <a:cs typeface="Times New Roman" pitchFamily="18" charset="0"/>
              </a:rPr>
              <a:t> praktičnom jednačinom kiselosti:</a:t>
            </a:r>
            <a:endParaRPr lang="sr-Latn-CS" sz="2400"/>
          </a:p>
          <a:p>
            <a:pPr eaLnBrk="0" hangingPunct="0"/>
            <a:endParaRPr lang="sr-Latn-CS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2330450" y="2352675"/>
          <a:ext cx="3560763" cy="838200"/>
        </p:xfrm>
        <a:graphic>
          <a:graphicData uri="http://schemas.openxmlformats.org/presentationml/2006/ole">
            <p:oleObj spid="_x0000_s10242" name="Equation" r:id="rId3" imgW="1777680" imgH="419040" progId="Equation.3">
              <p:embed/>
            </p:oleObj>
          </a:graphicData>
        </a:graphic>
      </p:graphicFrame>
      <p:sp>
        <p:nvSpPr>
          <p:cNvPr id="10244" name="Rectangle 6"/>
          <p:cNvSpPr>
            <a:spLocks noChangeArrowheads="1"/>
          </p:cNvSpPr>
          <p:nvPr/>
        </p:nvSpPr>
        <p:spPr bwMode="auto">
          <a:xfrm>
            <a:off x="1042988" y="3606800"/>
            <a:ext cx="7713662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/>
              <a:t>Važi </a:t>
            </a:r>
            <a:r>
              <a:rPr lang="sr-Latn-CS" sz="2400">
                <a:cs typeface="Times New Roman" pitchFamily="18" charset="0"/>
              </a:rPr>
              <a:t>samo </a:t>
            </a:r>
            <a:r>
              <a:rPr lang="sr-Latn-CS" sz="2400"/>
              <a:t>ako</a:t>
            </a:r>
            <a:r>
              <a:rPr lang="sr-Latn-CS" sz="2400">
                <a:cs typeface="Times New Roman" pitchFamily="18" charset="0"/>
              </a:rPr>
              <a:t> nema znatne razlike između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difuzionog potencijala kada se u elementu nalazi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ispitivani rastvor ili standardni pufer</a:t>
            </a:r>
            <a:endParaRPr lang="sr-Latn-CS" sz="2400"/>
          </a:p>
          <a:p>
            <a:endParaRPr lang="sr-Latn-CS" sz="2400"/>
          </a:p>
          <a:p>
            <a:r>
              <a:rPr lang="sr-Latn-CS" sz="2400"/>
              <a:t>U</a:t>
            </a:r>
            <a:r>
              <a:rPr lang="sr-Latn-CS" sz="2400">
                <a:cs typeface="Times New Roman" pitchFamily="18" charset="0"/>
              </a:rPr>
              <a:t>slov ispunjen kada se ispitivani rastvor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 i standardni pufer ne razlikuju mnogo u pH i jonskoj sili</a:t>
            </a:r>
            <a:r>
              <a:rPr lang="sr-Latn-CS" sz="2400"/>
              <a:t>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6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Monoprotične kiseline</a:t>
            </a:r>
            <a:br>
              <a:rPr lang="sr-Latn-CS" sz="36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</a:br>
            <a:endParaRPr lang="sr-Latn-CS" sz="3600" b="1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5867400" y="1412875"/>
          <a:ext cx="2036763" cy="931863"/>
        </p:xfrm>
        <a:graphic>
          <a:graphicData uri="http://schemas.openxmlformats.org/presentationml/2006/ole">
            <p:oleObj spid="_x0000_s11266" name="Equation" r:id="rId3" imgW="1018671" imgH="466217" progId="Equation.3">
              <p:embed/>
            </p:oleObj>
          </a:graphicData>
        </a:graphic>
      </p:graphicFrame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900113" y="1538288"/>
            <a:ext cx="1881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/>
              <a:t>D</a:t>
            </a:r>
            <a:r>
              <a:rPr lang="sr-Latn-CS" sz="2400">
                <a:cs typeface="Times New Roman" pitchFamily="18" charset="0"/>
              </a:rPr>
              <a:t>isocijacija:</a:t>
            </a:r>
            <a:r>
              <a:rPr lang="sr-Latn-CS" sz="2400"/>
              <a:t> 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3132138" y="1557338"/>
            <a:ext cx="2025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solidFill>
                  <a:srgbClr val="CC3300"/>
                </a:solidFill>
                <a:cs typeface="Times New Roman" pitchFamily="18" charset="0"/>
              </a:rPr>
              <a:t>HA </a:t>
            </a:r>
            <a:r>
              <a:rPr lang="sr-Latn-CS" sz="240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>
                <a:solidFill>
                  <a:srgbClr val="CC3300"/>
                </a:solidFill>
                <a:cs typeface="Times New Roman" pitchFamily="18" charset="0"/>
              </a:rPr>
              <a:t> H</a:t>
            </a:r>
            <a:r>
              <a:rPr lang="sr-Latn-CS" sz="2400" baseline="3000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Aˉ</a:t>
            </a:r>
            <a:endParaRPr lang="sr-Latn-CS" sz="240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11271" name="Rectangle 9"/>
          <p:cNvSpPr>
            <a:spLocks noChangeArrowheads="1"/>
          </p:cNvSpPr>
          <p:nvPr/>
        </p:nvSpPr>
        <p:spPr bwMode="auto">
          <a:xfrm>
            <a:off x="900113" y="3429000"/>
            <a:ext cx="1746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ili građenje:</a:t>
            </a:r>
            <a:endParaRPr lang="sr-Latn-CS" sz="2400"/>
          </a:p>
        </p:txBody>
      </p:sp>
      <p:sp>
        <p:nvSpPr>
          <p:cNvPr id="11272" name="Rectangle 10"/>
          <p:cNvSpPr>
            <a:spLocks noChangeArrowheads="1"/>
          </p:cNvSpPr>
          <p:nvPr/>
        </p:nvSpPr>
        <p:spPr bwMode="auto">
          <a:xfrm>
            <a:off x="3203575" y="3429000"/>
            <a:ext cx="2009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solidFill>
                  <a:srgbClr val="660033"/>
                </a:solidFill>
                <a:cs typeface="Times New Roman" pitchFamily="18" charset="0"/>
              </a:rPr>
              <a:t>H</a:t>
            </a:r>
            <a:r>
              <a:rPr lang="sr-Latn-CS" sz="2400" baseline="30000">
                <a:solidFill>
                  <a:srgbClr val="660033"/>
                </a:solidFill>
                <a:cs typeface="Times New Roman" pitchFamily="18" charset="0"/>
              </a:rPr>
              <a:t>+</a:t>
            </a:r>
            <a:r>
              <a:rPr lang="sr-Latn-CS" sz="2400">
                <a:solidFill>
                  <a:srgbClr val="660033"/>
                </a:solidFill>
                <a:cs typeface="Times New Roman" pitchFamily="18" charset="0"/>
              </a:rPr>
              <a:t> + A</a:t>
            </a:r>
            <a:r>
              <a:rPr lang="sr-Latn-CS" sz="2400" baseline="30000">
                <a:solidFill>
                  <a:srgbClr val="660033"/>
                </a:solidFill>
                <a:cs typeface="Times New Roman" pitchFamily="18" charset="0"/>
              </a:rPr>
              <a:t>ˉ</a:t>
            </a:r>
            <a:r>
              <a:rPr lang="sr-Latn-CS" sz="2400">
                <a:solidFill>
                  <a:srgbClr val="660033"/>
                </a:solidFill>
                <a:cs typeface="Times New Roman" pitchFamily="18" charset="0"/>
              </a:rPr>
              <a:t> </a:t>
            </a:r>
            <a:r>
              <a:rPr lang="sr-Latn-CS" sz="240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>
                <a:solidFill>
                  <a:srgbClr val="660033"/>
                </a:solidFill>
                <a:cs typeface="Times New Roman" pitchFamily="18" charset="0"/>
              </a:rPr>
              <a:t> HA</a:t>
            </a:r>
            <a:r>
              <a:rPr lang="sr-Latn-CS" sz="9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120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5867400" y="3141663"/>
          <a:ext cx="2036763" cy="914400"/>
        </p:xfrm>
        <a:graphic>
          <a:graphicData uri="http://schemas.openxmlformats.org/presentationml/2006/ole">
            <p:oleObj spid="_x0000_s11267" name="Equation" r:id="rId4" imgW="1018671" imgH="456856" progId="Equation.3">
              <p:embed/>
            </p:oleObj>
          </a:graphicData>
        </a:graphic>
      </p:graphicFrame>
      <p:sp>
        <p:nvSpPr>
          <p:cNvPr id="11273" name="Rectangle 13"/>
          <p:cNvSpPr>
            <a:spLocks noChangeArrowheads="1"/>
          </p:cNvSpPr>
          <p:nvPr/>
        </p:nvSpPr>
        <p:spPr bwMode="auto">
          <a:xfrm>
            <a:off x="3924300" y="4579293"/>
            <a:ext cx="50401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1200" dirty="0"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rgbClr val="660033"/>
                </a:solidFill>
                <a:cs typeface="Times New Roman" pitchFamily="18" charset="0"/>
              </a:rPr>
              <a:t>konstanta građenja ili </a:t>
            </a:r>
            <a:r>
              <a:rPr lang="sr-Latn-CS" sz="2400" dirty="0" smtClean="0">
                <a:solidFill>
                  <a:srgbClr val="660033"/>
                </a:solidFill>
                <a:cs typeface="Times New Roman" pitchFamily="18" charset="0"/>
              </a:rPr>
              <a:t>proton</a:t>
            </a:r>
            <a:r>
              <a:rPr lang="en-US" sz="2400" dirty="0" err="1" smtClean="0">
                <a:solidFill>
                  <a:srgbClr val="660033"/>
                </a:solidFill>
                <a:cs typeface="Times New Roman" pitchFamily="18" charset="0"/>
              </a:rPr>
              <a:t>ovanja</a:t>
            </a:r>
            <a:r>
              <a:rPr lang="sr-Latn-CS" sz="900" dirty="0" smtClean="0"/>
              <a:t> </a:t>
            </a:r>
            <a:endParaRPr lang="sr-Latn-CS" dirty="0"/>
          </a:p>
        </p:txBody>
      </p:sp>
      <p:sp>
        <p:nvSpPr>
          <p:cNvPr id="11274" name="Text Box 14"/>
          <p:cNvSpPr txBox="1">
            <a:spLocks noChangeArrowheads="1"/>
          </p:cNvSpPr>
          <p:nvPr/>
        </p:nvSpPr>
        <p:spPr bwMode="auto">
          <a:xfrm>
            <a:off x="4624388" y="32273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042988" y="549275"/>
            <a:ext cx="645953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Sve veličine od značaja za određivanje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kiselinskih konstanti međusobno su povezane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jednačinama </a:t>
            </a:r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balansa masa</a:t>
            </a:r>
            <a:r>
              <a:rPr lang="sr-Latn-CS" sz="2400">
                <a:cs typeface="Times New Roman" pitchFamily="18" charset="0"/>
              </a:rPr>
              <a:t>:</a:t>
            </a:r>
            <a:endParaRPr lang="sr-Latn-CS" sz="2400"/>
          </a:p>
        </p:txBody>
      </p:sp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1908175" y="1989138"/>
            <a:ext cx="84137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C</a:t>
            </a:r>
            <a:r>
              <a:rPr lang="sr-Latn-CS" sz="2400" baseline="-30000">
                <a:solidFill>
                  <a:srgbClr val="0033CC"/>
                </a:solidFill>
                <a:cs typeface="Times New Roman" pitchFamily="18" charset="0"/>
              </a:rPr>
              <a:t>HA</a:t>
            </a:r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 ≡ C</a:t>
            </a:r>
            <a:r>
              <a:rPr lang="sr-Latn-CS" sz="2400" baseline="-30000">
                <a:solidFill>
                  <a:srgbClr val="0033CC"/>
                </a:solidFill>
                <a:cs typeface="Times New Roman" pitchFamily="18" charset="0"/>
              </a:rPr>
              <a:t>A</a:t>
            </a:r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 </a:t>
            </a:r>
            <a:r>
              <a:rPr lang="en-US" sz="2400">
                <a:solidFill>
                  <a:srgbClr val="0033CC"/>
                </a:solidFill>
                <a:cs typeface="Times New Roman" pitchFamily="18" charset="0"/>
              </a:rPr>
              <a:t>=</a:t>
            </a:r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 [HA] + [A</a:t>
            </a:r>
            <a:r>
              <a:rPr lang="sr-Latn-CS" sz="2400" baseline="30000">
                <a:solidFill>
                  <a:srgbClr val="0033CC"/>
                </a:solidFill>
                <a:cs typeface="Times New Roman" pitchFamily="18" charset="0"/>
              </a:rPr>
              <a:t>-</a:t>
            </a:r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]						</a:t>
            </a:r>
            <a:endParaRPr lang="sr-Latn-CS" sz="2400">
              <a:solidFill>
                <a:srgbClr val="0033CC"/>
              </a:solidFill>
            </a:endParaRPr>
          </a:p>
          <a:p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[H]</a:t>
            </a:r>
            <a:r>
              <a:rPr lang="sr-Latn-CS" sz="2400" baseline="-30000">
                <a:solidFill>
                  <a:srgbClr val="0033CC"/>
                </a:solidFill>
                <a:cs typeface="Times New Roman" pitchFamily="18" charset="0"/>
              </a:rPr>
              <a:t>tot</a:t>
            </a:r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 = [HA] + [H</a:t>
            </a:r>
            <a:r>
              <a:rPr lang="sr-Latn-CS" sz="2400" baseline="30000">
                <a:solidFill>
                  <a:srgbClr val="0033CC"/>
                </a:solidFill>
                <a:cs typeface="Times New Roman" pitchFamily="18" charset="0"/>
              </a:rPr>
              <a:t>+</a:t>
            </a:r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] + [OH</a:t>
            </a:r>
            <a:r>
              <a:rPr lang="sr-Latn-CS" sz="2400" baseline="30000">
                <a:solidFill>
                  <a:srgbClr val="0033CC"/>
                </a:solidFill>
                <a:cs typeface="Times New Roman" pitchFamily="18" charset="0"/>
              </a:rPr>
              <a:t>-</a:t>
            </a:r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]	</a:t>
            </a:r>
            <a:r>
              <a:rPr lang="sr-Latn-CS" sz="900"/>
              <a:t> </a:t>
            </a:r>
            <a:endParaRPr lang="sr-Latn-CS"/>
          </a:p>
        </p:txBody>
      </p:sp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611188" y="3068638"/>
            <a:ext cx="4357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i jednačinom funkcije građenja:</a:t>
            </a:r>
            <a:endParaRPr lang="sr-Latn-CS" sz="2400"/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2525713" y="3746500"/>
          <a:ext cx="5892800" cy="1346200"/>
        </p:xfrm>
        <a:graphic>
          <a:graphicData uri="http://schemas.openxmlformats.org/presentationml/2006/ole">
            <p:oleObj spid="_x0000_s12290" name="Equation" r:id="rId3" imgW="2946240" imgH="672840" progId="Equation.3">
              <p:embed/>
            </p:oleObj>
          </a:graphicData>
        </a:graphic>
      </p:graphicFrame>
      <p:sp>
        <p:nvSpPr>
          <p:cNvPr id="12294" name="Rectangle 8"/>
          <p:cNvSpPr>
            <a:spLocks noChangeArrowheads="1"/>
          </p:cNvSpPr>
          <p:nvPr/>
        </p:nvSpPr>
        <p:spPr bwMode="auto">
          <a:xfrm>
            <a:off x="1331913" y="5229225"/>
            <a:ext cx="6915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srednji protonski broj</a:t>
            </a:r>
            <a:endParaRPr lang="sr-Latn-CS" sz="2400">
              <a:solidFill>
                <a:srgbClr val="0033CC"/>
              </a:solidFill>
              <a:cs typeface="Arial" charset="0"/>
            </a:endParaRPr>
          </a:p>
          <a:p>
            <a:pPr algn="just"/>
            <a:r>
              <a:rPr lang="sr-Latn-CS" sz="2400">
                <a:solidFill>
                  <a:srgbClr val="0033CC"/>
                </a:solidFill>
                <a:cs typeface="Arial" charset="0"/>
              </a:rPr>
              <a:t>(</a:t>
            </a:r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prosečan broj protona vezanih po molu baze, </a:t>
            </a:r>
            <a:r>
              <a:rPr lang="en-US" sz="2400" i="1">
                <a:solidFill>
                  <a:srgbClr val="0033CC"/>
                </a:solidFill>
                <a:cs typeface="Times New Roman" pitchFamily="18" charset="0"/>
              </a:rPr>
              <a:t>C</a:t>
            </a:r>
            <a:r>
              <a:rPr lang="sr-Latn-CS" sz="2400" baseline="-30000">
                <a:solidFill>
                  <a:srgbClr val="0033CC"/>
                </a:solidFill>
                <a:cs typeface="Times New Roman" pitchFamily="18" charset="0"/>
              </a:rPr>
              <a:t>A</a:t>
            </a:r>
            <a:r>
              <a:rPr lang="sr-Latn-CS" sz="2400">
                <a:solidFill>
                  <a:srgbClr val="0033CC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971550" y="765175"/>
            <a:ext cx="7027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/>
              <a:t>U</a:t>
            </a:r>
            <a:r>
              <a:rPr lang="sr-Latn-CS" sz="2400">
                <a:cs typeface="Times New Roman" pitchFamily="18" charset="0"/>
              </a:rPr>
              <a:t> kiselom rastvoru se član [OHˉ] može zanemariti</a:t>
            </a:r>
            <a:r>
              <a:rPr lang="sr-Latn-CS" sz="2400"/>
              <a:t>:</a:t>
            </a:r>
            <a:r>
              <a:rPr lang="sr-Latn-CS" sz="2400">
                <a:sym typeface="Wingdings 3" pitchFamily="18" charset="2"/>
              </a:rPr>
              <a:t> </a:t>
            </a: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2268538" y="1700213"/>
          <a:ext cx="2281237" cy="931862"/>
        </p:xfrm>
        <a:graphic>
          <a:graphicData uri="http://schemas.openxmlformats.org/presentationml/2006/ole">
            <p:oleObj spid="_x0000_s13314" name="Equation" r:id="rId3" imgW="1142495" imgH="466217" progId="Equation.3">
              <p:embed/>
            </p:oleObj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6011863" y="1535113"/>
          <a:ext cx="1903412" cy="1014412"/>
        </p:xfrm>
        <a:graphic>
          <a:graphicData uri="http://schemas.openxmlformats.org/presentationml/2006/ole">
            <p:oleObj spid="_x0000_s13315" name="Equation" r:id="rId4" imgW="952200" imgH="507960" progId="Equation.3">
              <p:embed/>
            </p:oleObj>
          </a:graphicData>
        </a:graphic>
      </p:graphicFrame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971550" y="1989138"/>
            <a:ext cx="471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ym typeface="Wingdings 3" pitchFamily="18" charset="2"/>
              </a:rPr>
              <a:t></a:t>
            </a:r>
          </a:p>
        </p:txBody>
      </p:sp>
      <p:sp>
        <p:nvSpPr>
          <p:cNvPr id="13319" name="Rectangle 8"/>
          <p:cNvSpPr>
            <a:spLocks noChangeArrowheads="1"/>
          </p:cNvSpPr>
          <p:nvPr/>
        </p:nvSpPr>
        <p:spPr bwMode="auto">
          <a:xfrm>
            <a:off x="900113" y="3429000"/>
            <a:ext cx="2640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Zavisnost funkcije</a:t>
            </a:r>
            <a:r>
              <a:rPr lang="sr-Latn-CS" sz="900"/>
              <a:t> </a:t>
            </a:r>
            <a:endParaRPr lang="sr-Latn-CS"/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3924300" y="3213100"/>
          <a:ext cx="931863" cy="931863"/>
        </p:xfrm>
        <a:graphic>
          <a:graphicData uri="http://schemas.openxmlformats.org/presentationml/2006/ole">
            <p:oleObj spid="_x0000_s13316" name="Equation" r:id="rId5" imgW="466141" imgH="466217" progId="Equation.3">
              <p:embed/>
            </p:oleObj>
          </a:graphicData>
        </a:graphic>
      </p:graphicFrame>
      <p:sp>
        <p:nvSpPr>
          <p:cNvPr id="13320" name="Text Box 11"/>
          <p:cNvSpPr txBox="1">
            <a:spLocks noChangeArrowheads="1"/>
          </p:cNvSpPr>
          <p:nvPr/>
        </p:nvSpPr>
        <p:spPr bwMode="auto">
          <a:xfrm>
            <a:off x="5200650" y="3375025"/>
            <a:ext cx="160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od</a:t>
            </a:r>
            <a:r>
              <a:rPr lang="en-US" sz="2400"/>
              <a:t>	[H</a:t>
            </a:r>
            <a:r>
              <a:rPr lang="en-US" sz="2400" baseline="30000"/>
              <a:t>+</a:t>
            </a:r>
            <a:r>
              <a:rPr lang="en-US" sz="2400"/>
              <a:t>]</a:t>
            </a:r>
            <a:endParaRPr lang="sr-Latn-CS" sz="2400"/>
          </a:p>
        </p:txBody>
      </p:sp>
      <p:sp>
        <p:nvSpPr>
          <p:cNvPr id="13321" name="Rectangle 12"/>
          <p:cNvSpPr>
            <a:spLocks noChangeArrowheads="1"/>
          </p:cNvSpPr>
          <p:nvPr/>
        </p:nvSpPr>
        <p:spPr bwMode="auto">
          <a:xfrm>
            <a:off x="827088" y="4335463"/>
            <a:ext cx="7594600" cy="88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predstavlja pravu koja prolazi kroz koordinatni početak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sa nagibom koji odgovara </a:t>
            </a:r>
            <a:r>
              <a:rPr lang="en-US" sz="2400">
                <a:cs typeface="Times New Roman" pitchFamily="18" charset="0"/>
              </a:rPr>
              <a:t>1/</a:t>
            </a:r>
            <a:r>
              <a:rPr lang="sr-Latn-CS" sz="2800" i="1">
                <a:cs typeface="Times New Roman" pitchFamily="18" charset="0"/>
              </a:rPr>
              <a:t>K</a:t>
            </a:r>
            <a:r>
              <a:rPr lang="sr-Latn-CS" sz="2800" i="1" baseline="-30000">
                <a:cs typeface="Times New Roman" pitchFamily="18" charset="0"/>
              </a:rPr>
              <a:t>k</a:t>
            </a:r>
            <a:r>
              <a:rPr lang="sr-Latn-CS" sz="2800" i="1" baseline="30000">
                <a:cs typeface="Times New Roman" pitchFamily="18" charset="0"/>
              </a:rPr>
              <a:t>c</a:t>
            </a:r>
            <a:r>
              <a:rPr lang="en-US" sz="2800"/>
              <a:t>, </a:t>
            </a:r>
            <a:r>
              <a:rPr lang="en-US" sz="2400"/>
              <a:t>odnosno </a:t>
            </a:r>
            <a:r>
              <a:rPr lang="en-US" sz="2400" i="1"/>
              <a:t>K</a:t>
            </a:r>
            <a:r>
              <a:rPr lang="en-US" sz="2400" i="1" baseline="-25000"/>
              <a:t>p</a:t>
            </a:r>
            <a:r>
              <a:rPr lang="en-US" sz="2400" i="1" baseline="30000"/>
              <a:t>c</a:t>
            </a:r>
            <a:endParaRPr lang="sr-Latn-CS" sz="2400" i="1" baseline="300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971550" y="404813"/>
            <a:ext cx="2951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Srednji ligandni broj</a:t>
            </a:r>
            <a:r>
              <a:rPr lang="sr-Latn-CS" sz="2400"/>
              <a:t> 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042988" y="765175"/>
            <a:ext cx="6170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izračunava se iz eksperimentalnih podataka:</a:t>
            </a:r>
            <a:endParaRPr lang="sr-Latn-CS" sz="2400"/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1271588" y="1412875"/>
          <a:ext cx="4364037" cy="989013"/>
        </p:xfrm>
        <a:graphic>
          <a:graphicData uri="http://schemas.openxmlformats.org/presentationml/2006/ole">
            <p:oleObj spid="_x0000_s14338" name="Equation" r:id="rId3" imgW="2184120" imgH="495000" progId="Equation.3">
              <p:embed/>
            </p:oleObj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1431925" y="2843213"/>
          <a:ext cx="3581400" cy="474662"/>
        </p:xfrm>
        <a:graphic>
          <a:graphicData uri="http://schemas.openxmlformats.org/presentationml/2006/ole">
            <p:oleObj spid="_x0000_s14339" name="Equation" r:id="rId4" imgW="2108160" imgH="279360" progId="Equation.3">
              <p:embed/>
            </p:oleObj>
          </a:graphicData>
        </a:graphic>
      </p:graphicFrame>
      <p:sp>
        <p:nvSpPr>
          <p:cNvPr id="14342" name="Rectangle 8"/>
          <p:cNvSpPr>
            <a:spLocks noChangeArrowheads="1"/>
          </p:cNvSpPr>
          <p:nvPr/>
        </p:nvSpPr>
        <p:spPr bwMode="auto">
          <a:xfrm>
            <a:off x="1042988" y="3429000"/>
            <a:ext cx="711835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/>
              <a:t>J</a:t>
            </a:r>
            <a:r>
              <a:rPr lang="sr-Latn-CS" sz="2400">
                <a:cs typeface="Times New Roman" pitchFamily="18" charset="0"/>
              </a:rPr>
              <a:t>ak</a:t>
            </a:r>
            <a:r>
              <a:rPr lang="sr-Latn-CS" sz="2400"/>
              <a:t>a</a:t>
            </a:r>
            <a:r>
              <a:rPr lang="sr-Latn-CS" sz="2400">
                <a:cs typeface="Times New Roman" pitchFamily="18" charset="0"/>
              </a:rPr>
              <a:t> kiselin</a:t>
            </a:r>
            <a:r>
              <a:rPr lang="sr-Latn-CS" sz="2400"/>
              <a:t>a</a:t>
            </a:r>
            <a:r>
              <a:rPr lang="sr-Latn-CS" sz="2400">
                <a:cs typeface="Times New Roman" pitchFamily="18" charset="0"/>
              </a:rPr>
              <a:t> H</a:t>
            </a:r>
            <a:r>
              <a:rPr lang="sr-Latn-CS" sz="2400" baseline="30000">
                <a:cs typeface="Times New Roman" pitchFamily="18" charset="0"/>
              </a:rPr>
              <a:t>+</a:t>
            </a:r>
            <a:r>
              <a:rPr lang="sr-Latn-CS" sz="2400">
                <a:cs typeface="Times New Roman" pitchFamily="18" charset="0"/>
              </a:rPr>
              <a:t>X</a:t>
            </a:r>
            <a:r>
              <a:rPr lang="sr-Latn-CS" sz="2400" baseline="30000">
                <a:cs typeface="Times New Roman" pitchFamily="18" charset="0"/>
              </a:rPr>
              <a:t>-</a:t>
            </a:r>
            <a:r>
              <a:rPr lang="sr-Latn-CS" sz="2400">
                <a:cs typeface="Times New Roman" pitchFamily="18" charset="0"/>
              </a:rPr>
              <a:t>se po potrebi dodaje u rastvor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da suzbije protolizu ispitivane kiseline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Koncentracija slobodnih vodoničnih jona [H</a:t>
            </a:r>
            <a:r>
              <a:rPr lang="sr-Latn-CS" sz="2400" baseline="30000">
                <a:cs typeface="Times New Roman" pitchFamily="18" charset="0"/>
              </a:rPr>
              <a:t>+</a:t>
            </a:r>
            <a:r>
              <a:rPr lang="sr-Latn-CS" sz="2400">
                <a:cs typeface="Times New Roman" pitchFamily="18" charset="0"/>
              </a:rPr>
              <a:t>]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dobija se iz pH-merenja, a [NaOH] je koncentracija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dodate jake baze pri titraciji. </a:t>
            </a:r>
            <a:endParaRPr lang="sr-Latn-CS" sz="2400"/>
          </a:p>
          <a:p>
            <a:r>
              <a:rPr lang="sr-Latn-CS" sz="2400"/>
              <a:t>U</a:t>
            </a:r>
            <a:r>
              <a:rPr lang="sr-Latn-CS" sz="2400">
                <a:cs typeface="Times New Roman" pitchFamily="18" charset="0"/>
              </a:rPr>
              <a:t> toku titracije dolazi do promene </a:t>
            </a:r>
            <a:r>
              <a:rPr lang="sr-Latn-CS" sz="2400"/>
              <a:t>V </a:t>
            </a:r>
            <a:r>
              <a:rPr lang="sr-Latn-CS" sz="2400">
                <a:sym typeface="Wingdings 3" pitchFamily="18" charset="2"/>
              </a:rPr>
              <a:t></a:t>
            </a:r>
            <a:r>
              <a:rPr lang="sr-Latn-CS" sz="2400">
                <a:cs typeface="Times New Roman" pitchFamily="18" charset="0"/>
              </a:rPr>
              <a:t> za tačno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određivanje kiselinske konstante mora se izvršiti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odgovarajuća korekcija koncentracij</a:t>
            </a:r>
            <a:r>
              <a:rPr lang="en-US" sz="2400">
                <a:cs typeface="Times New Roman" pitchFamily="18" charset="0"/>
              </a:rPr>
              <a:t>a</a:t>
            </a:r>
            <a:r>
              <a:rPr lang="sr-Latn-CS" sz="2400">
                <a:cs typeface="Times New Roman" pitchFamily="18" charset="0"/>
              </a:rPr>
              <a:t> svih čestica.</a:t>
            </a:r>
            <a:r>
              <a:rPr lang="sr-Latn-CS" sz="2400"/>
              <a:t>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611188" y="836613"/>
            <a:ext cx="81629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 algn="just"/>
            <a:r>
              <a:rPr lang="sr-Latn-CS" sz="2400">
                <a:cs typeface="Times New Roman" pitchFamily="18" charset="0"/>
              </a:rPr>
              <a:t>Grafičko određivanje kiselinskih konstanti moguće </a:t>
            </a:r>
            <a:endParaRPr lang="en-US" sz="2400">
              <a:cs typeface="Times New Roman" pitchFamily="18" charset="0"/>
            </a:endParaRPr>
          </a:p>
          <a:p>
            <a:pPr indent="449263" algn="just"/>
            <a:r>
              <a:rPr lang="sr-Latn-CS" sz="2400">
                <a:cs typeface="Times New Roman" pitchFamily="18" charset="0"/>
              </a:rPr>
              <a:t>i pomoću nelinearn</a:t>
            </a:r>
            <a:r>
              <a:rPr lang="en-US" sz="2400">
                <a:cs typeface="Times New Roman" pitchFamily="18" charset="0"/>
              </a:rPr>
              <a:t>e</a:t>
            </a:r>
            <a:r>
              <a:rPr lang="sr-Latn-CS" sz="2400">
                <a:cs typeface="Times New Roman" pitchFamily="18" charset="0"/>
              </a:rPr>
              <a:t> zavisnosti (non-linear </a:t>
            </a:r>
            <a:r>
              <a:rPr lang="en-US" sz="2400">
                <a:cs typeface="Times New Roman" pitchFamily="18" charset="0"/>
              </a:rPr>
              <a:t>c</a:t>
            </a:r>
            <a:r>
              <a:rPr lang="sr-Latn-CS" sz="2400">
                <a:cs typeface="Times New Roman" pitchFamily="18" charset="0"/>
              </a:rPr>
              <a:t>urve fitting).</a:t>
            </a:r>
            <a:endParaRPr lang="en-US" sz="2400">
              <a:cs typeface="Times New Roman" pitchFamily="18" charset="0"/>
            </a:endParaRPr>
          </a:p>
          <a:p>
            <a:pPr indent="449263" algn="just"/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indent="449263" algn="just" eaLnBrk="0" hangingPunct="0"/>
            <a:r>
              <a:rPr lang="sr-Latn-CS" sz="2400">
                <a:cs typeface="Times New Roman" pitchFamily="18" charset="0"/>
              </a:rPr>
              <a:t>Jednačina funkcije građenja monoprotične kiseline </a:t>
            </a:r>
            <a:endParaRPr lang="en-US" sz="2400">
              <a:cs typeface="Times New Roman" pitchFamily="18" charset="0"/>
            </a:endParaRPr>
          </a:p>
          <a:p>
            <a:pPr indent="449263" algn="just" eaLnBrk="0" hangingPunct="0"/>
            <a:r>
              <a:rPr lang="sr-Latn-CS" sz="2400">
                <a:cs typeface="Times New Roman" pitchFamily="18" charset="0"/>
              </a:rPr>
              <a:t>može se transformisati u oblik:</a:t>
            </a:r>
            <a:endParaRPr lang="sr-Latn-CS" sz="2400"/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1500188" y="3214688"/>
          <a:ext cx="1752600" cy="1727200"/>
        </p:xfrm>
        <a:graphic>
          <a:graphicData uri="http://schemas.openxmlformats.org/presentationml/2006/ole">
            <p:oleObj spid="_x0000_s15362" name="Equation" r:id="rId3" imgW="876240" imgH="863280" progId="Equation.3">
              <p:embed/>
            </p:oleObj>
          </a:graphicData>
        </a:graphic>
      </p:graphicFrame>
      <p:sp>
        <p:nvSpPr>
          <p:cNvPr id="15364" name="Rectangle 6"/>
          <p:cNvSpPr>
            <a:spLocks noChangeArrowheads="1"/>
          </p:cNvSpPr>
          <p:nvPr/>
        </p:nvSpPr>
        <p:spPr bwMode="auto">
          <a:xfrm>
            <a:off x="4427538" y="3860800"/>
            <a:ext cx="3205162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</a:rPr>
              <a:t>zavisi samo od [H</a:t>
            </a:r>
            <a:r>
              <a:rPr lang="sr-Latn-CS" sz="2400" baseline="30000">
                <a:cs typeface="Times New Roman" pitchFamily="18" charset="0"/>
              </a:rPr>
              <a:t>+</a:t>
            </a:r>
            <a:r>
              <a:rPr lang="sr-Latn-CS" sz="2400">
                <a:cs typeface="Times New Roman" pitchFamily="18" charset="0"/>
              </a:rPr>
              <a:t>]</a:t>
            </a:r>
            <a:r>
              <a:rPr lang="sr-Latn-CS" sz="2400"/>
              <a:t>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4"/>
          <p:cNvSpPr>
            <a:spLocks noChangeArrowheads="1"/>
          </p:cNvSpPr>
          <p:nvPr/>
        </p:nvSpPr>
        <p:spPr bwMode="auto">
          <a:xfrm>
            <a:off x="1258888" y="1035050"/>
            <a:ext cx="2930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Uvođenjem zamene</a:t>
            </a:r>
            <a:r>
              <a:rPr lang="sr-Latn-CS" sz="900"/>
              <a:t> </a:t>
            </a:r>
            <a:endParaRPr lang="sr-Latn-CS"/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4716463" y="908050"/>
          <a:ext cx="741362" cy="989013"/>
        </p:xfrm>
        <a:graphic>
          <a:graphicData uri="http://schemas.openxmlformats.org/presentationml/2006/ole">
            <p:oleObj spid="_x0000_s16386" name="Equation" r:id="rId3" imgW="371113" imgH="495018" progId="Equation.3">
              <p:embed/>
            </p:oleObj>
          </a:graphicData>
        </a:graphic>
      </p:graphicFrame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827088" y="2420938"/>
            <a:ext cx="4900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dobija se sekundarna promenljiva:</a:t>
            </a:r>
            <a:r>
              <a:rPr lang="sr-Latn-CS" sz="2400"/>
              <a:t> 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5508625" y="1125538"/>
            <a:ext cx="919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= [</a:t>
            </a:r>
            <a:r>
              <a:rPr lang="sr-Latn-CS" sz="2400" b="1">
                <a:cs typeface="Times New Roman" pitchFamily="18" charset="0"/>
              </a:rPr>
              <a:t>H</a:t>
            </a:r>
            <a:r>
              <a:rPr lang="sr-Latn-CS" sz="2400">
                <a:cs typeface="Times New Roman" pitchFamily="18" charset="0"/>
              </a:rPr>
              <a:t>] </a:t>
            </a:r>
          </a:p>
        </p:txBody>
      </p:sp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6354763" y="2171700"/>
          <a:ext cx="1627187" cy="839788"/>
        </p:xfrm>
        <a:graphic>
          <a:graphicData uri="http://schemas.openxmlformats.org/presentationml/2006/ole">
            <p:oleObj spid="_x0000_s16387" name="Equation" r:id="rId4" imgW="812520" imgH="419040" progId="Equation.3">
              <p:embed/>
            </p:oleObj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1192213" y="3335338"/>
          <a:ext cx="3228975" cy="558800"/>
        </p:xfrm>
        <a:graphic>
          <a:graphicData uri="http://schemas.openxmlformats.org/presentationml/2006/ole">
            <p:oleObj spid="_x0000_s16388" name="Equation" r:id="rId5" imgW="1612800" imgH="279360" progId="Equation.3">
              <p:embed/>
            </p:oleObj>
          </a:graphicData>
        </a:graphic>
      </p:graphicFrame>
      <p:sp>
        <p:nvSpPr>
          <p:cNvPr id="16392" name="Rectangle 10"/>
          <p:cNvSpPr>
            <a:spLocks noChangeArrowheads="1"/>
          </p:cNvSpPr>
          <p:nvPr/>
        </p:nvSpPr>
        <p:spPr bwMode="auto">
          <a:xfrm>
            <a:off x="2339975" y="4145389"/>
            <a:ext cx="645240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dirty="0">
                <a:cs typeface="Times New Roman" pitchFamily="18" charset="0"/>
                <a:sym typeface="Wingdings 3" pitchFamily="18" charset="2"/>
              </a:rPr>
              <a:t></a:t>
            </a:r>
            <a:r>
              <a:rPr lang="en-US" sz="2400" dirty="0"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2400" dirty="0">
                <a:cs typeface="Times New Roman" pitchFamily="18" charset="0"/>
              </a:rPr>
              <a:t>položaj eksperimentalne funkcije u odnosu </a:t>
            </a:r>
            <a:endParaRPr lang="en-US" sz="2400" dirty="0">
              <a:cs typeface="Times New Roman" pitchFamily="18" charset="0"/>
            </a:endParaRPr>
          </a:p>
          <a:p>
            <a:r>
              <a:rPr lang="sr-Latn-CS" sz="2400" dirty="0">
                <a:cs typeface="Times New Roman" pitchFamily="18" charset="0"/>
              </a:rPr>
              <a:t>na </a:t>
            </a:r>
            <a:r>
              <a:rPr lang="sr-Latn-CS" sz="2400" dirty="0" smtClean="0">
                <a:cs typeface="Times New Roman" pitchFamily="18" charset="0"/>
              </a:rPr>
              <a:t>normi</a:t>
            </a:r>
            <a:r>
              <a:rPr lang="en-US" sz="2400" dirty="0" smtClean="0">
                <a:cs typeface="Times New Roman" pitchFamily="18" charset="0"/>
              </a:rPr>
              <a:t>r</a:t>
            </a:r>
            <a:r>
              <a:rPr lang="sr-Latn-CS" sz="2400" dirty="0" smtClean="0">
                <a:cs typeface="Times New Roman" pitchFamily="18" charset="0"/>
              </a:rPr>
              <a:t>anu </a:t>
            </a:r>
            <a:r>
              <a:rPr lang="sr-Latn-CS" sz="2400" dirty="0">
                <a:cs typeface="Times New Roman" pitchFamily="18" charset="0"/>
              </a:rPr>
              <a:t>zavisi od log</a:t>
            </a:r>
            <a:r>
              <a:rPr lang="sr-Latn-CS" sz="2400" i="1" dirty="0">
                <a:cs typeface="Times New Roman" pitchFamily="18" charset="0"/>
              </a:rPr>
              <a:t>K</a:t>
            </a:r>
            <a:r>
              <a:rPr lang="sr-Latn-CS" sz="2400" i="1" baseline="-30000" dirty="0">
                <a:cs typeface="Times New Roman" pitchFamily="18" charset="0"/>
              </a:rPr>
              <a:t>k</a:t>
            </a:r>
            <a:r>
              <a:rPr lang="sr-Latn-CS" sz="2400" i="1" baseline="30000" dirty="0">
                <a:cs typeface="Times New Roman" pitchFamily="18" charset="0"/>
              </a:rPr>
              <a:t>c</a:t>
            </a:r>
            <a:r>
              <a:rPr lang="sr-Latn-CS" sz="2400" dirty="0"/>
              <a:t> </a:t>
            </a:r>
          </a:p>
        </p:txBody>
      </p:sp>
      <p:sp>
        <p:nvSpPr>
          <p:cNvPr id="16393" name="Rectangle 11"/>
          <p:cNvSpPr>
            <a:spLocks noChangeArrowheads="1"/>
          </p:cNvSpPr>
          <p:nvPr/>
        </p:nvSpPr>
        <p:spPr bwMode="auto">
          <a:xfrm>
            <a:off x="323850" y="5224889"/>
            <a:ext cx="79576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dirty="0">
                <a:cs typeface="Times New Roman" pitchFamily="18" charset="0"/>
                <a:sym typeface="Wingdings 3" pitchFamily="18" charset="2"/>
              </a:rPr>
              <a:t></a:t>
            </a:r>
            <a:r>
              <a:rPr lang="en-US" sz="2400" dirty="0"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2400" dirty="0" smtClean="0">
                <a:cs typeface="Times New Roman" pitchFamily="18" charset="0"/>
              </a:rPr>
              <a:t>Normi</a:t>
            </a:r>
            <a:r>
              <a:rPr lang="en-US" sz="2400" dirty="0" smtClean="0">
                <a:cs typeface="Times New Roman" pitchFamily="18" charset="0"/>
              </a:rPr>
              <a:t>r</a:t>
            </a:r>
            <a:r>
              <a:rPr lang="sr-Latn-CS" sz="2400" dirty="0" smtClean="0">
                <a:cs typeface="Times New Roman" pitchFamily="18" charset="0"/>
              </a:rPr>
              <a:t>ana </a:t>
            </a:r>
            <a:r>
              <a:rPr lang="sr-Latn-CS" sz="2400" dirty="0">
                <a:cs typeface="Times New Roman" pitchFamily="18" charset="0"/>
              </a:rPr>
              <a:t>kriva se superponira sa eksperimentalnom </a:t>
            </a:r>
            <a:endParaRPr lang="en-US" sz="2400" dirty="0">
              <a:cs typeface="Times New Roman" pitchFamily="18" charset="0"/>
            </a:endParaRPr>
          </a:p>
          <a:p>
            <a:r>
              <a:rPr lang="sr-Latn-CS" sz="2400" dirty="0">
                <a:cs typeface="Times New Roman" pitchFamily="18" charset="0"/>
              </a:rPr>
              <a:t>do postizanja najboljeg preklapanja</a:t>
            </a:r>
            <a:r>
              <a:rPr lang="sr-Latn-CS" sz="2400" dirty="0"/>
              <a:t>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563" y="1104900"/>
            <a:ext cx="852487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4"/>
          <p:cNvSpPr>
            <a:spLocks noChangeArrowheads="1"/>
          </p:cNvSpPr>
          <p:nvPr/>
        </p:nvSpPr>
        <p:spPr bwMode="auto">
          <a:xfrm>
            <a:off x="971550" y="908050"/>
            <a:ext cx="59753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kiselinska konstanta kiseline HA može </a:t>
            </a:r>
            <a:r>
              <a:rPr lang="en-US" sz="2400">
                <a:cs typeface="Times New Roman" pitchFamily="18" charset="0"/>
              </a:rPr>
              <a:t>se</a:t>
            </a:r>
          </a:p>
          <a:p>
            <a:r>
              <a:rPr lang="sr-Latn-CS" sz="2400">
                <a:cs typeface="Times New Roman" pitchFamily="18" charset="0"/>
              </a:rPr>
              <a:t>dobiti na osnovu samo jednog seta </a:t>
            </a:r>
            <a:endParaRPr lang="en-US" sz="2400">
              <a:cs typeface="Times New Roman" pitchFamily="18" charset="0"/>
            </a:endParaRPr>
          </a:p>
          <a:p>
            <a:r>
              <a:rPr lang="sr-Latn-CS" sz="2400">
                <a:cs typeface="Times New Roman" pitchFamily="18" charset="0"/>
              </a:rPr>
              <a:t>titracionih podataka poznatih H</a:t>
            </a:r>
            <a:r>
              <a:rPr lang="sr-Latn-CS" sz="2400" baseline="-30000">
                <a:cs typeface="Times New Roman" pitchFamily="18" charset="0"/>
              </a:rPr>
              <a:t>tot</a:t>
            </a:r>
            <a:r>
              <a:rPr lang="sr-Latn-CS" sz="2400">
                <a:cs typeface="Times New Roman" pitchFamily="18" charset="0"/>
              </a:rPr>
              <a:t>, A</a:t>
            </a:r>
            <a:r>
              <a:rPr lang="sr-Latn-CS" sz="2400" baseline="-30000">
                <a:cs typeface="Times New Roman" pitchFamily="18" charset="0"/>
              </a:rPr>
              <a:t>tot</a:t>
            </a:r>
            <a:r>
              <a:rPr lang="sr-Latn-CS" sz="2400">
                <a:cs typeface="Times New Roman" pitchFamily="18" charset="0"/>
              </a:rPr>
              <a:t> i [H</a:t>
            </a:r>
            <a:r>
              <a:rPr lang="sr-Latn-CS" sz="2400" baseline="30000">
                <a:cs typeface="Times New Roman" pitchFamily="18" charset="0"/>
              </a:rPr>
              <a:t>+</a:t>
            </a:r>
            <a:r>
              <a:rPr lang="sr-Latn-CS" sz="2400">
                <a:cs typeface="Times New Roman" pitchFamily="18" charset="0"/>
              </a:rPr>
              <a:t>]</a:t>
            </a:r>
            <a:r>
              <a:rPr lang="sr-Latn-CS" sz="900"/>
              <a:t> </a:t>
            </a:r>
            <a:endParaRPr lang="sr-Latn-CS"/>
          </a:p>
        </p:txBody>
      </p:sp>
      <p:sp>
        <p:nvSpPr>
          <p:cNvPr id="62467" name="Rectangle 5"/>
          <p:cNvSpPr>
            <a:spLocks noChangeArrowheads="1"/>
          </p:cNvSpPr>
          <p:nvPr/>
        </p:nvSpPr>
        <p:spPr bwMode="auto">
          <a:xfrm>
            <a:off x="684213" y="2338388"/>
            <a:ext cx="7913687" cy="356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800">
                <a:solidFill>
                  <a:srgbClr val="660033"/>
                </a:solidFill>
                <a:cs typeface="Times New Roman" pitchFamily="18" charset="0"/>
              </a:rPr>
              <a:t>ne</a:t>
            </a:r>
            <a:r>
              <a:rPr lang="sr-Latn-CS" sz="2800">
                <a:solidFill>
                  <a:srgbClr val="660033"/>
                </a:solidFill>
                <a:cs typeface="Times New Roman" pitchFamily="18" charset="0"/>
              </a:rPr>
              <a:t>pouzdan</a:t>
            </a:r>
            <a:r>
              <a:rPr lang="en-US" sz="2800">
                <a:solidFill>
                  <a:srgbClr val="660033"/>
                </a:solidFill>
                <a:cs typeface="Times New Roman" pitchFamily="18" charset="0"/>
              </a:rPr>
              <a:t>o</a:t>
            </a:r>
            <a:r>
              <a:rPr lang="sr-Latn-CS" sz="2800">
                <a:solidFill>
                  <a:srgbClr val="660033"/>
                </a:solidFill>
              </a:rPr>
              <a:t>:</a:t>
            </a:r>
            <a:r>
              <a:rPr lang="sr-Latn-CS" sz="2200">
                <a:cs typeface="Times New Roman" pitchFamily="18" charset="0"/>
              </a:rPr>
              <a:t> </a:t>
            </a:r>
            <a:endParaRPr lang="en-US" sz="2200">
              <a:cs typeface="Times New Roman" pitchFamily="18" charset="0"/>
            </a:endParaRPr>
          </a:p>
          <a:p>
            <a:endParaRPr lang="sr-Latn-CS" sz="2200"/>
          </a:p>
          <a:p>
            <a:r>
              <a:rPr lang="sr-Latn-CS" sz="2200"/>
              <a:t>(</a:t>
            </a:r>
            <a:r>
              <a:rPr lang="sr-Latn-CS" sz="2200">
                <a:cs typeface="Times New Roman" pitchFamily="18" charset="0"/>
              </a:rPr>
              <a:t>Izvori grešaka: nečistoće u polaznim supstancama, </a:t>
            </a:r>
            <a:endParaRPr lang="sr-Latn-CS" sz="2200"/>
          </a:p>
          <a:p>
            <a:r>
              <a:rPr lang="sr-Latn-CS" sz="2200">
                <a:cs typeface="Times New Roman" pitchFamily="18" charset="0"/>
              </a:rPr>
              <a:t>nepravilno odabrana i loše određena konc</a:t>
            </a:r>
            <a:r>
              <a:rPr lang="sr-Latn-CS" sz="2200"/>
              <a:t>.</a:t>
            </a:r>
            <a:r>
              <a:rPr lang="sr-Latn-CS" sz="2200">
                <a:cs typeface="Times New Roman" pitchFamily="18" charset="0"/>
              </a:rPr>
              <a:t> osnovnih rastvora, </a:t>
            </a:r>
            <a:endParaRPr lang="sr-Latn-CS" sz="2200"/>
          </a:p>
          <a:p>
            <a:r>
              <a:rPr lang="sr-Latn-CS" sz="2200">
                <a:cs typeface="Times New Roman" pitchFamily="18" charset="0"/>
              </a:rPr>
              <a:t>neprecizno čitanje na bireti ili pH-metru, </a:t>
            </a:r>
            <a:endParaRPr lang="sr-Latn-CS" sz="2200"/>
          </a:p>
          <a:p>
            <a:r>
              <a:rPr lang="sr-Latn-CS" sz="2200">
                <a:cs typeface="Times New Roman" pitchFamily="18" charset="0"/>
              </a:rPr>
              <a:t>loša kalibracija elektrode, mešanje rastvora, </a:t>
            </a:r>
            <a:endParaRPr lang="sr-Latn-CS" sz="2200"/>
          </a:p>
          <a:p>
            <a:r>
              <a:rPr lang="sr-Latn-CS" sz="2200">
                <a:cs typeface="Times New Roman" pitchFamily="18" charset="0"/>
              </a:rPr>
              <a:t>temperatura, nedefinisana jonska sila, </a:t>
            </a:r>
            <a:endParaRPr lang="en-US" sz="2200">
              <a:cs typeface="Times New Roman" pitchFamily="18" charset="0"/>
            </a:endParaRPr>
          </a:p>
          <a:p>
            <a:r>
              <a:rPr lang="sr-Latn-CS" sz="2200">
                <a:cs typeface="Times New Roman" pitchFamily="18" charset="0"/>
              </a:rPr>
              <a:t>nepravilna interpretacija pH-merenja i dr. </a:t>
            </a:r>
            <a:endParaRPr lang="sr-Latn-CS" sz="2200"/>
          </a:p>
          <a:p>
            <a:endParaRPr lang="en-US" sz="2200">
              <a:cs typeface="Times New Roman" pitchFamily="18" charset="0"/>
            </a:endParaRPr>
          </a:p>
          <a:p>
            <a:r>
              <a:rPr lang="sr-Latn-CS" sz="2200">
                <a:cs typeface="Times New Roman" pitchFamily="18" charset="0"/>
              </a:rPr>
              <a:t> </a:t>
            </a:r>
            <a:r>
              <a:rPr lang="sr-Latn-CS" sz="2400">
                <a:solidFill>
                  <a:srgbClr val="660033"/>
                </a:solidFill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solidFill>
                  <a:srgbClr val="660033"/>
                </a:solidFill>
                <a:sym typeface="Wingdings 3" pitchFamily="18" charset="2"/>
              </a:rPr>
              <a:t> </a:t>
            </a:r>
            <a:r>
              <a:rPr lang="sr-Latn-CS" sz="2400">
                <a:solidFill>
                  <a:srgbClr val="660033"/>
                </a:solidFill>
                <a:cs typeface="Times New Roman" pitchFamily="18" charset="0"/>
              </a:rPr>
              <a:t>titraciju potrebno ponoviti više puta na više načina</a:t>
            </a:r>
            <a:endParaRPr lang="sr-Latn-CS" sz="2400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4"/>
          <p:cNvSpPr>
            <a:spLocks noChangeArrowheads="1"/>
          </p:cNvSpPr>
          <p:nvPr/>
        </p:nvSpPr>
        <p:spPr bwMode="auto">
          <a:xfrm>
            <a:off x="827088" y="981075"/>
            <a:ext cx="7764462" cy="428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40000"/>
              </a:lnSpc>
            </a:pPr>
            <a:r>
              <a:rPr lang="sr-Latn-CS" sz="2800">
                <a:solidFill>
                  <a:srgbClr val="660033"/>
                </a:solidFill>
              </a:rPr>
              <a:t>N</a:t>
            </a:r>
            <a:r>
              <a:rPr lang="sr-Latn-CS" sz="2800">
                <a:solidFill>
                  <a:srgbClr val="660033"/>
                </a:solidFill>
                <a:cs typeface="Times New Roman" pitchFamily="18" charset="0"/>
              </a:rPr>
              <a:t>ajčešće</a:t>
            </a:r>
            <a:r>
              <a:rPr lang="sr-Latn-CS" sz="2800"/>
              <a:t>:</a:t>
            </a:r>
            <a:r>
              <a:rPr lang="sr-Latn-CS" sz="2800">
                <a:cs typeface="Times New Roman" pitchFamily="18" charset="0"/>
              </a:rPr>
              <a:t> </a:t>
            </a:r>
            <a:r>
              <a:rPr lang="sr-Latn-CS" sz="2800"/>
              <a:t>k</a:t>
            </a:r>
            <a:r>
              <a:rPr lang="sr-Latn-CS" sz="2800">
                <a:cs typeface="Times New Roman" pitchFamily="18" charset="0"/>
              </a:rPr>
              <a:t>onstantna jonska sila 0,1 </a:t>
            </a:r>
            <a:r>
              <a:rPr lang="sr-Latn-CS" sz="2800"/>
              <a:t>(</a:t>
            </a:r>
            <a:r>
              <a:rPr lang="sr-Latn-CS" sz="2800">
                <a:cs typeface="Times New Roman" pitchFamily="18" charset="0"/>
              </a:rPr>
              <a:t>mol/dm</a:t>
            </a:r>
            <a:r>
              <a:rPr lang="sr-Latn-CS" sz="2800" baseline="30000">
                <a:cs typeface="Times New Roman" pitchFamily="18" charset="0"/>
              </a:rPr>
              <a:t>3</a:t>
            </a:r>
            <a:r>
              <a:rPr lang="sr-Latn-CS" sz="2800"/>
              <a:t>),</a:t>
            </a:r>
            <a:r>
              <a:rPr lang="sr-Latn-CS" sz="2800">
                <a:cs typeface="Times New Roman" pitchFamily="18" charset="0"/>
              </a:rPr>
              <a:t> </a:t>
            </a:r>
            <a:endParaRPr lang="sr-Latn-CS" sz="2800"/>
          </a:p>
          <a:p>
            <a:pPr>
              <a:lnSpc>
                <a:spcPct val="140000"/>
              </a:lnSpc>
            </a:pPr>
            <a:r>
              <a:rPr lang="sr-Latn-CS" sz="2800">
                <a:cs typeface="Times New Roman" pitchFamily="18" charset="0"/>
              </a:rPr>
              <a:t>koncentracija titrovane supstance 0,01 mol/dm</a:t>
            </a:r>
            <a:r>
              <a:rPr lang="sr-Latn-CS" sz="2800" baseline="30000">
                <a:cs typeface="Times New Roman" pitchFamily="18" charset="0"/>
              </a:rPr>
              <a:t>3</a:t>
            </a:r>
            <a:r>
              <a:rPr lang="sr-Latn-CS" sz="2800">
                <a:cs typeface="Times New Roman" pitchFamily="18" charset="0"/>
              </a:rPr>
              <a:t> </a:t>
            </a:r>
            <a:endParaRPr lang="sr-Latn-CS" sz="2800"/>
          </a:p>
          <a:p>
            <a:pPr>
              <a:lnSpc>
                <a:spcPct val="140000"/>
              </a:lnSpc>
            </a:pPr>
            <a:r>
              <a:rPr lang="sr-Latn-CS" sz="2800">
                <a:cs typeface="Times New Roman" pitchFamily="18" charset="0"/>
              </a:rPr>
              <a:t>titranta 0,1 mol/dm</a:t>
            </a:r>
            <a:r>
              <a:rPr lang="sr-Latn-CS" sz="2800" baseline="30000">
                <a:cs typeface="Times New Roman" pitchFamily="18" charset="0"/>
              </a:rPr>
              <a:t>3</a:t>
            </a:r>
            <a:r>
              <a:rPr lang="sr-Latn-CS" sz="2800">
                <a:cs typeface="Times New Roman" pitchFamily="18" charset="0"/>
              </a:rPr>
              <a:t> (ređe 1 mol/dm</a:t>
            </a:r>
            <a:r>
              <a:rPr lang="sr-Latn-CS" sz="2800" baseline="30000">
                <a:cs typeface="Times New Roman" pitchFamily="18" charset="0"/>
              </a:rPr>
              <a:t>3</a:t>
            </a:r>
            <a:r>
              <a:rPr lang="sr-Latn-CS" sz="2800">
                <a:cs typeface="Times New Roman" pitchFamily="18" charset="0"/>
              </a:rPr>
              <a:t>)</a:t>
            </a:r>
            <a:endParaRPr lang="sr-Latn-CS" sz="2800"/>
          </a:p>
          <a:p>
            <a:pPr>
              <a:lnSpc>
                <a:spcPct val="140000"/>
              </a:lnSpc>
            </a:pPr>
            <a:endParaRPr lang="sr-Latn-CS" sz="2800"/>
          </a:p>
          <a:p>
            <a:pPr>
              <a:lnSpc>
                <a:spcPct val="140000"/>
              </a:lnSpc>
              <a:buFont typeface="Wingdings 3" pitchFamily="18" charset="2"/>
              <a:buChar char="["/>
            </a:pPr>
            <a:r>
              <a:rPr lang="sr-Latn-CS" sz="2800"/>
              <a:t>K</a:t>
            </a:r>
            <a:r>
              <a:rPr lang="sr-Latn-CS" sz="2800">
                <a:cs typeface="Times New Roman" pitchFamily="18" charset="0"/>
              </a:rPr>
              <a:t>oncentracija </a:t>
            </a:r>
            <a:r>
              <a:rPr lang="sr-Latn-CS" sz="2800"/>
              <a:t>H</a:t>
            </a:r>
            <a:r>
              <a:rPr lang="sr-Latn-CS" sz="2800" baseline="30000"/>
              <a:t>+</a:t>
            </a:r>
            <a:r>
              <a:rPr lang="sr-Latn-CS" sz="2800">
                <a:cs typeface="Times New Roman" pitchFamily="18" charset="0"/>
              </a:rPr>
              <a:t> i </a:t>
            </a:r>
            <a:r>
              <a:rPr lang="sr-Latn-CS" sz="2800"/>
              <a:t>OH</a:t>
            </a:r>
            <a:r>
              <a:rPr lang="sr-Latn-CS" sz="2800">
                <a:cs typeface="Arial" charset="0"/>
              </a:rPr>
              <a:t>ˉ </a:t>
            </a:r>
            <a:r>
              <a:rPr lang="sr-Latn-CS" sz="2800">
                <a:cs typeface="Times New Roman" pitchFamily="18" charset="0"/>
              </a:rPr>
              <a:t> relativno mala 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</a:t>
            </a:r>
            <a:endParaRPr lang="sr-Latn-CS" sz="2800">
              <a:sym typeface="Wingdings 3" pitchFamily="18" charset="2"/>
            </a:endParaRPr>
          </a:p>
          <a:p>
            <a:pPr>
              <a:lnSpc>
                <a:spcPct val="140000"/>
              </a:lnSpc>
              <a:buFont typeface="Wingdings 3" pitchFamily="18" charset="2"/>
              <a:buChar char="["/>
            </a:pPr>
            <a:r>
              <a:rPr lang="sr-Latn-CS" sz="2800"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800">
                <a:sym typeface="Wingdings 3" pitchFamily="18" charset="2"/>
              </a:rPr>
              <a:t> </a:t>
            </a:r>
            <a:r>
              <a:rPr lang="sr-Latn-CS" sz="2800">
                <a:cs typeface="Times New Roman" pitchFamily="18" charset="0"/>
              </a:rPr>
              <a:t>aktuelne koncentracije</a:t>
            </a:r>
            <a:r>
              <a:rPr lang="sr-Latn-CS" sz="2800"/>
              <a:t> </a:t>
            </a:r>
            <a:r>
              <a:rPr lang="sr-Latn-CS" sz="2800">
                <a:cs typeface="Times New Roman" pitchFamily="18" charset="0"/>
              </a:rPr>
              <a:t>[HA] i [A</a:t>
            </a:r>
            <a:r>
              <a:rPr lang="sr-Latn-CS" sz="2800" baseline="30000">
                <a:cs typeface="Times New Roman" pitchFamily="18" charset="0"/>
              </a:rPr>
              <a:t>-</a:t>
            </a:r>
            <a:r>
              <a:rPr lang="sr-Latn-CS" sz="2800">
                <a:cs typeface="Times New Roman" pitchFamily="18" charset="0"/>
              </a:rPr>
              <a:t>] </a:t>
            </a:r>
            <a:endParaRPr lang="sr-Latn-CS" sz="2800"/>
          </a:p>
          <a:p>
            <a:pPr>
              <a:lnSpc>
                <a:spcPct val="140000"/>
              </a:lnSpc>
            </a:pPr>
            <a:r>
              <a:rPr lang="sr-Latn-CS" sz="2800">
                <a:cs typeface="Times New Roman" pitchFamily="18" charset="0"/>
              </a:rPr>
              <a:t>jednake njihovoj stehiometrijskoj koncentraciji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755650" y="692150"/>
            <a:ext cx="78295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/>
              <a:t>I</a:t>
            </a:r>
            <a:r>
              <a:rPr lang="sr-Latn-CS" sz="2400">
                <a:cs typeface="Times New Roman" pitchFamily="18" charset="0"/>
              </a:rPr>
              <a:t>z merenih pH-vrednosti i poznate stehiometrije rastvora </a:t>
            </a:r>
            <a:endParaRPr lang="sr-Latn-CS" sz="2400"/>
          </a:p>
          <a:p>
            <a:r>
              <a:rPr lang="sr-Latn-CS" sz="2400"/>
              <a:t>mogu se </a:t>
            </a:r>
            <a:r>
              <a:rPr lang="sr-Latn-CS" sz="2400">
                <a:cs typeface="Times New Roman" pitchFamily="18" charset="0"/>
              </a:rPr>
              <a:t>izračunati sve tri vrste kiselinskih konstanti</a:t>
            </a:r>
            <a:r>
              <a:rPr lang="sr-Latn-CS" sz="2400"/>
              <a:t> </a:t>
            </a: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971550" y="1989138"/>
          <a:ext cx="3065463" cy="841375"/>
        </p:xfrm>
        <a:graphic>
          <a:graphicData uri="http://schemas.openxmlformats.org/presentationml/2006/ole">
            <p:oleObj spid="_x0000_s17410" name="Equation" r:id="rId3" imgW="1533045" imgH="456856" progId="Equation.3">
              <p:embed/>
            </p:oleObj>
          </a:graphicData>
        </a:graphic>
      </p:graphicFrame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4859338" y="1989138"/>
            <a:ext cx="26447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[HA] = C</a:t>
            </a:r>
            <a:r>
              <a:rPr lang="sr-Latn-CS" sz="2400" baseline="-30000">
                <a:cs typeface="Times New Roman" pitchFamily="18" charset="0"/>
              </a:rPr>
              <a:t>HA</a:t>
            </a:r>
            <a:r>
              <a:rPr lang="sr-Latn-CS" sz="2400" baseline="30000">
                <a:cs typeface="Times New Roman" pitchFamily="18" charset="0"/>
              </a:rPr>
              <a:t>tot</a:t>
            </a:r>
            <a:r>
              <a:rPr lang="sr-Latn-CS" sz="2400">
                <a:cs typeface="Times New Roman" pitchFamily="18" charset="0"/>
              </a:rPr>
              <a:t> - [A</a:t>
            </a:r>
            <a:r>
              <a:rPr lang="sr-Latn-CS" sz="2400" baseline="30000">
                <a:cs typeface="Times New Roman" pitchFamily="18" charset="0"/>
              </a:rPr>
              <a:t>-</a:t>
            </a:r>
            <a:r>
              <a:rPr lang="sr-Latn-CS" sz="2400">
                <a:cs typeface="Times New Roman" pitchFamily="18" charset="0"/>
              </a:rPr>
              <a:t>]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[A</a:t>
            </a:r>
            <a:r>
              <a:rPr lang="sr-Latn-CS" sz="2400" baseline="30000">
                <a:cs typeface="Times New Roman" pitchFamily="18" charset="0"/>
              </a:rPr>
              <a:t>-</a:t>
            </a:r>
            <a:r>
              <a:rPr lang="sr-Latn-CS" sz="2400">
                <a:cs typeface="Times New Roman" pitchFamily="18" charset="0"/>
              </a:rPr>
              <a:t>] = [NaOH]</a:t>
            </a:r>
            <a:r>
              <a:rPr lang="sr-Latn-CS" sz="2400"/>
              <a:t> </a:t>
            </a:r>
          </a:p>
        </p:txBody>
      </p:sp>
      <p:sp>
        <p:nvSpPr>
          <p:cNvPr id="17413" name="Rectangle 7"/>
          <p:cNvSpPr>
            <a:spLocks noChangeArrowheads="1"/>
          </p:cNvSpPr>
          <p:nvPr/>
        </p:nvSpPr>
        <p:spPr bwMode="auto">
          <a:xfrm>
            <a:off x="1258888" y="3224213"/>
            <a:ext cx="68437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grafički: zavisnost log [HA]/ [A</a:t>
            </a:r>
            <a:r>
              <a:rPr lang="sr-Latn-CS" sz="2400" baseline="30000">
                <a:cs typeface="Times New Roman" pitchFamily="18" charset="0"/>
              </a:rPr>
              <a:t>-</a:t>
            </a:r>
            <a:r>
              <a:rPr lang="sr-Latn-CS" sz="2400">
                <a:cs typeface="Times New Roman" pitchFamily="18" charset="0"/>
              </a:rPr>
              <a:t>] od log</a:t>
            </a:r>
            <a:r>
              <a:rPr lang="sr-Latn-CS" sz="28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cs typeface="Times New Roman" pitchFamily="18" charset="0"/>
              </a:rPr>
              <a:t>H</a:t>
            </a:r>
            <a:r>
              <a:rPr lang="sr-Latn-CS" sz="2400">
                <a:cs typeface="Times New Roman" pitchFamily="18" charset="0"/>
              </a:rPr>
              <a:t> je prava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sa nagibom jedan i odsečkom </a:t>
            </a:r>
            <a:r>
              <a:rPr lang="sr-Latn-CS" sz="2800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-3000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sr-Latn-CS" sz="2400">
                <a:latin typeface="Times New Roman" pitchFamily="18" charset="0"/>
              </a:rPr>
              <a:t> </a:t>
            </a:r>
          </a:p>
        </p:txBody>
      </p:sp>
      <p:sp>
        <p:nvSpPr>
          <p:cNvPr id="17414" name="Rectangle 8"/>
          <p:cNvSpPr>
            <a:spLocks noChangeArrowheads="1"/>
          </p:cNvSpPr>
          <p:nvPr/>
        </p:nvSpPr>
        <p:spPr bwMode="auto">
          <a:xfrm>
            <a:off x="1403350" y="4551363"/>
            <a:ext cx="6883400" cy="88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-3000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sr-Latn-CS" sz="2400">
                <a:cs typeface="Times New Roman" pitchFamily="18" charset="0"/>
              </a:rPr>
              <a:t> može se primeniti za aproksimativno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određivanje termodinamičke kiselinske konstante</a:t>
            </a:r>
            <a:r>
              <a:rPr lang="sr-Latn-CS" sz="2400"/>
              <a:t>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4"/>
          <p:cNvSpPr>
            <a:spLocks noChangeArrowheads="1"/>
          </p:cNvSpPr>
          <p:nvPr/>
        </p:nvSpPr>
        <p:spPr bwMode="auto">
          <a:xfrm>
            <a:off x="900113" y="765175"/>
            <a:ext cx="67119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Za dobijanje vrlo preciznih rezultata</a:t>
            </a:r>
            <a:endParaRPr lang="sr-Latn-CS" sz="2400">
              <a:solidFill>
                <a:srgbClr val="003366"/>
              </a:solidFill>
            </a:endParaRPr>
          </a:p>
          <a:p>
            <a:pPr algn="just"/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moraju se koristiti specijalni instrumenti </a:t>
            </a:r>
            <a:endParaRPr lang="sr-Latn-CS" sz="2400">
              <a:solidFill>
                <a:srgbClr val="003366"/>
              </a:solidFill>
            </a:endParaRPr>
          </a:p>
          <a:p>
            <a:pPr algn="just"/>
            <a:r>
              <a:rPr lang="sr-Latn-CS" sz="2400">
                <a:solidFill>
                  <a:srgbClr val="003366"/>
                </a:solidFill>
              </a:rPr>
              <a:t>(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reproduktivnost merenja od </a:t>
            </a:r>
            <a:r>
              <a:rPr lang="en-US" sz="2400">
                <a:solidFill>
                  <a:srgbClr val="003366"/>
                </a:solidFill>
                <a:cs typeface="Arial" charset="0"/>
              </a:rPr>
              <a:t>±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0,005 pH-jedinica</a:t>
            </a:r>
            <a:r>
              <a:rPr lang="sr-Latn-CS" sz="2400">
                <a:solidFill>
                  <a:srgbClr val="003366"/>
                </a:solidFill>
              </a:rPr>
              <a:t>)</a:t>
            </a:r>
          </a:p>
        </p:txBody>
      </p:sp>
      <p:sp>
        <p:nvSpPr>
          <p:cNvPr id="64515" name="Rectangle 5"/>
          <p:cNvSpPr>
            <a:spLocks noChangeArrowheads="1"/>
          </p:cNvSpPr>
          <p:nvPr/>
        </p:nvSpPr>
        <p:spPr bwMode="auto">
          <a:xfrm>
            <a:off x="1116013" y="2349500"/>
            <a:ext cx="7102475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Donja granica koncentracije titrovane supst</a:t>
            </a:r>
            <a:r>
              <a:rPr lang="sr-Latn-CS" sz="2400"/>
              <a:t>a</a:t>
            </a:r>
            <a:r>
              <a:rPr lang="sr-Latn-CS" sz="2400">
                <a:cs typeface="Times New Roman" pitchFamily="18" charset="0"/>
              </a:rPr>
              <a:t>nce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kada s</a:t>
            </a:r>
            <a:r>
              <a:rPr lang="en-US" sz="2400">
                <a:cs typeface="Times New Roman" pitchFamily="18" charset="0"/>
              </a:rPr>
              <a:t>u</a:t>
            </a:r>
            <a:r>
              <a:rPr lang="sr-Latn-CS" sz="2400">
                <a:cs typeface="Times New Roman" pitchFamily="18" charset="0"/>
              </a:rPr>
              <a:t> ravnoteže izazvane sporednim reakcijama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nemerljive u odnosu na ravnotežu koja se prati. </a:t>
            </a:r>
            <a:endParaRPr lang="sr-Latn-CS" sz="2400"/>
          </a:p>
          <a:p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Obično se ne mogu očekivati tačni rezultati ako je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 </a:t>
            </a:r>
            <a:r>
              <a:rPr lang="sr-Latn-CS" sz="2400"/>
              <a:t>          </a:t>
            </a:r>
            <a:r>
              <a:rPr lang="sr-Latn-CS" sz="2400">
                <a:cs typeface="Times New Roman" pitchFamily="18" charset="0"/>
              </a:rPr>
              <a:t>pK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&lt; -log C</a:t>
            </a:r>
            <a:r>
              <a:rPr lang="sr-Latn-CS" sz="2400" baseline="30000">
                <a:cs typeface="Times New Roman" pitchFamily="18" charset="0"/>
              </a:rPr>
              <a:t>tot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(npr. </a:t>
            </a:r>
            <a:r>
              <a:rPr lang="en-US" sz="2400">
                <a:cs typeface="Times New Roman" pitchFamily="18" charset="0"/>
              </a:rPr>
              <a:t>r</a:t>
            </a:r>
            <a:r>
              <a:rPr lang="sr-Latn-CS" sz="2400">
                <a:cs typeface="Times New Roman" pitchFamily="18" charset="0"/>
              </a:rPr>
              <a:t>astvor koncentracije 0,01 mol/dm</a:t>
            </a:r>
            <a:r>
              <a:rPr lang="sr-Latn-CS" sz="2400" baseline="30000">
                <a:cs typeface="Times New Roman" pitchFamily="18" charset="0"/>
              </a:rPr>
              <a:t>3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nepogodan je za određivanje pK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&lt; 2)</a:t>
            </a:r>
            <a:r>
              <a:rPr lang="sr-Latn-CS" sz="2400"/>
              <a:t>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4"/>
          <p:cNvSpPr>
            <a:spLocks noChangeArrowheads="1"/>
          </p:cNvSpPr>
          <p:nvPr/>
        </p:nvSpPr>
        <p:spPr bwMode="auto">
          <a:xfrm>
            <a:off x="900113" y="776288"/>
            <a:ext cx="7661275" cy="9445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primenom staklene elektrode tačno se mogu određivati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pK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koje leže u intervalu </a:t>
            </a:r>
            <a:r>
              <a:rPr lang="sr-Latn-CS" sz="3200">
                <a:cs typeface="Times New Roman" pitchFamily="18" charset="0"/>
              </a:rPr>
              <a:t>2 &lt; pK</a:t>
            </a:r>
            <a:r>
              <a:rPr lang="sr-Latn-CS" sz="3200" baseline="-30000">
                <a:cs typeface="Times New Roman" pitchFamily="18" charset="0"/>
              </a:rPr>
              <a:t>k</a:t>
            </a:r>
            <a:r>
              <a:rPr lang="sr-Latn-CS" sz="3200">
                <a:cs typeface="Times New Roman" pitchFamily="18" charset="0"/>
              </a:rPr>
              <a:t> &lt; 12</a:t>
            </a:r>
            <a:r>
              <a:rPr lang="sr-Latn-CS" sz="2400">
                <a:cs typeface="Times New Roman" pitchFamily="18" charset="0"/>
              </a:rPr>
              <a:t>.</a:t>
            </a:r>
            <a:r>
              <a:rPr lang="sr-Latn-CS" sz="2400"/>
              <a:t> </a:t>
            </a:r>
          </a:p>
        </p:txBody>
      </p:sp>
      <p:sp>
        <p:nvSpPr>
          <p:cNvPr id="65539" name="Rectangle 5"/>
          <p:cNvSpPr>
            <a:spLocks noChangeArrowheads="1"/>
          </p:cNvSpPr>
          <p:nvPr/>
        </p:nvSpPr>
        <p:spPr bwMode="auto">
          <a:xfrm>
            <a:off x="468313" y="1989138"/>
            <a:ext cx="8051800" cy="15525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/>
              <a:t>(</a:t>
            </a:r>
            <a:r>
              <a:rPr lang="sr-Latn-CS" sz="2400">
                <a:cs typeface="Times New Roman" pitchFamily="18" charset="0"/>
              </a:rPr>
              <a:t>grešk</a:t>
            </a:r>
            <a:r>
              <a:rPr lang="sr-Latn-CS" sz="2400"/>
              <a:t>a</a:t>
            </a:r>
            <a:r>
              <a:rPr lang="sr-Latn-CS" sz="2400">
                <a:cs typeface="Times New Roman" pitchFamily="18" charset="0"/>
              </a:rPr>
              <a:t> staklene elektrode, rezidualn</a:t>
            </a:r>
            <a:r>
              <a:rPr lang="sr-Latn-CS" sz="2400"/>
              <a:t>i</a:t>
            </a:r>
            <a:r>
              <a:rPr lang="sr-Latn-CS" sz="2400">
                <a:cs typeface="Times New Roman" pitchFamily="18" charset="0"/>
              </a:rPr>
              <a:t> difuzn</a:t>
            </a:r>
            <a:r>
              <a:rPr lang="sr-Latn-CS" sz="2400"/>
              <a:t>i</a:t>
            </a:r>
            <a:r>
              <a:rPr lang="sr-Latn-CS" sz="2400">
                <a:cs typeface="Times New Roman" pitchFamily="18" charset="0"/>
              </a:rPr>
              <a:t> potencijal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(zbog visoke koncentracije i velike pokretljivosti OH</a:t>
            </a:r>
            <a:r>
              <a:rPr lang="sr-Latn-CS" sz="2400">
                <a:ea typeface="Times New Roman" pitchFamily="18" charset="0"/>
                <a:cs typeface="Arial" charset="0"/>
              </a:rPr>
              <a:t>ˉ</a:t>
            </a:r>
            <a:r>
              <a:rPr lang="sr-Latn-CS" sz="2400">
                <a:cs typeface="Arial" charset="0"/>
              </a:rPr>
              <a:t> </a:t>
            </a:r>
            <a:r>
              <a:rPr lang="sr-Latn-CS" sz="2400">
                <a:cs typeface="Times New Roman" pitchFamily="18" charset="0"/>
              </a:rPr>
              <a:t>jona),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nepovoljn</a:t>
            </a:r>
            <a:r>
              <a:rPr lang="sr-Latn-CS" sz="2400"/>
              <a:t>i</a:t>
            </a:r>
            <a:r>
              <a:rPr lang="sr-Latn-CS" sz="2400">
                <a:cs typeface="Times New Roman" pitchFamily="18" charset="0"/>
              </a:rPr>
              <a:t> odnos ukupne i slobodne koncentracije </a:t>
            </a:r>
            <a:r>
              <a:rPr lang="sr-Latn-CS" sz="2400"/>
              <a:t>H</a:t>
            </a:r>
            <a:r>
              <a:rPr lang="sr-Latn-CS" sz="2400" baseline="30000"/>
              <a:t>+</a:t>
            </a:r>
            <a:r>
              <a:rPr lang="sr-Latn-CS" sz="2400">
                <a:cs typeface="Times New Roman" pitchFamily="18" charset="0"/>
              </a:rPr>
              <a:t>,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odnosno </a:t>
            </a:r>
            <a:r>
              <a:rPr lang="sr-Latn-CS" sz="2400"/>
              <a:t>OH</a:t>
            </a:r>
            <a:r>
              <a:rPr lang="sr-Latn-CS" sz="2400">
                <a:cs typeface="Arial" charset="0"/>
              </a:rPr>
              <a:t>ˉ</a:t>
            </a:r>
            <a:r>
              <a:rPr lang="sr-Latn-CS" sz="2400">
                <a:cs typeface="Times New Roman" pitchFamily="18" charset="0"/>
              </a:rPr>
              <a:t> jona</a:t>
            </a:r>
            <a:r>
              <a:rPr lang="sr-Latn-CS" sz="2400"/>
              <a:t>)</a:t>
            </a:r>
          </a:p>
        </p:txBody>
      </p:sp>
      <p:sp>
        <p:nvSpPr>
          <p:cNvPr id="65540" name="Rectangle 6"/>
          <p:cNvSpPr>
            <a:spLocks noChangeArrowheads="1"/>
          </p:cNvSpPr>
          <p:nvPr/>
        </p:nvSpPr>
        <p:spPr bwMode="auto">
          <a:xfrm>
            <a:off x="900113" y="4005263"/>
            <a:ext cx="72009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supstanca koja se titruje i titrant moraju biti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besprekorne čistoće i tačno određene koncentracije </a:t>
            </a:r>
            <a:endParaRPr lang="sr-Latn-CS" sz="2400"/>
          </a:p>
          <a:p>
            <a:pPr>
              <a:buFont typeface="Wingdings" pitchFamily="2" charset="2"/>
              <a:buChar char="ü"/>
            </a:pP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Kao titrant najčešće se koristi HCl i NaOH </a:t>
            </a:r>
            <a:endParaRPr lang="sr-Latn-CS" sz="2400"/>
          </a:p>
          <a:p>
            <a:pPr>
              <a:buFont typeface="Wingdings" pitchFamily="2" charset="2"/>
              <a:buChar char="ü"/>
            </a:pP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Rastvori se moraju pripremati u bidestilovanoj ili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dejonizovanoj vodi oslobođenoj od rastvornog CO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. </a:t>
            </a:r>
            <a:endParaRPr lang="sr-Latn-CS" sz="24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4"/>
          <p:cNvSpPr>
            <a:spLocks noChangeArrowheads="1"/>
          </p:cNvSpPr>
          <p:nvPr/>
        </p:nvSpPr>
        <p:spPr bwMode="auto">
          <a:xfrm>
            <a:off x="755650" y="958850"/>
            <a:ext cx="8029575" cy="341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>
              <a:lnSpc>
                <a:spcPct val="130000"/>
              </a:lnSpc>
            </a:pPr>
            <a:r>
              <a:rPr lang="sr-Latn-CS" sz="2400">
                <a:cs typeface="Times New Roman" pitchFamily="18" charset="0"/>
              </a:rPr>
              <a:t>Za standardizaciju jakih kiselina najbolja je </a:t>
            </a:r>
            <a:endParaRPr lang="sr-Latn-CS" sz="2400"/>
          </a:p>
          <a:p>
            <a:pPr indent="449263">
              <a:lnSpc>
                <a:spcPct val="130000"/>
              </a:lnSpc>
            </a:pP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Granova potenciometrijska metoda</a:t>
            </a:r>
            <a:r>
              <a:rPr lang="sr-Latn-CS" sz="2400">
                <a:cs typeface="Times New Roman" pitchFamily="18" charset="0"/>
              </a:rPr>
              <a:t>:</a:t>
            </a:r>
            <a:endParaRPr lang="sr-Latn-CS" sz="2400"/>
          </a:p>
          <a:p>
            <a:pPr indent="449263" eaLnBrk="0" hangingPunct="0">
              <a:lnSpc>
                <a:spcPct val="130000"/>
              </a:lnSpc>
            </a:pPr>
            <a:r>
              <a:rPr lang="sr-Latn-CS" sz="2400">
                <a:cs typeface="Times New Roman" pitchFamily="18" charset="0"/>
              </a:rPr>
              <a:t>Zapremina V</a:t>
            </a:r>
            <a:r>
              <a:rPr lang="sr-Latn-CS" sz="2400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 jake kiseline početne koncentracije [H</a:t>
            </a:r>
            <a:r>
              <a:rPr lang="sr-Latn-CS" sz="2400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]  </a:t>
            </a:r>
            <a:endParaRPr lang="sr-Latn-CS" sz="2400"/>
          </a:p>
          <a:p>
            <a:pPr indent="449263" eaLnBrk="0" hangingPunct="0">
              <a:lnSpc>
                <a:spcPct val="130000"/>
              </a:lnSpc>
            </a:pPr>
            <a:r>
              <a:rPr lang="sr-Latn-CS" sz="2400">
                <a:cs typeface="Times New Roman" pitchFamily="18" charset="0"/>
              </a:rPr>
              <a:t>titruje se jakom bazom zapremine V</a:t>
            </a:r>
            <a:r>
              <a:rPr lang="sr-Latn-CS" sz="2400" baseline="-30000">
                <a:cs typeface="Times New Roman" pitchFamily="18" charset="0"/>
              </a:rPr>
              <a:t>B</a:t>
            </a:r>
            <a:r>
              <a:rPr lang="sr-Latn-CS" sz="2400">
                <a:cs typeface="Times New Roman" pitchFamily="18" charset="0"/>
              </a:rPr>
              <a:t> i </a:t>
            </a:r>
            <a:endParaRPr lang="sr-Latn-CS" sz="2400"/>
          </a:p>
          <a:p>
            <a:pPr indent="449263" eaLnBrk="0" hangingPunct="0">
              <a:lnSpc>
                <a:spcPct val="130000"/>
              </a:lnSpc>
            </a:pPr>
            <a:r>
              <a:rPr lang="sr-Latn-CS" sz="2400">
                <a:cs typeface="Times New Roman" pitchFamily="18" charset="0"/>
              </a:rPr>
              <a:t>koncentracije [B]  u elementu:</a:t>
            </a:r>
            <a:endParaRPr lang="sr-Latn-CS" sz="2400"/>
          </a:p>
          <a:p>
            <a:pPr indent="449263" eaLnBrk="0" hangingPunct="0">
              <a:lnSpc>
                <a:spcPct val="130000"/>
              </a:lnSpc>
            </a:pPr>
            <a:endParaRPr lang="sr-Latn-CS" sz="2400"/>
          </a:p>
          <a:p>
            <a:pPr indent="449263" eaLnBrk="0" hangingPunct="0">
              <a:lnSpc>
                <a:spcPct val="130000"/>
              </a:lnSpc>
            </a:pPr>
            <a:r>
              <a:rPr lang="sr-Latn-CS" sz="2400"/>
              <a:t>	</a:t>
            </a:r>
            <a:r>
              <a:rPr lang="sr-Latn-CS" sz="2400">
                <a:cs typeface="Times New Roman" pitchFamily="18" charset="0"/>
              </a:rPr>
              <a:t>SE  │ titrovani rastvor  │  RE</a:t>
            </a:r>
            <a:r>
              <a:rPr lang="sr-Latn-CS" sz="2400"/>
              <a:t>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6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Krive raspodele</a:t>
            </a:r>
            <a:br>
              <a:rPr lang="sr-Latn-CS" sz="36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</a:br>
            <a:endParaRPr lang="sr-Latn-CS" sz="3600" b="1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</p:txBody>
      </p:sp>
      <p:sp>
        <p:nvSpPr>
          <p:cNvPr id="68611" name="Rectangle 5"/>
          <p:cNvSpPr>
            <a:spLocks noChangeArrowheads="1"/>
          </p:cNvSpPr>
          <p:nvPr/>
        </p:nvSpPr>
        <p:spPr bwMode="auto">
          <a:xfrm>
            <a:off x="900113" y="1844675"/>
            <a:ext cx="7126287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 algn="just">
              <a:lnSpc>
                <a:spcPct val="120000"/>
              </a:lnSpc>
            </a:pPr>
            <a:r>
              <a:rPr lang="sr-Latn-CS" sz="2400"/>
              <a:t>K</a:t>
            </a:r>
            <a:r>
              <a:rPr lang="sr-Latn-CS" sz="2400">
                <a:cs typeface="Times New Roman" pitchFamily="18" charset="0"/>
              </a:rPr>
              <a:t>iselinske konstante omogućavaju da se </a:t>
            </a:r>
            <a:endParaRPr lang="sr-Latn-CS" sz="2400"/>
          </a:p>
          <a:p>
            <a:pPr indent="449263"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izračuna ravnotežna koncentracija svake čestice</a:t>
            </a:r>
            <a:endParaRPr lang="sr-Latn-CS" sz="2400"/>
          </a:p>
          <a:p>
            <a:pPr indent="449263"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prisutne u rastvoru pri određenoj kiselosti.</a:t>
            </a:r>
            <a:endParaRPr lang="sr-Latn-CS" sz="2400"/>
          </a:p>
          <a:p>
            <a:pPr indent="449263"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indent="449263" algn="just"/>
            <a:r>
              <a:rPr lang="sr-Latn-CS" sz="2400">
                <a:cs typeface="Times New Roman" pitchFamily="18" charset="0"/>
              </a:rPr>
              <a:t>Raspodela koncentracija čestica najčešće se </a:t>
            </a:r>
            <a:endParaRPr lang="sr-Latn-CS" sz="2400"/>
          </a:p>
          <a:p>
            <a:pPr indent="449263" algn="just"/>
            <a:r>
              <a:rPr lang="sr-Latn-CS" sz="2400">
                <a:cs typeface="Times New Roman" pitchFamily="18" charset="0"/>
              </a:rPr>
              <a:t>prikazuje distribucionim dijagramom </a:t>
            </a:r>
            <a:endParaRPr lang="sr-Latn-CS" sz="2400"/>
          </a:p>
          <a:p>
            <a:pPr indent="449263" algn="just"/>
            <a:r>
              <a:rPr lang="sr-Latn-CS" sz="2400">
                <a:cs typeface="Times New Roman" pitchFamily="18" charset="0"/>
              </a:rPr>
              <a:t>u vidu zavisnosti molskog udela </a:t>
            </a:r>
            <a:endParaRPr lang="sr-Latn-CS" sz="2400"/>
          </a:p>
          <a:p>
            <a:pPr indent="449263" algn="just"/>
            <a:r>
              <a:rPr lang="sr-Latn-CS" sz="2400">
                <a:cs typeface="Times New Roman" pitchFamily="18" charset="0"/>
              </a:rPr>
              <a:t>svake čestice u funkciji pH.</a:t>
            </a:r>
            <a:endParaRPr lang="sr-Latn-CS" sz="2400"/>
          </a:p>
          <a:p>
            <a:pPr indent="449263" algn="just" eaLnBrk="0" hangingPunct="0"/>
            <a:endParaRPr lang="sr-Latn-CS" sz="24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476375" y="890588"/>
            <a:ext cx="4098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Za monoprotičnu kiselinu HA</a:t>
            </a:r>
            <a:r>
              <a:rPr lang="sr-Latn-CS" sz="900"/>
              <a:t> </a:t>
            </a:r>
            <a:endParaRPr lang="sr-Latn-CS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1187450" y="1916113"/>
          <a:ext cx="4491038" cy="1389062"/>
        </p:xfrm>
        <a:graphic>
          <a:graphicData uri="http://schemas.openxmlformats.org/presentationml/2006/ole">
            <p:oleObj spid="_x0000_s18434" name="Equation" r:id="rId3" imgW="2247195" imgH="694825" progId="Equation.3">
              <p:embed/>
            </p:oleObj>
          </a:graphicData>
        </a:graphic>
      </p:graphicFrame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3059113" y="3933825"/>
          <a:ext cx="3868737" cy="1885950"/>
        </p:xfrm>
        <a:graphic>
          <a:graphicData uri="http://schemas.openxmlformats.org/presentationml/2006/ole">
            <p:oleObj spid="_x0000_s18435" name="Equation" r:id="rId4" imgW="1932955" imgH="942514" progId="Equation.3">
              <p:embed/>
            </p:oleObj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04664"/>
            <a:ext cx="684076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907704" y="5877272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dirty="0" smtClean="0"/>
              <a:t>Raspodela čestica u rastvoru sirćetne kiseline (</a:t>
            </a:r>
            <a:r>
              <a:rPr lang="sr-Latn-CS" i="1" dirty="0" smtClean="0"/>
              <a:t>pK</a:t>
            </a:r>
            <a:r>
              <a:rPr lang="sr-Latn-CS" i="1" baseline="-25000" dirty="0" smtClean="0"/>
              <a:t>k</a:t>
            </a:r>
            <a:r>
              <a:rPr lang="sr-Latn-CS" dirty="0" smtClean="0"/>
              <a:t> = 4,75), amonijum-jona (</a:t>
            </a:r>
            <a:r>
              <a:rPr lang="sr-Latn-CS" i="1" dirty="0" smtClean="0"/>
              <a:t>pK</a:t>
            </a:r>
            <a:r>
              <a:rPr lang="sr-Latn-CS" i="1" baseline="-25000" dirty="0" smtClean="0"/>
              <a:t>k</a:t>
            </a:r>
            <a:r>
              <a:rPr lang="sr-Latn-CS" dirty="0" smtClean="0"/>
              <a:t> = 9,25) i fenola (</a:t>
            </a:r>
            <a:r>
              <a:rPr lang="sr-Latn-CS" i="1" dirty="0" smtClean="0"/>
              <a:t>pK</a:t>
            </a:r>
            <a:r>
              <a:rPr lang="sr-Latn-CS" i="1" baseline="-25000" dirty="0" smtClean="0"/>
              <a:t>k</a:t>
            </a:r>
            <a:r>
              <a:rPr lang="sr-Latn-CS" dirty="0" smtClean="0"/>
              <a:t> = 10,0).</a:t>
            </a:r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637559" y="1062677"/>
            <a:ext cx="7973658" cy="1824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Koncentracioni odnos čestica koje su prisutne u rastvoru </a:t>
            </a:r>
            <a:endParaRPr lang="sr-Latn-CS" sz="2400" dirty="0"/>
          </a:p>
          <a:p>
            <a:pPr algn="just"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pri određenoj pH-vrednosti zavisi od pK</a:t>
            </a:r>
            <a:r>
              <a:rPr lang="sr-Latn-CS" sz="2400" baseline="-30000" dirty="0">
                <a:cs typeface="Times New Roman" pitchFamily="18" charset="0"/>
              </a:rPr>
              <a:t>k</a:t>
            </a:r>
            <a:r>
              <a:rPr lang="sr-Latn-CS" sz="2400" dirty="0">
                <a:cs typeface="Times New Roman" pitchFamily="18" charset="0"/>
              </a:rPr>
              <a:t> </a:t>
            </a:r>
            <a:endParaRPr lang="sr-Latn-CS" sz="2400" dirty="0"/>
          </a:p>
          <a:p>
            <a:pPr algn="just"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i može se izračunati iz </a:t>
            </a:r>
            <a:r>
              <a:rPr lang="sr-Latn-CS" sz="2400" dirty="0" smtClean="0">
                <a:cs typeface="Times New Roman" pitchFamily="18" charset="0"/>
              </a:rPr>
              <a:t>Henderson-Hasselba</a:t>
            </a:r>
            <a:r>
              <a:rPr lang="en-US" sz="2400" dirty="0" smtClean="0">
                <a:cs typeface="Times New Roman" pitchFamily="18" charset="0"/>
              </a:rPr>
              <a:t>l</a:t>
            </a:r>
            <a:r>
              <a:rPr lang="sr-Latn-CS" sz="2400" dirty="0" smtClean="0">
                <a:cs typeface="Times New Roman" pitchFamily="18" charset="0"/>
              </a:rPr>
              <a:t>chove </a:t>
            </a:r>
            <a:endParaRPr lang="sr-Latn-CS" sz="2400" dirty="0"/>
          </a:p>
          <a:p>
            <a:pPr algn="just"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jednačine transformisane u oblik:</a:t>
            </a:r>
            <a:endParaRPr lang="sr-Latn-CS" sz="2400" dirty="0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3132138" y="3860800"/>
          <a:ext cx="2073275" cy="1025525"/>
        </p:xfrm>
        <a:graphic>
          <a:graphicData uri="http://schemas.openxmlformats.org/presentationml/2006/ole">
            <p:oleObj spid="_x0000_s19458" name="Equation" r:id="rId3" imgW="942360" imgH="466217" progId="Equation.3">
              <p:embed/>
            </p:oleObj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4"/>
          <p:cNvSpPr>
            <a:spLocks noChangeArrowheads="1"/>
          </p:cNvSpPr>
          <p:nvPr/>
        </p:nvSpPr>
        <p:spPr bwMode="auto">
          <a:xfrm>
            <a:off x="900113" y="1557338"/>
            <a:ext cx="7499350" cy="365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sr-Latn-CS" sz="2400">
                <a:cs typeface="Times New Roman" pitchFamily="18" charset="0"/>
              </a:rPr>
              <a:t>ako je pH = pK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 baseline="30000">
                <a:cs typeface="Times New Roman" pitchFamily="18" charset="0"/>
              </a:rPr>
              <a:t>ac</a:t>
            </a:r>
            <a:r>
              <a:rPr lang="sr-Latn-CS" sz="2400">
                <a:cs typeface="Times New Roman" pitchFamily="18" charset="0"/>
              </a:rPr>
              <a:t>, onda je </a:t>
            </a:r>
            <a:r>
              <a:rPr lang="sr-Latn-CS" sz="2400" i="1">
                <a:cs typeface="Times New Roman" pitchFamily="18" charset="0"/>
              </a:rPr>
              <a:t>c</a:t>
            </a:r>
            <a:r>
              <a:rPr lang="sr-Latn-CS" sz="2400" i="1" baseline="-30000">
                <a:cs typeface="Times New Roman" pitchFamily="18" charset="0"/>
              </a:rPr>
              <a:t>b</a:t>
            </a:r>
            <a:r>
              <a:rPr lang="sr-Latn-CS" sz="2400">
                <a:cs typeface="Times New Roman" pitchFamily="18" charset="0"/>
              </a:rPr>
              <a:t>/</a:t>
            </a:r>
            <a:r>
              <a:rPr lang="sr-Latn-CS" sz="2400" i="1">
                <a:cs typeface="Times New Roman" pitchFamily="18" charset="0"/>
              </a:rPr>
              <a:t>c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= 1		</a:t>
            </a:r>
            <a:endParaRPr lang="sr-Latn-CS" sz="2400"/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sr-Latn-CS" sz="2400">
                <a:cs typeface="Times New Roman" pitchFamily="18" charset="0"/>
              </a:rPr>
              <a:t>ako je pH ≤ p</a:t>
            </a:r>
            <a:r>
              <a:rPr lang="sr-Latn-CS" sz="2400" i="1">
                <a:cs typeface="Times New Roman" pitchFamily="18" charset="0"/>
              </a:rPr>
              <a:t>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 i="1" baseline="30000">
                <a:cs typeface="Times New Roman" pitchFamily="18" charset="0"/>
              </a:rPr>
              <a:t>ac</a:t>
            </a:r>
            <a:r>
              <a:rPr lang="sr-Latn-CS" sz="2400">
                <a:cs typeface="Times New Roman" pitchFamily="18" charset="0"/>
              </a:rPr>
              <a:t> – 2, onda je </a:t>
            </a:r>
            <a:r>
              <a:rPr lang="sr-Latn-CS" sz="2400" i="1">
                <a:cs typeface="Times New Roman" pitchFamily="18" charset="0"/>
              </a:rPr>
              <a:t>c</a:t>
            </a:r>
            <a:r>
              <a:rPr lang="sr-Latn-CS" sz="2400" i="1" baseline="-30000">
                <a:cs typeface="Times New Roman" pitchFamily="18" charset="0"/>
              </a:rPr>
              <a:t>b</a:t>
            </a:r>
            <a:r>
              <a:rPr lang="sr-Latn-CS" sz="2400">
                <a:cs typeface="Times New Roman" pitchFamily="18" charset="0"/>
              </a:rPr>
              <a:t>/</a:t>
            </a:r>
            <a:r>
              <a:rPr lang="sr-Latn-CS" sz="2400" i="1">
                <a:cs typeface="Times New Roman" pitchFamily="18" charset="0"/>
              </a:rPr>
              <a:t>c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≤ 1/100		</a:t>
            </a:r>
            <a:endParaRPr lang="sr-Latn-CS" sz="2400"/>
          </a:p>
          <a:p>
            <a:pPr marL="342900" indent="-342900" algn="just" eaLnBrk="0" hangingPunct="0">
              <a:lnSpc>
                <a:spcPct val="150000"/>
              </a:lnSpc>
            </a:pPr>
            <a:r>
              <a:rPr lang="sr-Latn-CS" sz="2400">
                <a:cs typeface="Times New Roman" pitchFamily="18" charset="0"/>
              </a:rPr>
              <a:t>3. ako je pH ≥ p</a:t>
            </a:r>
            <a:r>
              <a:rPr lang="sr-Latn-CS" sz="2400" i="1">
                <a:cs typeface="Times New Roman" pitchFamily="18" charset="0"/>
              </a:rPr>
              <a:t>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 i="1" baseline="30000">
                <a:cs typeface="Times New Roman" pitchFamily="18" charset="0"/>
              </a:rPr>
              <a:t>ac</a:t>
            </a:r>
            <a:r>
              <a:rPr lang="sr-Latn-CS" sz="2400">
                <a:cs typeface="Times New Roman" pitchFamily="18" charset="0"/>
              </a:rPr>
              <a:t> + 2, onda je </a:t>
            </a:r>
            <a:r>
              <a:rPr lang="sr-Latn-CS" sz="2400" i="1">
                <a:cs typeface="Times New Roman" pitchFamily="18" charset="0"/>
              </a:rPr>
              <a:t>c</a:t>
            </a:r>
            <a:r>
              <a:rPr lang="sr-Latn-CS" sz="2400" i="1" baseline="-30000">
                <a:cs typeface="Times New Roman" pitchFamily="18" charset="0"/>
              </a:rPr>
              <a:t>b</a:t>
            </a:r>
            <a:r>
              <a:rPr lang="sr-Latn-CS" sz="2400">
                <a:cs typeface="Times New Roman" pitchFamily="18" charset="0"/>
              </a:rPr>
              <a:t>/</a:t>
            </a:r>
            <a:r>
              <a:rPr lang="sr-Latn-CS" sz="2400" i="1">
                <a:cs typeface="Times New Roman" pitchFamily="18" charset="0"/>
              </a:rPr>
              <a:t>c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≥ 100	</a:t>
            </a:r>
            <a:endParaRPr lang="sr-Latn-CS" sz="2400"/>
          </a:p>
          <a:p>
            <a:pPr marL="342900" indent="-342900" algn="just" eaLnBrk="0" hangingPunct="0">
              <a:lnSpc>
                <a:spcPct val="150000"/>
              </a:lnSpc>
              <a:buFontTx/>
              <a:buAutoNum type="arabicPeriod" startAt="4"/>
            </a:pPr>
            <a:r>
              <a:rPr lang="sr-Latn-CS" sz="2400">
                <a:cs typeface="Times New Roman" pitchFamily="18" charset="0"/>
              </a:rPr>
              <a:t>u intervalu (p</a:t>
            </a:r>
            <a:r>
              <a:rPr lang="sr-Latn-CS" sz="2400" i="1">
                <a:cs typeface="Times New Roman" pitchFamily="18" charset="0"/>
              </a:rPr>
              <a:t>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 i="1" baseline="30000">
                <a:cs typeface="Times New Roman" pitchFamily="18" charset="0"/>
              </a:rPr>
              <a:t>ac</a:t>
            </a:r>
            <a:r>
              <a:rPr lang="sr-Latn-CS" sz="2400">
                <a:cs typeface="Times New Roman" pitchFamily="18" charset="0"/>
              </a:rPr>
              <a:t> – 2) ≤ pH ≤ (p</a:t>
            </a:r>
            <a:r>
              <a:rPr lang="sr-Latn-CS" sz="2400" i="1">
                <a:cs typeface="Times New Roman" pitchFamily="18" charset="0"/>
              </a:rPr>
              <a:t>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 i="1" baseline="30000">
                <a:cs typeface="Times New Roman" pitchFamily="18" charset="0"/>
              </a:rPr>
              <a:t>ac</a:t>
            </a:r>
            <a:r>
              <a:rPr lang="sr-Latn-CS" sz="2400">
                <a:cs typeface="Times New Roman" pitchFamily="18" charset="0"/>
              </a:rPr>
              <a:t> + 2) </a:t>
            </a:r>
            <a:endParaRPr lang="sr-Latn-CS" sz="2400"/>
          </a:p>
          <a:p>
            <a:pPr marL="342900" indent="-342900" algn="just" eaLnBrk="0" hangingPunct="0">
              <a:lnSpc>
                <a:spcPct val="150000"/>
              </a:lnSpc>
            </a:pPr>
            <a:r>
              <a:rPr lang="sr-Latn-CS" sz="2400">
                <a:cs typeface="Times New Roman" pitchFamily="18" charset="0"/>
              </a:rPr>
              <a:t>u rastvoru se nalazi smeša obe čestice </a:t>
            </a:r>
            <a:endParaRPr lang="sr-Latn-CS" sz="2400"/>
          </a:p>
          <a:p>
            <a:pPr marL="342900" indent="-342900" algn="just" eaLnBrk="0" hangingPunct="0">
              <a:lnSpc>
                <a:spcPct val="150000"/>
              </a:lnSpc>
            </a:pPr>
            <a:r>
              <a:rPr lang="sr-Latn-CS" sz="2400">
                <a:cs typeface="Times New Roman" pitchFamily="18" charset="0"/>
              </a:rPr>
              <a:t>konjugovanog kiselinsko-baznog para.</a:t>
            </a:r>
            <a:endParaRPr lang="sr-Latn-CS" sz="2400"/>
          </a:p>
          <a:p>
            <a:pPr marL="342900" indent="-342900" algn="just" eaLnBrk="0" hangingPunct="0">
              <a:lnSpc>
                <a:spcPct val="150000"/>
              </a:lnSpc>
            </a:pPr>
            <a:r>
              <a:rPr lang="sr-Latn-CS" sz="1200">
                <a:cs typeface="Times New Roman" pitchFamily="18" charset="0"/>
              </a:rPr>
              <a:t>.</a:t>
            </a:r>
            <a:endParaRPr lang="sr-Latn-C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549275"/>
            <a:ext cx="6945313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sr-Latn-CS" sz="3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Di</a:t>
            </a:r>
            <a:r>
              <a:rPr lang="en-US" sz="3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p</a:t>
            </a:r>
            <a:r>
              <a:rPr lang="sr-Latn-CS" sz="3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rotične kiseline i baze</a:t>
            </a:r>
            <a:br>
              <a:rPr lang="sr-Latn-CS" sz="3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</a:br>
            <a:endParaRPr lang="sr-Latn-CS" sz="36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</p:txBody>
      </p:sp>
      <p:sp>
        <p:nvSpPr>
          <p:cNvPr id="72707" name="Rectangle 5"/>
          <p:cNvSpPr>
            <a:spLocks noChangeArrowheads="1"/>
          </p:cNvSpPr>
          <p:nvPr/>
        </p:nvSpPr>
        <p:spPr bwMode="auto">
          <a:xfrm>
            <a:off x="1403350" y="1773238"/>
            <a:ext cx="64103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sr-Latn-CS" sz="2400"/>
              <a:t> D</a:t>
            </a:r>
            <a:r>
              <a:rPr lang="sr-Latn-CS" sz="2400">
                <a:cs typeface="Times New Roman" pitchFamily="18" charset="0"/>
              </a:rPr>
              <a:t>ve jonizujuće grupe (H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A)</a:t>
            </a:r>
            <a:endParaRPr lang="sr-Latn-CS" sz="2400"/>
          </a:p>
          <a:p>
            <a:pPr>
              <a:buFontTx/>
              <a:buChar char="•"/>
            </a:pPr>
            <a:endParaRPr lang="sr-Latn-CS" sz="2400"/>
          </a:p>
          <a:p>
            <a:pPr>
              <a:buFontTx/>
              <a:buChar char="•"/>
            </a:pP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Potenciometrijska titracija svodi se </a:t>
            </a:r>
            <a:endParaRPr lang="sr-Latn-CS" sz="2400"/>
          </a:p>
          <a:p>
            <a:r>
              <a:rPr lang="sr-Latn-CS" sz="2400"/>
              <a:t>  </a:t>
            </a:r>
            <a:r>
              <a:rPr lang="sr-Latn-CS" sz="2400">
                <a:cs typeface="Times New Roman" pitchFamily="18" charset="0"/>
              </a:rPr>
              <a:t>na sukcesivnu titraciju obe grupe</a:t>
            </a:r>
            <a:r>
              <a:rPr lang="sr-Latn-CS" sz="2400"/>
              <a:t> </a:t>
            </a:r>
            <a:r>
              <a:rPr lang="en-US" sz="2400"/>
              <a:t> (</a:t>
            </a:r>
            <a:r>
              <a:rPr lang="en-US" sz="2400" i="1"/>
              <a:t>I</a:t>
            </a:r>
            <a:r>
              <a:rPr lang="en-US" sz="2400"/>
              <a:t> = const.)</a:t>
            </a:r>
            <a:endParaRPr lang="sr-Latn-CS" sz="2400"/>
          </a:p>
        </p:txBody>
      </p:sp>
      <p:sp>
        <p:nvSpPr>
          <p:cNvPr id="72708" name="Rectangle 6"/>
          <p:cNvSpPr>
            <a:spLocks noChangeArrowheads="1"/>
          </p:cNvSpPr>
          <p:nvPr/>
        </p:nvSpPr>
        <p:spPr bwMode="auto">
          <a:xfrm>
            <a:off x="1258888" y="4076700"/>
            <a:ext cx="6762750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Kiselinsko-bazne ravnoteže u vodenom rastvoru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diprotične kiseline H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A :</a:t>
            </a:r>
            <a:endParaRPr lang="sr-Latn-CS" sz="2400" baseline="300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sr-Latn-C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 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>
                <a:cs typeface="Times New Roman" pitchFamily="18" charset="0"/>
              </a:rPr>
              <a:t> H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HAˉ 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	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2-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H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</a:t>
            </a:r>
            <a:r>
              <a:rPr lang="sr-Latn-CS" sz="2400" baseline="30000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</a:rPr>
              <a:t>HA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ˉ</a:t>
            </a:r>
          </a:p>
          <a:p>
            <a:pPr eaLnBrk="0" hangingPunct="0"/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HAˉ </a:t>
            </a:r>
            <a:r>
              <a:rPr lang="sr-Latn-CS" sz="2400" baseline="30000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</a:rPr>
              <a:t>H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A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2-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	HAˉ + H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</a:t>
            </a:r>
            <a:r>
              <a:rPr lang="sr-Latn-CS" sz="2400" baseline="30000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</a:rPr>
              <a:t>H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</a:p>
          <a:p>
            <a:pPr eaLnBrk="0" hangingPunct="0"/>
            <a:endParaRPr lang="sr-Latn-CS" sz="2400" baseline="3000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1116013" y="836613"/>
            <a:ext cx="6729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Parcijalne kiselinske konstante date su izrazima:</a:t>
            </a:r>
            <a:endParaRPr lang="sr-Latn-CS" sz="2400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1071563" y="2000250"/>
          <a:ext cx="3125787" cy="965200"/>
        </p:xfrm>
        <a:graphic>
          <a:graphicData uri="http://schemas.openxmlformats.org/presentationml/2006/ole">
            <p:oleObj spid="_x0000_s20482" name="Equation" r:id="rId3" imgW="1562040" imgH="482400" progId="Equation.3">
              <p:embed/>
            </p:oleObj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5291138" y="1960563"/>
          <a:ext cx="2333625" cy="989012"/>
        </p:xfrm>
        <a:graphic>
          <a:graphicData uri="http://schemas.openxmlformats.org/presentationml/2006/ole">
            <p:oleObj spid="_x0000_s20483" name="Equation" r:id="rId4" imgW="1168200" imgH="495000" progId="Equation.3">
              <p:embed/>
            </p:oleObj>
          </a:graphicData>
        </a:graphic>
      </p:graphicFrame>
      <p:sp>
        <p:nvSpPr>
          <p:cNvPr id="20486" name="Rectangle 7"/>
          <p:cNvSpPr>
            <a:spLocks noChangeArrowheads="1"/>
          </p:cNvSpPr>
          <p:nvPr/>
        </p:nvSpPr>
        <p:spPr bwMode="auto">
          <a:xfrm>
            <a:off x="2339975" y="3573463"/>
            <a:ext cx="4576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Totalna konstanta disocijacije je:</a:t>
            </a:r>
            <a:endParaRPr lang="sr-Latn-CS" sz="2400"/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3005138" y="4171950"/>
          <a:ext cx="2468562" cy="966788"/>
        </p:xfrm>
        <a:graphic>
          <a:graphicData uri="http://schemas.openxmlformats.org/presentationml/2006/ole">
            <p:oleObj spid="_x0000_s20484" name="Equation" r:id="rId5" imgW="1231560" imgH="482400" progId="Equation.3">
              <p:embed/>
            </p:oleObj>
          </a:graphicData>
        </a:graphic>
      </p:graphicFrame>
      <p:sp>
        <p:nvSpPr>
          <p:cNvPr id="20487" name="Rectangle 9"/>
          <p:cNvSpPr>
            <a:spLocks noChangeArrowheads="1"/>
          </p:cNvSpPr>
          <p:nvPr/>
        </p:nvSpPr>
        <p:spPr bwMode="auto">
          <a:xfrm>
            <a:off x="2195513" y="5551488"/>
            <a:ext cx="4887912" cy="533400"/>
          </a:xfrm>
          <a:prstGeom prst="rect">
            <a:avLst/>
          </a:prstGeom>
          <a:noFill/>
          <a:ln w="76200" cmpd="tri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gde je β</a:t>
            </a:r>
            <a:r>
              <a:rPr lang="en-US" sz="2400" baseline="-25000">
                <a:cs typeface="Times New Roman" pitchFamily="18" charset="0"/>
              </a:rPr>
              <a:t>k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 = K</a:t>
            </a:r>
            <a:r>
              <a:rPr lang="sr-Latn-CS" sz="2400" baseline="-30000">
                <a:cs typeface="Times New Roman" pitchFamily="18" charset="0"/>
              </a:rPr>
              <a:t>k1</a:t>
            </a:r>
            <a:r>
              <a:rPr lang="sr-Latn-CS" sz="2400">
                <a:cs typeface="Times New Roman" pitchFamily="18" charset="0"/>
              </a:rPr>
              <a:t>· K</a:t>
            </a:r>
            <a:r>
              <a:rPr lang="sr-Latn-CS" sz="2400" baseline="-30000">
                <a:cs typeface="Times New Roman" pitchFamily="18" charset="0"/>
              </a:rPr>
              <a:t>k2</a:t>
            </a:r>
            <a:r>
              <a:rPr lang="sr-Latn-CS" sz="2400">
                <a:cs typeface="Times New Roman" pitchFamily="18" charset="0"/>
              </a:rPr>
              <a:t> ili K</a:t>
            </a:r>
            <a:r>
              <a:rPr lang="sr-Latn-CS" sz="2400" baseline="-30000">
                <a:cs typeface="Times New Roman" pitchFamily="18" charset="0"/>
              </a:rPr>
              <a:t>k2</a:t>
            </a:r>
            <a:r>
              <a:rPr lang="sr-Latn-CS" sz="2400">
                <a:cs typeface="Times New Roman" pitchFamily="18" charset="0"/>
              </a:rPr>
              <a:t> = β</a:t>
            </a:r>
            <a:r>
              <a:rPr lang="en-US" sz="2400" baseline="-25000">
                <a:cs typeface="Times New Roman" pitchFamily="18" charset="0"/>
              </a:rPr>
              <a:t>k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/β</a:t>
            </a:r>
            <a:r>
              <a:rPr lang="en-US" sz="2400" baseline="-25000">
                <a:cs typeface="Times New Roman" pitchFamily="18" charset="0"/>
              </a:rPr>
              <a:t>k</a:t>
            </a:r>
            <a:r>
              <a:rPr lang="sr-Latn-CS" sz="2400" baseline="-30000">
                <a:cs typeface="Times New Roman" pitchFamily="18" charset="0"/>
              </a:rPr>
              <a:t>1</a:t>
            </a:r>
            <a:r>
              <a:rPr lang="sr-Latn-CS" sz="900"/>
              <a:t> </a:t>
            </a:r>
            <a:endParaRPr lang="sr-Latn-C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4"/>
          <p:cNvSpPr>
            <a:spLocks noChangeArrowheads="1"/>
          </p:cNvSpPr>
          <p:nvPr/>
        </p:nvSpPr>
        <p:spPr bwMode="auto">
          <a:xfrm>
            <a:off x="1403350" y="672456"/>
            <a:ext cx="56973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dirty="0">
                <a:cs typeface="Times New Roman" pitchFamily="18" charset="0"/>
              </a:rPr>
              <a:t>Parcijalne konstante </a:t>
            </a:r>
            <a:r>
              <a:rPr lang="sr-Latn-CS" sz="2400" dirty="0" smtClean="0">
                <a:cs typeface="Times New Roman" pitchFamily="18" charset="0"/>
              </a:rPr>
              <a:t>proton</a:t>
            </a:r>
            <a:r>
              <a:rPr lang="en-US" sz="2400" dirty="0" err="1" smtClean="0">
                <a:cs typeface="Times New Roman" pitchFamily="18" charset="0"/>
              </a:rPr>
              <a:t>ovanja</a:t>
            </a:r>
            <a:r>
              <a:rPr lang="sr-Latn-CS" sz="2400" dirty="0" smtClean="0">
                <a:cs typeface="Times New Roman" pitchFamily="18" charset="0"/>
              </a:rPr>
              <a:t> </a:t>
            </a:r>
            <a:r>
              <a:rPr lang="sr-Latn-CS" sz="2400" dirty="0">
                <a:cs typeface="Times New Roman" pitchFamily="18" charset="0"/>
              </a:rPr>
              <a:t>baze:</a:t>
            </a:r>
            <a:r>
              <a:rPr lang="sr-Latn-CS" sz="900" dirty="0"/>
              <a:t> </a:t>
            </a:r>
            <a:endParaRPr lang="sr-Latn-CS" dirty="0"/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1463675" y="1798638"/>
          <a:ext cx="2333625" cy="989012"/>
        </p:xfrm>
        <a:graphic>
          <a:graphicData uri="http://schemas.openxmlformats.org/presentationml/2006/ole">
            <p:oleObj spid="_x0000_s21506" name="Equation" r:id="rId3" imgW="1168200" imgH="495000" progId="Equation.3">
              <p:embed/>
            </p:oleObj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4919663" y="1811338"/>
          <a:ext cx="2438400" cy="889000"/>
        </p:xfrm>
        <a:graphic>
          <a:graphicData uri="http://schemas.openxmlformats.org/presentationml/2006/ole">
            <p:oleObj spid="_x0000_s21507" name="Equation" r:id="rId4" imgW="1218960" imgH="444240" progId="Equation.3">
              <p:embed/>
            </p:oleObj>
          </a:graphicData>
        </a:graphic>
      </p:graphicFrame>
      <p:sp>
        <p:nvSpPr>
          <p:cNvPr id="21510" name="Rectangle 7"/>
          <p:cNvSpPr>
            <a:spLocks noChangeArrowheads="1"/>
          </p:cNvSpPr>
          <p:nvPr/>
        </p:nvSpPr>
        <p:spPr bwMode="auto">
          <a:xfrm>
            <a:off x="3708400" y="3194050"/>
            <a:ext cx="1420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ili totalna</a:t>
            </a:r>
            <a:r>
              <a:rPr lang="sr-Latn-CS" sz="900"/>
              <a:t> </a:t>
            </a:r>
            <a:endParaRPr lang="sr-Latn-CS"/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3190875" y="4238625"/>
          <a:ext cx="2489200" cy="889000"/>
        </p:xfrm>
        <a:graphic>
          <a:graphicData uri="http://schemas.openxmlformats.org/presentationml/2006/ole">
            <p:oleObj spid="_x0000_s21508" name="Equation" r:id="rId5" imgW="1244520" imgH="444240" progId="Equation.3">
              <p:embed/>
            </p:oleObj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0" y="3173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1835150" y="1196975"/>
          <a:ext cx="676275" cy="482600"/>
        </p:xfrm>
        <a:graphic>
          <a:graphicData uri="http://schemas.openxmlformats.org/presentationml/2006/ole">
            <p:oleObj spid="_x0000_s22530" name="Equation" r:id="rId3" imgW="330057" imgH="241195" progId="Equation.3">
              <p:embed/>
            </p:oleObj>
          </a:graphicData>
        </a:graphic>
      </p:graphicFrame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2484438" y="1196975"/>
            <a:ext cx="3884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1200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</a:rPr>
              <a:t>= C</a:t>
            </a:r>
            <a:r>
              <a:rPr lang="sr-Latn-CS" sz="2400" baseline="-30000">
                <a:cs typeface="Times New Roman" pitchFamily="18" charset="0"/>
              </a:rPr>
              <a:t>A</a:t>
            </a:r>
            <a:r>
              <a:rPr lang="sr-Latn-CS" sz="2400">
                <a:cs typeface="Times New Roman" pitchFamily="18" charset="0"/>
              </a:rPr>
              <a:t> = [H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A] + [HA</a:t>
            </a:r>
            <a:r>
              <a:rPr lang="sr-Latn-CS" sz="2400" baseline="30000">
                <a:cs typeface="Times New Roman" pitchFamily="18" charset="0"/>
              </a:rPr>
              <a:t>-</a:t>
            </a:r>
            <a:r>
              <a:rPr lang="sr-Latn-CS" sz="2400">
                <a:cs typeface="Times New Roman" pitchFamily="18" charset="0"/>
              </a:rPr>
              <a:t>] + [A</a:t>
            </a:r>
            <a:r>
              <a:rPr lang="sr-Latn-CS" sz="2400" baseline="30000">
                <a:cs typeface="Times New Roman" pitchFamily="18" charset="0"/>
              </a:rPr>
              <a:t>2-</a:t>
            </a:r>
            <a:r>
              <a:rPr lang="sr-Latn-CS" sz="2400">
                <a:cs typeface="Times New Roman" pitchFamily="18" charset="0"/>
              </a:rPr>
              <a:t>]</a:t>
            </a:r>
            <a:r>
              <a:rPr lang="sr-Latn-CS" sz="2400"/>
              <a:t> 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1187450" y="2133600"/>
            <a:ext cx="110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[H]</a:t>
            </a:r>
            <a:r>
              <a:rPr lang="sr-Latn-CS" sz="2400" baseline="-30000">
                <a:cs typeface="Times New Roman" pitchFamily="18" charset="0"/>
              </a:rPr>
              <a:t>tot</a:t>
            </a:r>
            <a:r>
              <a:rPr lang="sr-Latn-CS" sz="2400">
                <a:cs typeface="Times New Roman" pitchFamily="18" charset="0"/>
              </a:rPr>
              <a:t> </a:t>
            </a:r>
            <a:r>
              <a:rPr lang="en-US" sz="2400">
                <a:cs typeface="Times New Roman" pitchFamily="18" charset="0"/>
              </a:rPr>
              <a:t>=</a:t>
            </a:r>
            <a:r>
              <a:rPr lang="sr-Latn-CS" sz="1200">
                <a:cs typeface="Times New Roman" pitchFamily="18" charset="0"/>
              </a:rPr>
              <a:t> </a:t>
            </a:r>
            <a:endParaRPr lang="sr-Latn-CS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2268538" y="2133600"/>
            <a:ext cx="396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2[H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A] + [HA</a:t>
            </a:r>
            <a:r>
              <a:rPr lang="sr-Latn-CS" sz="2400" baseline="30000">
                <a:cs typeface="Times New Roman" pitchFamily="18" charset="0"/>
              </a:rPr>
              <a:t>-</a:t>
            </a:r>
            <a:r>
              <a:rPr lang="sr-Latn-CS" sz="2400">
                <a:cs typeface="Times New Roman" pitchFamily="18" charset="0"/>
              </a:rPr>
              <a:t>] + [H</a:t>
            </a:r>
            <a:r>
              <a:rPr lang="sr-Latn-CS" sz="2400" baseline="30000">
                <a:cs typeface="Times New Roman" pitchFamily="18" charset="0"/>
              </a:rPr>
              <a:t>+</a:t>
            </a:r>
            <a:r>
              <a:rPr lang="sr-Latn-CS" sz="2400">
                <a:cs typeface="Times New Roman" pitchFamily="18" charset="0"/>
              </a:rPr>
              <a:t>] - [OH</a:t>
            </a:r>
            <a:r>
              <a:rPr lang="sr-Latn-CS" sz="2400" baseline="30000">
                <a:cs typeface="Times New Roman" pitchFamily="18" charset="0"/>
              </a:rPr>
              <a:t>-</a:t>
            </a:r>
            <a:r>
              <a:rPr lang="sr-Latn-CS" sz="2400">
                <a:cs typeface="Times New Roman" pitchFamily="18" charset="0"/>
              </a:rPr>
              <a:t>]</a:t>
            </a:r>
            <a:r>
              <a:rPr lang="sr-Latn-CS" sz="2400"/>
              <a:t> </a:t>
            </a:r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1112838" y="3033713"/>
          <a:ext cx="6808787" cy="1041400"/>
        </p:xfrm>
        <a:graphic>
          <a:graphicData uri="http://schemas.openxmlformats.org/presentationml/2006/ole">
            <p:oleObj spid="_x0000_s22531" name="Equation" r:id="rId4" imgW="3403440" imgH="520560" progId="Equation.3">
              <p:embed/>
            </p:oleObj>
          </a:graphicData>
        </a:graphic>
      </p:graphicFrame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1116013" y="4471988"/>
          <a:ext cx="6546850" cy="1319212"/>
        </p:xfrm>
        <a:graphic>
          <a:graphicData uri="http://schemas.openxmlformats.org/presentationml/2006/ole">
            <p:oleObj spid="_x0000_s22532" name="Equation" r:id="rId5" imgW="3276360" imgH="660240" progId="Equation.3">
              <p:embed/>
            </p:oleObj>
          </a:graphicData>
        </a:graphic>
      </p:graphicFrame>
      <p:sp>
        <p:nvSpPr>
          <p:cNvPr id="22537" name="Oval 12"/>
          <p:cNvSpPr>
            <a:spLocks noChangeArrowheads="1"/>
          </p:cNvSpPr>
          <p:nvPr/>
        </p:nvSpPr>
        <p:spPr bwMode="auto">
          <a:xfrm>
            <a:off x="4500563" y="1989138"/>
            <a:ext cx="1800225" cy="792162"/>
          </a:xfrm>
          <a:prstGeom prst="ellipse">
            <a:avLst/>
          </a:prstGeom>
          <a:noFill/>
          <a:ln w="9525">
            <a:solidFill>
              <a:srgbClr val="6600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8" name="Line 13"/>
          <p:cNvSpPr>
            <a:spLocks noChangeShapeType="1"/>
          </p:cNvSpPr>
          <p:nvPr/>
        </p:nvSpPr>
        <p:spPr bwMode="auto">
          <a:xfrm flipH="1">
            <a:off x="4356100" y="2781300"/>
            <a:ext cx="431800" cy="360363"/>
          </a:xfrm>
          <a:prstGeom prst="line">
            <a:avLst/>
          </a:prstGeom>
          <a:noFill/>
          <a:ln w="9525">
            <a:solidFill>
              <a:srgbClr val="6600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1287463" y="611188"/>
          <a:ext cx="6472237" cy="609600"/>
        </p:xfrm>
        <a:graphic>
          <a:graphicData uri="http://schemas.openxmlformats.org/presentationml/2006/ole">
            <p:oleObj spid="_x0000_s23554" name="Equation" r:id="rId3" imgW="3238200" imgH="304560" progId="Equation.3">
              <p:embed/>
            </p:oleObj>
          </a:graphicData>
        </a:graphic>
      </p:graphicFrame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827088" y="1547813"/>
          <a:ext cx="7616825" cy="609600"/>
        </p:xfrm>
        <a:graphic>
          <a:graphicData uri="http://schemas.openxmlformats.org/presentationml/2006/ole">
            <p:oleObj spid="_x0000_s23555" name="Equation" r:id="rId4" imgW="3809880" imgH="304560" progId="Equation.3">
              <p:embed/>
            </p:oleObj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1020763" y="2489200"/>
          <a:ext cx="7191375" cy="1168400"/>
        </p:xfrm>
        <a:graphic>
          <a:graphicData uri="http://schemas.openxmlformats.org/presentationml/2006/ole">
            <p:oleObj spid="_x0000_s23556" name="Equation" r:id="rId5" imgW="3593880" imgH="583920" progId="Equation.3">
              <p:embed/>
            </p:oleObj>
          </a:graphicData>
        </a:graphic>
      </p:graphicFrame>
      <p:sp>
        <p:nvSpPr>
          <p:cNvPr id="23558" name="Rectangle 7"/>
          <p:cNvSpPr>
            <a:spLocks noChangeArrowheads="1"/>
          </p:cNvSpPr>
          <p:nvPr/>
        </p:nvSpPr>
        <p:spPr bwMode="auto">
          <a:xfrm>
            <a:off x="971550" y="3948113"/>
            <a:ext cx="7032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Vrednost leve strane jednačine može se izračunati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u svakoj tački iz eksperimentalnih podataka</a:t>
            </a:r>
            <a:r>
              <a:rPr lang="sr-Latn-CS" sz="2400"/>
              <a:t> </a:t>
            </a:r>
          </a:p>
        </p:txBody>
      </p:sp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1911350" y="5048250"/>
          <a:ext cx="4924425" cy="1320800"/>
        </p:xfrm>
        <a:graphic>
          <a:graphicData uri="http://schemas.openxmlformats.org/presentationml/2006/ole">
            <p:oleObj spid="_x0000_s23557" name="Equation" r:id="rId6" imgW="2463480" imgH="660240" progId="Equation.3">
              <p:embed/>
            </p:oleObj>
          </a:graphicData>
        </a:graphic>
      </p:graphicFrame>
      <p:sp>
        <p:nvSpPr>
          <p:cNvPr id="23559" name="Line 9"/>
          <p:cNvSpPr>
            <a:spLocks noChangeShapeType="1"/>
          </p:cNvSpPr>
          <p:nvPr/>
        </p:nvSpPr>
        <p:spPr bwMode="auto">
          <a:xfrm>
            <a:off x="5508625" y="2997200"/>
            <a:ext cx="720725" cy="0"/>
          </a:xfrm>
          <a:prstGeom prst="line">
            <a:avLst/>
          </a:prstGeom>
          <a:noFill/>
          <a:ln w="38100" cmpd="dbl">
            <a:solidFill>
              <a:srgbClr val="66003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Line 10"/>
          <p:cNvSpPr>
            <a:spLocks noChangeShapeType="1"/>
          </p:cNvSpPr>
          <p:nvPr/>
        </p:nvSpPr>
        <p:spPr bwMode="auto">
          <a:xfrm>
            <a:off x="7164388" y="2997200"/>
            <a:ext cx="647700" cy="0"/>
          </a:xfrm>
          <a:prstGeom prst="line">
            <a:avLst/>
          </a:prstGeom>
          <a:noFill/>
          <a:ln w="38100" cmpd="dbl">
            <a:solidFill>
              <a:srgbClr val="66003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1" name="Line 11"/>
          <p:cNvSpPr>
            <a:spLocks noChangeShapeType="1"/>
          </p:cNvSpPr>
          <p:nvPr/>
        </p:nvSpPr>
        <p:spPr bwMode="auto">
          <a:xfrm>
            <a:off x="5724525" y="3573463"/>
            <a:ext cx="647700" cy="0"/>
          </a:xfrm>
          <a:prstGeom prst="line">
            <a:avLst/>
          </a:prstGeom>
          <a:noFill/>
          <a:ln w="38100" cmpd="dbl">
            <a:solidFill>
              <a:srgbClr val="66003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2" name="Line 12"/>
          <p:cNvSpPr>
            <a:spLocks noChangeShapeType="1"/>
          </p:cNvSpPr>
          <p:nvPr/>
        </p:nvSpPr>
        <p:spPr bwMode="auto">
          <a:xfrm>
            <a:off x="7380288" y="3573463"/>
            <a:ext cx="576262" cy="0"/>
          </a:xfrm>
          <a:prstGeom prst="line">
            <a:avLst/>
          </a:prstGeom>
          <a:noFill/>
          <a:ln w="38100" cmpd="dbl">
            <a:solidFill>
              <a:srgbClr val="66003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3" name="Oval 13"/>
          <p:cNvSpPr>
            <a:spLocks noChangeArrowheads="1"/>
          </p:cNvSpPr>
          <p:nvPr/>
        </p:nvSpPr>
        <p:spPr bwMode="auto">
          <a:xfrm>
            <a:off x="4067175" y="2708275"/>
            <a:ext cx="504825" cy="792163"/>
          </a:xfrm>
          <a:prstGeom prst="ellipse">
            <a:avLst/>
          </a:prstGeom>
          <a:noFill/>
          <a:ln w="38100" cmpd="dbl">
            <a:solidFill>
              <a:srgbClr val="6600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0"/>
          <p:cNvSpPr>
            <a:spLocks noChangeArrowheads="1"/>
          </p:cNvSpPr>
          <p:nvPr/>
        </p:nvSpPr>
        <p:spPr bwMode="auto">
          <a:xfrm>
            <a:off x="827088" y="981075"/>
            <a:ext cx="7720012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sr-Latn-CS" sz="2800">
                <a:latin typeface="Times New Roman" pitchFamily="18" charset="0"/>
              </a:rPr>
              <a:t>Na osnovu grafičkog oblika eksperimentalne </a:t>
            </a:r>
          </a:p>
          <a:p>
            <a:pPr>
              <a:lnSpc>
                <a:spcPct val="125000"/>
              </a:lnSpc>
            </a:pPr>
            <a:r>
              <a:rPr lang="sr-Latn-CS" sz="2800">
                <a:latin typeface="Times New Roman" pitchFamily="18" charset="0"/>
              </a:rPr>
              <a:t>funkcije građenja može se oceniti </a:t>
            </a:r>
          </a:p>
          <a:p>
            <a:pPr>
              <a:lnSpc>
                <a:spcPct val="125000"/>
              </a:lnSpc>
            </a:pPr>
            <a:r>
              <a:rPr lang="sr-Latn-CS" sz="2800">
                <a:latin typeface="Times New Roman" pitchFamily="18" charset="0"/>
              </a:rPr>
              <a:t>u kojoj meri su kiselinsko-bazni procesi razdvojeni i </a:t>
            </a:r>
          </a:p>
          <a:p>
            <a:pPr>
              <a:lnSpc>
                <a:spcPct val="125000"/>
              </a:lnSpc>
            </a:pPr>
            <a:r>
              <a:rPr lang="sr-Latn-CS" sz="2800">
                <a:latin typeface="Times New Roman" pitchFamily="18" charset="0"/>
              </a:rPr>
              <a:t>primeniti odgovarajući postupak izračunavanja.</a:t>
            </a:r>
          </a:p>
        </p:txBody>
      </p:sp>
      <p:sp>
        <p:nvSpPr>
          <p:cNvPr id="73731" name="Rectangle 11"/>
          <p:cNvSpPr>
            <a:spLocks noChangeArrowheads="1"/>
          </p:cNvSpPr>
          <p:nvPr/>
        </p:nvSpPr>
        <p:spPr bwMode="auto">
          <a:xfrm>
            <a:off x="1042988" y="3935413"/>
            <a:ext cx="6859587" cy="126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ts val="300"/>
              </a:spcBef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 </a:t>
            </a:r>
            <a:r>
              <a:rPr lang="sr-Latn-CS" sz="2400">
                <a:latin typeface="Times New Roman" pitchFamily="18" charset="0"/>
              </a:rPr>
              <a:t>transformacija funkcije građenja na jednu od većeg </a:t>
            </a:r>
          </a:p>
          <a:p>
            <a:pPr>
              <a:spcBef>
                <a:spcPts val="300"/>
              </a:spcBef>
            </a:pPr>
            <a:r>
              <a:rPr lang="sr-Latn-CS" sz="2400">
                <a:latin typeface="Times New Roman" pitchFamily="18" charset="0"/>
              </a:rPr>
              <a:t>broja mogućih linearnih zavisnosti iz kojih se tražene </a:t>
            </a:r>
          </a:p>
          <a:p>
            <a:pPr>
              <a:spcBef>
                <a:spcPts val="300"/>
              </a:spcBef>
            </a:pPr>
            <a:r>
              <a:rPr lang="sr-Latn-CS" sz="2400">
                <a:latin typeface="Times New Roman" pitchFamily="18" charset="0"/>
              </a:rPr>
              <a:t>konstante mogu dobiti računski ili grafički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Rectangle 4"/>
          <p:cNvSpPr>
            <a:spLocks noChangeArrowheads="1"/>
          </p:cNvSpPr>
          <p:nvPr/>
        </p:nvSpPr>
        <p:spPr bwMode="auto">
          <a:xfrm>
            <a:off x="1908175" y="790575"/>
            <a:ext cx="23526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 i="1">
                <a:latin typeface="Times New Roman" pitchFamily="18" charset="0"/>
              </a:rPr>
              <a:t>K</a:t>
            </a:r>
            <a:r>
              <a:rPr lang="sr-Latn-CS" sz="2800" i="1" baseline="-25000">
                <a:latin typeface="Times New Roman" pitchFamily="18" charset="0"/>
              </a:rPr>
              <a:t>k1</a:t>
            </a:r>
            <a:r>
              <a:rPr lang="sr-Latn-CS" sz="2800">
                <a:latin typeface="Times New Roman" pitchFamily="18" charset="0"/>
              </a:rPr>
              <a:t>/</a:t>
            </a:r>
            <a:r>
              <a:rPr lang="sr-Latn-CS" sz="2800" i="1">
                <a:latin typeface="Times New Roman" pitchFamily="18" charset="0"/>
              </a:rPr>
              <a:t>K</a:t>
            </a:r>
            <a:r>
              <a:rPr lang="sr-Latn-CS" sz="2800" i="1" baseline="-25000">
                <a:latin typeface="Times New Roman" pitchFamily="18" charset="0"/>
              </a:rPr>
              <a:t>k2</a:t>
            </a:r>
            <a:r>
              <a:rPr lang="sr-Latn-CS" sz="2800">
                <a:latin typeface="Times New Roman" pitchFamily="18" charset="0"/>
              </a:rPr>
              <a:t> &gt;&gt; 10</a:t>
            </a:r>
            <a:r>
              <a:rPr lang="sr-Latn-CS" sz="2800" baseline="30000">
                <a:latin typeface="Times New Roman" pitchFamily="18" charset="0"/>
              </a:rPr>
              <a:t>4</a:t>
            </a:r>
            <a:r>
              <a:rPr lang="sr-Latn-CS" sz="2800">
                <a:latin typeface="Times New Roman" pitchFamily="18" charset="0"/>
              </a:rPr>
              <a:t> </a:t>
            </a:r>
          </a:p>
        </p:txBody>
      </p:sp>
      <p:sp>
        <p:nvSpPr>
          <p:cNvPr id="24585" name="Rectangle 5"/>
          <p:cNvSpPr>
            <a:spLocks noChangeArrowheads="1"/>
          </p:cNvSpPr>
          <p:nvPr/>
        </p:nvSpPr>
        <p:spPr bwMode="auto">
          <a:xfrm>
            <a:off x="1547813" y="1871663"/>
            <a:ext cx="20859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0 ≤           ≤ 1</a:t>
            </a: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2411413" y="1916113"/>
          <a:ext cx="482600" cy="431800"/>
        </p:xfrm>
        <a:graphic>
          <a:graphicData uri="http://schemas.openxmlformats.org/presentationml/2006/ole">
            <p:oleObj spid="_x0000_s24578" name="Equation" r:id="rId3" imgW="241200" imgH="215640" progId="Equation.3">
              <p:embed/>
            </p:oleObj>
          </a:graphicData>
        </a:graphic>
      </p:graphicFrame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982663" y="2427288"/>
          <a:ext cx="4298950" cy="1220787"/>
        </p:xfrm>
        <a:graphic>
          <a:graphicData uri="http://schemas.openxmlformats.org/presentationml/2006/ole">
            <p:oleObj spid="_x0000_s24579" name="Equation" r:id="rId4" imgW="2145960" imgH="609480" progId="Equation.3">
              <p:embed/>
            </p:oleObj>
          </a:graphicData>
        </a:graphic>
      </p:graphicFrame>
      <p:sp>
        <p:nvSpPr>
          <p:cNvPr id="24586" name="Rectangle 11"/>
          <p:cNvSpPr>
            <a:spLocks noChangeArrowheads="1"/>
          </p:cNvSpPr>
          <p:nvPr/>
        </p:nvSpPr>
        <p:spPr bwMode="auto">
          <a:xfrm>
            <a:off x="1619250" y="3887788"/>
            <a:ext cx="17129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1 ≤      ≤ 2</a:t>
            </a:r>
            <a:r>
              <a:rPr lang="sr-Latn-CS"/>
              <a:t> </a:t>
            </a:r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2195513" y="3933825"/>
          <a:ext cx="482600" cy="431800"/>
        </p:xfrm>
        <a:graphic>
          <a:graphicData uri="http://schemas.openxmlformats.org/presentationml/2006/ole">
            <p:oleObj spid="_x0000_s24580" name="Equation" r:id="rId5" imgW="241200" imgH="215640" progId="Equation.3">
              <p:embed/>
            </p:oleObj>
          </a:graphicData>
        </a:graphic>
      </p:graphicFrame>
      <p:graphicFrame>
        <p:nvGraphicFramePr>
          <p:cNvPr id="24581" name="Object 5"/>
          <p:cNvGraphicFramePr>
            <a:graphicFrameLocks noChangeAspect="1"/>
          </p:cNvGraphicFramePr>
          <p:nvPr/>
        </p:nvGraphicFramePr>
        <p:xfrm>
          <a:off x="755650" y="4867275"/>
          <a:ext cx="4729163" cy="1169988"/>
        </p:xfrm>
        <a:graphic>
          <a:graphicData uri="http://schemas.openxmlformats.org/presentationml/2006/ole">
            <p:oleObj spid="_x0000_s24581" name="Equation" r:id="rId6" imgW="2361960" imgH="583920" progId="Equation.3">
              <p:embed/>
            </p:oleObj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6443663" y="2492375"/>
          <a:ext cx="1979612" cy="939800"/>
        </p:xfrm>
        <a:graphic>
          <a:graphicData uri="http://schemas.openxmlformats.org/presentationml/2006/ole">
            <p:oleObj spid="_x0000_s24582" name="Equation" r:id="rId7" imgW="990360" imgH="469800" progId="Equation.3">
              <p:embed/>
            </p:oleObj>
          </a:graphicData>
        </a:graphic>
      </p:graphicFrame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6443663" y="5013325"/>
          <a:ext cx="2108200" cy="939800"/>
        </p:xfrm>
        <a:graphic>
          <a:graphicData uri="http://schemas.openxmlformats.org/presentationml/2006/ole">
            <p:oleObj spid="_x0000_s24583" name="Equation" r:id="rId8" imgW="1054080" imgH="469800" progId="Equation.3">
              <p:embed/>
            </p:oleObj>
          </a:graphicData>
        </a:graphic>
      </p:graphicFrame>
      <p:sp>
        <p:nvSpPr>
          <p:cNvPr id="24587" name="Text Box 17"/>
          <p:cNvSpPr txBox="1">
            <a:spLocks noChangeArrowheads="1"/>
          </p:cNvSpPr>
          <p:nvPr/>
        </p:nvSpPr>
        <p:spPr bwMode="auto">
          <a:xfrm>
            <a:off x="5580063" y="2708275"/>
            <a:ext cx="469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ym typeface="Wingdings 3" pitchFamily="18" charset="2"/>
              </a:rPr>
              <a:t></a:t>
            </a:r>
          </a:p>
        </p:txBody>
      </p:sp>
      <p:sp>
        <p:nvSpPr>
          <p:cNvPr id="24588" name="Text Box 18"/>
          <p:cNvSpPr txBox="1">
            <a:spLocks noChangeArrowheads="1"/>
          </p:cNvSpPr>
          <p:nvPr/>
        </p:nvSpPr>
        <p:spPr bwMode="auto">
          <a:xfrm>
            <a:off x="5632450" y="5097463"/>
            <a:ext cx="469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ym typeface="Wingdings 3" pitchFamily="18" charset="2"/>
              </a:rPr>
              <a:t>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7" name="Rectangle 4"/>
          <p:cNvSpPr>
            <a:spLocks noChangeArrowheads="1"/>
          </p:cNvSpPr>
          <p:nvPr/>
        </p:nvSpPr>
        <p:spPr bwMode="auto">
          <a:xfrm>
            <a:off x="684213" y="692150"/>
            <a:ext cx="21351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 i="1">
                <a:latin typeface="Times New Roman" pitchFamily="18" charset="0"/>
              </a:rPr>
              <a:t>K</a:t>
            </a:r>
            <a:r>
              <a:rPr lang="sr-Latn-CS" sz="2800" i="1" baseline="-25000">
                <a:latin typeface="Times New Roman" pitchFamily="18" charset="0"/>
              </a:rPr>
              <a:t>k1</a:t>
            </a:r>
            <a:r>
              <a:rPr lang="sr-Latn-CS" sz="2800">
                <a:latin typeface="Times New Roman" pitchFamily="18" charset="0"/>
              </a:rPr>
              <a:t>/</a:t>
            </a:r>
            <a:r>
              <a:rPr lang="sr-Latn-CS" sz="2800" i="1">
                <a:latin typeface="Times New Roman" pitchFamily="18" charset="0"/>
              </a:rPr>
              <a:t>K</a:t>
            </a:r>
            <a:r>
              <a:rPr lang="sr-Latn-CS" sz="2800" i="1" baseline="-25000">
                <a:latin typeface="Times New Roman" pitchFamily="18" charset="0"/>
              </a:rPr>
              <a:t>k2</a:t>
            </a:r>
            <a:r>
              <a:rPr lang="sr-Latn-CS" sz="2800">
                <a:latin typeface="Times New Roman" pitchFamily="18" charset="0"/>
              </a:rPr>
              <a:t> &lt; 10</a:t>
            </a:r>
            <a:r>
              <a:rPr lang="sr-Latn-CS" sz="2800" baseline="30000">
                <a:latin typeface="Times New Roman" pitchFamily="18" charset="0"/>
              </a:rPr>
              <a:t>4</a:t>
            </a:r>
            <a:r>
              <a:rPr lang="sr-Latn-CS"/>
              <a:t> </a:t>
            </a: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3492500" y="476250"/>
          <a:ext cx="4894263" cy="935038"/>
        </p:xfrm>
        <a:graphic>
          <a:graphicData uri="http://schemas.openxmlformats.org/presentationml/2006/ole">
            <p:oleObj spid="_x0000_s25602" name="Equation" r:id="rId3" imgW="2449375" imgH="467665" progId="Equation.3">
              <p:embed/>
            </p:oleObj>
          </a:graphicData>
        </a:graphic>
      </p:graphicFrame>
      <p:sp>
        <p:nvSpPr>
          <p:cNvPr id="25608" name="Text Box 6"/>
          <p:cNvSpPr txBox="1">
            <a:spLocks noChangeArrowheads="1"/>
          </p:cNvSpPr>
          <p:nvPr/>
        </p:nvSpPr>
        <p:spPr bwMode="auto">
          <a:xfrm>
            <a:off x="755650" y="1844675"/>
            <a:ext cx="2357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Krive raspodele:</a:t>
            </a: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1258888" y="2492375"/>
          <a:ext cx="5891212" cy="1241425"/>
        </p:xfrm>
        <a:graphic>
          <a:graphicData uri="http://schemas.openxmlformats.org/presentationml/2006/ole">
            <p:oleObj spid="_x0000_s25603" name="Equation" r:id="rId4" imgW="2944580" imgH="620548" progId="Equation.3">
              <p:embed/>
            </p:oleObj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1116013" y="3933825"/>
          <a:ext cx="5614987" cy="1122363"/>
        </p:xfrm>
        <a:graphic>
          <a:graphicData uri="http://schemas.openxmlformats.org/presentationml/2006/ole">
            <p:oleObj spid="_x0000_s25604" name="Equation" r:id="rId5" imgW="2809884" imgH="561775" progId="Equation.3">
              <p:embed/>
            </p:oleObj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755650" y="5300663"/>
          <a:ext cx="4433888" cy="1011237"/>
        </p:xfrm>
        <a:graphic>
          <a:graphicData uri="http://schemas.openxmlformats.org/presentationml/2006/ole">
            <p:oleObj spid="_x0000_s25605" name="Equation" r:id="rId6" imgW="2220680" imgH="505886" progId="Equation.3">
              <p:embed/>
            </p:oleObj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5580063" y="5516563"/>
          <a:ext cx="2911475" cy="474662"/>
        </p:xfrm>
        <a:graphic>
          <a:graphicData uri="http://schemas.openxmlformats.org/presentationml/2006/ole">
            <p:oleObj spid="_x0000_s25606" name="Equation" r:id="rId7" imgW="1458244" imgH="238700" progId="Equation.3">
              <p:embed/>
            </p:oleObj>
          </a:graphicData>
        </a:graphic>
      </p:graphicFrame>
      <p:sp>
        <p:nvSpPr>
          <p:cNvPr id="25609" name="Text Box 11"/>
          <p:cNvSpPr txBox="1">
            <a:spLocks noChangeArrowheads="1"/>
          </p:cNvSpPr>
          <p:nvPr/>
        </p:nvSpPr>
        <p:spPr bwMode="auto">
          <a:xfrm>
            <a:off x="6711950" y="1427163"/>
            <a:ext cx="7381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nagib</a:t>
            </a:r>
            <a:endParaRPr lang="sr-Latn-CS"/>
          </a:p>
        </p:txBody>
      </p:sp>
      <p:sp>
        <p:nvSpPr>
          <p:cNvPr id="25610" name="Line 12"/>
          <p:cNvSpPr>
            <a:spLocks noChangeShapeType="1"/>
          </p:cNvSpPr>
          <p:nvPr/>
        </p:nvSpPr>
        <p:spPr bwMode="auto">
          <a:xfrm flipV="1">
            <a:off x="6948488" y="1341438"/>
            <a:ext cx="144462" cy="142875"/>
          </a:xfrm>
          <a:prstGeom prst="line">
            <a:avLst/>
          </a:prstGeom>
          <a:noFill/>
          <a:ln w="9525">
            <a:solidFill>
              <a:srgbClr val="6600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1" name="Text Box 13"/>
          <p:cNvSpPr txBox="1">
            <a:spLocks noChangeArrowheads="1"/>
          </p:cNvSpPr>
          <p:nvPr/>
        </p:nvSpPr>
        <p:spPr bwMode="auto">
          <a:xfrm>
            <a:off x="7575550" y="1211263"/>
            <a:ext cx="996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odse</a:t>
            </a:r>
            <a:r>
              <a:rPr lang="sr-Latn-CS"/>
              <a:t>čak</a:t>
            </a:r>
          </a:p>
        </p:txBody>
      </p:sp>
      <p:sp>
        <p:nvSpPr>
          <p:cNvPr id="25612" name="Line 14"/>
          <p:cNvSpPr>
            <a:spLocks noChangeShapeType="1"/>
          </p:cNvSpPr>
          <p:nvPr/>
        </p:nvSpPr>
        <p:spPr bwMode="auto">
          <a:xfrm flipV="1">
            <a:off x="8027988" y="1052513"/>
            <a:ext cx="0" cy="215900"/>
          </a:xfrm>
          <a:prstGeom prst="line">
            <a:avLst/>
          </a:prstGeom>
          <a:noFill/>
          <a:ln w="9525">
            <a:solidFill>
              <a:srgbClr val="6600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1125538"/>
            <a:ext cx="4581525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5" name="Rectangle 6"/>
          <p:cNvSpPr>
            <a:spLocks noChangeArrowheads="1"/>
          </p:cNvSpPr>
          <p:nvPr/>
        </p:nvSpPr>
        <p:spPr bwMode="auto">
          <a:xfrm>
            <a:off x="3132138" y="1916113"/>
            <a:ext cx="431800" cy="2174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56" name="Rectangle 7"/>
          <p:cNvSpPr>
            <a:spLocks noChangeArrowheads="1"/>
          </p:cNvSpPr>
          <p:nvPr/>
        </p:nvSpPr>
        <p:spPr bwMode="auto">
          <a:xfrm>
            <a:off x="4932363" y="1844675"/>
            <a:ext cx="576262" cy="431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57" name="Rectangle 8"/>
          <p:cNvSpPr>
            <a:spLocks noChangeArrowheads="1"/>
          </p:cNvSpPr>
          <p:nvPr/>
        </p:nvSpPr>
        <p:spPr bwMode="auto">
          <a:xfrm>
            <a:off x="3132138" y="4149725"/>
            <a:ext cx="360362" cy="2873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58" name="Rectangle 9"/>
          <p:cNvSpPr>
            <a:spLocks noChangeArrowheads="1"/>
          </p:cNvSpPr>
          <p:nvPr/>
        </p:nvSpPr>
        <p:spPr bwMode="auto">
          <a:xfrm>
            <a:off x="4787900" y="4076700"/>
            <a:ext cx="647700" cy="36036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6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Spektrofotometrijske metode za određivanje kiselinskih konstanti</a:t>
            </a:r>
            <a:br>
              <a:rPr lang="sr-Latn-CS" sz="36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</a:br>
            <a:endParaRPr lang="sr-Latn-CS" sz="3600" b="1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539750" y="1960563"/>
            <a:ext cx="7999413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  <a:cs typeface="Times New Roman" pitchFamily="18" charset="0"/>
              </a:rPr>
              <a:t>Supstance slabo rastvorne u vodi (</a:t>
            </a:r>
            <a:r>
              <a:rPr lang="en-US" sz="2400">
                <a:latin typeface="Arial" charset="0"/>
                <a:ea typeface="Times New Roman" pitchFamily="18" charset="0"/>
                <a:cs typeface="Arial" charset="0"/>
              </a:rPr>
              <a:t>&lt;</a:t>
            </a:r>
            <a:r>
              <a:rPr lang="sr-Latn-CS" sz="2400">
                <a:latin typeface="Arial" charset="0"/>
                <a:cs typeface="Times New Roman" pitchFamily="18" charset="0"/>
              </a:rPr>
              <a:t> 10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-3</a:t>
            </a:r>
            <a:r>
              <a:rPr lang="sr-Latn-CS" sz="2400">
                <a:latin typeface="Arial" charset="0"/>
                <a:cs typeface="Times New Roman" pitchFamily="18" charset="0"/>
              </a:rPr>
              <a:t> mol/dm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3</a:t>
            </a:r>
            <a:r>
              <a:rPr lang="sr-Latn-CS" sz="2400">
                <a:latin typeface="Arial" charset="0"/>
                <a:cs typeface="Times New Roman" pitchFamily="18" charset="0"/>
              </a:rPr>
              <a:t>)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nisu pogodne za potenciometrijsko određivanje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</a:rPr>
              <a:t>(</a:t>
            </a:r>
            <a:r>
              <a:rPr lang="sr-Latn-CS" sz="2400">
                <a:latin typeface="Arial" charset="0"/>
                <a:cs typeface="Times New Roman" pitchFamily="18" charset="0"/>
              </a:rPr>
              <a:t>mala razlika [H]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tot</a:t>
            </a:r>
            <a:r>
              <a:rPr lang="sr-Latn-CS" sz="2400">
                <a:latin typeface="Arial" charset="0"/>
                <a:cs typeface="Times New Roman" pitchFamily="18" charset="0"/>
              </a:rPr>
              <a:t> - [H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+</a:t>
            </a:r>
            <a:r>
              <a:rPr lang="sr-Latn-CS" sz="2400">
                <a:latin typeface="Arial" charset="0"/>
                <a:cs typeface="Times New Roman" pitchFamily="18" charset="0"/>
              </a:rPr>
              <a:t>] dovodi do velikih grešaka</a:t>
            </a:r>
            <a:r>
              <a:rPr lang="sr-Latn-CS" sz="2400">
                <a:latin typeface="Arial" charset="0"/>
              </a:rPr>
              <a:t>)</a:t>
            </a:r>
          </a:p>
          <a:p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</a:rPr>
              <a:t>V</a:t>
            </a:r>
            <a:r>
              <a:rPr lang="sr-Latn-CS" sz="2400">
                <a:latin typeface="Arial" charset="0"/>
                <a:cs typeface="Times New Roman" pitchFamily="18" charset="0"/>
              </a:rPr>
              <a:t>rlo jake (pK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 &lt; 2) ili vrlo slabe (pK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 &gt; 1</a:t>
            </a:r>
            <a:r>
              <a:rPr lang="en-US" sz="2400">
                <a:latin typeface="Arial" charset="0"/>
                <a:cs typeface="Times New Roman" pitchFamily="18" charset="0"/>
              </a:rPr>
              <a:t>2</a:t>
            </a:r>
            <a:r>
              <a:rPr lang="sr-Latn-CS" sz="2400">
                <a:latin typeface="Arial" charset="0"/>
                <a:cs typeface="Times New Roman" pitchFamily="18" charset="0"/>
              </a:rPr>
              <a:t>) kiseline ili baze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nisu pogodne za potenciometrijsku titraciju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</a:rPr>
              <a:t>(</a:t>
            </a:r>
            <a:r>
              <a:rPr lang="sr-Latn-CS" sz="2400">
                <a:latin typeface="Arial" charset="0"/>
                <a:cs typeface="Times New Roman" pitchFamily="18" charset="0"/>
              </a:rPr>
              <a:t>pokazuju znatnu razliku [H]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tot</a:t>
            </a:r>
            <a:r>
              <a:rPr lang="sr-Latn-CS" sz="2400">
                <a:latin typeface="Arial" charset="0"/>
                <a:cs typeface="Times New Roman" pitchFamily="18" charset="0"/>
              </a:rPr>
              <a:t> - [H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+</a:t>
            </a:r>
            <a:r>
              <a:rPr lang="sr-Latn-CS" sz="2400">
                <a:latin typeface="Arial" charset="0"/>
                <a:cs typeface="Times New Roman" pitchFamily="18" charset="0"/>
              </a:rPr>
              <a:t>] samo pri visokim </a:t>
            </a:r>
            <a:r>
              <a:rPr lang="sr-Latn-CS" sz="2400">
                <a:latin typeface="Arial" charset="0"/>
              </a:rPr>
              <a:t>C)</a:t>
            </a:r>
          </a:p>
          <a:p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Supstance rastvorne samo u nevodenim rastvaračima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takođe nisu pogodne za potenciometrijsko ispitivanje </a:t>
            </a:r>
            <a:endParaRPr lang="sr-Latn-CS" sz="2400">
              <a:latin typeface="Arial" charset="0"/>
            </a:endParaRPr>
          </a:p>
          <a:p>
            <a:endParaRPr lang="sr-Latn-CS" sz="2400">
              <a:latin typeface="Arial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611188" y="549275"/>
            <a:ext cx="7747000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  <a:sym typeface="Wingdings 3" pitchFamily="18" charset="2"/>
              </a:rPr>
              <a:t> </a:t>
            </a:r>
            <a:r>
              <a:rPr lang="sr-Latn-CS" sz="2400">
                <a:latin typeface="Arial" charset="0"/>
              </a:rPr>
              <a:t>S</a:t>
            </a:r>
            <a:r>
              <a:rPr lang="sr-Latn-CS" sz="2400">
                <a:latin typeface="Arial" charset="0"/>
                <a:cs typeface="Times New Roman" pitchFamily="18" charset="0"/>
              </a:rPr>
              <a:t>pektrofotometrija </a:t>
            </a:r>
            <a:r>
              <a:rPr lang="en-US" sz="2400">
                <a:latin typeface="Arial" charset="0"/>
                <a:cs typeface="Times New Roman" pitchFamily="18" charset="0"/>
              </a:rPr>
              <a:t>pogodna</a:t>
            </a:r>
            <a:r>
              <a:rPr lang="sr-Latn-CS" sz="2400">
                <a:latin typeface="Arial" charset="0"/>
                <a:cs typeface="Times New Roman" pitchFamily="18" charset="0"/>
              </a:rPr>
              <a:t> metoda iako</a:t>
            </a:r>
            <a:r>
              <a:rPr lang="sr-Latn-CS" sz="2400">
                <a:latin typeface="Arial" charset="0"/>
              </a:rPr>
              <a:t>:</a:t>
            </a: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zahteva duže vreme </a:t>
            </a:r>
            <a:r>
              <a:rPr lang="sr-Latn-CS" sz="2400">
                <a:latin typeface="Arial" charset="0"/>
              </a:rPr>
              <a:t>i</a:t>
            </a:r>
            <a:r>
              <a:rPr lang="sr-Latn-CS" sz="2400">
                <a:latin typeface="Arial" charset="0"/>
                <a:cs typeface="Times New Roman" pitchFamily="18" charset="0"/>
              </a:rPr>
              <a:t>zvođenja</a:t>
            </a:r>
            <a:r>
              <a:rPr lang="en-US" sz="2400">
                <a:latin typeface="Arial" charset="0"/>
                <a:cs typeface="Times New Roman" pitchFamily="18" charset="0"/>
              </a:rPr>
              <a:t>,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merenje dva parametra</a:t>
            </a:r>
            <a:r>
              <a:rPr lang="en-US" sz="2400">
                <a:latin typeface="Arial" charset="0"/>
                <a:cs typeface="Times New Roman" pitchFamily="18" charset="0"/>
              </a:rPr>
              <a:t>:</a:t>
            </a:r>
            <a:r>
              <a:rPr lang="sr-Latn-CS" sz="2400">
                <a:latin typeface="Arial" charset="0"/>
                <a:cs typeface="Times New Roman" pitchFamily="18" charset="0"/>
              </a:rPr>
              <a:t> kiselosti rastvora i apsorbancije</a:t>
            </a:r>
            <a:endParaRPr lang="sr-Latn-CS" sz="2400">
              <a:latin typeface="Arial" charset="0"/>
            </a:endParaRPr>
          </a:p>
          <a:p>
            <a:pPr eaLnBrk="0" hangingPunct="0"/>
            <a:endParaRPr lang="sr-Latn-CS">
              <a:latin typeface="Arial" charset="0"/>
            </a:endParaRPr>
          </a:p>
        </p:txBody>
      </p:sp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572676" y="1963768"/>
            <a:ext cx="809548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 dirty="0">
                <a:latin typeface="Arial" charset="0"/>
                <a:cs typeface="Times New Roman" pitchFamily="18" charset="0"/>
              </a:rPr>
              <a:t>Primena moguća samo kod supstanci koje apsorbuju </a:t>
            </a:r>
            <a:endParaRPr lang="sr-Latn-CS" sz="2400" dirty="0">
              <a:latin typeface="Arial" charset="0"/>
            </a:endParaRPr>
          </a:p>
          <a:p>
            <a:pPr algn="just"/>
            <a:r>
              <a:rPr lang="en-US" sz="2400" dirty="0">
                <a:latin typeface="Arial" charset="0"/>
              </a:rPr>
              <a:t>u</a:t>
            </a:r>
            <a:r>
              <a:rPr lang="sr-Latn-CS" sz="2400" dirty="0">
                <a:latin typeface="Arial" charset="0"/>
              </a:rPr>
              <a:t> 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UV ili vidljiv</a:t>
            </a:r>
            <a:r>
              <a:rPr lang="sr-Latn-CS" sz="2400" dirty="0">
                <a:latin typeface="Arial" charset="0"/>
              </a:rPr>
              <a:t>oj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 oblast</a:t>
            </a:r>
            <a:r>
              <a:rPr lang="sr-Latn-CS" sz="2400" dirty="0">
                <a:latin typeface="Arial" charset="0"/>
              </a:rPr>
              <a:t>i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 i kod kojih je mesto </a:t>
            </a:r>
            <a:endParaRPr lang="sr-Latn-CS" sz="2400" dirty="0">
              <a:latin typeface="Arial" charset="0"/>
            </a:endParaRPr>
          </a:p>
          <a:p>
            <a:pPr algn="just"/>
            <a:r>
              <a:rPr lang="sr-Latn-CS" sz="2400" dirty="0" smtClean="0">
                <a:latin typeface="Arial" charset="0"/>
                <a:cs typeface="Times New Roman" pitchFamily="18" charset="0"/>
              </a:rPr>
              <a:t>proton</a:t>
            </a:r>
            <a:r>
              <a:rPr lang="en-US" sz="2400" dirty="0" err="1" smtClean="0">
                <a:latin typeface="Arial" charset="0"/>
                <a:cs typeface="Times New Roman" pitchFamily="18" charset="0"/>
              </a:rPr>
              <a:t>ovanja</a:t>
            </a:r>
            <a:r>
              <a:rPr lang="sr-Latn-CS" sz="2400" dirty="0" smtClean="0">
                <a:latin typeface="Arial" charset="0"/>
                <a:cs typeface="Times New Roman" pitchFamily="18" charset="0"/>
              </a:rPr>
              <a:t> 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ili </a:t>
            </a:r>
            <a:r>
              <a:rPr lang="sr-Latn-CS" sz="2400" dirty="0" smtClean="0">
                <a:latin typeface="Arial" charset="0"/>
                <a:cs typeface="Times New Roman" pitchFamily="18" charset="0"/>
              </a:rPr>
              <a:t>deproton</a:t>
            </a:r>
            <a:r>
              <a:rPr lang="en-US" sz="2400" dirty="0" err="1" smtClean="0">
                <a:latin typeface="Arial" charset="0"/>
                <a:cs typeface="Times New Roman" pitchFamily="18" charset="0"/>
              </a:rPr>
              <a:t>ovanja</a:t>
            </a:r>
            <a:r>
              <a:rPr lang="sr-Latn-CS" sz="2400" dirty="0" smtClean="0">
                <a:latin typeface="Arial" charset="0"/>
                <a:cs typeface="Times New Roman" pitchFamily="18" charset="0"/>
              </a:rPr>
              <a:t> 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konjugovano </a:t>
            </a:r>
            <a:endParaRPr lang="sr-Latn-CS" sz="2400" dirty="0">
              <a:latin typeface="Arial" charset="0"/>
            </a:endParaRPr>
          </a:p>
          <a:p>
            <a:pPr algn="just"/>
            <a:r>
              <a:rPr lang="sr-Latn-CS" sz="2400" dirty="0">
                <a:latin typeface="Arial" charset="0"/>
                <a:cs typeface="Times New Roman" pitchFamily="18" charset="0"/>
              </a:rPr>
              <a:t>sa hromofornim centrom ili mu pripada.</a:t>
            </a:r>
            <a:endParaRPr lang="sr-Latn-CS" sz="2400" dirty="0">
              <a:latin typeface="Arial" charset="0"/>
            </a:endParaRPr>
          </a:p>
          <a:p>
            <a:pPr algn="just"/>
            <a:r>
              <a:rPr lang="sr-Latn-CS" sz="2400" dirty="0">
                <a:latin typeface="Arial" charset="0"/>
                <a:cs typeface="Times New Roman" pitchFamily="18" charset="0"/>
              </a:rPr>
              <a:t> </a:t>
            </a:r>
            <a:endParaRPr lang="sr-Latn-CS" sz="2400" dirty="0">
              <a:latin typeface="Arial" charset="0"/>
            </a:endParaRPr>
          </a:p>
          <a:p>
            <a:pPr algn="just"/>
            <a:r>
              <a:rPr lang="sr-Latn-CS" sz="2400" dirty="0">
                <a:latin typeface="Arial" charset="0"/>
              </a:rPr>
              <a:t>Z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asn</a:t>
            </a:r>
            <a:r>
              <a:rPr lang="sr-Latn-CS" sz="2400" dirty="0">
                <a:latin typeface="Arial" charset="0"/>
              </a:rPr>
              <a:t>ovane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  na merenju spektralnih promena </a:t>
            </a:r>
            <a:endParaRPr lang="sr-Latn-CS" sz="2400" dirty="0">
              <a:latin typeface="Arial" charset="0"/>
            </a:endParaRPr>
          </a:p>
          <a:p>
            <a:pPr algn="just"/>
            <a:r>
              <a:rPr lang="sr-Latn-CS" sz="2400" dirty="0">
                <a:latin typeface="Arial" charset="0"/>
                <a:cs typeface="Times New Roman" pitchFamily="18" charset="0"/>
              </a:rPr>
              <a:t>izazvanih </a:t>
            </a:r>
            <a:r>
              <a:rPr lang="sr-Latn-CS" sz="2400" dirty="0" smtClean="0">
                <a:latin typeface="Arial" charset="0"/>
                <a:cs typeface="Times New Roman" pitchFamily="18" charset="0"/>
              </a:rPr>
              <a:t>proton</a:t>
            </a:r>
            <a:r>
              <a:rPr lang="en-US" sz="2400" dirty="0" err="1" smtClean="0">
                <a:latin typeface="Arial" charset="0"/>
                <a:cs typeface="Times New Roman" pitchFamily="18" charset="0"/>
              </a:rPr>
              <a:t>ovanjem</a:t>
            </a:r>
            <a:r>
              <a:rPr lang="sr-Latn-CS" sz="2400" dirty="0" smtClean="0">
                <a:latin typeface="Arial" charset="0"/>
                <a:cs typeface="Times New Roman" pitchFamily="18" charset="0"/>
              </a:rPr>
              <a:t> 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ili </a:t>
            </a:r>
            <a:r>
              <a:rPr lang="sr-Latn-CS" sz="2400" dirty="0" smtClean="0">
                <a:latin typeface="Arial" charset="0"/>
                <a:cs typeface="Times New Roman" pitchFamily="18" charset="0"/>
              </a:rPr>
              <a:t>deproton</a:t>
            </a:r>
            <a:r>
              <a:rPr lang="en-US" sz="2400" dirty="0" err="1" smtClean="0">
                <a:latin typeface="Arial" charset="0"/>
                <a:cs typeface="Times New Roman" pitchFamily="18" charset="0"/>
              </a:rPr>
              <a:t>ovanjem</a:t>
            </a:r>
            <a:r>
              <a:rPr lang="sr-Latn-CS" sz="2400" dirty="0" smtClean="0">
                <a:latin typeface="Arial" charset="0"/>
                <a:cs typeface="Times New Roman" pitchFamily="18" charset="0"/>
              </a:rPr>
              <a:t> </a:t>
            </a:r>
            <a:endParaRPr lang="sr-Latn-CS" sz="2400" dirty="0">
              <a:latin typeface="Arial" charset="0"/>
            </a:endParaRPr>
          </a:p>
          <a:p>
            <a:pPr algn="just"/>
            <a:r>
              <a:rPr lang="sr-Latn-CS" sz="2400" dirty="0">
                <a:latin typeface="Arial" charset="0"/>
                <a:cs typeface="Times New Roman" pitchFamily="18" charset="0"/>
              </a:rPr>
              <a:t>supstance u rastvorima različite kiselosti. </a:t>
            </a:r>
            <a:endParaRPr lang="sr-Latn-CS" sz="2400" dirty="0">
              <a:latin typeface="Arial" charset="0"/>
            </a:endParaRPr>
          </a:p>
          <a:p>
            <a:pPr algn="just"/>
            <a:endParaRPr lang="sr-Latn-CS" sz="2400" dirty="0">
              <a:latin typeface="Arial" charset="0"/>
            </a:endParaRPr>
          </a:p>
          <a:p>
            <a:pPr algn="just"/>
            <a:r>
              <a:rPr lang="sr-Latn-CS" sz="2400" dirty="0">
                <a:latin typeface="Arial" charset="0"/>
              </a:rPr>
              <a:t>U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slov</a:t>
            </a:r>
            <a:r>
              <a:rPr lang="sr-Latn-CS" sz="2400" dirty="0">
                <a:latin typeface="Arial" charset="0"/>
              </a:rPr>
              <a:t>: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 razlika u spektrima protonovanog i deproton</a:t>
            </a:r>
            <a:r>
              <a:rPr lang="sr-Latn-CS" sz="2400" dirty="0">
                <a:latin typeface="Arial" charset="0"/>
              </a:rPr>
              <a:t>.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 oblika</a:t>
            </a:r>
            <a:endParaRPr lang="sr-Latn-CS" sz="2400" dirty="0">
              <a:latin typeface="Arial" charset="0"/>
            </a:endParaRPr>
          </a:p>
          <a:p>
            <a:pPr algn="just"/>
            <a:r>
              <a:rPr lang="sr-Latn-CS" sz="2400" dirty="0">
                <a:latin typeface="Arial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 dirty="0">
                <a:latin typeface="Arial" charset="0"/>
                <a:sym typeface="Wingdings 3" pitchFamily="18" charset="2"/>
              </a:rPr>
              <a:t> 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 pri svakoj merenoj kiselosti moguće je </a:t>
            </a:r>
            <a:endParaRPr lang="sr-Latn-CS" sz="2400" dirty="0">
              <a:latin typeface="Arial" charset="0"/>
            </a:endParaRPr>
          </a:p>
          <a:p>
            <a:pPr algn="just"/>
            <a:r>
              <a:rPr lang="sr-Latn-CS" sz="2400" dirty="0">
                <a:latin typeface="Arial" charset="0"/>
                <a:cs typeface="Times New Roman" pitchFamily="18" charset="0"/>
              </a:rPr>
              <a:t>izračunati koncentracioni odnos konjugovanog </a:t>
            </a:r>
            <a:r>
              <a:rPr lang="sr-Latn-CS" sz="2400" b="1" dirty="0">
                <a:latin typeface="Arial" charset="0"/>
                <a:cs typeface="Times New Roman" pitchFamily="18" charset="0"/>
              </a:rPr>
              <a:t>k</a:t>
            </a:r>
            <a:r>
              <a:rPr lang="sr-Latn-CS" sz="2400" b="1" dirty="0">
                <a:latin typeface="Arial" charset="0"/>
              </a:rPr>
              <a:t>/</a:t>
            </a:r>
            <a:r>
              <a:rPr lang="sr-Latn-CS" sz="2400" b="1" dirty="0">
                <a:latin typeface="Arial" charset="0"/>
                <a:cs typeface="Times New Roman" pitchFamily="18" charset="0"/>
              </a:rPr>
              <a:t>b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 para. </a:t>
            </a:r>
            <a:endParaRPr lang="sr-Latn-CS" sz="24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ChangeArrowheads="1"/>
          </p:cNvSpPr>
          <p:nvPr/>
        </p:nvSpPr>
        <p:spPr bwMode="auto">
          <a:xfrm>
            <a:off x="971550" y="1019175"/>
            <a:ext cx="686435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  <a:cs typeface="Times New Roman" pitchFamily="18" charset="0"/>
              </a:rPr>
              <a:t>Eksperimentalni postupak</a:t>
            </a:r>
            <a:r>
              <a:rPr lang="sr-Latn-CS" sz="2400">
                <a:latin typeface="Arial" charset="0"/>
              </a:rPr>
              <a:t>: </a:t>
            </a:r>
          </a:p>
          <a:p>
            <a:r>
              <a:rPr lang="sr-Latn-CS" sz="2400">
                <a:latin typeface="Arial" charset="0"/>
              </a:rPr>
              <a:t>S</a:t>
            </a:r>
            <a:r>
              <a:rPr lang="sr-Latn-CS" sz="2400">
                <a:latin typeface="Arial" charset="0"/>
                <a:cs typeface="Times New Roman" pitchFamily="18" charset="0"/>
              </a:rPr>
              <a:t>erij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rastvora ispitivane supstance iste </a:t>
            </a:r>
            <a:r>
              <a:rPr lang="sr-Latn-CS" sz="2400">
                <a:latin typeface="Arial" charset="0"/>
              </a:rPr>
              <a:t>C</a:t>
            </a: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i različite kiselosti</a:t>
            </a:r>
            <a:r>
              <a:rPr lang="sr-Latn-CS" sz="2400">
                <a:latin typeface="Arial" charset="0"/>
              </a:rPr>
              <a:t> </a:t>
            </a:r>
            <a:r>
              <a:rPr lang="sr-Latn-CS" sz="2400">
                <a:latin typeface="Arial" charset="0"/>
                <a:sym typeface="Wingdings 3" pitchFamily="18" charset="2"/>
              </a:rPr>
              <a:t></a:t>
            </a:r>
            <a:r>
              <a:rPr lang="sr-Latn-CS" sz="2400">
                <a:latin typeface="Arial" charset="0"/>
                <a:cs typeface="Times New Roman" pitchFamily="18" charset="0"/>
              </a:rPr>
              <a:t> apsorpcioni spektri A = f(λ)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</a:rPr>
              <a:t>N</a:t>
            </a:r>
            <a:r>
              <a:rPr lang="sr-Latn-CS" sz="2400">
                <a:latin typeface="Arial" charset="0"/>
                <a:cs typeface="Times New Roman" pitchFamily="18" charset="0"/>
              </a:rPr>
              <a:t>ajniž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pH </a:t>
            </a:r>
            <a:r>
              <a:rPr lang="sr-Latn-CS" sz="2400">
                <a:latin typeface="Arial" charset="0"/>
                <a:ea typeface="Times New Roman" pitchFamily="18" charset="0"/>
                <a:cs typeface="Arial" charset="0"/>
              </a:rPr>
              <a:t>–</a:t>
            </a:r>
            <a:r>
              <a:rPr lang="sr-Latn-CS" sz="2400">
                <a:latin typeface="Arial" charset="0"/>
                <a:cs typeface="Arial" charset="0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spektar čistog protonovanog oblika,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najviš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r>
              <a:rPr lang="sr-Latn-CS" sz="2400">
                <a:latin typeface="Arial" charset="0"/>
                <a:ea typeface="Times New Roman" pitchFamily="18" charset="0"/>
                <a:cs typeface="Arial" charset="0"/>
              </a:rPr>
              <a:t>–</a:t>
            </a:r>
            <a:r>
              <a:rPr lang="sr-Latn-CS" sz="2400">
                <a:latin typeface="Arial" charset="0"/>
                <a:cs typeface="Arial" charset="0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spektar čistog deprotonovanog oblika. </a:t>
            </a:r>
            <a:endParaRPr lang="sr-Latn-CS" sz="2400">
              <a:latin typeface="Arial" charset="0"/>
            </a:endParaRPr>
          </a:p>
          <a:p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Ukoliko se ovi spektri međusobno razlikuju</a:t>
            </a:r>
            <a:endParaRPr lang="sr-Latn-CS" sz="2400">
              <a:latin typeface="Arial" charset="0"/>
            </a:endParaRPr>
          </a:p>
          <a:p>
            <a:pPr>
              <a:buFont typeface="Wingdings 3" pitchFamily="18" charset="2"/>
              <a:buChar char="["/>
            </a:pPr>
            <a:r>
              <a:rPr lang="sr-Latn-CS" sz="2400">
                <a:latin typeface="Arial" charset="0"/>
                <a:cs typeface="Times New Roman" pitchFamily="18" charset="0"/>
              </a:rPr>
              <a:t>merenjem apsorbancije </a:t>
            </a:r>
            <a:r>
              <a:rPr lang="en-US" sz="2400">
                <a:latin typeface="Arial" charset="0"/>
                <a:cs typeface="Times New Roman" pitchFamily="18" charset="0"/>
              </a:rPr>
              <a:t>o</a:t>
            </a:r>
            <a:r>
              <a:rPr lang="sr-Latn-CS" sz="2400">
                <a:latin typeface="Arial" charset="0"/>
                <a:cs typeface="Times New Roman" pitchFamily="18" charset="0"/>
              </a:rPr>
              <a:t>dre</a:t>
            </a:r>
            <a:r>
              <a:rPr lang="sr-Latn-CS" sz="2400">
                <a:latin typeface="Arial" charset="0"/>
              </a:rPr>
              <a:t>đuje se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</a:p>
          <a:p>
            <a:pPr>
              <a:buFont typeface="Wingdings 3" pitchFamily="18" charset="2"/>
              <a:buNone/>
            </a:pPr>
            <a:r>
              <a:rPr lang="sr-Latn-CS" sz="2400">
                <a:latin typeface="Arial" charset="0"/>
                <a:cs typeface="Times New Roman" pitchFamily="18" charset="0"/>
              </a:rPr>
              <a:t>koncentracioni odnos kiselinsko-baznog para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pri datoj pH-vrednosti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</a:rPr>
              <a:t>(</a:t>
            </a:r>
            <a:r>
              <a:rPr lang="sr-Latn-CS" sz="2400">
                <a:latin typeface="Arial" charset="0"/>
                <a:cs typeface="Times New Roman" pitchFamily="18" charset="0"/>
              </a:rPr>
              <a:t>uslov</a:t>
            </a:r>
            <a:r>
              <a:rPr lang="sr-Latn-CS" sz="2400">
                <a:latin typeface="Arial" charset="0"/>
              </a:rPr>
              <a:t>:</a:t>
            </a:r>
            <a:r>
              <a:rPr lang="sr-Latn-CS" sz="2400">
                <a:latin typeface="Arial" charset="0"/>
                <a:cs typeface="Times New Roman" pitchFamily="18" charset="0"/>
              </a:rPr>
              <a:t> oba oblika slede Lambert-Beer-ov zakon</a:t>
            </a:r>
            <a:r>
              <a:rPr lang="sr-Latn-CS" sz="2400">
                <a:latin typeface="Arial" charset="0"/>
              </a:rPr>
              <a:t>)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ChangeArrowheads="1"/>
          </p:cNvSpPr>
          <p:nvPr/>
        </p:nvSpPr>
        <p:spPr bwMode="auto">
          <a:xfrm>
            <a:off x="827088" y="981075"/>
            <a:ext cx="72834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 i="1">
                <a:latin typeface="Arial" charset="0"/>
              </a:rPr>
              <a:t>A</a:t>
            </a:r>
            <a:r>
              <a:rPr lang="sr-Latn-CS" sz="2400">
                <a:latin typeface="Arial" charset="0"/>
              </a:rPr>
              <a:t> se</a:t>
            </a:r>
            <a:r>
              <a:rPr lang="sr-Latn-CS" sz="2400">
                <a:latin typeface="Arial" charset="0"/>
                <a:cs typeface="Times New Roman" pitchFamily="18" charset="0"/>
              </a:rPr>
              <a:t> može vrlo precizno meriti</a:t>
            </a:r>
            <a:r>
              <a:rPr lang="sr-Latn-CS" sz="2400">
                <a:latin typeface="Arial" charset="0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400">
                <a:latin typeface="Arial" charset="0"/>
                <a:sym typeface="Wingdings 3" pitchFamily="18" charset="2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 tačnost određenih </a:t>
            </a:r>
            <a:endParaRPr lang="sr-Latn-CS" sz="2400">
              <a:latin typeface="Arial" charset="0"/>
            </a:endParaRPr>
          </a:p>
          <a:p>
            <a:pPr algn="just"/>
            <a:r>
              <a:rPr lang="sr-Latn-CS" sz="2400">
                <a:latin typeface="Arial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r>
              <a:rPr lang="sr-Latn-CS" sz="2400">
                <a:latin typeface="Arial" charset="0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zavisi od načina merenja kiselosti rastvora</a:t>
            </a:r>
            <a:r>
              <a:rPr lang="sr-Latn-CS" sz="2400">
                <a:latin typeface="Arial" charset="0"/>
              </a:rPr>
              <a:t> </a:t>
            </a:r>
          </a:p>
          <a:p>
            <a:pPr algn="just"/>
            <a:r>
              <a:rPr lang="sr-Latn-CS" sz="2400">
                <a:latin typeface="Arial" charset="0"/>
              </a:rPr>
              <a:t>(</a:t>
            </a:r>
            <a:r>
              <a:rPr lang="sr-Latn-CS" sz="2400">
                <a:latin typeface="Arial" charset="0"/>
                <a:cs typeface="Times New Roman" pitchFamily="18" charset="0"/>
              </a:rPr>
              <a:t>puferi poznatih p(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sr-Latn-CS" sz="2400">
                <a:latin typeface="Arial" charset="0"/>
                <a:cs typeface="Times New Roman" pitchFamily="18" charset="0"/>
              </a:rPr>
              <a:t>)-vrednosti</a:t>
            </a:r>
            <a:r>
              <a:rPr lang="sr-Latn-CS" sz="2400">
                <a:latin typeface="Arial" charset="0"/>
              </a:rPr>
              <a:t>,</a:t>
            </a:r>
            <a:r>
              <a:rPr lang="sr-Latn-CS" sz="2400">
                <a:latin typeface="Arial" charset="0"/>
                <a:cs typeface="Times New Roman" pitchFamily="18" charset="0"/>
              </a:rPr>
              <a:t> pH-metrij</a:t>
            </a:r>
            <a:r>
              <a:rPr lang="sr-Latn-CS" sz="2400">
                <a:latin typeface="Arial" charset="0"/>
              </a:rPr>
              <a:t>a</a:t>
            </a:r>
          </a:p>
          <a:p>
            <a:pPr algn="just"/>
            <a:r>
              <a:rPr lang="sr-Latn-CS" sz="2400">
                <a:latin typeface="Arial" charset="0"/>
              </a:rPr>
              <a:t>ili</a:t>
            </a:r>
            <a:r>
              <a:rPr lang="sr-Latn-CS" sz="2400">
                <a:latin typeface="Arial" charset="0"/>
                <a:cs typeface="Times New Roman" pitchFamily="18" charset="0"/>
              </a:rPr>
              <a:t> drugi tipovi funkcija kiselosti</a:t>
            </a:r>
            <a:r>
              <a:rPr lang="sr-Latn-CS" sz="2400">
                <a:latin typeface="Arial" charset="0"/>
              </a:rPr>
              <a:t>)</a:t>
            </a:r>
          </a:p>
        </p:txBody>
      </p:sp>
      <p:sp>
        <p:nvSpPr>
          <p:cNvPr id="32771" name="Rectangle 5"/>
          <p:cNvSpPr>
            <a:spLocks noChangeArrowheads="1"/>
          </p:cNvSpPr>
          <p:nvPr/>
        </p:nvSpPr>
        <p:spPr bwMode="auto">
          <a:xfrm>
            <a:off x="527050" y="2924175"/>
            <a:ext cx="8437563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400">
                <a:latin typeface="Arial" charset="0"/>
                <a:cs typeface="Times New Roman" pitchFamily="18" charset="0"/>
              </a:rPr>
              <a:t>Preliminarna ispitivanja</a:t>
            </a:r>
            <a:r>
              <a:rPr lang="sr-Latn-CS" sz="2400">
                <a:latin typeface="Arial" charset="0"/>
              </a:rPr>
              <a:t>: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endParaRPr lang="sr-Latn-CS" sz="2400">
              <a:latin typeface="Arial" charset="0"/>
            </a:endParaRPr>
          </a:p>
          <a:p>
            <a:pPr>
              <a:buFontTx/>
              <a:buChar char="•"/>
            </a:pPr>
            <a:r>
              <a:rPr lang="sr-Latn-CS" sz="2400">
                <a:latin typeface="Arial" charset="0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da li se spektri protonovanog i deprotonovanog oblika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međusobno razlikuju</a:t>
            </a:r>
            <a:r>
              <a:rPr lang="sr-Latn-CS" sz="2400">
                <a:latin typeface="Arial" charset="0"/>
              </a:rPr>
              <a:t>?</a:t>
            </a:r>
          </a:p>
          <a:p>
            <a:pPr>
              <a:buFontTx/>
              <a:buChar char="•"/>
            </a:pPr>
            <a:r>
              <a:rPr lang="sr-Latn-CS" sz="2400">
                <a:latin typeface="Arial" charset="0"/>
                <a:cs typeface="Times New Roman" pitchFamily="18" charset="0"/>
              </a:rPr>
              <a:t> pr</a:t>
            </a:r>
            <a:r>
              <a:rPr lang="sr-Latn-CS" sz="2400">
                <a:latin typeface="Arial" charset="0"/>
              </a:rPr>
              <a:t>i kojim </a:t>
            </a:r>
            <a:r>
              <a:rPr lang="sr-Latn-CS" sz="2400">
                <a:latin typeface="Arial" charset="0"/>
                <a:cs typeface="Times New Roman" pitchFamily="18" charset="0"/>
              </a:rPr>
              <a:t>uslov</a:t>
            </a:r>
            <a:r>
              <a:rPr lang="sr-Latn-CS" sz="2400">
                <a:latin typeface="Arial" charset="0"/>
              </a:rPr>
              <a:t>ima </a:t>
            </a:r>
            <a:r>
              <a:rPr lang="sr-Latn-CS" sz="2400">
                <a:latin typeface="Arial" charset="0"/>
                <a:cs typeface="Times New Roman" pitchFamily="18" charset="0"/>
              </a:rPr>
              <a:t>u rastvoru postoje u čistom obliku</a:t>
            </a:r>
            <a:r>
              <a:rPr lang="sr-Latn-CS" sz="2400">
                <a:latin typeface="Arial" charset="0"/>
              </a:rPr>
              <a:t>?</a:t>
            </a:r>
          </a:p>
          <a:p>
            <a:r>
              <a:rPr lang="sr-Latn-CS" sz="2400">
                <a:latin typeface="Arial" charset="0"/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400">
                <a:latin typeface="Arial" charset="0"/>
                <a:cs typeface="Times New Roman" pitchFamily="18" charset="0"/>
              </a:rPr>
              <a:t>spektr</a:t>
            </a:r>
            <a:r>
              <a:rPr lang="sr-Latn-CS" sz="2400">
                <a:latin typeface="Arial" charset="0"/>
              </a:rPr>
              <a:t>i</a:t>
            </a:r>
            <a:r>
              <a:rPr lang="sr-Latn-CS" sz="2400">
                <a:latin typeface="Arial" charset="0"/>
                <a:cs typeface="Times New Roman" pitchFamily="18" charset="0"/>
              </a:rPr>
              <a:t> rastvora ispitivane supstance (oko 10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-4</a:t>
            </a:r>
            <a:r>
              <a:rPr lang="sr-Latn-CS" sz="2400">
                <a:latin typeface="Arial" charset="0"/>
                <a:cs typeface="Times New Roman" pitchFamily="18" charset="0"/>
              </a:rPr>
              <a:t> mol/dm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3</a:t>
            </a:r>
            <a:r>
              <a:rPr lang="sr-Latn-CS" sz="2400">
                <a:latin typeface="Arial" charset="0"/>
                <a:cs typeface="Times New Roman" pitchFamily="18" charset="0"/>
              </a:rPr>
              <a:t>)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u rastvoru HCl i NaOH, </a:t>
            </a:r>
            <a:r>
              <a:rPr lang="sr-Latn-CS" sz="2400">
                <a:latin typeface="Arial" charset="0"/>
              </a:rPr>
              <a:t>C =</a:t>
            </a:r>
            <a:r>
              <a:rPr lang="sr-Latn-CS" sz="2400">
                <a:latin typeface="Arial" charset="0"/>
                <a:cs typeface="Times New Roman" pitchFamily="18" charset="0"/>
              </a:rPr>
              <a:t> 10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-2</a:t>
            </a:r>
            <a:r>
              <a:rPr lang="sr-Latn-CS" sz="2400">
                <a:latin typeface="Arial" charset="0"/>
                <a:cs typeface="Times New Roman" pitchFamily="18" charset="0"/>
              </a:rPr>
              <a:t> mol/dm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3</a:t>
            </a:r>
            <a:r>
              <a:rPr lang="sr-Latn-CS" sz="2400">
                <a:latin typeface="Arial" charset="0"/>
                <a:cs typeface="Times New Roman" pitchFamily="18" charset="0"/>
              </a:rPr>
              <a:t> (pH </a:t>
            </a:r>
            <a:r>
              <a:rPr lang="en-US" sz="2400">
                <a:latin typeface="Arial" charset="0"/>
                <a:cs typeface="Times New Roman" pitchFamily="18" charset="0"/>
              </a:rPr>
              <a:t>~</a:t>
            </a:r>
            <a:r>
              <a:rPr lang="sr-Latn-CS" sz="2400">
                <a:latin typeface="Arial" charset="0"/>
                <a:cs typeface="Times New Roman" pitchFamily="18" charset="0"/>
              </a:rPr>
              <a:t> 2 i 12)</a:t>
            </a:r>
            <a:r>
              <a:rPr lang="sr-Latn-CS" sz="2400">
                <a:latin typeface="Arial" charset="0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400">
                <a:latin typeface="Arial" charset="0"/>
                <a:sym typeface="Wingdings 3" pitchFamily="18" charset="2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spektr</a:t>
            </a:r>
            <a:r>
              <a:rPr lang="sr-Latn-CS" sz="2400">
                <a:latin typeface="Arial" charset="0"/>
              </a:rPr>
              <a:t>i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r>
              <a:rPr lang="sr-Latn-CS" sz="2400">
                <a:latin typeface="Arial" charset="0"/>
              </a:rPr>
              <a:t>na </a:t>
            </a:r>
            <a:r>
              <a:rPr lang="sr-Latn-CS" sz="2400">
                <a:latin typeface="Arial" charset="0"/>
                <a:cs typeface="Times New Roman" pitchFamily="18" charset="0"/>
              </a:rPr>
              <a:t>pH </a:t>
            </a:r>
            <a:r>
              <a:rPr lang="en-US" sz="2400">
                <a:latin typeface="Arial" charset="0"/>
                <a:cs typeface="Times New Roman" pitchFamily="18" charset="0"/>
              </a:rPr>
              <a:t>±</a:t>
            </a:r>
            <a:r>
              <a:rPr lang="sr-Latn-CS" sz="2400">
                <a:latin typeface="Arial" charset="0"/>
                <a:cs typeface="Arial" charset="0"/>
              </a:rPr>
              <a:t> 1</a:t>
            </a:r>
          </a:p>
          <a:p>
            <a:r>
              <a:rPr lang="sr-Latn-CS" sz="2400">
                <a:latin typeface="Arial" charset="0"/>
              </a:rPr>
              <a:t>R</a:t>
            </a:r>
            <a:r>
              <a:rPr lang="sr-Latn-CS" sz="2400">
                <a:latin typeface="Arial" charset="0"/>
                <a:cs typeface="Times New Roman" pitchFamily="18" charset="0"/>
              </a:rPr>
              <a:t>azlika </a:t>
            </a:r>
            <a:r>
              <a:rPr lang="en-US" sz="2400">
                <a:latin typeface="Arial" charset="0"/>
                <a:cs typeface="Times New Roman" pitchFamily="18" charset="0"/>
              </a:rPr>
              <a:t>&lt;</a:t>
            </a:r>
            <a:r>
              <a:rPr lang="sr-Latn-CS" sz="2400">
                <a:latin typeface="Arial" charset="0"/>
                <a:cs typeface="Times New Roman" pitchFamily="18" charset="0"/>
              </a:rPr>
              <a:t> 1% </a:t>
            </a:r>
            <a:r>
              <a:rPr lang="sr-Latn-CS" sz="2400">
                <a:latin typeface="Arial" charset="0"/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400">
                <a:latin typeface="Arial" charset="0"/>
                <a:cs typeface="Times New Roman" pitchFamily="18" charset="0"/>
              </a:rPr>
              <a:t> spektri odgovaraju čistim oblicima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641350" y="1484313"/>
            <a:ext cx="850265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30000"/>
              </a:lnSpc>
              <a:buFont typeface="Wingdings 3" pitchFamily="18" charset="2"/>
              <a:buChar char="]"/>
            </a:pPr>
            <a:r>
              <a:rPr lang="sr-Latn-CS" sz="2400">
                <a:latin typeface="Arial" charset="0"/>
                <a:cs typeface="Times New Roman" pitchFamily="18" charset="0"/>
              </a:rPr>
              <a:t>S</a:t>
            </a:r>
            <a:r>
              <a:rPr lang="sr-Latn-CS" sz="2600">
                <a:latin typeface="Arial" charset="0"/>
                <a:cs typeface="Times New Roman" pitchFamily="18" charset="0"/>
              </a:rPr>
              <a:t>nimanje spektara u rastvorima različite kiselosti </a:t>
            </a:r>
            <a:r>
              <a:rPr lang="sr-Latn-CS" sz="2600">
                <a:latin typeface="Arial" charset="0"/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600">
                <a:latin typeface="Arial" charset="0"/>
                <a:sym typeface="Wingdings 3" pitchFamily="18" charset="2"/>
              </a:rPr>
              <a:t> </a:t>
            </a:r>
          </a:p>
          <a:p>
            <a:pPr algn="just">
              <a:lnSpc>
                <a:spcPct val="130000"/>
              </a:lnSpc>
              <a:buFont typeface="Wingdings 3" pitchFamily="18" charset="2"/>
              <a:buChar char="]"/>
            </a:pPr>
            <a:r>
              <a:rPr lang="sr-Latn-CS" sz="2600">
                <a:latin typeface="Arial" charset="0"/>
                <a:cs typeface="Times New Roman" pitchFamily="18" charset="0"/>
              </a:rPr>
              <a:t>izobestičn</a:t>
            </a:r>
            <a:r>
              <a:rPr lang="sr-Latn-CS" sz="2600">
                <a:latin typeface="Arial" charset="0"/>
              </a:rPr>
              <a:t>a</a:t>
            </a:r>
            <a:r>
              <a:rPr lang="sr-Latn-CS" sz="2600">
                <a:latin typeface="Arial" charset="0"/>
                <a:cs typeface="Times New Roman" pitchFamily="18" charset="0"/>
              </a:rPr>
              <a:t> (presečn</a:t>
            </a:r>
            <a:r>
              <a:rPr lang="sr-Latn-CS" sz="2600">
                <a:latin typeface="Arial" charset="0"/>
              </a:rPr>
              <a:t>a</a:t>
            </a:r>
            <a:r>
              <a:rPr lang="sr-Latn-CS" sz="2600">
                <a:latin typeface="Arial" charset="0"/>
                <a:cs typeface="Times New Roman" pitchFamily="18" charset="0"/>
              </a:rPr>
              <a:t>) tačk</a:t>
            </a:r>
            <a:r>
              <a:rPr lang="sr-Latn-CS" sz="2600">
                <a:latin typeface="Arial" charset="0"/>
              </a:rPr>
              <a:t>a</a:t>
            </a:r>
            <a:r>
              <a:rPr lang="sr-Latn-CS" sz="2600">
                <a:latin typeface="Arial" charset="0"/>
                <a:cs typeface="Times New Roman" pitchFamily="18" charset="0"/>
              </a:rPr>
              <a:t> </a:t>
            </a:r>
            <a:endParaRPr lang="sr-Latn-CS" sz="2600">
              <a:latin typeface="Arial" charset="0"/>
            </a:endParaRPr>
          </a:p>
          <a:p>
            <a:pPr algn="just"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latin typeface="Arial" charset="0"/>
              </a:rPr>
              <a:t>U</a:t>
            </a:r>
            <a:r>
              <a:rPr lang="sr-Latn-CS" sz="2600">
                <a:latin typeface="Arial" charset="0"/>
                <a:cs typeface="Times New Roman" pitchFamily="18" charset="0"/>
              </a:rPr>
              <a:t> spektrima ne postoje nepravilnosti </a:t>
            </a:r>
            <a:r>
              <a:rPr lang="sr-Latn-CS" sz="2600">
                <a:latin typeface="Arial" charset="0"/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600">
                <a:latin typeface="Arial" charset="0"/>
                <a:cs typeface="Times New Roman" pitchFamily="18" charset="0"/>
              </a:rPr>
              <a:t> izbor optimalne </a:t>
            </a:r>
            <a:r>
              <a:rPr lang="el-GR" sz="2600">
                <a:latin typeface="Arial" charset="0"/>
                <a:ea typeface="Times New Roman" pitchFamily="18" charset="0"/>
                <a:cs typeface="Arial" charset="0"/>
              </a:rPr>
              <a:t>λ</a:t>
            </a:r>
            <a:endParaRPr lang="sr-Latn-CS" sz="2600">
              <a:latin typeface="Arial" charset="0"/>
              <a:cs typeface="Arial" charset="0"/>
            </a:endParaRPr>
          </a:p>
          <a:p>
            <a:pPr algn="just"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latin typeface="Arial" charset="0"/>
              </a:rPr>
              <a:t>= </a:t>
            </a:r>
            <a:r>
              <a:rPr lang="el-GR" sz="2600">
                <a:latin typeface="Arial" charset="0"/>
                <a:cs typeface="Arial" charset="0"/>
              </a:rPr>
              <a:t>λ</a:t>
            </a:r>
            <a:r>
              <a:rPr lang="sr-Latn-CS" sz="2600">
                <a:latin typeface="Arial" charset="0"/>
                <a:cs typeface="Times New Roman" pitchFamily="18" charset="0"/>
              </a:rPr>
              <a:t> na kojoj</a:t>
            </a:r>
            <a:r>
              <a:rPr lang="sr-Latn-CS" sz="2600">
                <a:latin typeface="Arial" charset="0"/>
              </a:rPr>
              <a:t> je</a:t>
            </a:r>
            <a:r>
              <a:rPr lang="sr-Latn-CS" sz="2600">
                <a:latin typeface="Arial" charset="0"/>
                <a:cs typeface="Times New Roman" pitchFamily="18" charset="0"/>
              </a:rPr>
              <a:t> najveća razlika u </a:t>
            </a:r>
            <a:r>
              <a:rPr lang="sr-Latn-CS" sz="2600">
                <a:latin typeface="Arial" charset="0"/>
              </a:rPr>
              <a:t>A</a:t>
            </a:r>
            <a:r>
              <a:rPr lang="sr-Latn-CS" sz="2600">
                <a:latin typeface="Arial" charset="0"/>
                <a:cs typeface="Times New Roman" pitchFamily="18" charset="0"/>
              </a:rPr>
              <a:t> dve „čiste“ čestice</a:t>
            </a:r>
            <a:endParaRPr lang="sr-Latn-CS" sz="2600">
              <a:latin typeface="Arial" charset="0"/>
            </a:endParaRPr>
          </a:p>
          <a:p>
            <a:pPr algn="just">
              <a:lnSpc>
                <a:spcPct val="130000"/>
              </a:lnSpc>
              <a:buFont typeface="Wingdings 3" pitchFamily="18" charset="2"/>
              <a:buChar char="]"/>
            </a:pPr>
            <a:r>
              <a:rPr lang="sr-Latn-CS" sz="2600">
                <a:latin typeface="Arial" charset="0"/>
                <a:cs typeface="Times New Roman" pitchFamily="18" charset="0"/>
              </a:rPr>
              <a:t>„analitička talasna dužina“</a:t>
            </a:r>
            <a:r>
              <a:rPr lang="sr-Latn-CS" sz="2600">
                <a:latin typeface="Arial" charset="0"/>
              </a:rPr>
              <a:t> (</a:t>
            </a:r>
            <a:r>
              <a:rPr lang="sr-Latn-CS" sz="2600">
                <a:latin typeface="Arial" charset="0"/>
                <a:cs typeface="Times New Roman" pitchFamily="18" charset="0"/>
              </a:rPr>
              <a:t>Idealn</a:t>
            </a:r>
            <a:r>
              <a:rPr lang="sr-Latn-CS" sz="2600">
                <a:latin typeface="Arial" charset="0"/>
              </a:rPr>
              <a:t>o:</a:t>
            </a:r>
            <a:r>
              <a:rPr lang="sr-Latn-CS" sz="2600">
                <a:latin typeface="Arial" charset="0"/>
                <a:cs typeface="Times New Roman" pitchFamily="18" charset="0"/>
              </a:rPr>
              <a:t> jedna čestica </a:t>
            </a:r>
            <a:endParaRPr lang="sr-Latn-CS" sz="2600">
              <a:latin typeface="Arial" charset="0"/>
            </a:endParaRPr>
          </a:p>
          <a:p>
            <a:pPr algn="just"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latin typeface="Arial" charset="0"/>
                <a:cs typeface="Times New Roman" pitchFamily="18" charset="0"/>
              </a:rPr>
              <a:t>jako apsorbuje, a druga ne</a:t>
            </a:r>
            <a:r>
              <a:rPr lang="sr-Latn-CS" sz="2600">
                <a:latin typeface="Arial" charset="0"/>
              </a:rPr>
              <a:t>)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404664"/>
            <a:ext cx="6048672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835696" y="6021288"/>
            <a:ext cx="56886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dirty="0" smtClean="0"/>
              <a:t>Slika 4-14. Zavisnost titracionih spektara (A/λ) od pH. Spektri „čistih čestica“ nalaze se na pH = 5 i pH = 9.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rot="10800000" flipV="1">
            <a:off x="5364088" y="3212976"/>
            <a:ext cx="50405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5292080" y="3212976"/>
            <a:ext cx="50405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 flipV="1">
            <a:off x="5292080" y="3284984"/>
            <a:ext cx="432048" cy="144016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3815916" y="1232756"/>
            <a:ext cx="432048" cy="36004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ChangeArrowheads="1"/>
          </p:cNvSpPr>
          <p:nvPr/>
        </p:nvSpPr>
        <p:spPr bwMode="auto">
          <a:xfrm>
            <a:off x="900113" y="692150"/>
            <a:ext cx="6134100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4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Spektrofotometrijske metode zasn</a:t>
            </a:r>
            <a:r>
              <a:rPr lang="en-US" sz="2400">
                <a:latin typeface="Arial" charset="0"/>
                <a:cs typeface="Times New Roman" pitchFamily="18" charset="0"/>
              </a:rPr>
              <a:t>o</a:t>
            </a:r>
            <a:r>
              <a:rPr lang="sr-Latn-CS" sz="2400">
                <a:latin typeface="Arial" charset="0"/>
                <a:cs typeface="Times New Roman" pitchFamily="18" charset="0"/>
              </a:rPr>
              <a:t>va</a:t>
            </a:r>
            <a:r>
              <a:rPr lang="en-US" sz="2400">
                <a:latin typeface="Arial" charset="0"/>
                <a:cs typeface="Times New Roman" pitchFamily="18" charset="0"/>
              </a:rPr>
              <a:t>ne</a:t>
            </a:r>
            <a:r>
              <a:rPr lang="sr-Latn-CS" sz="2400">
                <a:latin typeface="Arial" charset="0"/>
                <a:cs typeface="Times New Roman" pitchFamily="18" charset="0"/>
              </a:rPr>
              <a:t> na </a:t>
            </a:r>
            <a:endParaRPr lang="en-US" sz="2400">
              <a:latin typeface="Arial" charset="0"/>
              <a:cs typeface="Times New Roman" pitchFamily="18" charset="0"/>
            </a:endParaRPr>
          </a:p>
          <a:p>
            <a:pPr>
              <a:lnSpc>
                <a:spcPct val="14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merenju koncentracije</a:t>
            </a:r>
            <a:endParaRPr lang="en-US" sz="2400">
              <a:latin typeface="Arial" charset="0"/>
              <a:cs typeface="Times New Roman" pitchFamily="18" charset="0"/>
            </a:endParaRPr>
          </a:p>
          <a:p>
            <a:pPr>
              <a:lnSpc>
                <a:spcPct val="140000"/>
              </a:lnSpc>
              <a:buFont typeface="Wingdings 3" pitchFamily="18" charset="2"/>
              <a:buChar char="["/>
            </a:pPr>
            <a:r>
              <a:rPr lang="sr-Latn-CS" sz="2400">
                <a:latin typeface="Arial" charset="0"/>
                <a:cs typeface="Times New Roman" pitchFamily="18" charset="0"/>
              </a:rPr>
              <a:t>koncentracion</a:t>
            </a:r>
            <a:r>
              <a:rPr lang="en-US" sz="2400">
                <a:latin typeface="Arial" charset="0"/>
                <a:cs typeface="Times New Roman" pitchFamily="18" charset="0"/>
              </a:rPr>
              <a:t>e</a:t>
            </a:r>
            <a:r>
              <a:rPr lang="en-US" sz="2400">
                <a:latin typeface="Arial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konstante </a:t>
            </a:r>
            <a:endParaRPr lang="en-US" sz="2400">
              <a:latin typeface="Arial" charset="0"/>
              <a:cs typeface="Times New Roman" pitchFamily="18" charset="0"/>
            </a:endParaRPr>
          </a:p>
          <a:p>
            <a:pPr>
              <a:lnSpc>
                <a:spcPct val="140000"/>
              </a:lnSpc>
              <a:buFont typeface="Wingdings 3" pitchFamily="18" charset="2"/>
              <a:buChar char="["/>
            </a:pPr>
            <a:r>
              <a:rPr lang="en-US" sz="2400">
                <a:latin typeface="Arial" charset="0"/>
                <a:cs typeface="Times New Roman" pitchFamily="18" charset="0"/>
              </a:rPr>
              <a:t>U</a:t>
            </a:r>
            <a:r>
              <a:rPr lang="sr-Latn-CS" sz="2400">
                <a:latin typeface="Arial" charset="0"/>
                <a:cs typeface="Times New Roman" pitchFamily="18" charset="0"/>
              </a:rPr>
              <a:t>slovi pod kojima se vrši određivanje </a:t>
            </a:r>
            <a:endParaRPr lang="en-US" sz="2400">
              <a:latin typeface="Arial" charset="0"/>
              <a:cs typeface="Times New Roman" pitchFamily="18" charset="0"/>
            </a:endParaRPr>
          </a:p>
          <a:p>
            <a:pPr>
              <a:lnSpc>
                <a:spcPct val="140000"/>
              </a:lnSpc>
              <a:buFont typeface="Wingdings 3" pitchFamily="18" charset="2"/>
              <a:buNone/>
            </a:pPr>
            <a:r>
              <a:rPr lang="sr-Latn-CS" sz="2400">
                <a:latin typeface="Arial" charset="0"/>
                <a:cs typeface="Times New Roman" pitchFamily="18" charset="0"/>
              </a:rPr>
              <a:t>moraju biti precizno </a:t>
            </a:r>
            <a:r>
              <a:rPr lang="en-US" sz="2400">
                <a:latin typeface="Arial" charset="0"/>
                <a:cs typeface="Times New Roman" pitchFamily="18" charset="0"/>
              </a:rPr>
              <a:t>d</a:t>
            </a:r>
            <a:r>
              <a:rPr lang="sr-Latn-CS" sz="2400">
                <a:latin typeface="Arial" charset="0"/>
                <a:cs typeface="Times New Roman" pitchFamily="18" charset="0"/>
              </a:rPr>
              <a:t>efinisani</a:t>
            </a:r>
            <a:r>
              <a:rPr lang="en-US" sz="2400">
                <a:latin typeface="Arial" charset="0"/>
                <a:cs typeface="Times New Roman" pitchFamily="18" charset="0"/>
              </a:rPr>
              <a:t>!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r>
              <a:rPr lang="en-US" sz="2400">
                <a:latin typeface="Arial" charset="0"/>
                <a:cs typeface="Times New Roman" pitchFamily="18" charset="0"/>
              </a:rPr>
              <a:t> </a:t>
            </a:r>
          </a:p>
          <a:p>
            <a:pPr>
              <a:lnSpc>
                <a:spcPct val="140000"/>
              </a:lnSpc>
            </a:pPr>
            <a:r>
              <a:rPr lang="en-US" sz="2400">
                <a:latin typeface="Arial" charset="0"/>
                <a:cs typeface="Times New Roman" pitchFamily="18" charset="0"/>
                <a:sym typeface="Wingdings 3" pitchFamily="18" charset="2"/>
              </a:rPr>
              <a:t> </a:t>
            </a:r>
            <a:r>
              <a:rPr lang="sr-Latn-CS" sz="2400">
                <a:latin typeface="Arial" charset="0"/>
                <a:cs typeface="Times New Roman" pitchFamily="18" charset="0"/>
              </a:rPr>
              <a:t>izračuna</a:t>
            </a:r>
            <a:r>
              <a:rPr lang="en-US" sz="2400">
                <a:latin typeface="Arial" charset="0"/>
                <a:cs typeface="Times New Roman" pitchFamily="18" charset="0"/>
              </a:rPr>
              <a:t>vanje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400" i="1" baseline="3000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sr-Latn-CS" sz="2400">
                <a:latin typeface="Arial" charset="0"/>
                <a:cs typeface="Times New Roman" pitchFamily="18" charset="0"/>
              </a:rPr>
              <a:t> i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400" i="1" baseline="30000">
                <a:latin typeface="Times New Roman" pitchFamily="18" charset="0"/>
                <a:cs typeface="Times New Roman" pitchFamily="18" charset="0"/>
              </a:rPr>
              <a:t>a</a:t>
            </a:r>
            <a:endParaRPr lang="sr-Latn-CS" sz="2400" i="1" baseline="30000">
              <a:latin typeface="Times New Roman" pitchFamily="18" charset="0"/>
            </a:endParaRPr>
          </a:p>
        </p:txBody>
      </p:sp>
      <p:sp>
        <p:nvSpPr>
          <p:cNvPr id="35843" name="Rectangle 5"/>
          <p:cNvSpPr>
            <a:spLocks noChangeArrowheads="1"/>
          </p:cNvSpPr>
          <p:nvPr/>
        </p:nvSpPr>
        <p:spPr bwMode="auto">
          <a:xfrm>
            <a:off x="1042988" y="4470400"/>
            <a:ext cx="6413500" cy="898525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  <a:cs typeface="Times New Roman" pitchFamily="18" charset="0"/>
              </a:rPr>
              <a:t>tačniji postupak</a:t>
            </a:r>
            <a:r>
              <a:rPr lang="sr-Latn-CS" sz="2400">
                <a:latin typeface="Arial" charset="0"/>
              </a:rPr>
              <a:t>:</a:t>
            </a:r>
            <a:r>
              <a:rPr lang="sr-Latn-CS" sz="2400">
                <a:latin typeface="Arial" charset="0"/>
                <a:cs typeface="Times New Roman" pitchFamily="18" charset="0"/>
              </a:rPr>
              <a:t> određivanj</a:t>
            </a:r>
            <a:r>
              <a:rPr lang="sr-Latn-CS" sz="2400">
                <a:latin typeface="Arial" charset="0"/>
              </a:rPr>
              <a:t>e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r>
              <a:rPr lang="sr-Latn-CS" sz="2400">
                <a:latin typeface="Arial" charset="0"/>
              </a:rPr>
              <a:t>K</a:t>
            </a:r>
            <a:r>
              <a:rPr lang="sr-Latn-CS" sz="2400" baseline="-25000">
                <a:latin typeface="Arial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 pri različitim</a:t>
            </a:r>
            <a:r>
              <a:rPr lang="sr-Latn-CS" sz="2400">
                <a:latin typeface="Arial" charset="0"/>
              </a:rPr>
              <a:t> I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latin typeface="Arial" charset="0"/>
                <a:cs typeface="Times New Roman" pitchFamily="18" charset="0"/>
              </a:rPr>
              <a:t> ekstrapolacija na I→0 </a:t>
            </a:r>
            <a:r>
              <a:rPr lang="sr-Latn-CS" sz="2400">
                <a:latin typeface="Arial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latin typeface="Arial" charset="0"/>
                <a:sym typeface="Wingdings 3" pitchFamily="18" charset="2"/>
              </a:rPr>
              <a:t> </a:t>
            </a:r>
            <a:r>
              <a:rPr lang="sr-Latn-CS" sz="2400" i="1">
                <a:latin typeface="Times New Roman" pitchFamily="18" charset="0"/>
              </a:rPr>
              <a:t>K</a:t>
            </a:r>
            <a:r>
              <a:rPr lang="sr-Latn-CS" sz="2400" i="1" baseline="30000">
                <a:latin typeface="Times New Roman" pitchFamily="18" charset="0"/>
              </a:rPr>
              <a:t>a</a:t>
            </a:r>
            <a:endParaRPr lang="sr-Latn-CS" sz="2400" i="1" baseline="30000">
              <a:latin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ChangeArrowheads="1"/>
          </p:cNvSpPr>
          <p:nvPr/>
        </p:nvSpPr>
        <p:spPr bwMode="auto">
          <a:xfrm>
            <a:off x="1042988" y="890588"/>
            <a:ext cx="3711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</a:rPr>
              <a:t>M</a:t>
            </a:r>
            <a:r>
              <a:rPr lang="sr-Latn-CS" sz="2400">
                <a:latin typeface="Arial" charset="0"/>
                <a:cs typeface="Times New Roman" pitchFamily="18" charset="0"/>
              </a:rPr>
              <a:t>onoprotičn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kiselin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HA</a:t>
            </a:r>
            <a:r>
              <a:rPr lang="sr-Latn-CS" sz="2400">
                <a:latin typeface="Arial" charset="0"/>
              </a:rPr>
              <a:t>: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1579563" y="1870075"/>
          <a:ext cx="5735637" cy="584200"/>
        </p:xfrm>
        <a:graphic>
          <a:graphicData uri="http://schemas.openxmlformats.org/presentationml/2006/ole">
            <p:oleObj spid="_x0000_s91138" name="Equation" r:id="rId3" imgW="2743200" imgH="279360" progId="Equation.3">
              <p:embed/>
            </p:oleObj>
          </a:graphicData>
        </a:graphic>
      </p:graphicFrame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827088" y="2636838"/>
            <a:ext cx="7766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000">
                <a:latin typeface="Arial" charset="0"/>
                <a:cs typeface="Times New Roman" pitchFamily="18" charset="0"/>
              </a:rPr>
              <a:t>A</a:t>
            </a:r>
            <a:r>
              <a:rPr lang="sr-Latn-CS" sz="2000" baseline="-30000">
                <a:latin typeface="Arial" charset="0"/>
                <a:cs typeface="Times New Roman" pitchFamily="18" charset="0"/>
              </a:rPr>
              <a:t>λ(HA)</a:t>
            </a:r>
            <a:r>
              <a:rPr lang="sr-Latn-CS" sz="2000">
                <a:latin typeface="Arial" charset="0"/>
                <a:cs typeface="Times New Roman" pitchFamily="18" charset="0"/>
              </a:rPr>
              <a:t>, A</a:t>
            </a:r>
            <a:r>
              <a:rPr lang="sr-Latn-CS" sz="2000" baseline="-30000">
                <a:latin typeface="Arial" charset="0"/>
                <a:cs typeface="Times New Roman" pitchFamily="18" charset="0"/>
              </a:rPr>
              <a:t>λ(A</a:t>
            </a:r>
            <a:r>
              <a:rPr lang="sr-Latn-CS" sz="2000" baseline="-25000">
                <a:latin typeface="Arial" charset="0"/>
                <a:cs typeface="Times New Roman" pitchFamily="18" charset="0"/>
              </a:rPr>
              <a:t>ˉ</a:t>
            </a:r>
            <a:r>
              <a:rPr lang="sr-Latn-CS" sz="2000" baseline="-30000">
                <a:latin typeface="Arial" charset="0"/>
                <a:cs typeface="Times New Roman" pitchFamily="18" charset="0"/>
              </a:rPr>
              <a:t>)</a:t>
            </a:r>
            <a:r>
              <a:rPr lang="sr-Latn-CS" sz="2000">
                <a:latin typeface="Arial" charset="0"/>
                <a:cs typeface="Times New Roman" pitchFamily="18" charset="0"/>
              </a:rPr>
              <a:t> i A</a:t>
            </a:r>
            <a:r>
              <a:rPr lang="sr-Latn-CS" sz="2000" baseline="-30000">
                <a:latin typeface="Arial" charset="0"/>
                <a:cs typeface="Times New Roman" pitchFamily="18" charset="0"/>
              </a:rPr>
              <a:t>λ </a:t>
            </a:r>
            <a:r>
              <a:rPr lang="sr-Latn-CS" sz="2000">
                <a:latin typeface="Arial" charset="0"/>
                <a:cs typeface="Times New Roman" pitchFamily="18" charset="0"/>
              </a:rPr>
              <a:t> </a:t>
            </a:r>
            <a:r>
              <a:rPr lang="sr-Latn-CS" sz="2000">
                <a:latin typeface="Arial" charset="0"/>
              </a:rPr>
              <a:t>=</a:t>
            </a:r>
            <a:r>
              <a:rPr lang="sr-Latn-CS" sz="2000">
                <a:latin typeface="Arial" charset="0"/>
                <a:cs typeface="Times New Roman" pitchFamily="18" charset="0"/>
              </a:rPr>
              <a:t> apsorbancije čistih oblika HA i A</a:t>
            </a:r>
            <a:r>
              <a:rPr lang="sr-Latn-CS" sz="2000" baseline="30000">
                <a:latin typeface="Arial" charset="0"/>
                <a:cs typeface="Times New Roman" pitchFamily="18" charset="0"/>
              </a:rPr>
              <a:t>ˉ</a:t>
            </a:r>
            <a:r>
              <a:rPr lang="sr-Latn-CS" sz="2000">
                <a:latin typeface="Arial" charset="0"/>
                <a:cs typeface="Times New Roman" pitchFamily="18" charset="0"/>
              </a:rPr>
              <a:t> i njihove smeše</a:t>
            </a:r>
            <a:r>
              <a:rPr lang="sr-Latn-CS" sz="2000">
                <a:latin typeface="Arial" charset="0"/>
              </a:rPr>
              <a:t> </a:t>
            </a:r>
          </a:p>
        </p:txBody>
      </p:sp>
      <p:sp>
        <p:nvSpPr>
          <p:cNvPr id="1029" name="Rectangle 7"/>
          <p:cNvSpPr>
            <a:spLocks noChangeArrowheads="1"/>
          </p:cNvSpPr>
          <p:nvPr/>
        </p:nvSpPr>
        <p:spPr bwMode="auto">
          <a:xfrm>
            <a:off x="900113" y="2997200"/>
            <a:ext cx="69199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0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000" baseline="-30000">
                <a:latin typeface="Arial" charset="0"/>
                <a:cs typeface="Times New Roman" pitchFamily="18" charset="0"/>
              </a:rPr>
              <a:t>λ(HA)</a:t>
            </a:r>
            <a:r>
              <a:rPr lang="sr-Latn-CS" sz="2000">
                <a:latin typeface="Arial" charset="0"/>
                <a:cs typeface="Times New Roman" pitchFamily="18" charset="0"/>
              </a:rPr>
              <a:t> i </a:t>
            </a:r>
            <a:r>
              <a:rPr lang="sr-Latn-CS" sz="20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000" baseline="-30000">
                <a:latin typeface="Arial" charset="0"/>
                <a:cs typeface="Times New Roman" pitchFamily="18" charset="0"/>
              </a:rPr>
              <a:t>λ(A</a:t>
            </a:r>
            <a:r>
              <a:rPr lang="sr-Latn-CS" sz="2000">
                <a:latin typeface="Arial" charset="0"/>
                <a:cs typeface="Times New Roman" pitchFamily="18" charset="0"/>
              </a:rPr>
              <a:t>-</a:t>
            </a:r>
            <a:r>
              <a:rPr lang="sr-Latn-CS" sz="2000" baseline="-30000">
                <a:latin typeface="Arial" charset="0"/>
                <a:cs typeface="Times New Roman" pitchFamily="18" charset="0"/>
              </a:rPr>
              <a:t>)</a:t>
            </a:r>
            <a:r>
              <a:rPr lang="sr-Latn-CS" sz="2000">
                <a:latin typeface="Arial" charset="0"/>
                <a:cs typeface="Times New Roman" pitchFamily="18" charset="0"/>
              </a:rPr>
              <a:t> </a:t>
            </a:r>
            <a:r>
              <a:rPr lang="sr-Latn-CS" sz="2000">
                <a:latin typeface="Arial" charset="0"/>
              </a:rPr>
              <a:t>=</a:t>
            </a:r>
            <a:r>
              <a:rPr lang="sr-Latn-CS" sz="2000">
                <a:latin typeface="Arial" charset="0"/>
                <a:cs typeface="Times New Roman" pitchFamily="18" charset="0"/>
              </a:rPr>
              <a:t> molarne apsorptivnosti na datoj talasnoj dužini</a:t>
            </a:r>
            <a:endParaRPr lang="sr-Latn-CS" sz="2000">
              <a:latin typeface="Arial" charset="0"/>
            </a:endParaRPr>
          </a:p>
          <a:p>
            <a:r>
              <a:rPr lang="sr-Latn-CS" sz="2000" i="1">
                <a:latin typeface="Arial" charset="0"/>
                <a:cs typeface="Times New Roman" pitchFamily="18" charset="0"/>
              </a:rPr>
              <a:t>d</a:t>
            </a:r>
            <a:r>
              <a:rPr lang="sr-Latn-CS" sz="2000">
                <a:latin typeface="Arial" charset="0"/>
                <a:cs typeface="Times New Roman" pitchFamily="18" charset="0"/>
              </a:rPr>
              <a:t> </a:t>
            </a:r>
            <a:r>
              <a:rPr lang="sr-Latn-CS" sz="2000">
                <a:latin typeface="Arial" charset="0"/>
              </a:rPr>
              <a:t>= </a:t>
            </a:r>
            <a:r>
              <a:rPr lang="sr-Latn-CS" sz="2000">
                <a:latin typeface="Arial" charset="0"/>
                <a:cs typeface="Times New Roman" pitchFamily="18" charset="0"/>
              </a:rPr>
              <a:t>dužina radne kivete</a:t>
            </a:r>
            <a:r>
              <a:rPr lang="sr-Latn-CS" sz="2000">
                <a:latin typeface="Arial" charset="0"/>
              </a:rPr>
              <a:t> </a:t>
            </a:r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1835150" y="3986213"/>
            <a:ext cx="3035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</a:rPr>
              <a:t>BM:  </a:t>
            </a:r>
            <a:r>
              <a:rPr lang="sr-Latn-CS" sz="2400">
                <a:latin typeface="Arial" charset="0"/>
                <a:cs typeface="Times New Roman" pitchFamily="18" charset="0"/>
              </a:rPr>
              <a:t>C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0</a:t>
            </a:r>
            <a:r>
              <a:rPr lang="sr-Latn-CS" sz="2400">
                <a:latin typeface="Arial" charset="0"/>
                <a:cs typeface="Times New Roman" pitchFamily="18" charset="0"/>
              </a:rPr>
              <a:t> = [HA] + [A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-</a:t>
            </a:r>
            <a:r>
              <a:rPr lang="sr-Latn-CS" sz="2400">
                <a:latin typeface="Arial" charset="0"/>
                <a:cs typeface="Times New Roman" pitchFamily="18" charset="0"/>
              </a:rPr>
              <a:t>]</a:t>
            </a:r>
            <a:r>
              <a:rPr lang="sr-Latn-CS" sz="2400">
                <a:latin typeface="Arial" charset="0"/>
              </a:rPr>
              <a:t> </a:t>
            </a:r>
          </a:p>
        </p:txBody>
      </p:sp>
      <p:sp>
        <p:nvSpPr>
          <p:cNvPr id="1031" name="Rectangle 9"/>
          <p:cNvSpPr>
            <a:spLocks noChangeArrowheads="1"/>
          </p:cNvSpPr>
          <p:nvPr/>
        </p:nvSpPr>
        <p:spPr bwMode="auto">
          <a:xfrm>
            <a:off x="323850" y="4797425"/>
            <a:ext cx="9412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 </a:t>
            </a:r>
            <a:r>
              <a:rPr lang="sr-Latn-CS" sz="2400">
                <a:latin typeface="Arial" charset="0"/>
                <a:cs typeface="Times New Roman" pitchFamily="18" charset="0"/>
              </a:rPr>
              <a:t>=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λ(HA)</a:t>
            </a:r>
            <a:r>
              <a:rPr lang="sr-Latn-CS" sz="2400">
                <a:latin typeface="Arial" charset="0"/>
                <a:cs typeface="Times New Roman" pitchFamily="18" charset="0"/>
              </a:rPr>
              <a:t>·C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0 </a:t>
            </a:r>
            <a:r>
              <a:rPr lang="sr-Latn-CS" sz="2400">
                <a:latin typeface="Arial" charset="0"/>
                <a:cs typeface="Times New Roman" pitchFamily="18" charset="0"/>
              </a:rPr>
              <a:t>+ (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λ(A</a:t>
            </a:r>
            <a:r>
              <a:rPr lang="sr-Latn-CS" sz="2400" baseline="-25000">
                <a:latin typeface="Arial" charset="0"/>
                <a:cs typeface="Times New Roman" pitchFamily="18" charset="0"/>
              </a:rPr>
              <a:t>ˉ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) </a:t>
            </a:r>
            <a:r>
              <a:rPr lang="sr-Latn-CS" sz="2400">
                <a:latin typeface="Arial" charset="0"/>
                <a:cs typeface="Times New Roman" pitchFamily="18" charset="0"/>
              </a:rPr>
              <a:t>-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λ(HA)</a:t>
            </a:r>
            <a:r>
              <a:rPr lang="sr-Latn-CS" sz="2400">
                <a:latin typeface="Arial" charset="0"/>
                <a:cs typeface="Times New Roman" pitchFamily="18" charset="0"/>
              </a:rPr>
              <a:t>)·[A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-</a:t>
            </a:r>
            <a:r>
              <a:rPr lang="sr-Latn-CS" sz="2400">
                <a:latin typeface="Arial" charset="0"/>
                <a:cs typeface="Times New Roman" pitchFamily="18" charset="0"/>
              </a:rPr>
              <a:t>] =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λ(A</a:t>
            </a:r>
            <a:r>
              <a:rPr lang="sr-Latn-CS" sz="2400" baseline="-25000">
                <a:latin typeface="Arial" charset="0"/>
                <a:cs typeface="Times New Roman" pitchFamily="18" charset="0"/>
              </a:rPr>
              <a:t>ˉ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)</a:t>
            </a:r>
            <a:r>
              <a:rPr lang="sr-Latn-CS" sz="2400">
                <a:latin typeface="Arial" charset="0"/>
                <a:cs typeface="Times New Roman" pitchFamily="18" charset="0"/>
              </a:rPr>
              <a:t>·C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0 </a:t>
            </a:r>
            <a:r>
              <a:rPr lang="sr-Latn-CS" sz="2400">
                <a:latin typeface="Arial" charset="0"/>
                <a:cs typeface="Times New Roman" pitchFamily="18" charset="0"/>
              </a:rPr>
              <a:t>+ (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λ(HA)</a:t>
            </a:r>
            <a:r>
              <a:rPr lang="sr-Latn-CS" sz="2400">
                <a:latin typeface="Arial" charset="0"/>
                <a:cs typeface="Times New Roman" pitchFamily="18" charset="0"/>
              </a:rPr>
              <a:t> -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λ(A</a:t>
            </a:r>
            <a:r>
              <a:rPr lang="sr-Latn-CS" sz="2400" baseline="-25000">
                <a:latin typeface="Arial" charset="0"/>
                <a:cs typeface="Times New Roman" pitchFamily="18" charset="0"/>
              </a:rPr>
              <a:t>ˉ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)</a:t>
            </a:r>
            <a:r>
              <a:rPr lang="sr-Latn-CS" sz="2400">
                <a:latin typeface="Arial" charset="0"/>
                <a:cs typeface="Times New Roman" pitchFamily="18" charset="0"/>
              </a:rPr>
              <a:t>)·[HA]	</a:t>
            </a:r>
            <a:r>
              <a:rPr lang="sr-Latn-CS" sz="2400">
                <a:latin typeface="Arial" charset="0"/>
              </a:rPr>
              <a:t> 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258888" y="620713"/>
          <a:ext cx="2000250" cy="914400"/>
        </p:xfrm>
        <a:graphic>
          <a:graphicData uri="http://schemas.openxmlformats.org/presentationml/2006/ole">
            <p:oleObj spid="_x0000_s92162" name="Equation" r:id="rId3" imgW="999593" imgH="456856" progId="Equation.3">
              <p:embed/>
            </p:oleObj>
          </a:graphicData>
        </a:graphic>
      </p:graphicFrame>
      <p:graphicFrame>
        <p:nvGraphicFramePr>
          <p:cNvPr id="2051" name="Object 5"/>
          <p:cNvGraphicFramePr>
            <a:graphicFrameLocks noChangeAspect="1"/>
          </p:cNvGraphicFramePr>
          <p:nvPr/>
        </p:nvGraphicFramePr>
        <p:xfrm>
          <a:off x="4932363" y="549275"/>
          <a:ext cx="2227262" cy="971550"/>
        </p:xfrm>
        <a:graphic>
          <a:graphicData uri="http://schemas.openxmlformats.org/presentationml/2006/ole">
            <p:oleObj spid="_x0000_s92163" name="Equation" r:id="rId4" imgW="1114059" imgH="485297" progId="Equation.3">
              <p:embed/>
            </p:oleObj>
          </a:graphicData>
        </a:graphic>
      </p:graphicFrame>
      <p:graphicFrame>
        <p:nvGraphicFramePr>
          <p:cNvPr id="2052" name="Object 6"/>
          <p:cNvGraphicFramePr>
            <a:graphicFrameLocks noChangeAspect="1"/>
          </p:cNvGraphicFramePr>
          <p:nvPr/>
        </p:nvGraphicFramePr>
        <p:xfrm>
          <a:off x="5219700" y="1989138"/>
          <a:ext cx="2874963" cy="1047750"/>
        </p:xfrm>
        <a:graphic>
          <a:graphicData uri="http://schemas.openxmlformats.org/presentationml/2006/ole">
            <p:oleObj spid="_x0000_s92164" name="Equation" r:id="rId5" imgW="1437657" imgH="523459" progId="Equation.3">
              <p:embed/>
            </p:oleObj>
          </a:graphicData>
        </a:graphic>
      </p:graphicFrame>
      <p:graphicFrame>
        <p:nvGraphicFramePr>
          <p:cNvPr id="2053" name="Object 7"/>
          <p:cNvGraphicFramePr>
            <a:graphicFrameLocks noChangeAspect="1"/>
          </p:cNvGraphicFramePr>
          <p:nvPr/>
        </p:nvGraphicFramePr>
        <p:xfrm>
          <a:off x="571500" y="3571875"/>
          <a:ext cx="3732213" cy="1047750"/>
        </p:xfrm>
        <a:graphic>
          <a:graphicData uri="http://schemas.openxmlformats.org/presentationml/2006/ole">
            <p:oleObj spid="_x0000_s92165" name="Equation" r:id="rId6" imgW="1866363" imgH="523459" progId="Equation.3">
              <p:embed/>
            </p:oleObj>
          </a:graphicData>
        </a:graphic>
      </p:graphicFrame>
      <p:sp>
        <p:nvSpPr>
          <p:cNvPr id="2055" name="Rectangle 8"/>
          <p:cNvSpPr>
            <a:spLocks noChangeArrowheads="1"/>
          </p:cNvSpPr>
          <p:nvPr/>
        </p:nvSpPr>
        <p:spPr bwMode="auto">
          <a:xfrm>
            <a:off x="611188" y="5084763"/>
            <a:ext cx="83105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  <a:cs typeface="Times New Roman" pitchFamily="18" charset="0"/>
              </a:rPr>
              <a:t>Dijagrami apsorbancija (A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λ1 </a:t>
            </a:r>
            <a:r>
              <a:rPr lang="sr-Latn-CS" sz="2400" i="1">
                <a:latin typeface="Arial" charset="0"/>
                <a:cs typeface="Times New Roman" pitchFamily="18" charset="0"/>
              </a:rPr>
              <a:t>vs. </a:t>
            </a:r>
            <a:r>
              <a:rPr lang="sr-Latn-CS" sz="2400">
                <a:latin typeface="Arial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λ2</a:t>
            </a:r>
            <a:r>
              <a:rPr lang="sr-Latn-CS" sz="2400">
                <a:latin typeface="Arial" charset="0"/>
                <a:cs typeface="Times New Roman" pitchFamily="18" charset="0"/>
              </a:rPr>
              <a:t>), „A-dijagram“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 i dijagram razlike apsorbancija (ΔA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1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r>
              <a:rPr lang="sr-Latn-CS" sz="2400" i="1">
                <a:latin typeface="Arial" charset="0"/>
                <a:cs typeface="Times New Roman" pitchFamily="18" charset="0"/>
              </a:rPr>
              <a:t>vs.</a:t>
            </a:r>
            <a:r>
              <a:rPr lang="sr-Latn-CS" sz="2400">
                <a:latin typeface="Arial" charset="0"/>
                <a:cs typeface="Times New Roman" pitchFamily="18" charset="0"/>
              </a:rPr>
              <a:t> ΔA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2</a:t>
            </a:r>
            <a:r>
              <a:rPr lang="sr-Latn-CS" sz="2400">
                <a:latin typeface="Arial" charset="0"/>
                <a:cs typeface="Times New Roman" pitchFamily="18" charset="0"/>
              </a:rPr>
              <a:t>) „AD-dijagram“</a:t>
            </a:r>
            <a:r>
              <a:rPr lang="sr-Latn-CS" sz="2400">
                <a:latin typeface="Arial" charset="0"/>
              </a:rPr>
              <a:t> </a:t>
            </a:r>
          </a:p>
        </p:txBody>
      </p:sp>
      <p:graphicFrame>
        <p:nvGraphicFramePr>
          <p:cNvPr id="2054" name="Object 9"/>
          <p:cNvGraphicFramePr>
            <a:graphicFrameLocks noChangeAspect="1"/>
          </p:cNvGraphicFramePr>
          <p:nvPr/>
        </p:nvGraphicFramePr>
        <p:xfrm>
          <a:off x="611188" y="1989138"/>
          <a:ext cx="3675062" cy="1065212"/>
        </p:xfrm>
        <a:graphic>
          <a:graphicData uri="http://schemas.openxmlformats.org/presentationml/2006/ole">
            <p:oleObj spid="_x0000_s92166" name="Equation" r:id="rId7" imgW="1839282" imgH="534010" progId="Equation.3">
              <p:embed/>
            </p:oleObj>
          </a:graphicData>
        </a:graphic>
      </p:graphicFrame>
      <p:sp>
        <p:nvSpPr>
          <p:cNvPr id="2056" name="TextBox 9"/>
          <p:cNvSpPr txBox="1">
            <a:spLocks noChangeArrowheads="1"/>
          </p:cNvSpPr>
          <p:nvPr/>
        </p:nvSpPr>
        <p:spPr bwMode="auto">
          <a:xfrm>
            <a:off x="5214938" y="3786188"/>
            <a:ext cx="370806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 err="1">
                <a:latin typeface="Arial" charset="0"/>
                <a:cs typeface="Arial" charset="0"/>
              </a:rPr>
              <a:t>Spektrofotometrijska</a:t>
            </a:r>
            <a:endParaRPr lang="en-US" sz="2000" dirty="0">
              <a:latin typeface="Arial" charset="0"/>
              <a:cs typeface="Arial" charset="0"/>
            </a:endParaRPr>
          </a:p>
          <a:p>
            <a:r>
              <a:rPr lang="en-US" sz="2000" dirty="0" smtClean="0">
                <a:latin typeface="Arial" charset="0"/>
                <a:cs typeface="Arial" charset="0"/>
              </a:rPr>
              <a:t>Henderson-</a:t>
            </a:r>
            <a:r>
              <a:rPr lang="en-US" sz="2000" dirty="0" err="1" smtClean="0">
                <a:latin typeface="Arial" charset="0"/>
                <a:cs typeface="Arial" charset="0"/>
              </a:rPr>
              <a:t>Haselbalhova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jedn</a:t>
            </a:r>
            <a:r>
              <a:rPr lang="en-US" sz="2000" dirty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11" name="Left Arrow 10"/>
          <p:cNvSpPr>
            <a:spLocks noChangeAspect="1"/>
          </p:cNvSpPr>
          <p:nvPr/>
        </p:nvSpPr>
        <p:spPr>
          <a:xfrm>
            <a:off x="4572000" y="4071938"/>
            <a:ext cx="488950" cy="242887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395288" y="631825"/>
            <a:ext cx="7583487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5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„A-dijagram“</a:t>
            </a:r>
            <a:r>
              <a:rPr lang="sr-Latn-CS" sz="2400">
                <a:latin typeface="Arial" charset="0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i „AD-dijagram“za sve kombinacije </a:t>
            </a:r>
            <a:r>
              <a:rPr lang="el-GR" sz="2400">
                <a:latin typeface="Arial" charset="0"/>
                <a:ea typeface="Times New Roman" pitchFamily="18" charset="0"/>
                <a:cs typeface="Arial" charset="0"/>
              </a:rPr>
              <a:t>λ</a:t>
            </a:r>
            <a:endParaRPr lang="sr-Latn-CS" sz="2400">
              <a:latin typeface="Arial" charset="0"/>
              <a:cs typeface="Arial" charset="0"/>
            </a:endParaRPr>
          </a:p>
          <a:p>
            <a:pPr>
              <a:lnSpc>
                <a:spcPct val="125000"/>
              </a:lnSpc>
            </a:pPr>
            <a:r>
              <a:rPr lang="sr-Latn-CS" sz="2400">
                <a:solidFill>
                  <a:srgbClr val="990000"/>
                </a:solidFill>
                <a:latin typeface="Arial" charset="0"/>
                <a:cs typeface="Times New Roman" pitchFamily="18" charset="0"/>
              </a:rPr>
              <a:t>moraju biti linearni</a:t>
            </a:r>
            <a:r>
              <a:rPr lang="sr-Latn-CS" sz="2400">
                <a:latin typeface="Arial" charset="0"/>
                <a:cs typeface="Times New Roman" pitchFamily="18" charset="0"/>
              </a:rPr>
              <a:t> u slučaju monoprotičnog procesa.</a:t>
            </a:r>
            <a:endParaRPr lang="sr-Latn-CS" sz="2400">
              <a:latin typeface="Arial" charset="0"/>
            </a:endParaRPr>
          </a:p>
          <a:p>
            <a:pPr eaLnBrk="0" hangingPunct="0">
              <a:lnSpc>
                <a:spcPct val="125000"/>
              </a:lnSpc>
            </a:pPr>
            <a:r>
              <a:rPr lang="sr-Latn-CS" sz="2400">
                <a:latin typeface="Arial" charset="0"/>
              </a:rPr>
              <a:t>Za HA</a:t>
            </a:r>
            <a:r>
              <a:rPr lang="sr-Latn-CS" sz="2400">
                <a:latin typeface="Arial" charset="0"/>
                <a:cs typeface="Times New Roman" pitchFamily="18" charset="0"/>
              </a:rPr>
              <a:t> na dve različite talasne dužine λ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1</a:t>
            </a:r>
            <a:r>
              <a:rPr lang="sr-Latn-CS" sz="2400">
                <a:latin typeface="Arial" charset="0"/>
                <a:cs typeface="Times New Roman" pitchFamily="18" charset="0"/>
              </a:rPr>
              <a:t> i λ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2</a:t>
            </a:r>
            <a:r>
              <a:rPr lang="sr-Latn-CS" sz="2400">
                <a:latin typeface="Arial" charset="0"/>
                <a:cs typeface="Times New Roman" pitchFamily="18" charset="0"/>
              </a:rPr>
              <a:t> :</a:t>
            </a:r>
            <a:endParaRPr lang="sr-Latn-CS" sz="2400">
              <a:latin typeface="Arial" charset="0"/>
            </a:endParaRPr>
          </a:p>
          <a:p>
            <a:pPr eaLnBrk="0" hangingPunct="0">
              <a:lnSpc>
                <a:spcPct val="125000"/>
              </a:lnSpc>
            </a:pPr>
            <a:r>
              <a:rPr lang="sr-Latn-CS" sz="240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λ1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λ1(HA)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· C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0 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= ΔA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λ1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 = (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λ1(Aˉ)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λ1(HA)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) ·[A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] </a:t>
            </a:r>
          </a:p>
          <a:p>
            <a:pPr eaLnBrk="0" hangingPunct="0">
              <a:lnSpc>
                <a:spcPct val="125000"/>
              </a:lnSpc>
            </a:pPr>
            <a:r>
              <a:rPr lang="sr-Latn-CS" sz="240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λ2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λ2(HA)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· C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0 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= ΔA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λ2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 = (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λ2(Aˉ)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λ2(HA)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) ·[A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]	</a:t>
            </a:r>
            <a:r>
              <a:rPr lang="sr-Latn-CS" sz="2400">
                <a:latin typeface="Arial" charset="0"/>
                <a:cs typeface="Times New Roman" pitchFamily="18" charset="0"/>
              </a:rPr>
              <a:t>	</a:t>
            </a:r>
            <a:r>
              <a:rPr lang="sr-Latn-CS" sz="2400">
                <a:latin typeface="Arial" charset="0"/>
              </a:rPr>
              <a:t> </a:t>
            </a:r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2627313" y="3500438"/>
          <a:ext cx="3760787" cy="1090612"/>
        </p:xfrm>
        <a:graphic>
          <a:graphicData uri="http://schemas.openxmlformats.org/presentationml/2006/ole">
            <p:oleObj spid="_x0000_s93186" name="Equation" r:id="rId3" imgW="1877458" imgH="544106" progId="Equation.3">
              <p:embed/>
            </p:oleObj>
          </a:graphicData>
        </a:graphic>
      </p:graphicFrame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1258888" y="3860800"/>
            <a:ext cx="471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ym typeface="Wingdings 3" pitchFamily="18" charset="2"/>
              </a:rPr>
              <a:t></a:t>
            </a:r>
          </a:p>
        </p:txBody>
      </p:sp>
      <p:sp>
        <p:nvSpPr>
          <p:cNvPr id="3077" name="Text Box 7"/>
          <p:cNvSpPr txBox="1">
            <a:spLocks noChangeArrowheads="1"/>
          </p:cNvSpPr>
          <p:nvPr/>
        </p:nvSpPr>
        <p:spPr bwMode="auto">
          <a:xfrm>
            <a:off x="1527175" y="5102225"/>
            <a:ext cx="6186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  <a:sym typeface="Wingdings 3" pitchFamily="18" charset="2"/>
              </a:rPr>
              <a:t> Prava koja polazi iz koordinatnog početka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6"/>
          <p:cNvSpPr>
            <a:spLocks noChangeArrowheads="1"/>
          </p:cNvSpPr>
          <p:nvPr/>
        </p:nvSpPr>
        <p:spPr bwMode="auto">
          <a:xfrm>
            <a:off x="684213" y="4292600"/>
            <a:ext cx="8156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000">
                <a:latin typeface="Arial" charset="0"/>
                <a:cs typeface="Times New Roman" pitchFamily="18" charset="0"/>
              </a:rPr>
              <a:t>Šematski prikaz „AD-dijagrama“</a:t>
            </a:r>
            <a:r>
              <a:rPr lang="sr-Latn-CS" sz="2000">
                <a:latin typeface="Arial" charset="0"/>
              </a:rPr>
              <a:t>	</a:t>
            </a:r>
            <a:r>
              <a:rPr lang="sr-Latn-CS" sz="2000">
                <a:latin typeface="Arial" charset="0"/>
                <a:cs typeface="Times New Roman" pitchFamily="18" charset="0"/>
              </a:rPr>
              <a:t>	Šematski prikaz „A-dijagrama“</a:t>
            </a:r>
            <a:endParaRPr lang="sr-Latn-CS" sz="2000">
              <a:latin typeface="Arial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96752"/>
            <a:ext cx="288032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340768"/>
            <a:ext cx="309634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600" dirty="0" smtClean="0"/>
              <a:t>Analiza infleksione tačke</a:t>
            </a:r>
          </a:p>
        </p:txBody>
      </p:sp>
      <p:sp>
        <p:nvSpPr>
          <p:cNvPr id="37891" name="Rectangle 5"/>
          <p:cNvSpPr>
            <a:spLocks noChangeArrowheads="1"/>
          </p:cNvSpPr>
          <p:nvPr/>
        </p:nvSpPr>
        <p:spPr bwMode="auto">
          <a:xfrm>
            <a:off x="684213" y="1844675"/>
            <a:ext cx="78803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  <a:cs typeface="Times New Roman" pitchFamily="18" charset="0"/>
              </a:rPr>
              <a:t>Preduslov da se tačka infleksije može primeniti za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određivanje pK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 je da se na titracionoj krivoj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 </a:t>
            </a:r>
            <a:r>
              <a:rPr lang="sr-Latn-CS" sz="2400">
                <a:latin typeface="Arial" charset="0"/>
                <a:cs typeface="Times New Roman" pitchFamily="18" charset="0"/>
              </a:rPr>
              <a:t>(pH)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tačka infleksije poklapa sa pK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 kao i da je titraciona kriva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simetrična u odnosu na ovu tačku </a:t>
            </a:r>
            <a:endParaRPr lang="sr-Latn-CS" sz="2400">
              <a:latin typeface="Arial" charset="0"/>
            </a:endParaRPr>
          </a:p>
        </p:txBody>
      </p:sp>
      <p:pic>
        <p:nvPicPr>
          <p:cNvPr id="3789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3789363"/>
            <a:ext cx="3454400" cy="264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3" name="Rectangle 7"/>
          <p:cNvSpPr>
            <a:spLocks noChangeArrowheads="1"/>
          </p:cNvSpPr>
          <p:nvPr/>
        </p:nvSpPr>
        <p:spPr bwMode="auto">
          <a:xfrm>
            <a:off x="4427538" y="4437063"/>
            <a:ext cx="37941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latin typeface="Arial" charset="0"/>
                <a:cs typeface="Times New Roman" pitchFamily="18" charset="0"/>
              </a:rPr>
              <a:t>za </a:t>
            </a:r>
            <a:r>
              <a:rPr lang="sr-Latn-CS" sz="2400" i="1">
                <a:latin typeface="Arial" charset="0"/>
                <a:cs typeface="Times New Roman" pitchFamily="18" charset="0"/>
              </a:rPr>
              <a:t>pK</a:t>
            </a:r>
            <a:r>
              <a:rPr lang="sr-Latn-CS" sz="2400" i="1" baseline="-30000">
                <a:latin typeface="Arial" charset="0"/>
                <a:cs typeface="Times New Roman" pitchFamily="18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 = 6,0; </a:t>
            </a:r>
            <a:endParaRPr lang="sr-Latn-CS" sz="2400">
              <a:latin typeface="Arial" charset="0"/>
            </a:endParaRPr>
          </a:p>
          <a:p>
            <a:pPr algn="just"/>
            <a:r>
              <a:rPr lang="sr-Latn-CS" sz="2400">
                <a:latin typeface="Arial" charset="0"/>
                <a:cs typeface="Times New Roman" pitchFamily="18" charset="0"/>
              </a:rPr>
              <a:t>(a)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λ(HA)</a:t>
            </a:r>
            <a:r>
              <a:rPr lang="sr-Latn-CS" sz="2400">
                <a:latin typeface="Arial" charset="0"/>
                <a:cs typeface="Times New Roman" pitchFamily="18" charset="0"/>
              </a:rPr>
              <a:t> = 1;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λ(Aˉ)</a:t>
            </a:r>
            <a:r>
              <a:rPr lang="sr-Latn-CS" sz="2400">
                <a:latin typeface="Arial" charset="0"/>
                <a:cs typeface="Times New Roman" pitchFamily="18" charset="0"/>
              </a:rPr>
              <a:t> = 0; </a:t>
            </a:r>
            <a:endParaRPr lang="sr-Latn-CS" sz="2400">
              <a:latin typeface="Arial" charset="0"/>
            </a:endParaRPr>
          </a:p>
          <a:p>
            <a:pPr algn="just"/>
            <a:r>
              <a:rPr lang="sr-Latn-CS" sz="2400">
                <a:latin typeface="Arial" charset="0"/>
                <a:cs typeface="Times New Roman" pitchFamily="18" charset="0"/>
              </a:rPr>
              <a:t>(b)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λ(HA)</a:t>
            </a:r>
            <a:r>
              <a:rPr lang="sr-Latn-CS" sz="2400">
                <a:latin typeface="Arial" charset="0"/>
                <a:cs typeface="Times New Roman" pitchFamily="18" charset="0"/>
              </a:rPr>
              <a:t> = 0,4;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λ(Aˉ)</a:t>
            </a:r>
            <a:r>
              <a:rPr lang="sr-Latn-CS" sz="2400">
                <a:latin typeface="Arial" charset="0"/>
                <a:cs typeface="Times New Roman" pitchFamily="18" charset="0"/>
              </a:rPr>
              <a:t> = 0,9.</a:t>
            </a:r>
            <a:endParaRPr lang="sr-Latn-CS" sz="2400">
              <a:latin typeface="Arial" charset="0"/>
            </a:endParaRPr>
          </a:p>
        </p:txBody>
      </p:sp>
      <p:sp>
        <p:nvSpPr>
          <p:cNvPr id="37894" name="Rectangle 8"/>
          <p:cNvSpPr>
            <a:spLocks noChangeArrowheads="1"/>
          </p:cNvSpPr>
          <p:nvPr/>
        </p:nvSpPr>
        <p:spPr bwMode="auto">
          <a:xfrm>
            <a:off x="1475656" y="4149080"/>
            <a:ext cx="431800" cy="287337"/>
          </a:xfrm>
          <a:prstGeom prst="rect">
            <a:avLst/>
          </a:prstGeom>
          <a:solidFill>
            <a:srgbClr val="B4D5D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r-Latn-CS" dirty="0"/>
              <a:t>(a)</a:t>
            </a:r>
          </a:p>
        </p:txBody>
      </p:sp>
      <p:sp>
        <p:nvSpPr>
          <p:cNvPr id="37895" name="Rectangle 9"/>
          <p:cNvSpPr>
            <a:spLocks noChangeArrowheads="1"/>
          </p:cNvSpPr>
          <p:nvPr/>
        </p:nvSpPr>
        <p:spPr bwMode="auto">
          <a:xfrm>
            <a:off x="3131840" y="4293096"/>
            <a:ext cx="576262" cy="358775"/>
          </a:xfrm>
          <a:prstGeom prst="rect">
            <a:avLst/>
          </a:prstGeom>
          <a:solidFill>
            <a:srgbClr val="B4D5D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r-Latn-CS" dirty="0"/>
              <a:t>(b)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ChangeArrowheads="1"/>
          </p:cNvSpPr>
          <p:nvPr/>
        </p:nvSpPr>
        <p:spPr bwMode="auto">
          <a:xfrm>
            <a:off x="755650" y="836613"/>
            <a:ext cx="77358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latin typeface="Arial" charset="0"/>
                <a:cs typeface="Times New Roman" pitchFamily="18" charset="0"/>
              </a:rPr>
              <a:t>Položaj infleksione tačke na titracionoj krivoj</a:t>
            </a:r>
            <a:r>
              <a:rPr lang="sr-Latn-CS" sz="2400">
                <a:latin typeface="Arial" charset="0"/>
              </a:rPr>
              <a:t>:</a:t>
            </a:r>
            <a:r>
              <a:rPr lang="sr-Latn-CS" sz="2400">
                <a:latin typeface="Arial" charset="0"/>
                <a:cs typeface="Times New Roman" pitchFamily="18" charset="0"/>
              </a:rPr>
              <a:t> primenom</a:t>
            </a:r>
            <a:endParaRPr lang="sr-Latn-CS" sz="2400">
              <a:latin typeface="Arial" charset="0"/>
            </a:endParaRPr>
          </a:p>
          <a:p>
            <a:pPr algn="just"/>
            <a:r>
              <a:rPr lang="sr-Latn-CS" sz="2400">
                <a:latin typeface="Arial" charset="0"/>
                <a:cs typeface="Times New Roman" pitchFamily="18" charset="0"/>
              </a:rPr>
              <a:t>metode tangente, koncentričnih krugova ili </a:t>
            </a:r>
            <a:endParaRPr lang="sr-Latn-CS" sz="2400">
              <a:latin typeface="Arial" charset="0"/>
            </a:endParaRPr>
          </a:p>
          <a:p>
            <a:pPr algn="just"/>
            <a:r>
              <a:rPr lang="sr-Latn-CS" sz="2400">
                <a:latin typeface="Arial" charset="0"/>
                <a:cs typeface="Times New Roman" pitchFamily="18" charset="0"/>
              </a:rPr>
              <a:t>diferencijalnom metodom.</a:t>
            </a:r>
            <a:endParaRPr lang="sr-Latn-CS" sz="2400">
              <a:latin typeface="Arial" charset="0"/>
            </a:endParaRPr>
          </a:p>
        </p:txBody>
      </p:sp>
      <p:pic>
        <p:nvPicPr>
          <p:cNvPr id="3891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133600"/>
            <a:ext cx="4322763" cy="278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2924175"/>
            <a:ext cx="4078288" cy="195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Rectangle 7"/>
          <p:cNvSpPr>
            <a:spLocks noChangeArrowheads="1"/>
          </p:cNvSpPr>
          <p:nvPr/>
        </p:nvSpPr>
        <p:spPr bwMode="auto">
          <a:xfrm>
            <a:off x="323850" y="5589588"/>
            <a:ext cx="80200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latin typeface="Arial" charset="0"/>
                <a:cs typeface="Times New Roman" pitchFamily="18" charset="0"/>
              </a:rPr>
              <a:t>Diferencijaln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metod</a:t>
            </a:r>
            <a:r>
              <a:rPr lang="sr-Latn-CS" sz="2400">
                <a:latin typeface="Arial" charset="0"/>
              </a:rPr>
              <a:t>a:</a:t>
            </a:r>
            <a:r>
              <a:rPr lang="sr-Latn-CS" sz="2400">
                <a:latin typeface="Arial" charset="0"/>
                <a:cs typeface="Times New Roman" pitchFamily="18" charset="0"/>
              </a:rPr>
              <a:t> na osnovu položaja maksimuma ili </a:t>
            </a:r>
            <a:endParaRPr lang="sr-Latn-CS" sz="2400">
              <a:latin typeface="Arial" charset="0"/>
            </a:endParaRPr>
          </a:p>
          <a:p>
            <a:pPr algn="just"/>
            <a:r>
              <a:rPr lang="sr-Latn-CS" sz="2400">
                <a:latin typeface="Arial" charset="0"/>
                <a:cs typeface="Times New Roman" pitchFamily="18" charset="0"/>
              </a:rPr>
              <a:t>minimuma u prvom izvodu titracione krive (ΔA/ΔpH).</a:t>
            </a:r>
            <a:endParaRPr lang="sr-Latn-CS" sz="2400">
              <a:latin typeface="Arial" charset="0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600" smtClean="0"/>
              <a:t>Metoda srednje tačke</a:t>
            </a:r>
          </a:p>
        </p:txBody>
      </p:sp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539750" y="2103438"/>
            <a:ext cx="8135938" cy="403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lnSpc>
                <a:spcPct val="120000"/>
              </a:lnSpc>
              <a:buFontTx/>
              <a:buChar char="•"/>
            </a:pPr>
            <a:r>
              <a:rPr lang="sr-Latn-CS" sz="2400">
                <a:latin typeface="Arial" charset="0"/>
              </a:rPr>
              <a:t>N</a:t>
            </a:r>
            <a:r>
              <a:rPr lang="sr-Latn-CS" sz="2400">
                <a:latin typeface="Arial" charset="0"/>
                <a:cs typeface="Times New Roman" pitchFamily="18" charset="0"/>
              </a:rPr>
              <a:t>ajjednostavniji način da se odredi gruba pK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-vrednost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sr-Latn-CS" sz="2400">
                <a:latin typeface="Arial" charset="0"/>
              </a:rPr>
              <a:t>I</a:t>
            </a:r>
            <a:r>
              <a:rPr lang="sr-Latn-CS" sz="2400">
                <a:latin typeface="Arial" charset="0"/>
                <a:cs typeface="Times New Roman" pitchFamily="18" charset="0"/>
              </a:rPr>
              <a:t>znalaženj</a:t>
            </a:r>
            <a:r>
              <a:rPr lang="sr-Latn-CS" sz="2400">
                <a:latin typeface="Arial" charset="0"/>
              </a:rPr>
              <a:t>e</a:t>
            </a:r>
            <a:r>
              <a:rPr lang="sr-Latn-CS" sz="2400">
                <a:latin typeface="Arial" charset="0"/>
                <a:cs typeface="Times New Roman" pitchFamily="18" charset="0"/>
              </a:rPr>
              <a:t> srednje tačke na titracionoj krivoj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 </a:t>
            </a:r>
            <a:r>
              <a:rPr lang="sr-Latn-CS" sz="2400">
                <a:latin typeface="Arial" charset="0"/>
                <a:cs typeface="Times New Roman" pitchFamily="18" charset="0"/>
              </a:rPr>
              <a:t>= f(pH) 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sr-Latn-CS" sz="2400">
                <a:latin typeface="Arial" charset="0"/>
                <a:cs typeface="Times New Roman" pitchFamily="18" charset="0"/>
              </a:rPr>
              <a:t>Može se primeniti na svim </a:t>
            </a:r>
            <a:r>
              <a:rPr lang="el-GR" sz="2400">
                <a:latin typeface="Arial" charset="0"/>
                <a:ea typeface="Times New Roman" pitchFamily="18" charset="0"/>
                <a:cs typeface="Arial" charset="0"/>
              </a:rPr>
              <a:t>λ</a:t>
            </a:r>
            <a:r>
              <a:rPr lang="sr-Latn-CS" sz="2400">
                <a:latin typeface="Arial" charset="0"/>
                <a:cs typeface="Times New Roman" pitchFamily="18" charset="0"/>
              </a:rPr>
              <a:t> ako su poznate 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krajnjih tačaka titracione</a:t>
            </a:r>
            <a:r>
              <a:rPr lang="sr-Latn-CS" sz="2400">
                <a:latin typeface="Arial" charset="0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krive i ako između njih postoji dovoljna razlika.</a:t>
            </a:r>
            <a:endParaRPr lang="sr-Latn-CS" sz="2400">
              <a:latin typeface="Arial" charset="0"/>
            </a:endParaRPr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U seriji rastvora iste C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0</a:t>
            </a:r>
            <a:r>
              <a:rPr lang="sr-Latn-CS" sz="2400">
                <a:latin typeface="Arial" charset="0"/>
                <a:cs typeface="Times New Roman" pitchFamily="18" charset="0"/>
              </a:rPr>
              <a:t>, važi da je:</a:t>
            </a:r>
            <a:endParaRPr lang="sr-Latn-CS" sz="2400">
              <a:latin typeface="Arial" charset="0"/>
            </a:endParaRPr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	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lim 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(pH→0) =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λ(HA)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·C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 = 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λ(HA)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			</a:t>
            </a:r>
            <a:endParaRPr lang="sr-Latn-CS" sz="2400">
              <a:latin typeface="Times New Roman" pitchFamily="18" charset="0"/>
            </a:endParaRPr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latin typeface="Times New Roman" pitchFamily="18" charset="0"/>
                <a:cs typeface="Times New Roman" pitchFamily="18" charset="0"/>
              </a:rPr>
              <a:t>	lim 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(pH→∞) =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λ(A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·C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 = 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λ(Aˉ)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							</a:t>
            </a:r>
            <a:endParaRPr lang="sr-Latn-CS" sz="24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395288" y="1196975"/>
          <a:ext cx="8382000" cy="933450"/>
        </p:xfrm>
        <a:graphic>
          <a:graphicData uri="http://schemas.openxmlformats.org/presentationml/2006/ole">
            <p:oleObj spid="_x0000_s94210" name="Equation" r:id="rId3" imgW="4191000" imgH="469900" progId="Equation.3">
              <p:embed/>
            </p:oleObj>
          </a:graphicData>
        </a:graphic>
      </p:graphicFrame>
      <p:sp>
        <p:nvSpPr>
          <p:cNvPr id="4100" name="Rectangle 8"/>
          <p:cNvSpPr>
            <a:spLocks noChangeArrowheads="1"/>
          </p:cNvSpPr>
          <p:nvPr/>
        </p:nvSpPr>
        <p:spPr bwMode="auto">
          <a:xfrm>
            <a:off x="611188" y="3068638"/>
            <a:ext cx="8339137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Latn-CS" sz="1200">
                <a:latin typeface="Arial" charset="0"/>
                <a:cs typeface="Times New Roman" pitchFamily="18" charset="0"/>
              </a:rPr>
              <a:t> </a:t>
            </a:r>
            <a:r>
              <a:rPr lang="sr-Latn-CS" sz="2400">
                <a:latin typeface="Arial" charset="0"/>
              </a:rPr>
              <a:t>Sredina apsorbancije </a:t>
            </a:r>
            <a:r>
              <a:rPr lang="sr-Latn-CS" sz="2400">
                <a:latin typeface="Arial" charset="0"/>
                <a:cs typeface="Times New Roman" pitchFamily="18" charset="0"/>
              </a:rPr>
              <a:t>između graničnih vrednosti odgovara 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apsorbanciji rastvora u kojem je [HA] = [A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-</a:t>
            </a:r>
            <a:r>
              <a:rPr lang="sr-Latn-CS" sz="2400">
                <a:latin typeface="Arial" charset="0"/>
                <a:cs typeface="Times New Roman" pitchFamily="18" charset="0"/>
              </a:rPr>
              <a:t>] = C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0</a:t>
            </a:r>
            <a:r>
              <a:rPr lang="sr-Latn-CS" sz="2400">
                <a:latin typeface="Arial" charset="0"/>
                <a:cs typeface="Times New Roman" pitchFamily="18" charset="0"/>
              </a:rPr>
              <a:t>/2. 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Za ovaj rastvor važi da je pK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 = pH.	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Srednja tačka, odnosno polovina titracione krive treba da se 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poklopi sa tačkom infleksije.</a:t>
            </a:r>
            <a:endParaRPr lang="sr-Latn-CS" sz="2400">
              <a:latin typeface="Arial" charset="0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1331913" y="415925"/>
            <a:ext cx="56642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152352" bIns="38088" anchor="ctr">
            <a:spAutoFit/>
          </a:bodyPr>
          <a:lstStyle/>
          <a:p>
            <a:r>
              <a:rPr lang="sr-Latn-CS" sz="1300" b="1">
                <a:latin typeface="Arial" charset="0"/>
                <a:cs typeface="Arial" charset="0"/>
              </a:rPr>
              <a:t> </a:t>
            </a:r>
            <a:r>
              <a:rPr lang="sr-Latn-CS" sz="3200" b="1">
                <a:latin typeface="Arial" charset="0"/>
                <a:cs typeface="Arial" charset="0"/>
              </a:rPr>
              <a:t>Linearizacija titracione krive</a:t>
            </a:r>
            <a:endParaRPr lang="sr-Latn-CS" sz="3200">
              <a:latin typeface="Arial" charset="0"/>
            </a:endParaRP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1403350" y="1989138"/>
          <a:ext cx="3675063" cy="1047750"/>
        </p:xfrm>
        <a:graphic>
          <a:graphicData uri="http://schemas.openxmlformats.org/presentationml/2006/ole">
            <p:oleObj spid="_x0000_s95234" name="Equation" r:id="rId3" imgW="1837567" imgH="523459" progId="Equation.3">
              <p:embed/>
            </p:oleObj>
          </a:graphicData>
        </a:graphic>
      </p:graphicFrame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1331640" y="4005064"/>
            <a:ext cx="5464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dirty="0">
                <a:latin typeface="Arial" charset="0"/>
                <a:cs typeface="Times New Roman" pitchFamily="18" charset="0"/>
              </a:rPr>
              <a:t>prava sa nagibom +1 i odsečkom –pK</a:t>
            </a:r>
            <a:r>
              <a:rPr lang="sr-Latn-CS" sz="2400" baseline="-30000" dirty="0">
                <a:latin typeface="Arial" charset="0"/>
                <a:cs typeface="Times New Roman" pitchFamily="18" charset="0"/>
              </a:rPr>
              <a:t>k</a:t>
            </a:r>
            <a:r>
              <a:rPr lang="sr-Latn-CS" sz="2400" dirty="0">
                <a:latin typeface="Arial" charset="0"/>
              </a:rPr>
              <a:t> </a:t>
            </a:r>
          </a:p>
        </p:txBody>
      </p:sp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1042988" y="43656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sz="2400">
              <a:latin typeface="Arial" charset="0"/>
            </a:endParaRPr>
          </a:p>
        </p:txBody>
      </p:sp>
      <p:sp>
        <p:nvSpPr>
          <p:cNvPr id="5126" name="Text Box 12"/>
          <p:cNvSpPr txBox="1">
            <a:spLocks noChangeArrowheads="1"/>
          </p:cNvSpPr>
          <p:nvPr/>
        </p:nvSpPr>
        <p:spPr bwMode="auto">
          <a:xfrm>
            <a:off x="683568" y="5229200"/>
            <a:ext cx="749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dirty="0">
                <a:latin typeface="Arial" charset="0"/>
              </a:rPr>
              <a:t>Moraju se poznavati apsorbancije čistih oblika HA i A</a:t>
            </a:r>
            <a:r>
              <a:rPr lang="sr-Latn-CS" sz="2400" baseline="30000" dirty="0">
                <a:latin typeface="Arial" charset="0"/>
                <a:cs typeface="Arial" charset="0"/>
              </a:rPr>
              <a:t>ˉ</a:t>
            </a:r>
            <a:r>
              <a:rPr lang="sr-Latn-CS" sz="2400" dirty="0">
                <a:latin typeface="Arial" charset="0"/>
              </a:rPr>
              <a:t>!</a:t>
            </a:r>
          </a:p>
        </p:txBody>
      </p:sp>
      <p:pic>
        <p:nvPicPr>
          <p:cNvPr id="7" name="Picture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1772816"/>
            <a:ext cx="258127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4"/>
          <p:cNvSpPr>
            <a:spLocks noChangeArrowheads="1"/>
          </p:cNvSpPr>
          <p:nvPr/>
        </p:nvSpPr>
        <p:spPr bwMode="auto">
          <a:xfrm>
            <a:off x="900113" y="692150"/>
            <a:ext cx="683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Ukoliko nije moguće odrediti spektre čistih oblika:</a:t>
            </a:r>
          </a:p>
        </p:txBody>
      </p:sp>
      <p:graphicFrame>
        <p:nvGraphicFramePr>
          <p:cNvPr id="6146" name="Object 7"/>
          <p:cNvGraphicFramePr>
            <a:graphicFrameLocks noChangeAspect="1"/>
          </p:cNvGraphicFramePr>
          <p:nvPr/>
        </p:nvGraphicFramePr>
        <p:xfrm>
          <a:off x="2987675" y="2420938"/>
          <a:ext cx="5805488" cy="687387"/>
        </p:xfrm>
        <a:graphic>
          <a:graphicData uri="http://schemas.openxmlformats.org/presentationml/2006/ole">
            <p:oleObj spid="_x0000_s96258" name="Equation" r:id="rId3" imgW="2896320" imgH="343267" progId="Equation.3">
              <p:embed/>
            </p:oleObj>
          </a:graphicData>
        </a:graphic>
      </p:graphicFrame>
      <p:graphicFrame>
        <p:nvGraphicFramePr>
          <p:cNvPr id="6147" name="Object 8"/>
          <p:cNvGraphicFramePr>
            <a:graphicFrameLocks noChangeAspect="1"/>
          </p:cNvGraphicFramePr>
          <p:nvPr/>
        </p:nvGraphicFramePr>
        <p:xfrm>
          <a:off x="539750" y="1412875"/>
          <a:ext cx="4567238" cy="935038"/>
        </p:xfrm>
        <a:graphic>
          <a:graphicData uri="http://schemas.openxmlformats.org/presentationml/2006/ole">
            <p:oleObj spid="_x0000_s96259" name="Equation" r:id="rId4" imgW="2286588" imgH="467665" progId="Equation.3">
              <p:embed/>
            </p:oleObj>
          </a:graphicData>
        </a:graphic>
      </p:graphicFrame>
      <p:sp>
        <p:nvSpPr>
          <p:cNvPr id="6151" name="Text Box 9"/>
          <p:cNvSpPr txBox="1">
            <a:spLocks noChangeArrowheads="1"/>
          </p:cNvSpPr>
          <p:nvPr/>
        </p:nvSpPr>
        <p:spPr bwMode="auto">
          <a:xfrm>
            <a:off x="684213" y="2565400"/>
            <a:ext cx="1284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000">
                <a:latin typeface="Arial" charset="0"/>
              </a:rPr>
              <a:t>Odnosno:</a:t>
            </a:r>
          </a:p>
        </p:txBody>
      </p:sp>
      <p:graphicFrame>
        <p:nvGraphicFramePr>
          <p:cNvPr id="6148" name="Object 10"/>
          <p:cNvGraphicFramePr>
            <a:graphicFrameLocks noChangeAspect="1"/>
          </p:cNvGraphicFramePr>
          <p:nvPr/>
        </p:nvGraphicFramePr>
        <p:xfrm>
          <a:off x="2195513" y="3284538"/>
          <a:ext cx="3786187" cy="989012"/>
        </p:xfrm>
        <a:graphic>
          <a:graphicData uri="http://schemas.openxmlformats.org/presentationml/2006/ole">
            <p:oleObj spid="_x0000_s96260" name="Equation" r:id="rId5" imgW="1895105" imgH="495789" progId="Equation.3">
              <p:embed/>
            </p:oleObj>
          </a:graphicData>
        </a:graphic>
      </p:graphicFrame>
      <p:graphicFrame>
        <p:nvGraphicFramePr>
          <p:cNvPr id="6149" name="Object 11"/>
          <p:cNvGraphicFramePr>
            <a:graphicFrameLocks noChangeAspect="1"/>
          </p:cNvGraphicFramePr>
          <p:nvPr/>
        </p:nvGraphicFramePr>
        <p:xfrm>
          <a:off x="1763713" y="4508500"/>
          <a:ext cx="6075362" cy="860425"/>
        </p:xfrm>
        <a:graphic>
          <a:graphicData uri="http://schemas.openxmlformats.org/presentationml/2006/ole">
            <p:oleObj spid="_x0000_s96261" name="Equation" r:id="rId6" imgW="3038579" imgH="429444" progId="Equation.3">
              <p:embed/>
            </p:oleObj>
          </a:graphicData>
        </a:graphic>
      </p:graphicFrame>
      <p:sp>
        <p:nvSpPr>
          <p:cNvPr id="6152" name="Text Box 12"/>
          <p:cNvSpPr txBox="1">
            <a:spLocks noChangeArrowheads="1"/>
          </p:cNvSpPr>
          <p:nvPr/>
        </p:nvSpPr>
        <p:spPr bwMode="auto">
          <a:xfrm>
            <a:off x="1042988" y="3500438"/>
            <a:ext cx="4556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Ili:</a:t>
            </a:r>
          </a:p>
        </p:txBody>
      </p:sp>
      <p:sp>
        <p:nvSpPr>
          <p:cNvPr id="6153" name="Rectangle 13"/>
          <p:cNvSpPr>
            <a:spLocks noChangeArrowheads="1"/>
          </p:cNvSpPr>
          <p:nvPr/>
        </p:nvSpPr>
        <p:spPr bwMode="auto">
          <a:xfrm>
            <a:off x="1331913" y="5516563"/>
            <a:ext cx="5899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</a:rPr>
              <a:t>Z</a:t>
            </a:r>
            <a:r>
              <a:rPr lang="sr-Latn-CS" sz="2400">
                <a:latin typeface="Arial" charset="0"/>
                <a:cs typeface="Times New Roman" pitchFamily="18" charset="0"/>
              </a:rPr>
              <a:t>a određivanje </a:t>
            </a:r>
            <a:r>
              <a:rPr lang="sr-Latn-CS" sz="2400">
                <a:latin typeface="Arial" charset="0"/>
              </a:rPr>
              <a:t>K</a:t>
            </a:r>
            <a:r>
              <a:rPr lang="sr-Latn-CS" sz="2400" baseline="-25000">
                <a:latin typeface="Arial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 potrebno poznavanje 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samo jednog čistog oblika</a:t>
            </a:r>
            <a:r>
              <a:rPr lang="sr-Latn-CS" sz="2400">
                <a:latin typeface="Arial" charset="0"/>
              </a:rPr>
              <a:t>!</a:t>
            </a:r>
            <a:r>
              <a:rPr lang="sr-Latn-CS" sz="900">
                <a:latin typeface="Arial" charset="0"/>
              </a:rPr>
              <a:t> </a:t>
            </a:r>
            <a:endParaRPr lang="sr-Latn-CS">
              <a:latin typeface="Arial" charset="0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200" b="1" smtClean="0"/>
              <a:t>Numeričko određivanje pK</a:t>
            </a:r>
            <a:r>
              <a:rPr lang="sr-Latn-CS" sz="3200" b="1" baseline="-25000" smtClean="0"/>
              <a:t>k</a:t>
            </a:r>
            <a:r>
              <a:rPr lang="sr-Latn-CS" sz="3200" b="1" smtClean="0"/>
              <a:t> pomoću linearnih jednačina</a:t>
            </a:r>
            <a:br>
              <a:rPr lang="sr-Latn-CS" sz="3200" b="1" smtClean="0"/>
            </a:br>
            <a:endParaRPr lang="sr-Latn-CS" sz="3200" b="1" smtClean="0"/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971550" y="1916113"/>
          <a:ext cx="2874963" cy="1047750"/>
        </p:xfrm>
        <a:graphic>
          <a:graphicData uri="http://schemas.openxmlformats.org/presentationml/2006/ole">
            <p:oleObj spid="_x0000_s97282" name="Equation" r:id="rId3" imgW="1437716" imgH="523554" progId="Equation.3">
              <p:embed/>
            </p:oleObj>
          </a:graphicData>
        </a:graphic>
      </p:graphicFrame>
      <p:graphicFrame>
        <p:nvGraphicFramePr>
          <p:cNvPr id="7171" name="Object 9"/>
          <p:cNvGraphicFramePr>
            <a:graphicFrameLocks noChangeAspect="1"/>
          </p:cNvGraphicFramePr>
          <p:nvPr>
            <p:ph sz="quarter" idx="2"/>
          </p:nvPr>
        </p:nvGraphicFramePr>
        <p:xfrm>
          <a:off x="1979613" y="3429000"/>
          <a:ext cx="1522412" cy="1046163"/>
        </p:xfrm>
        <a:graphic>
          <a:graphicData uri="http://schemas.openxmlformats.org/presentationml/2006/ole">
            <p:oleObj spid="_x0000_s97283" name="Equation" r:id="rId4" imgW="762076" imgH="523554" progId="Equation.3">
              <p:embed/>
            </p:oleObj>
          </a:graphicData>
        </a:graphic>
      </p:graphicFrame>
      <p:sp>
        <p:nvSpPr>
          <p:cNvPr id="7174" name="Text Box 8"/>
          <p:cNvSpPr txBox="1">
            <a:spLocks noChangeArrowheads="1"/>
          </p:cNvSpPr>
          <p:nvPr/>
        </p:nvSpPr>
        <p:spPr bwMode="auto">
          <a:xfrm>
            <a:off x="971550" y="3716338"/>
            <a:ext cx="471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ym typeface="Wingdings 3" pitchFamily="18" charset="2"/>
              </a:rPr>
              <a:t></a:t>
            </a:r>
          </a:p>
        </p:txBody>
      </p:sp>
      <p:graphicFrame>
        <p:nvGraphicFramePr>
          <p:cNvPr id="7172" name="Object 11"/>
          <p:cNvGraphicFramePr>
            <a:graphicFrameLocks noChangeAspect="1"/>
          </p:cNvGraphicFramePr>
          <p:nvPr>
            <p:ph sz="quarter" idx="3"/>
          </p:nvPr>
        </p:nvGraphicFramePr>
        <p:xfrm>
          <a:off x="6732588" y="3357563"/>
          <a:ext cx="738187" cy="935037"/>
        </p:xfrm>
        <a:graphic>
          <a:graphicData uri="http://schemas.openxmlformats.org/presentationml/2006/ole">
            <p:oleObj spid="_x0000_s97284" name="Equation" r:id="rId5" imgW="370594" imgH="467665" progId="Equation.3">
              <p:embed/>
            </p:oleObj>
          </a:graphicData>
        </a:graphic>
      </p:graphicFrame>
      <p:sp>
        <p:nvSpPr>
          <p:cNvPr id="7175" name="Text Box 13"/>
          <p:cNvSpPr txBox="1">
            <a:spLocks noChangeArrowheads="1"/>
          </p:cNvSpPr>
          <p:nvPr/>
        </p:nvSpPr>
        <p:spPr bwMode="auto">
          <a:xfrm>
            <a:off x="4427538" y="3644900"/>
            <a:ext cx="1382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000">
                <a:latin typeface="Arial" charset="0"/>
              </a:rPr>
              <a:t>srazmerno</a:t>
            </a:r>
          </a:p>
        </p:txBody>
      </p:sp>
      <p:sp>
        <p:nvSpPr>
          <p:cNvPr id="7176" name="Text Box 14"/>
          <p:cNvSpPr txBox="1">
            <a:spLocks noChangeArrowheads="1"/>
          </p:cNvSpPr>
          <p:nvPr/>
        </p:nvSpPr>
        <p:spPr bwMode="auto">
          <a:xfrm>
            <a:off x="879475" y="4887913"/>
            <a:ext cx="61325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Ako se unesu A – pH podaci za svaku tačku</a:t>
            </a:r>
          </a:p>
          <a:p>
            <a:r>
              <a:rPr lang="sr-Latn-CS" sz="2400">
                <a:latin typeface="Arial" charset="0"/>
              </a:rPr>
              <a:t>moguće je izračunati </a:t>
            </a:r>
            <a:r>
              <a:rPr lang="sr-Latn-CS" sz="2400" i="1">
                <a:latin typeface="Arial" charset="0"/>
              </a:rPr>
              <a:t>K</a:t>
            </a:r>
            <a:r>
              <a:rPr lang="sr-Latn-CS" sz="2400" i="1" baseline="-25000">
                <a:latin typeface="Arial" charset="0"/>
              </a:rPr>
              <a:t>k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611188" y="765175"/>
            <a:ext cx="7732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  <a:cs typeface="Times New Roman" pitchFamily="18" charset="0"/>
              </a:rPr>
              <a:t>Ako apsorbancije oba oblika nije moguće odrediti, onda</a:t>
            </a:r>
            <a:r>
              <a:rPr lang="sr-Latn-CS" sz="2400">
                <a:latin typeface="Arial" charset="0"/>
              </a:rPr>
              <a:t> </a:t>
            </a:r>
          </a:p>
        </p:txBody>
      </p:sp>
      <p:graphicFrame>
        <p:nvGraphicFramePr>
          <p:cNvPr id="8194" name="Object 5"/>
          <p:cNvGraphicFramePr>
            <a:graphicFrameLocks noChangeAspect="1"/>
          </p:cNvGraphicFramePr>
          <p:nvPr/>
        </p:nvGraphicFramePr>
        <p:xfrm>
          <a:off x="1692275" y="1700213"/>
          <a:ext cx="5434013" cy="1295400"/>
        </p:xfrm>
        <a:graphic>
          <a:graphicData uri="http://schemas.openxmlformats.org/presentationml/2006/ole">
            <p:oleObj spid="_x0000_s98306" name="Equation" r:id="rId3" imgW="2715886" imgH="648312" progId="Equation.3">
              <p:embed/>
            </p:oleObj>
          </a:graphicData>
        </a:graphic>
      </p:graphicFrame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755650" y="3578225"/>
            <a:ext cx="747712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5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Sastavljanjem tri jednačine sa tri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 </a:t>
            </a:r>
            <a:r>
              <a:rPr lang="sr-Latn-CS" sz="2400">
                <a:latin typeface="Arial" charset="0"/>
                <a:cs typeface="Times New Roman" pitchFamily="18" charset="0"/>
              </a:rPr>
              <a:t>/ (pH) podatka, </a:t>
            </a:r>
            <a:endParaRPr lang="sr-Latn-CS" sz="2400">
              <a:latin typeface="Arial" charset="0"/>
            </a:endParaRPr>
          </a:p>
          <a:p>
            <a:pPr>
              <a:lnSpc>
                <a:spcPct val="125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dobija se sistem</a:t>
            </a:r>
            <a:r>
              <a:rPr lang="en-US" sz="2400">
                <a:latin typeface="Arial" charset="0"/>
                <a:cs typeface="Times New Roman" pitchFamily="18" charset="0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jednačina koji se rešava uobičajenim </a:t>
            </a:r>
            <a:endParaRPr lang="sr-Latn-CS" sz="2400">
              <a:latin typeface="Arial" charset="0"/>
            </a:endParaRPr>
          </a:p>
          <a:p>
            <a:pPr>
              <a:lnSpc>
                <a:spcPct val="125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postupkom u odnosu na nepoznate (x, y, z).</a:t>
            </a:r>
            <a:r>
              <a:rPr lang="sr-Latn-CS" sz="2400">
                <a:latin typeface="Arial" charset="0"/>
              </a:rPr>
              <a:t> 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600" b="1" smtClean="0"/>
              <a:t>Metoda nelinearnog fitovanja</a:t>
            </a:r>
            <a:r>
              <a:rPr lang="sr-Latn-CS" b="1" smtClean="0"/>
              <a:t/>
            </a:r>
            <a:br>
              <a:rPr lang="sr-Latn-CS" b="1" smtClean="0"/>
            </a:br>
            <a:endParaRPr lang="sr-Latn-CS" b="1" smtClean="0"/>
          </a:p>
        </p:txBody>
      </p:sp>
      <p:sp>
        <p:nvSpPr>
          <p:cNvPr id="40963" name="Rectangle 5"/>
          <p:cNvSpPr>
            <a:spLocks noChangeArrowheads="1"/>
          </p:cNvSpPr>
          <p:nvPr/>
        </p:nvSpPr>
        <p:spPr bwMode="auto">
          <a:xfrm>
            <a:off x="395288" y="1554163"/>
            <a:ext cx="8258175" cy="403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400">
                <a:latin typeface="Arial" charset="0"/>
              </a:rPr>
              <a:t>U</a:t>
            </a:r>
            <a:r>
              <a:rPr lang="sr-Latn-CS" sz="2400">
                <a:latin typeface="Arial" charset="0"/>
                <a:cs typeface="Times New Roman" pitchFamily="18" charset="0"/>
              </a:rPr>
              <a:t>koliko su dostupni odgovarajući programi, 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ima znatne prednosti u odnosu na sve prethodne metode. 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400">
                <a:latin typeface="Arial" charset="0"/>
              </a:rPr>
              <a:t>I</a:t>
            </a:r>
            <a:r>
              <a:rPr lang="sr-Latn-CS" sz="2400">
                <a:latin typeface="Arial" charset="0"/>
                <a:cs typeface="Times New Roman" pitchFamily="18" charset="0"/>
              </a:rPr>
              <a:t>stovremen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obrad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svih titracionih krivih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 </a:t>
            </a:r>
            <a:r>
              <a:rPr lang="sr-Latn-CS" sz="2400">
                <a:latin typeface="Arial" charset="0"/>
                <a:cs typeface="Times New Roman" pitchFamily="18" charset="0"/>
              </a:rPr>
              <a:t>(pH), 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odnosno kombinacij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svih eksperimentalnih podataka. 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400">
                <a:latin typeface="Arial" charset="0"/>
              </a:rPr>
              <a:t>N</a:t>
            </a:r>
            <a:r>
              <a:rPr lang="sr-Latn-CS" sz="2400">
                <a:latin typeface="Arial" charset="0"/>
                <a:cs typeface="Times New Roman" pitchFamily="18" charset="0"/>
              </a:rPr>
              <a:t>ije neophodno poznavanje 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čistih oblika (A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λ(HA) </a:t>
            </a:r>
            <a:r>
              <a:rPr lang="sr-Latn-CS" sz="2400">
                <a:latin typeface="Arial" charset="0"/>
                <a:cs typeface="Times New Roman" pitchFamily="18" charset="0"/>
              </a:rPr>
              <a:t>i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λ(A-)</a:t>
            </a:r>
            <a:r>
              <a:rPr lang="sr-Latn-CS" sz="2400">
                <a:latin typeface="Arial" charset="0"/>
                <a:cs typeface="Times New Roman" pitchFamily="18" charset="0"/>
              </a:rPr>
              <a:t>) 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400">
                <a:latin typeface="Arial" charset="0"/>
              </a:rPr>
              <a:t>Z</a:t>
            </a:r>
            <a:r>
              <a:rPr lang="sr-Latn-CS" sz="2400">
                <a:latin typeface="Arial" charset="0"/>
                <a:cs typeface="Times New Roman" pitchFamily="18" charset="0"/>
              </a:rPr>
              <a:t>asniva se na iterativnom postupku </a:t>
            </a:r>
            <a:endParaRPr lang="sr-Latn-CS" sz="2400">
              <a:latin typeface="Arial" charset="0"/>
            </a:endParaRPr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približavanja izračunate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 </a:t>
            </a:r>
            <a:r>
              <a:rPr lang="sr-Latn-CS" sz="2400">
                <a:latin typeface="Arial" charset="0"/>
                <a:cs typeface="Times New Roman" pitchFamily="18" charset="0"/>
              </a:rPr>
              <a:t>(pH) krive sa eksperimentalnom. </a:t>
            </a:r>
            <a:endParaRPr lang="sr-Latn-CS" sz="2400">
              <a:latin typeface="Arial" charset="0"/>
            </a:endParaRPr>
          </a:p>
          <a:p>
            <a:pPr algn="just" eaLnBrk="0" hangingPunct="0"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400">
                <a:latin typeface="Arial" charset="0"/>
                <a:cs typeface="Times New Roman" pitchFamily="18" charset="0"/>
              </a:rPr>
              <a:t>Za početak iteracije dovoljni su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 </a:t>
            </a:r>
            <a:r>
              <a:rPr lang="sr-Latn-CS" sz="2400">
                <a:latin typeface="Arial" charset="0"/>
                <a:cs typeface="Times New Roman" pitchFamily="18" charset="0"/>
              </a:rPr>
              <a:t>(pH) podaci i grubo </a:t>
            </a:r>
            <a:endParaRPr lang="sr-Latn-CS" sz="2400">
              <a:latin typeface="Arial" charset="0"/>
            </a:endParaRPr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određena ili pretpostavljena pK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-vrednost. </a:t>
            </a:r>
            <a:endParaRPr lang="sr-Latn-CS" sz="2400">
              <a:latin typeface="Arial" charset="0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sr-Latn-CS" sz="3600">
                <a:solidFill>
                  <a:srgbClr val="0066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Diprotične kiselinsko-bazne ravnoteže</a:t>
            </a:r>
            <a:r>
              <a:rPr lang="sr-Latn-CS" sz="4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</p:txBody>
      </p:sp>
      <p:graphicFrame>
        <p:nvGraphicFramePr>
          <p:cNvPr id="10242" name="Object 5"/>
          <p:cNvGraphicFramePr>
            <a:graphicFrameLocks noChangeAspect="1"/>
          </p:cNvGraphicFramePr>
          <p:nvPr/>
        </p:nvGraphicFramePr>
        <p:xfrm>
          <a:off x="1403350" y="4797425"/>
          <a:ext cx="2306638" cy="971550"/>
        </p:xfrm>
        <a:graphic>
          <a:graphicData uri="http://schemas.openxmlformats.org/presentationml/2006/ole">
            <p:oleObj spid="_x0000_s100354" name="Equation" r:id="rId3" imgW="1153198" imgH="485693" progId="Equation.3">
              <p:embed/>
            </p:oleObj>
          </a:graphicData>
        </a:graphic>
      </p:graphicFrame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1403350" y="1936750"/>
            <a:ext cx="56991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200">
                <a:latin typeface="Arial" charset="0"/>
                <a:cs typeface="Times New Roman" pitchFamily="18" charset="0"/>
              </a:rPr>
              <a:t>	</a:t>
            </a:r>
            <a:r>
              <a:rPr lang="sr-Latn-CS" sz="1200">
                <a:latin typeface="Arial" charset="0"/>
                <a:cs typeface="Times New Roman" pitchFamily="18" charset="0"/>
              </a:rPr>
              <a:t>        </a:t>
            </a:r>
            <a:r>
              <a:rPr lang="en-US" sz="1200">
                <a:latin typeface="Arial" charset="0"/>
                <a:cs typeface="Times New Roman" pitchFamily="18" charset="0"/>
              </a:rPr>
              <a:t>	</a:t>
            </a:r>
            <a:r>
              <a:rPr lang="sr-Latn-CS" sz="2400">
                <a:latin typeface="Arial" charset="0"/>
                <a:cs typeface="Times New Roman" pitchFamily="18" charset="0"/>
              </a:rPr>
              <a:t>K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k1</a:t>
            </a:r>
            <a:r>
              <a:rPr lang="sr-Latn-CS" sz="2400">
                <a:latin typeface="Arial" charset="0"/>
                <a:cs typeface="Times New Roman" pitchFamily="18" charset="0"/>
              </a:rPr>
              <a:t>		K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k2</a:t>
            </a:r>
            <a:endParaRPr lang="sr-Latn-CS" sz="2400">
              <a:latin typeface="Arial" charset="0"/>
              <a:cs typeface="Times New Roman" pitchFamily="18" charset="0"/>
            </a:endParaRPr>
          </a:p>
          <a:p>
            <a:pPr eaLnBrk="0" hangingPunct="0"/>
            <a:r>
              <a:rPr lang="sr-Latn-CS" sz="2400">
                <a:latin typeface="Arial" charset="0"/>
                <a:cs typeface="Times New Roman" pitchFamily="18" charset="0"/>
              </a:rPr>
              <a:t>	H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2</a:t>
            </a:r>
            <a:r>
              <a:rPr lang="sr-Latn-CS" sz="2400">
                <a:latin typeface="Arial" charset="0"/>
                <a:cs typeface="Times New Roman" pitchFamily="18" charset="0"/>
              </a:rPr>
              <a:t>A   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>
                <a:latin typeface="Arial" charset="0"/>
                <a:cs typeface="Times New Roman" pitchFamily="18" charset="0"/>
              </a:rPr>
              <a:t>    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HAˉ (H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   </a:t>
            </a:r>
            <a:r>
              <a:rPr lang="sr-Latn-CS" sz="2400">
                <a:latin typeface="Arial" charset="0"/>
                <a:cs typeface="Times New Roman" pitchFamily="18" charset="0"/>
              </a:rPr>
              <a:t>    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ˉ (H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12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r>
              <a:rPr lang="sr-Latn-CS" sz="9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120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10246" name="Rectangle 7"/>
          <p:cNvSpPr>
            <a:spLocks noChangeArrowheads="1"/>
          </p:cNvSpPr>
          <p:nvPr/>
        </p:nvSpPr>
        <p:spPr bwMode="auto">
          <a:xfrm>
            <a:off x="250825" y="3284538"/>
            <a:ext cx="84359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latin typeface="Arial" charset="0"/>
                <a:cs typeface="Times New Roman" pitchFamily="18" charset="0"/>
                <a:sym typeface="Wingdings 3" pitchFamily="18" charset="2"/>
              </a:rPr>
              <a:t></a:t>
            </a:r>
            <a:r>
              <a:rPr lang="en-US" sz="2400">
                <a:latin typeface="Arial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ravnotež</a:t>
            </a:r>
            <a:r>
              <a:rPr lang="en-US" sz="2400">
                <a:latin typeface="Arial" charset="0"/>
                <a:cs typeface="Times New Roman" pitchFamily="18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diprotonovanog oblika H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2</a:t>
            </a:r>
            <a:r>
              <a:rPr lang="sr-Latn-CS" sz="2400">
                <a:latin typeface="Arial" charset="0"/>
                <a:cs typeface="Times New Roman" pitchFamily="18" charset="0"/>
              </a:rPr>
              <a:t>A (diprotična kiselina), </a:t>
            </a:r>
            <a:endParaRPr lang="en-US" sz="2400">
              <a:latin typeface="Arial" charset="0"/>
              <a:cs typeface="Times New Roman" pitchFamily="18" charset="0"/>
            </a:endParaRPr>
          </a:p>
          <a:p>
            <a:pPr algn="just"/>
            <a:r>
              <a:rPr lang="sr-Latn-CS" sz="2400">
                <a:latin typeface="Arial" charset="0"/>
                <a:cs typeface="Times New Roman" pitchFamily="18" charset="0"/>
              </a:rPr>
              <a:t>amfolita HAˉ i neprotonovanog oblika A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2</a:t>
            </a:r>
            <a:r>
              <a:rPr lang="sr-Latn-CS" sz="2400">
                <a:latin typeface="Arial" charset="0"/>
                <a:cs typeface="Times New Roman" pitchFamily="18" charset="0"/>
              </a:rPr>
              <a:t>ˉ (diprotična baza)</a:t>
            </a:r>
            <a:endParaRPr lang="sr-Latn-CS" sz="2400">
              <a:latin typeface="Arial" charset="0"/>
            </a:endParaRPr>
          </a:p>
        </p:txBody>
      </p:sp>
      <p:graphicFrame>
        <p:nvGraphicFramePr>
          <p:cNvPr id="10243" name="Object 8"/>
          <p:cNvGraphicFramePr>
            <a:graphicFrameLocks noChangeAspect="1"/>
          </p:cNvGraphicFramePr>
          <p:nvPr/>
        </p:nvGraphicFramePr>
        <p:xfrm>
          <a:off x="5003800" y="4797425"/>
          <a:ext cx="2206625" cy="935038"/>
        </p:xfrm>
        <a:graphic>
          <a:graphicData uri="http://schemas.openxmlformats.org/presentationml/2006/ole">
            <p:oleObj spid="_x0000_s100355" name="Equation" r:id="rId4" imgW="1104938" imgH="467665" progId="Equation.3">
              <p:embed/>
            </p:oleObj>
          </a:graphicData>
        </a:graphic>
      </p:graphicFrame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1692275" y="1268413"/>
            <a:ext cx="50403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800">
                <a:latin typeface="Arial" charset="0"/>
                <a:cs typeface="Times New Roman" pitchFamily="18" charset="0"/>
              </a:rPr>
              <a:t>BM</a:t>
            </a:r>
            <a:r>
              <a:rPr lang="sr-Latn-CS" sz="2800">
                <a:latin typeface="Arial" charset="0"/>
              </a:rPr>
              <a:t>:  </a:t>
            </a:r>
            <a:r>
              <a:rPr lang="sr-Latn-CS" sz="2800">
                <a:latin typeface="Arial" charset="0"/>
                <a:cs typeface="Times New Roman" pitchFamily="18" charset="0"/>
              </a:rPr>
              <a:t>C</a:t>
            </a:r>
            <a:r>
              <a:rPr lang="sr-Latn-CS" sz="2800" baseline="-30000">
                <a:latin typeface="Arial" charset="0"/>
                <a:cs typeface="Times New Roman" pitchFamily="18" charset="0"/>
              </a:rPr>
              <a:t>0</a:t>
            </a:r>
            <a:r>
              <a:rPr lang="sr-Latn-CS" sz="2800">
                <a:latin typeface="Arial" charset="0"/>
                <a:cs typeface="Times New Roman" pitchFamily="18" charset="0"/>
              </a:rPr>
              <a:t> = [H</a:t>
            </a:r>
            <a:r>
              <a:rPr lang="sr-Latn-CS" sz="2800" baseline="-30000">
                <a:latin typeface="Arial" charset="0"/>
                <a:cs typeface="Times New Roman" pitchFamily="18" charset="0"/>
              </a:rPr>
              <a:t>2</a:t>
            </a:r>
            <a:r>
              <a:rPr lang="sr-Latn-CS" sz="2800">
                <a:latin typeface="Arial" charset="0"/>
                <a:cs typeface="Times New Roman" pitchFamily="18" charset="0"/>
              </a:rPr>
              <a:t>A] + [HAˉ] + [A</a:t>
            </a:r>
            <a:r>
              <a:rPr lang="sr-Latn-CS" sz="2800" baseline="30000">
                <a:latin typeface="Arial" charset="0"/>
                <a:cs typeface="Times New Roman" pitchFamily="18" charset="0"/>
              </a:rPr>
              <a:t>2</a:t>
            </a:r>
            <a:r>
              <a:rPr lang="sr-Latn-CS" sz="2800">
                <a:latin typeface="Arial" charset="0"/>
                <a:cs typeface="Times New Roman" pitchFamily="18" charset="0"/>
              </a:rPr>
              <a:t>ˉ] </a:t>
            </a:r>
            <a:endParaRPr lang="sr-Latn-CS" sz="2800">
              <a:latin typeface="Arial" charset="0"/>
            </a:endParaRPr>
          </a:p>
        </p:txBody>
      </p:sp>
      <p:sp>
        <p:nvSpPr>
          <p:cNvPr id="11270" name="Rectangle 5"/>
          <p:cNvSpPr>
            <a:spLocks noChangeArrowheads="1"/>
          </p:cNvSpPr>
          <p:nvPr/>
        </p:nvSpPr>
        <p:spPr bwMode="auto">
          <a:xfrm>
            <a:off x="827088" y="2349500"/>
            <a:ext cx="764063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800">
                <a:latin typeface="Arial" charset="0"/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800">
                <a:latin typeface="Arial" charset="0"/>
                <a:sym typeface="Wingdings 3" pitchFamily="18" charset="2"/>
              </a:rPr>
              <a:t> </a:t>
            </a:r>
            <a:r>
              <a:rPr lang="sr-Latn-CS" sz="2800">
                <a:latin typeface="Arial" charset="0"/>
                <a:cs typeface="Times New Roman" pitchFamily="18" charset="0"/>
              </a:rPr>
              <a:t>molski udeo svake komponente u funkciji </a:t>
            </a:r>
            <a:endParaRPr lang="sr-Latn-CS" sz="2800">
              <a:latin typeface="Arial" charset="0"/>
            </a:endParaRPr>
          </a:p>
          <a:p>
            <a:pPr algn="just"/>
            <a:r>
              <a:rPr lang="sr-Latn-CS" sz="2800">
                <a:latin typeface="Arial" charset="0"/>
                <a:cs typeface="Times New Roman" pitchFamily="18" charset="0"/>
              </a:rPr>
              <a:t>koncentracije vodoničnih jona:</a:t>
            </a:r>
            <a:endParaRPr lang="sr-Latn-CS" sz="2800">
              <a:latin typeface="Arial" charset="0"/>
            </a:endParaRPr>
          </a:p>
        </p:txBody>
      </p:sp>
      <p:graphicFrame>
        <p:nvGraphicFramePr>
          <p:cNvPr id="11266" name="Object 6"/>
          <p:cNvGraphicFramePr>
            <a:graphicFrameLocks noChangeAspect="1"/>
          </p:cNvGraphicFramePr>
          <p:nvPr/>
        </p:nvGraphicFramePr>
        <p:xfrm>
          <a:off x="900113" y="3789363"/>
          <a:ext cx="1846262" cy="936625"/>
        </p:xfrm>
        <a:graphic>
          <a:graphicData uri="http://schemas.openxmlformats.org/presentationml/2006/ole">
            <p:oleObj spid="_x0000_s101378" name="Equation" r:id="rId3" imgW="924503" imgH="467665" progId="Equation.3">
              <p:embed/>
            </p:oleObj>
          </a:graphicData>
        </a:graphic>
      </p:graphicFrame>
      <p:graphicFrame>
        <p:nvGraphicFramePr>
          <p:cNvPr id="11267" name="Object 7"/>
          <p:cNvGraphicFramePr>
            <a:graphicFrameLocks noChangeAspect="1"/>
          </p:cNvGraphicFramePr>
          <p:nvPr/>
        </p:nvGraphicFramePr>
        <p:xfrm>
          <a:off x="3348038" y="3789363"/>
          <a:ext cx="2159000" cy="896937"/>
        </p:xfrm>
        <a:graphic>
          <a:graphicData uri="http://schemas.openxmlformats.org/presentationml/2006/ole">
            <p:oleObj spid="_x0000_s101379" name="Equation" r:id="rId4" imgW="1077206" imgH="447473" progId="Equation.3">
              <p:embed/>
            </p:oleObj>
          </a:graphicData>
        </a:graphic>
      </p:graphicFrame>
      <p:graphicFrame>
        <p:nvGraphicFramePr>
          <p:cNvPr id="11268" name="Object 8"/>
          <p:cNvGraphicFramePr>
            <a:graphicFrameLocks noChangeAspect="1"/>
          </p:cNvGraphicFramePr>
          <p:nvPr/>
        </p:nvGraphicFramePr>
        <p:xfrm>
          <a:off x="6156325" y="3789363"/>
          <a:ext cx="2192338" cy="860425"/>
        </p:xfrm>
        <a:graphic>
          <a:graphicData uri="http://schemas.openxmlformats.org/presentationml/2006/ole">
            <p:oleObj spid="_x0000_s101380" name="Equation" r:id="rId5" imgW="1094854" imgH="429444" progId="Equation.3">
              <p:embed/>
            </p:oleObj>
          </a:graphicData>
        </a:graphic>
      </p:graphicFrame>
      <p:sp>
        <p:nvSpPr>
          <p:cNvPr id="11271" name="Rectangle 9"/>
          <p:cNvSpPr>
            <a:spLocks noChangeArrowheads="1"/>
          </p:cNvSpPr>
          <p:nvPr/>
        </p:nvSpPr>
        <p:spPr bwMode="auto">
          <a:xfrm>
            <a:off x="1763713" y="5113338"/>
            <a:ext cx="56261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800">
                <a:latin typeface="Arial" charset="0"/>
                <a:cs typeface="Times New Roman" pitchFamily="18" charset="0"/>
              </a:rPr>
              <a:t>gde je </a:t>
            </a:r>
            <a:r>
              <a:rPr lang="sr-Latn-CS" sz="2800" i="1">
                <a:latin typeface="Arial" charset="0"/>
                <a:cs typeface="Times New Roman" pitchFamily="18" charset="0"/>
              </a:rPr>
              <a:t>D = [H</a:t>
            </a:r>
            <a:r>
              <a:rPr lang="sr-Latn-CS" sz="2800" i="1" baseline="30000">
                <a:latin typeface="Arial" charset="0"/>
                <a:cs typeface="Times New Roman" pitchFamily="18" charset="0"/>
              </a:rPr>
              <a:t>+</a:t>
            </a:r>
            <a:r>
              <a:rPr lang="sr-Latn-CS" sz="2800" i="1">
                <a:latin typeface="Arial" charset="0"/>
                <a:cs typeface="Times New Roman" pitchFamily="18" charset="0"/>
              </a:rPr>
              <a:t>]</a:t>
            </a:r>
            <a:r>
              <a:rPr lang="sr-Latn-CS" sz="2800" i="1" baseline="30000">
                <a:latin typeface="Arial" charset="0"/>
                <a:cs typeface="Times New Roman" pitchFamily="18" charset="0"/>
              </a:rPr>
              <a:t>2</a:t>
            </a:r>
            <a:r>
              <a:rPr lang="sr-Latn-CS" sz="2800" i="1">
                <a:latin typeface="Arial" charset="0"/>
                <a:cs typeface="Times New Roman" pitchFamily="18" charset="0"/>
              </a:rPr>
              <a:t> + K</a:t>
            </a:r>
            <a:r>
              <a:rPr lang="sr-Latn-CS" sz="2800" i="1" baseline="-30000">
                <a:latin typeface="Arial" charset="0"/>
                <a:cs typeface="Times New Roman" pitchFamily="18" charset="0"/>
              </a:rPr>
              <a:t>k1</a:t>
            </a:r>
            <a:r>
              <a:rPr lang="sr-Latn-CS" sz="2800" i="1">
                <a:latin typeface="Arial" charset="0"/>
                <a:cs typeface="Times New Roman" pitchFamily="18" charset="0"/>
              </a:rPr>
              <a:t>[H</a:t>
            </a:r>
            <a:r>
              <a:rPr lang="sr-Latn-CS" sz="2800" i="1" baseline="30000">
                <a:latin typeface="Arial" charset="0"/>
                <a:cs typeface="Times New Roman" pitchFamily="18" charset="0"/>
              </a:rPr>
              <a:t>+</a:t>
            </a:r>
            <a:r>
              <a:rPr lang="sr-Latn-CS" sz="2800" i="1">
                <a:latin typeface="Arial" charset="0"/>
                <a:cs typeface="Times New Roman" pitchFamily="18" charset="0"/>
              </a:rPr>
              <a:t>] + K</a:t>
            </a:r>
            <a:r>
              <a:rPr lang="sr-Latn-CS" sz="2800" i="1" baseline="-30000">
                <a:latin typeface="Arial" charset="0"/>
                <a:cs typeface="Times New Roman" pitchFamily="18" charset="0"/>
              </a:rPr>
              <a:t>k1</a:t>
            </a:r>
            <a:r>
              <a:rPr lang="sr-Latn-CS" sz="2800" i="1">
                <a:latin typeface="Arial" charset="0"/>
                <a:cs typeface="Times New Roman" pitchFamily="18" charset="0"/>
              </a:rPr>
              <a:t>K</a:t>
            </a:r>
            <a:r>
              <a:rPr lang="sr-Latn-CS" sz="2800" i="1" baseline="-30000">
                <a:latin typeface="Arial" charset="0"/>
                <a:cs typeface="Times New Roman" pitchFamily="18" charset="0"/>
              </a:rPr>
              <a:t>k2</a:t>
            </a:r>
            <a:r>
              <a:rPr lang="sr-Latn-CS" sz="2800">
                <a:latin typeface="Arial" charset="0"/>
                <a:cs typeface="Times New Roman" pitchFamily="18" charset="0"/>
              </a:rPr>
              <a:t> </a:t>
            </a:r>
            <a:endParaRPr lang="sr-Latn-CS" sz="2800">
              <a:latin typeface="Arial" charset="0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1042988" y="981075"/>
            <a:ext cx="47021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>
                <a:latin typeface="Arial" charset="0"/>
                <a:cs typeface="Times New Roman" pitchFamily="18" charset="0"/>
              </a:rPr>
              <a:t>Iz Lambert-Berovog zakona</a:t>
            </a:r>
            <a:r>
              <a:rPr lang="sr-Latn-CS" sz="2800">
                <a:latin typeface="Arial" charset="0"/>
              </a:rPr>
              <a:t>:</a:t>
            </a:r>
            <a:r>
              <a:rPr lang="sr-Latn-CS" sz="1200">
                <a:latin typeface="Arial" charset="0"/>
                <a:cs typeface="Times New Roman" pitchFamily="18" charset="0"/>
              </a:rPr>
              <a:t> </a:t>
            </a:r>
            <a:endParaRPr lang="sr-Latn-CS">
              <a:latin typeface="Arial" charset="0"/>
            </a:endParaRPr>
          </a:p>
        </p:txBody>
      </p:sp>
      <p:graphicFrame>
        <p:nvGraphicFramePr>
          <p:cNvPr id="12290" name="Object 5"/>
          <p:cNvGraphicFramePr>
            <a:graphicFrameLocks noChangeAspect="1"/>
          </p:cNvGraphicFramePr>
          <p:nvPr/>
        </p:nvGraphicFramePr>
        <p:xfrm>
          <a:off x="900113" y="1916113"/>
          <a:ext cx="7115175" cy="752475"/>
        </p:xfrm>
        <a:graphic>
          <a:graphicData uri="http://schemas.openxmlformats.org/presentationml/2006/ole">
            <p:oleObj spid="_x0000_s102402" name="Equation" r:id="rId3" imgW="3416040" imgH="291960" progId="Equation.3">
              <p:embed/>
            </p:oleObj>
          </a:graphicData>
        </a:graphic>
      </p:graphicFrame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1258888" y="3213100"/>
            <a:ext cx="1444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solidFill>
                  <a:srgbClr val="006666"/>
                </a:solidFill>
                <a:latin typeface="Arial" charset="0"/>
                <a:cs typeface="Times New Roman" pitchFamily="18" charset="0"/>
              </a:rPr>
              <a:t>za </a:t>
            </a:r>
            <a:r>
              <a:rPr lang="sr-Latn-CS" sz="2400" i="1">
                <a:solidFill>
                  <a:srgbClr val="006666"/>
                </a:solidFill>
                <a:latin typeface="Arial" charset="0"/>
                <a:cs typeface="Times New Roman" pitchFamily="18" charset="0"/>
              </a:rPr>
              <a:t>d</a:t>
            </a:r>
            <a:r>
              <a:rPr lang="sr-Latn-CS" sz="2400">
                <a:solidFill>
                  <a:srgbClr val="006666"/>
                </a:solidFill>
                <a:latin typeface="Arial" charset="0"/>
                <a:cs typeface="Times New Roman" pitchFamily="18" charset="0"/>
              </a:rPr>
              <a:t> = 1</a:t>
            </a:r>
            <a:r>
              <a:rPr lang="sr-Latn-CS" sz="2400">
                <a:solidFill>
                  <a:srgbClr val="006666"/>
                </a:solidFill>
                <a:latin typeface="Arial" charset="0"/>
              </a:rPr>
              <a:t>:</a:t>
            </a:r>
            <a:r>
              <a:rPr lang="sr-Latn-CS" sz="2400">
                <a:latin typeface="Arial" charset="0"/>
              </a:rPr>
              <a:t> </a:t>
            </a:r>
          </a:p>
        </p:txBody>
      </p:sp>
      <p:graphicFrame>
        <p:nvGraphicFramePr>
          <p:cNvPr id="12291" name="Object 7"/>
          <p:cNvGraphicFramePr>
            <a:graphicFrameLocks noChangeAspect="1"/>
          </p:cNvGraphicFramePr>
          <p:nvPr/>
        </p:nvGraphicFramePr>
        <p:xfrm>
          <a:off x="755650" y="4076700"/>
          <a:ext cx="7834313" cy="1258888"/>
        </p:xfrm>
        <a:graphic>
          <a:graphicData uri="http://schemas.openxmlformats.org/presentationml/2006/ole">
            <p:oleObj spid="_x0000_s102403" name="Equation" r:id="rId4" imgW="3554673" imgH="572231" progId="Equation.3">
              <p:embed/>
            </p:oleObj>
          </a:graphicData>
        </a:graphic>
      </p:graphicFrame>
      <p:sp>
        <p:nvSpPr>
          <p:cNvPr id="12294" name="Rectangle 8"/>
          <p:cNvSpPr>
            <a:spLocks noChangeArrowheads="1"/>
          </p:cNvSpPr>
          <p:nvPr/>
        </p:nvSpPr>
        <p:spPr bwMode="auto">
          <a:xfrm>
            <a:off x="1835150" y="5622925"/>
            <a:ext cx="5264150" cy="533400"/>
          </a:xfrm>
          <a:prstGeom prst="rect">
            <a:avLst/>
          </a:prstGeom>
          <a:noFill/>
          <a:ln w="76200" cmpd="tri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latin typeface="Arial" charset="0"/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400">
                <a:latin typeface="Arial" charset="0"/>
                <a:sym typeface="Wingdings 3" pitchFamily="18" charset="2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povez</a:t>
            </a:r>
            <a:r>
              <a:rPr lang="sr-Latn-CS" sz="2400">
                <a:latin typeface="Arial" charset="0"/>
              </a:rPr>
              <a:t>ani</a:t>
            </a:r>
            <a:r>
              <a:rPr lang="sr-Latn-CS" sz="2400">
                <a:latin typeface="Arial" charset="0"/>
                <a:cs typeface="Times New Roman" pitchFamily="18" charset="0"/>
              </a:rPr>
              <a:t> titracion</a:t>
            </a:r>
            <a:r>
              <a:rPr lang="sr-Latn-CS" sz="2400">
                <a:latin typeface="Arial" charset="0"/>
              </a:rPr>
              <a:t>i</a:t>
            </a:r>
            <a:r>
              <a:rPr lang="sr-Latn-CS" sz="2400">
                <a:latin typeface="Arial" charset="0"/>
                <a:cs typeface="Times New Roman" pitchFamily="18" charset="0"/>
              </a:rPr>
              <a:t>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 </a:t>
            </a:r>
            <a:r>
              <a:rPr lang="sr-Latn-CS" sz="2400">
                <a:latin typeface="Arial" charset="0"/>
                <a:cs typeface="Times New Roman" pitchFamily="18" charset="0"/>
              </a:rPr>
              <a:t>/ (pH) poda</a:t>
            </a:r>
            <a:r>
              <a:rPr lang="sr-Latn-CS" sz="2400">
                <a:latin typeface="Arial" charset="0"/>
              </a:rPr>
              <a:t>ci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4"/>
          <p:cNvGraphicFramePr>
            <a:graphicFrameLocks noChangeAspect="1"/>
          </p:cNvGraphicFramePr>
          <p:nvPr/>
        </p:nvGraphicFramePr>
        <p:xfrm>
          <a:off x="1187450" y="1052513"/>
          <a:ext cx="1087438" cy="514350"/>
        </p:xfrm>
        <a:graphic>
          <a:graphicData uri="http://schemas.openxmlformats.org/presentationml/2006/ole">
            <p:oleObj spid="_x0000_s103426" name="Equation" r:id="rId3" imgW="543465" imgH="256729" progId="Equation.3">
              <p:embed/>
            </p:oleObj>
          </a:graphicData>
        </a:graphic>
      </p:graphicFrame>
      <p:graphicFrame>
        <p:nvGraphicFramePr>
          <p:cNvPr id="13315" name="Object 5"/>
          <p:cNvGraphicFramePr>
            <a:graphicFrameLocks noChangeAspect="1"/>
          </p:cNvGraphicFramePr>
          <p:nvPr/>
        </p:nvGraphicFramePr>
        <p:xfrm>
          <a:off x="2700338" y="1052513"/>
          <a:ext cx="1042987" cy="588962"/>
        </p:xfrm>
        <a:graphic>
          <a:graphicData uri="http://schemas.openxmlformats.org/presentationml/2006/ole">
            <p:oleObj spid="_x0000_s103427" name="Equation" r:id="rId4" imgW="522937" imgH="294589" progId="Equation.3">
              <p:embed/>
            </p:oleObj>
          </a:graphicData>
        </a:graphic>
      </p:graphicFrame>
      <p:sp>
        <p:nvSpPr>
          <p:cNvPr id="13317" name="Text Box 6"/>
          <p:cNvSpPr txBox="1">
            <a:spLocks noChangeArrowheads="1"/>
          </p:cNvSpPr>
          <p:nvPr/>
        </p:nvSpPr>
        <p:spPr bwMode="auto">
          <a:xfrm>
            <a:off x="2339975" y="1052513"/>
            <a:ext cx="252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i</a:t>
            </a:r>
          </a:p>
        </p:txBody>
      </p:sp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3832225" y="1071563"/>
            <a:ext cx="3609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se mogu direktno odrediti</a:t>
            </a:r>
          </a:p>
        </p:txBody>
      </p:sp>
      <p:sp>
        <p:nvSpPr>
          <p:cNvPr id="13319" name="Rectangle 8"/>
          <p:cNvSpPr>
            <a:spLocks noChangeArrowheads="1"/>
          </p:cNvSpPr>
          <p:nvPr/>
        </p:nvSpPr>
        <p:spPr bwMode="auto">
          <a:xfrm>
            <a:off x="611188" y="1916113"/>
            <a:ext cx="8281987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800">
                <a:latin typeface="Arial" charset="0"/>
                <a:cs typeface="Times New Roman" pitchFamily="18" charset="0"/>
              </a:rPr>
              <a:t>U jako kiselom rastvoru </a:t>
            </a:r>
            <a:r>
              <a:rPr lang="sr-Latn-CS" sz="2800">
                <a:latin typeface="Arial" charset="0"/>
              </a:rPr>
              <a:t>:</a:t>
            </a:r>
            <a:r>
              <a:rPr lang="sr-Latn-CS" sz="2800">
                <a:latin typeface="Arial" charset="0"/>
                <a:cs typeface="Times New Roman" pitchFamily="18" charset="0"/>
              </a:rPr>
              <a:t> C</a:t>
            </a:r>
            <a:r>
              <a:rPr lang="sr-Latn-CS" sz="2800" baseline="-30000">
                <a:latin typeface="Arial" charset="0"/>
                <a:cs typeface="Times New Roman" pitchFamily="18" charset="0"/>
              </a:rPr>
              <a:t>0</a:t>
            </a:r>
            <a:r>
              <a:rPr lang="sr-Latn-CS" sz="2800">
                <a:latin typeface="Arial" charset="0"/>
                <a:cs typeface="Times New Roman" pitchFamily="18" charset="0"/>
              </a:rPr>
              <a:t> = [H</a:t>
            </a:r>
            <a:r>
              <a:rPr lang="sr-Latn-CS" sz="2800" baseline="-30000">
                <a:latin typeface="Arial" charset="0"/>
                <a:cs typeface="Times New Roman" pitchFamily="18" charset="0"/>
              </a:rPr>
              <a:t>2</a:t>
            </a:r>
            <a:r>
              <a:rPr lang="sr-Latn-CS" sz="2800">
                <a:latin typeface="Arial" charset="0"/>
                <a:cs typeface="Times New Roman" pitchFamily="18" charset="0"/>
              </a:rPr>
              <a:t>A] i A</a:t>
            </a:r>
            <a:r>
              <a:rPr lang="sr-Latn-CS" sz="2800" baseline="-30000">
                <a:latin typeface="Arial" charset="0"/>
                <a:cs typeface="Times New Roman" pitchFamily="18" charset="0"/>
              </a:rPr>
              <a:t>λ</a:t>
            </a:r>
            <a:r>
              <a:rPr lang="sr-Latn-CS" sz="2800">
                <a:latin typeface="Arial" charset="0"/>
                <a:cs typeface="Times New Roman" pitchFamily="18" charset="0"/>
              </a:rPr>
              <a:t> = </a:t>
            </a:r>
            <a:r>
              <a:rPr lang="sr-Latn-CS" sz="32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800" baseline="-30000">
                <a:latin typeface="Arial" charset="0"/>
                <a:cs typeface="Times New Roman" pitchFamily="18" charset="0"/>
              </a:rPr>
              <a:t>λ(H2A)</a:t>
            </a:r>
            <a:r>
              <a:rPr lang="sr-Latn-CS" sz="2800">
                <a:latin typeface="Arial" charset="0"/>
                <a:cs typeface="Times New Roman" pitchFamily="18" charset="0"/>
              </a:rPr>
              <a:t>·C</a:t>
            </a:r>
            <a:r>
              <a:rPr lang="sr-Latn-CS" sz="2800" baseline="-30000">
                <a:latin typeface="Arial" charset="0"/>
                <a:cs typeface="Times New Roman" pitchFamily="18" charset="0"/>
              </a:rPr>
              <a:t>0</a:t>
            </a:r>
            <a:endParaRPr lang="sr-Latn-CS" sz="2800">
              <a:latin typeface="Arial" charset="0"/>
            </a:endParaRPr>
          </a:p>
          <a:p>
            <a:pPr>
              <a:lnSpc>
                <a:spcPct val="120000"/>
              </a:lnSpc>
            </a:pPr>
            <a:r>
              <a:rPr lang="sr-Latn-CS" sz="2800">
                <a:latin typeface="Arial" charset="0"/>
                <a:cs typeface="Times New Roman" pitchFamily="18" charset="0"/>
              </a:rPr>
              <a:t>u alkalnom rastvoru</a:t>
            </a:r>
            <a:r>
              <a:rPr lang="sr-Latn-CS" sz="2800">
                <a:latin typeface="Arial" charset="0"/>
              </a:rPr>
              <a:t>:</a:t>
            </a:r>
            <a:r>
              <a:rPr lang="sr-Latn-CS" sz="2800">
                <a:latin typeface="Arial" charset="0"/>
                <a:cs typeface="Times New Roman" pitchFamily="18" charset="0"/>
              </a:rPr>
              <a:t> C</a:t>
            </a:r>
            <a:r>
              <a:rPr lang="sr-Latn-CS" sz="2800" baseline="-30000">
                <a:latin typeface="Arial" charset="0"/>
                <a:cs typeface="Times New Roman" pitchFamily="18" charset="0"/>
              </a:rPr>
              <a:t>0</a:t>
            </a:r>
            <a:r>
              <a:rPr lang="sr-Latn-CS" sz="2800">
                <a:latin typeface="Arial" charset="0"/>
                <a:cs typeface="Times New Roman" pitchFamily="18" charset="0"/>
              </a:rPr>
              <a:t> = [A</a:t>
            </a:r>
            <a:r>
              <a:rPr lang="sr-Latn-CS" sz="2800" baseline="30000">
                <a:latin typeface="Arial" charset="0"/>
                <a:cs typeface="Times New Roman" pitchFamily="18" charset="0"/>
              </a:rPr>
              <a:t>2</a:t>
            </a:r>
            <a:r>
              <a:rPr lang="sr-Latn-CS" sz="2800">
                <a:latin typeface="Arial" charset="0"/>
                <a:cs typeface="Times New Roman" pitchFamily="18" charset="0"/>
              </a:rPr>
              <a:t>ˉ] i </a:t>
            </a:r>
            <a:r>
              <a:rPr lang="sr-Latn-CS" sz="2800">
                <a:latin typeface="Arial" charset="0"/>
              </a:rPr>
              <a:t>A</a:t>
            </a:r>
            <a:r>
              <a:rPr lang="sr-Latn-CS" sz="2800" baseline="-25000">
                <a:latin typeface="Arial" charset="0"/>
              </a:rPr>
              <a:t>λ</a:t>
            </a:r>
            <a:r>
              <a:rPr lang="sr-Latn-CS" sz="2800">
                <a:latin typeface="Arial" charset="0"/>
              </a:rPr>
              <a:t> =</a:t>
            </a:r>
            <a:r>
              <a:rPr lang="sr-Latn-CS">
                <a:latin typeface="Arial" charset="0"/>
              </a:rPr>
              <a:t> </a:t>
            </a:r>
          </a:p>
        </p:txBody>
      </p:sp>
      <p:graphicFrame>
        <p:nvGraphicFramePr>
          <p:cNvPr id="13316" name="Object 9"/>
          <p:cNvGraphicFramePr>
            <a:graphicFrameLocks noChangeAspect="1"/>
          </p:cNvGraphicFramePr>
          <p:nvPr/>
        </p:nvGraphicFramePr>
        <p:xfrm>
          <a:off x="6516688" y="2565400"/>
          <a:ext cx="1042987" cy="588963"/>
        </p:xfrm>
        <a:graphic>
          <a:graphicData uri="http://schemas.openxmlformats.org/presentationml/2006/ole">
            <p:oleObj spid="_x0000_s103428" name="Equation" r:id="rId5" imgW="522937" imgH="294589" progId="Equation.3">
              <p:embed/>
            </p:oleObj>
          </a:graphicData>
        </a:graphic>
      </p:graphicFrame>
      <p:sp>
        <p:nvSpPr>
          <p:cNvPr id="13320" name="Rectangle 10"/>
          <p:cNvSpPr>
            <a:spLocks noChangeArrowheads="1"/>
          </p:cNvSpPr>
          <p:nvPr/>
        </p:nvSpPr>
        <p:spPr bwMode="auto">
          <a:xfrm>
            <a:off x="7380288" y="2565400"/>
            <a:ext cx="7731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>
                <a:latin typeface="Arial" charset="0"/>
                <a:cs typeface="Times New Roman" pitchFamily="18" charset="0"/>
              </a:rPr>
              <a:t>·C</a:t>
            </a:r>
            <a:r>
              <a:rPr lang="sr-Latn-CS" sz="2800" baseline="-30000">
                <a:latin typeface="Arial" charset="0"/>
                <a:cs typeface="Times New Roman" pitchFamily="18" charset="0"/>
              </a:rPr>
              <a:t>0</a:t>
            </a:r>
            <a:r>
              <a:rPr lang="sr-Latn-CS" sz="2800">
                <a:latin typeface="Arial" charset="0"/>
              </a:rPr>
              <a:t> </a:t>
            </a:r>
          </a:p>
        </p:txBody>
      </p:sp>
      <p:sp>
        <p:nvSpPr>
          <p:cNvPr id="13321" name="Rectangle 11"/>
          <p:cNvSpPr>
            <a:spLocks noChangeArrowheads="1"/>
          </p:cNvSpPr>
          <p:nvPr/>
        </p:nvSpPr>
        <p:spPr bwMode="auto">
          <a:xfrm>
            <a:off x="1042988" y="3357563"/>
            <a:ext cx="74898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sr-Latn-CS" sz="2400">
                <a:latin typeface="Arial" charset="0"/>
              </a:rPr>
              <a:t> </a:t>
            </a:r>
            <a:r>
              <a:rPr lang="sr-Latn-CS" sz="2800">
                <a:latin typeface="Arial" charset="0"/>
                <a:cs typeface="Times New Roman" pitchFamily="18" charset="0"/>
              </a:rPr>
              <a:t>direktno određivanje molarne</a:t>
            </a:r>
            <a:r>
              <a:rPr lang="sr-Latn-CS" sz="2800">
                <a:latin typeface="Arial" charset="0"/>
              </a:rPr>
              <a:t> </a:t>
            </a:r>
            <a:r>
              <a:rPr lang="sr-Latn-CS" sz="2800">
                <a:latin typeface="Arial" charset="0"/>
                <a:cs typeface="Times New Roman" pitchFamily="18" charset="0"/>
              </a:rPr>
              <a:t>apsorptivnosti amfolita </a:t>
            </a:r>
            <a:r>
              <a:rPr lang="sr-Latn-CS" sz="28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800" baseline="-30000">
                <a:latin typeface="Arial" charset="0"/>
                <a:cs typeface="Times New Roman" pitchFamily="18" charset="0"/>
              </a:rPr>
              <a:t>λ(HAˉ) </a:t>
            </a:r>
            <a:r>
              <a:rPr lang="sr-Latn-CS" sz="2800">
                <a:latin typeface="Arial" charset="0"/>
                <a:cs typeface="Times New Roman" pitchFamily="18" charset="0"/>
              </a:rPr>
              <a:t>uglavnom nije moguće</a:t>
            </a:r>
            <a:r>
              <a:rPr lang="sr-Latn-CS" sz="2800">
                <a:latin typeface="Arial" charset="0"/>
              </a:rPr>
              <a:t> </a:t>
            </a:r>
          </a:p>
        </p:txBody>
      </p:sp>
      <p:sp>
        <p:nvSpPr>
          <p:cNvPr id="13322" name="Rectangle 12"/>
          <p:cNvSpPr>
            <a:spLocks noChangeArrowheads="1"/>
          </p:cNvSpPr>
          <p:nvPr/>
        </p:nvSpPr>
        <p:spPr bwMode="auto">
          <a:xfrm>
            <a:off x="1258888" y="4724400"/>
            <a:ext cx="7053262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800">
                <a:latin typeface="Arial" charset="0"/>
                <a:cs typeface="Times New Roman" pitchFamily="18" charset="0"/>
              </a:rPr>
              <a:t>mala razlika između </a:t>
            </a:r>
            <a:r>
              <a:rPr lang="sr-Latn-CS" sz="2800" i="1">
                <a:latin typeface="Arial" charset="0"/>
                <a:cs typeface="Times New Roman" pitchFamily="18" charset="0"/>
              </a:rPr>
              <a:t>pK</a:t>
            </a:r>
            <a:r>
              <a:rPr lang="sr-Latn-CS" sz="2800" i="1" baseline="-30000">
                <a:latin typeface="Arial" charset="0"/>
                <a:cs typeface="Times New Roman" pitchFamily="18" charset="0"/>
              </a:rPr>
              <a:t>k</a:t>
            </a:r>
            <a:r>
              <a:rPr lang="sr-Latn-CS" sz="2800">
                <a:latin typeface="Arial" charset="0"/>
                <a:cs typeface="Times New Roman" pitchFamily="18" charset="0"/>
              </a:rPr>
              <a:t> (&lt;</a:t>
            </a:r>
            <a:r>
              <a:rPr lang="en-US" sz="2800">
                <a:latin typeface="Arial" charset="0"/>
                <a:cs typeface="Times New Roman" pitchFamily="18" charset="0"/>
              </a:rPr>
              <a:t> 4</a:t>
            </a:r>
            <a:r>
              <a:rPr lang="sr-Latn-CS" sz="2800">
                <a:latin typeface="Arial" charset="0"/>
                <a:cs typeface="Times New Roman" pitchFamily="18" charset="0"/>
              </a:rPr>
              <a:t>) </a:t>
            </a:r>
            <a:endParaRPr lang="sr-Latn-CS" sz="2800">
              <a:latin typeface="Arial" charset="0"/>
            </a:endParaRPr>
          </a:p>
          <a:p>
            <a:pPr algn="just"/>
            <a:r>
              <a:rPr lang="sr-Latn-CS" sz="2800">
                <a:latin typeface="Arial" charset="0"/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800">
                <a:latin typeface="Arial" charset="0"/>
                <a:sym typeface="Wingdings 3" pitchFamily="18" charset="2"/>
              </a:rPr>
              <a:t> </a:t>
            </a:r>
            <a:r>
              <a:rPr lang="sr-Latn-CS" sz="2800">
                <a:latin typeface="Arial" charset="0"/>
                <a:cs typeface="Times New Roman" pitchFamily="18" charset="0"/>
              </a:rPr>
              <a:t>u rastvoru ne postoji pH-oblast u kojoj je </a:t>
            </a:r>
            <a:endParaRPr lang="sr-Latn-CS" sz="2800">
              <a:latin typeface="Arial" charset="0"/>
            </a:endParaRPr>
          </a:p>
          <a:p>
            <a:pPr algn="just"/>
            <a:r>
              <a:rPr lang="sr-Latn-CS" sz="2800">
                <a:latin typeface="Arial" charset="0"/>
                <a:cs typeface="Times New Roman" pitchFamily="18" charset="0"/>
              </a:rPr>
              <a:t>amfolit jedina prisutna čestica.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2800" b="1" i="1">
                <a:solidFill>
                  <a:srgbClr val="000000"/>
                </a:solidFill>
                <a:cs typeface="Arial" charset="0"/>
              </a:rPr>
              <a:t>Derivativno spektrofotometrijska (DS) metoda za određivanje pK</a:t>
            </a:r>
            <a:r>
              <a:rPr lang="sr-Latn-CS" sz="2800" b="1" i="1" baseline="-30000">
                <a:solidFill>
                  <a:srgbClr val="000000"/>
                </a:solidFill>
                <a:cs typeface="Arial" charset="0"/>
              </a:rPr>
              <a:t>k</a:t>
            </a:r>
            <a:r>
              <a:rPr lang="sr-Latn-CS" sz="2800" b="1" i="1">
                <a:solidFill>
                  <a:srgbClr val="000000"/>
                </a:solidFill>
                <a:cs typeface="Arial" charset="0"/>
              </a:rPr>
              <a:t> monoprotičnih kiselina</a:t>
            </a:r>
            <a:r>
              <a:rPr lang="sr-Latn-CS" sz="1200" b="1" i="1">
                <a:solidFill>
                  <a:srgbClr val="000000"/>
                </a:solidFill>
                <a:cs typeface="Arial" charset="0"/>
              </a:rPr>
              <a:t/>
            </a:r>
            <a:br>
              <a:rPr lang="sr-Latn-CS" sz="1200" b="1" i="1">
                <a:solidFill>
                  <a:srgbClr val="000000"/>
                </a:solidFill>
                <a:cs typeface="Arial" charset="0"/>
              </a:rPr>
            </a:br>
            <a:endParaRPr lang="sr-Latn-CS" sz="1200" b="1" i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2227" name="Rectangle 5"/>
          <p:cNvSpPr>
            <a:spLocks noChangeArrowheads="1"/>
          </p:cNvSpPr>
          <p:nvPr/>
        </p:nvSpPr>
        <p:spPr bwMode="auto">
          <a:xfrm>
            <a:off x="611188" y="1590675"/>
            <a:ext cx="7654925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 dirty="0"/>
              <a:t>P</a:t>
            </a:r>
            <a:r>
              <a:rPr lang="sr-Latn-CS" sz="2400" dirty="0">
                <a:cs typeface="Times New Roman" pitchFamily="18" charset="0"/>
              </a:rPr>
              <a:t>rimenjuje se u slučajevima kada se zbog male razlike </a:t>
            </a:r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u apsorpcionim spektrima konjugovanog </a:t>
            </a:r>
            <a:r>
              <a:rPr lang="sr-Latn-CS" sz="2400" b="1" dirty="0">
                <a:cs typeface="Times New Roman" pitchFamily="18" charset="0"/>
              </a:rPr>
              <a:t>k</a:t>
            </a:r>
            <a:r>
              <a:rPr lang="en-US" sz="2400" b="1" dirty="0">
                <a:cs typeface="Times New Roman" pitchFamily="18" charset="0"/>
              </a:rPr>
              <a:t>/</a:t>
            </a:r>
            <a:r>
              <a:rPr lang="sr-Latn-CS" sz="2400" b="1" dirty="0">
                <a:cs typeface="Times New Roman" pitchFamily="18" charset="0"/>
              </a:rPr>
              <a:t>b</a:t>
            </a:r>
            <a:r>
              <a:rPr lang="en-US" sz="2400" dirty="0"/>
              <a:t> </a:t>
            </a:r>
            <a:r>
              <a:rPr lang="sr-Latn-CS" sz="2400" dirty="0">
                <a:cs typeface="Times New Roman" pitchFamily="18" charset="0"/>
              </a:rPr>
              <a:t>para </a:t>
            </a:r>
            <a:endParaRPr lang="en-US" sz="2400" dirty="0">
              <a:cs typeface="Times New Roman" pitchFamily="18" charset="0"/>
            </a:endParaRPr>
          </a:p>
          <a:p>
            <a:pPr algn="just"/>
            <a:r>
              <a:rPr lang="sr-Latn-CS" sz="2400" dirty="0">
                <a:cs typeface="Times New Roman" pitchFamily="18" charset="0"/>
              </a:rPr>
              <a:t>ne može primeniti klasična spektrofotometrija.</a:t>
            </a:r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 </a:t>
            </a:r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Osnovna karakteristika DS</a:t>
            </a:r>
            <a:r>
              <a:rPr lang="sr-Latn-CS" sz="2400" dirty="0"/>
              <a:t>:</a:t>
            </a:r>
            <a:r>
              <a:rPr lang="sr-Latn-CS" sz="2400" dirty="0">
                <a:cs typeface="Times New Roman" pitchFamily="18" charset="0"/>
              </a:rPr>
              <a:t> pri diferenciranju osnovnih </a:t>
            </a:r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spektralnih traka pravi </a:t>
            </a:r>
            <a:r>
              <a:rPr lang="sr-Latn-CS" sz="2400" dirty="0"/>
              <a:t>se </a:t>
            </a:r>
            <a:r>
              <a:rPr lang="sr-Latn-CS" sz="2400" dirty="0">
                <a:cs typeface="Times New Roman" pitchFamily="18" charset="0"/>
              </a:rPr>
              <a:t>sve veća razlika između njih. </a:t>
            </a:r>
            <a:endParaRPr lang="sr-Latn-CS" sz="2400" dirty="0"/>
          </a:p>
          <a:p>
            <a:pPr algn="just"/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Amplituda derivativnog spektra n-tog reda (</a:t>
            </a:r>
            <a:r>
              <a:rPr lang="sr-Latn-CS" sz="2400" baseline="30000" dirty="0">
                <a:cs typeface="Times New Roman" pitchFamily="18" charset="0"/>
              </a:rPr>
              <a:t>n</a:t>
            </a:r>
            <a:r>
              <a:rPr lang="sr-Latn-CS" sz="2400" dirty="0">
                <a:cs typeface="Times New Roman" pitchFamily="18" charset="0"/>
              </a:rPr>
              <a:t>D) obrnuto </a:t>
            </a:r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je srazmerna n-tom stepenu širine trake osnovnog </a:t>
            </a:r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spektra </a:t>
            </a:r>
            <a:r>
              <a:rPr lang="sr-Latn-CS" sz="2400" dirty="0"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400" dirty="0">
                <a:sym typeface="Wingdings 3" pitchFamily="18" charset="2"/>
              </a:rPr>
              <a:t> </a:t>
            </a:r>
            <a:r>
              <a:rPr lang="sr-Latn-CS" sz="2400" dirty="0">
                <a:cs typeface="Times New Roman" pitchFamily="18" charset="0"/>
              </a:rPr>
              <a:t> u procesu derivatizacije amplituda </a:t>
            </a:r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uzane trake znatno brže raste u odnosu na širu traku </a:t>
            </a:r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i stvara</a:t>
            </a: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sve veću razliku između njih.</a:t>
            </a:r>
            <a:endParaRPr lang="sr-Latn-CS" sz="2400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179388" y="765175"/>
            <a:ext cx="778510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800"/>
              <a:t>I</a:t>
            </a:r>
            <a:r>
              <a:rPr lang="sr-Latn-CS" sz="2800">
                <a:cs typeface="Times New Roman" pitchFamily="18" charset="0"/>
              </a:rPr>
              <a:t>sti principi kao </a:t>
            </a:r>
            <a:r>
              <a:rPr lang="sr-Latn-CS" sz="2800"/>
              <a:t>kod </a:t>
            </a:r>
            <a:r>
              <a:rPr lang="sr-Latn-CS" sz="2800">
                <a:cs typeface="Times New Roman" pitchFamily="18" charset="0"/>
              </a:rPr>
              <a:t>klasičn</a:t>
            </a:r>
            <a:r>
              <a:rPr lang="sr-Latn-CS" sz="2800"/>
              <a:t>e</a:t>
            </a:r>
            <a:r>
              <a:rPr lang="sr-Latn-CS" sz="2800">
                <a:cs typeface="Times New Roman" pitchFamily="18" charset="0"/>
              </a:rPr>
              <a:t> spektrofotometrij</a:t>
            </a:r>
            <a:r>
              <a:rPr lang="sr-Latn-CS" sz="2800"/>
              <a:t>e</a:t>
            </a:r>
            <a:r>
              <a:rPr lang="sr-Latn-CS" sz="2800">
                <a:cs typeface="Times New Roman" pitchFamily="18" charset="0"/>
              </a:rPr>
              <a:t>: </a:t>
            </a:r>
            <a:endParaRPr lang="sr-Latn-CS" sz="2800"/>
          </a:p>
          <a:p>
            <a:pPr algn="just"/>
            <a:r>
              <a:rPr lang="sr-Latn-CS" sz="2800">
                <a:cs typeface="Times New Roman" pitchFamily="18" charset="0"/>
              </a:rPr>
              <a:t>važenj</a:t>
            </a:r>
            <a:r>
              <a:rPr lang="en-US" sz="2800">
                <a:cs typeface="Times New Roman" pitchFamily="18" charset="0"/>
              </a:rPr>
              <a:t>e</a:t>
            </a:r>
            <a:r>
              <a:rPr lang="sr-Latn-CS" sz="2800">
                <a:cs typeface="Times New Roman" pitchFamily="18" charset="0"/>
              </a:rPr>
              <a:t> Lambert-Beerovog zakona</a:t>
            </a:r>
            <a:endParaRPr lang="sr-Latn-CS" sz="2800"/>
          </a:p>
          <a:p>
            <a:pPr algn="just"/>
            <a:r>
              <a:rPr lang="sr-Latn-CS" sz="2800">
                <a:cs typeface="Times New Roman" pitchFamily="18" charset="0"/>
              </a:rPr>
              <a:t> i aditivnosti apsorbancije. </a:t>
            </a:r>
            <a:endParaRPr lang="sr-Latn-CS" sz="2800"/>
          </a:p>
          <a:p>
            <a:pPr algn="just"/>
            <a:endParaRPr lang="sr-Latn-CS" sz="2800"/>
          </a:p>
          <a:p>
            <a:pPr algn="just"/>
            <a:r>
              <a:rPr lang="sr-Latn-CS" sz="2800"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800">
                <a:cs typeface="Times New Roman" pitchFamily="18" charset="0"/>
              </a:rPr>
              <a:t> amplituda derivativnog spektra, D, u rastvoru </a:t>
            </a:r>
            <a:endParaRPr lang="sr-Latn-CS" sz="2800"/>
          </a:p>
          <a:p>
            <a:pPr algn="just"/>
            <a:r>
              <a:rPr lang="sr-Latn-CS" sz="2800">
                <a:cs typeface="Times New Roman" pitchFamily="18" charset="0"/>
              </a:rPr>
              <a:t>monoprotične kiseline data je izrazom:</a:t>
            </a: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1979613" y="3789363"/>
          <a:ext cx="3803650" cy="531812"/>
        </p:xfrm>
        <a:graphic>
          <a:graphicData uri="http://schemas.openxmlformats.org/presentationml/2006/ole">
            <p:oleObj spid="_x0000_s104450" name="Equation" r:id="rId3" imgW="1905550" imgH="266825" progId="Equation.3">
              <p:embed/>
            </p:oleObj>
          </a:graphicData>
        </a:graphic>
      </p:graphicFrame>
      <p:sp>
        <p:nvSpPr>
          <p:cNvPr id="24580" name="Rectangle 6"/>
          <p:cNvSpPr>
            <a:spLocks noChangeArrowheads="1"/>
          </p:cNvSpPr>
          <p:nvPr/>
        </p:nvSpPr>
        <p:spPr bwMode="auto">
          <a:xfrm>
            <a:off x="323850" y="4868863"/>
            <a:ext cx="85772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gde su </a:t>
            </a:r>
            <a:r>
              <a:rPr lang="sr-Latn-CS" sz="2400" baseline="30000">
                <a:cs typeface="Times New Roman" pitchFamily="18" charset="0"/>
              </a:rPr>
              <a:t>n</a:t>
            </a:r>
            <a:r>
              <a:rPr lang="sr-Latn-CS" sz="2400">
                <a:cs typeface="Times New Roman" pitchFamily="18" charset="0"/>
              </a:rPr>
              <a:t>D</a:t>
            </a:r>
            <a:r>
              <a:rPr lang="sr-Latn-CS" sz="2400" baseline="-30000">
                <a:cs typeface="Times New Roman" pitchFamily="18" charset="0"/>
              </a:rPr>
              <a:t>λ(HA)</a:t>
            </a:r>
            <a:r>
              <a:rPr lang="sr-Latn-CS" sz="2400">
                <a:cs typeface="Times New Roman" pitchFamily="18" charset="0"/>
              </a:rPr>
              <a:t> i </a:t>
            </a:r>
            <a:r>
              <a:rPr lang="sr-Latn-CS" sz="2400" baseline="30000">
                <a:cs typeface="Times New Roman" pitchFamily="18" charset="0"/>
              </a:rPr>
              <a:t>n</a:t>
            </a:r>
            <a:r>
              <a:rPr lang="sr-Latn-CS" sz="2400">
                <a:cs typeface="Times New Roman" pitchFamily="18" charset="0"/>
              </a:rPr>
              <a:t>D</a:t>
            </a:r>
            <a:r>
              <a:rPr lang="sr-Latn-CS" sz="2400" baseline="-30000">
                <a:cs typeface="Times New Roman" pitchFamily="18" charset="0"/>
              </a:rPr>
              <a:t>λ(A)</a:t>
            </a:r>
            <a:r>
              <a:rPr lang="sr-Latn-CS" sz="2400">
                <a:cs typeface="Times New Roman" pitchFamily="18" charset="0"/>
              </a:rPr>
              <a:t> amplitude n-derivativnog spektra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čistih oblika HA i A</a:t>
            </a:r>
            <a:r>
              <a:rPr lang="en-US" sz="2400">
                <a:cs typeface="Arial" charset="0"/>
              </a:rPr>
              <a:t>‾</a:t>
            </a:r>
            <a:r>
              <a:rPr lang="sr-Latn-CS" sz="2400">
                <a:cs typeface="Times New Roman" pitchFamily="18" charset="0"/>
              </a:rPr>
              <a:t> na datoj </a:t>
            </a:r>
            <a:r>
              <a:rPr lang="el-GR" sz="2400">
                <a:ea typeface="Times New Roman" pitchFamily="18" charset="0"/>
                <a:cs typeface="Arial" charset="0"/>
              </a:rPr>
              <a:t>λ</a:t>
            </a:r>
            <a:r>
              <a:rPr lang="sr-Latn-CS" sz="2400">
                <a:cs typeface="Times New Roman" pitchFamily="18" charset="0"/>
              </a:rPr>
              <a:t>, a χ</a:t>
            </a:r>
            <a:r>
              <a:rPr lang="sr-Latn-CS" sz="2400" baseline="-30000">
                <a:cs typeface="Times New Roman" pitchFamily="18" charset="0"/>
              </a:rPr>
              <a:t>HA</a:t>
            </a:r>
            <a:r>
              <a:rPr lang="sr-Latn-CS" sz="2400">
                <a:cs typeface="Times New Roman" pitchFamily="18" charset="0"/>
              </a:rPr>
              <a:t> i χ</a:t>
            </a:r>
            <a:r>
              <a:rPr lang="sr-Latn-CS" sz="2400" baseline="-30000">
                <a:cs typeface="Times New Roman" pitchFamily="18" charset="0"/>
              </a:rPr>
              <a:t>A</a:t>
            </a:r>
            <a:r>
              <a:rPr lang="sr-Latn-CS" sz="2400">
                <a:cs typeface="Times New Roman" pitchFamily="18" charset="0"/>
              </a:rPr>
              <a:t> su njihovi molski udeli</a:t>
            </a:r>
            <a:endParaRPr lang="sr-Latn-CS" sz="240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755650" y="620713"/>
            <a:ext cx="158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Iz 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</a:t>
            </a:r>
            <a:r>
              <a:rPr lang="sr-Latn-CS" sz="2400"/>
              <a:t>i BM</a:t>
            </a:r>
            <a:r>
              <a:rPr lang="sr-Latn-CS" sz="2400">
                <a:cs typeface="Times New Roman" pitchFamily="18" charset="0"/>
              </a:rPr>
              <a:t>:</a:t>
            </a:r>
            <a:endParaRPr lang="sr-Latn-CS" sz="2400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1258888" y="1196975"/>
          <a:ext cx="2382837" cy="971550"/>
        </p:xfrm>
        <a:graphic>
          <a:graphicData uri="http://schemas.openxmlformats.org/presentationml/2006/ole">
            <p:oleObj spid="_x0000_s105474" name="Equation" r:id="rId3" imgW="1191374" imgH="485693" progId="Equation.3">
              <p:embed/>
            </p:oleObj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4572000" y="1196975"/>
          <a:ext cx="2187575" cy="935038"/>
        </p:xfrm>
        <a:graphic>
          <a:graphicData uri="http://schemas.openxmlformats.org/presentationml/2006/ole">
            <p:oleObj spid="_x0000_s105475" name="Equation" r:id="rId4" imgW="1094854" imgH="467665" progId="Equation.3">
              <p:embed/>
            </p:oleObj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323850" y="2492375"/>
          <a:ext cx="8424863" cy="1011238"/>
        </p:xfrm>
        <a:graphic>
          <a:graphicData uri="http://schemas.openxmlformats.org/presentationml/2006/ole">
            <p:oleObj spid="_x0000_s105476" name="Equation" r:id="rId5" imgW="4220229" imgH="505886" progId="Equation.3">
              <p:embed/>
            </p:oleObj>
          </a:graphicData>
        </a:graphic>
      </p:graphicFrame>
      <p:sp>
        <p:nvSpPr>
          <p:cNvPr id="25606" name="Rectangle 8"/>
          <p:cNvSpPr>
            <a:spLocks noChangeArrowheads="1"/>
          </p:cNvSpPr>
          <p:nvPr/>
        </p:nvSpPr>
        <p:spPr bwMode="auto">
          <a:xfrm>
            <a:off x="561975" y="3933825"/>
            <a:ext cx="85820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pK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, </a:t>
            </a:r>
            <a:r>
              <a:rPr lang="sr-Latn-CS" sz="2400" baseline="30000">
                <a:cs typeface="Times New Roman" pitchFamily="18" charset="0"/>
              </a:rPr>
              <a:t>n</a:t>
            </a:r>
            <a:r>
              <a:rPr lang="sr-Latn-CS" sz="2400">
                <a:cs typeface="Times New Roman" pitchFamily="18" charset="0"/>
              </a:rPr>
              <a:t>D</a:t>
            </a:r>
            <a:r>
              <a:rPr lang="sr-Latn-CS" sz="2400" baseline="-30000">
                <a:cs typeface="Times New Roman" pitchFamily="18" charset="0"/>
              </a:rPr>
              <a:t>λ(HA)</a:t>
            </a:r>
            <a:r>
              <a:rPr lang="sr-Latn-CS" sz="2400">
                <a:cs typeface="Times New Roman" pitchFamily="18" charset="0"/>
              </a:rPr>
              <a:t> i </a:t>
            </a:r>
            <a:r>
              <a:rPr lang="sr-Latn-CS" sz="2400" baseline="30000">
                <a:cs typeface="Times New Roman" pitchFamily="18" charset="0"/>
              </a:rPr>
              <a:t>n</a:t>
            </a:r>
            <a:r>
              <a:rPr lang="sr-Latn-CS" sz="2400">
                <a:cs typeface="Times New Roman" pitchFamily="18" charset="0"/>
              </a:rPr>
              <a:t>D</a:t>
            </a:r>
            <a:r>
              <a:rPr lang="sr-Latn-CS" sz="2400" baseline="-30000">
                <a:cs typeface="Times New Roman" pitchFamily="18" charset="0"/>
              </a:rPr>
              <a:t>λ(A) </a:t>
            </a:r>
            <a:r>
              <a:rPr lang="sr-Latn-CS" sz="2400">
                <a:cs typeface="Times New Roman" pitchFamily="18" charset="0"/>
              </a:rPr>
              <a:t>mogu se odrediti primenom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linearne regresione analize</a:t>
            </a:r>
            <a:r>
              <a:rPr lang="sr-Latn-CS" sz="2400"/>
              <a:t>;</a:t>
            </a:r>
          </a:p>
          <a:p>
            <a:pPr algn="just"/>
            <a:r>
              <a:rPr lang="sr-Latn-CS" sz="2400"/>
              <a:t>N</a:t>
            </a:r>
            <a:r>
              <a:rPr lang="sr-Latn-CS" sz="2400">
                <a:cs typeface="Times New Roman" pitchFamily="18" charset="0"/>
              </a:rPr>
              <a:t>ije neophodno poznavanje derivativnih spektara čistih oblika.</a:t>
            </a:r>
            <a:endParaRPr lang="sr-Latn-CS" sz="2400"/>
          </a:p>
          <a:p>
            <a:pPr algn="just" eaLnBrk="0" hangingPunct="0"/>
            <a:r>
              <a:rPr lang="sr-Latn-CS" sz="2400">
                <a:cs typeface="Times New Roman" pitchFamily="18" charset="0"/>
              </a:rPr>
              <a:t>Grafičko određivanje pK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zasniva se </a:t>
            </a:r>
            <a:endParaRPr lang="sr-Latn-CS" sz="2400"/>
          </a:p>
          <a:p>
            <a:pPr algn="just" eaLnBrk="0" hangingPunct="0"/>
            <a:r>
              <a:rPr lang="sr-Latn-CS" sz="2400">
                <a:cs typeface="Times New Roman" pitchFamily="18" charset="0"/>
              </a:rPr>
              <a:t>na linearizaciji jednačine</a:t>
            </a:r>
            <a:endParaRPr lang="sr-Latn-CS" sz="240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4"/>
          <p:cNvSpPr>
            <a:spLocks noChangeArrowheads="1"/>
          </p:cNvSpPr>
          <p:nvPr/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200" b="1" i="1">
                <a:solidFill>
                  <a:srgbClr val="000000"/>
                </a:solidFill>
                <a:cs typeface="Arial" charset="0"/>
              </a:rPr>
              <a:t>Mikrokonstante</a:t>
            </a:r>
            <a:br>
              <a:rPr lang="sr-Latn-CS" sz="3200" b="1" i="1">
                <a:solidFill>
                  <a:srgbClr val="000000"/>
                </a:solidFill>
                <a:cs typeface="Arial" charset="0"/>
              </a:rPr>
            </a:br>
            <a:endParaRPr lang="sr-Latn-CS" sz="3200" b="1" i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4275" name="Rectangle 5"/>
          <p:cNvSpPr>
            <a:spLocks noChangeArrowheads="1"/>
          </p:cNvSpPr>
          <p:nvPr/>
        </p:nvSpPr>
        <p:spPr bwMode="auto">
          <a:xfrm>
            <a:off x="1187450" y="1700213"/>
            <a:ext cx="6777038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800">
                <a:cs typeface="Times New Roman" pitchFamily="18" charset="0"/>
              </a:rPr>
              <a:t>Mikro-konstante su ravnotežne konstante </a:t>
            </a:r>
            <a:endParaRPr lang="sr-Latn-CS" sz="2800"/>
          </a:p>
          <a:p>
            <a:pPr algn="just"/>
            <a:r>
              <a:rPr lang="sr-Latn-CS" sz="2800">
                <a:cs typeface="Times New Roman" pitchFamily="18" charset="0"/>
              </a:rPr>
              <a:t>onih reakcija koje se odigravaju između </a:t>
            </a:r>
            <a:endParaRPr lang="sr-Latn-CS" sz="2800"/>
          </a:p>
          <a:p>
            <a:pPr algn="just"/>
            <a:r>
              <a:rPr lang="sr-Latn-CS" sz="2800">
                <a:cs typeface="Times New Roman" pitchFamily="18" charset="0"/>
              </a:rPr>
              <a:t>izomernih čestica u rastvoru.</a:t>
            </a:r>
            <a:endParaRPr lang="sr-Latn-CS" sz="2800"/>
          </a:p>
        </p:txBody>
      </p:sp>
      <p:sp>
        <p:nvSpPr>
          <p:cNvPr id="54276" name="Rectangle 6"/>
          <p:cNvSpPr>
            <a:spLocks noChangeArrowheads="1"/>
          </p:cNvSpPr>
          <p:nvPr/>
        </p:nvSpPr>
        <p:spPr bwMode="auto">
          <a:xfrm>
            <a:off x="900113" y="3827463"/>
            <a:ext cx="7507287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sr-Latn-CS" sz="2400">
                <a:cs typeface="Times New Roman" pitchFamily="18" charset="0"/>
              </a:rPr>
              <a:t>posledica različite strukture molekula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400">
                <a:sym typeface="Wingdings 3" pitchFamily="18" charset="2"/>
              </a:rPr>
              <a:t> </a:t>
            </a:r>
            <a:r>
              <a:rPr lang="sr-Latn-CS" sz="2400">
                <a:cs typeface="Times New Roman" pitchFamily="18" charset="0"/>
              </a:rPr>
              <a:t>za njihovo određivanje primenljive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metode koje pored promena u ravnotežnom stanju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mogu da prate i strukturne promene u molekulu </a:t>
            </a:r>
            <a:endParaRPr lang="sr-Latn-CS" sz="2400"/>
          </a:p>
          <a:p>
            <a:pPr algn="just"/>
            <a:r>
              <a:rPr lang="sr-Latn-CS" sz="2400"/>
              <a:t>(</a:t>
            </a:r>
            <a:r>
              <a:rPr lang="sr-Latn-CS" sz="2400">
                <a:cs typeface="Times New Roman" pitchFamily="18" charset="0"/>
              </a:rPr>
              <a:t>NMR, spektrofotometrija i Ramanova spektroskopija</a:t>
            </a:r>
            <a:r>
              <a:rPr lang="sr-Latn-CS" sz="2400"/>
              <a:t>)</a:t>
            </a:r>
            <a:r>
              <a:rPr lang="sr-Latn-CS" sz="2400">
                <a:cs typeface="Times New Roman" pitchFamily="18" charset="0"/>
              </a:rPr>
              <a:t>.</a:t>
            </a:r>
            <a:endParaRPr lang="sr-Latn-CS" sz="240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260350"/>
            <a:ext cx="6542088" cy="147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916113"/>
            <a:ext cx="4573588" cy="421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825" y="1916113"/>
            <a:ext cx="354330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65650" y="4005263"/>
            <a:ext cx="4578350" cy="1698625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55302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938" y="5805488"/>
            <a:ext cx="3319462" cy="820737"/>
          </a:xfrm>
          <a:prstGeom prst="rect">
            <a:avLst/>
          </a:prstGeom>
          <a:noFill/>
          <a:ln w="38100" cmpd="dbl">
            <a:solidFill>
              <a:srgbClr val="000099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4"/>
          <p:cNvSpPr>
            <a:spLocks noChangeArrowheads="1"/>
          </p:cNvSpPr>
          <p:nvPr/>
        </p:nvSpPr>
        <p:spPr bwMode="auto">
          <a:xfrm>
            <a:off x="468313" y="5492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200" b="1">
                <a:solidFill>
                  <a:srgbClr val="000000"/>
                </a:solidFill>
                <a:cs typeface="Arial" charset="0"/>
              </a:rPr>
              <a:t>Konduktometrijsko određivanje kiselinskih konstanti</a:t>
            </a:r>
            <a:br>
              <a:rPr lang="sr-Latn-CS" sz="3200" b="1">
                <a:solidFill>
                  <a:srgbClr val="000000"/>
                </a:solidFill>
                <a:cs typeface="Arial" charset="0"/>
              </a:rPr>
            </a:br>
            <a:endParaRPr lang="sr-Latn-CS" sz="32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6323" name="Rectangle 5"/>
          <p:cNvSpPr>
            <a:spLocks noChangeArrowheads="1"/>
          </p:cNvSpPr>
          <p:nvPr/>
        </p:nvSpPr>
        <p:spPr bwMode="auto">
          <a:xfrm>
            <a:off x="468313" y="1628775"/>
            <a:ext cx="816927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30000"/>
              </a:lnSpc>
              <a:buFont typeface="Wingdings" pitchFamily="2" charset="2"/>
              <a:buChar char="Ø"/>
            </a:pPr>
            <a:r>
              <a:rPr lang="sr-Latn-CS" sz="2600">
                <a:solidFill>
                  <a:srgbClr val="000066"/>
                </a:solidFill>
              </a:rPr>
              <a:t> </a:t>
            </a:r>
            <a:r>
              <a:rPr lang="sr-Latn-CS" sz="2800">
                <a:solidFill>
                  <a:srgbClr val="000066"/>
                </a:solidFill>
                <a:cs typeface="Times New Roman" pitchFamily="18" charset="0"/>
              </a:rPr>
              <a:t>Najstarija metoda za određivanje </a:t>
            </a:r>
            <a:endParaRPr lang="sr-Latn-CS" sz="2800">
              <a:solidFill>
                <a:srgbClr val="000066"/>
              </a:solidFill>
            </a:endParaRPr>
          </a:p>
          <a:p>
            <a:pPr algn="just">
              <a:lnSpc>
                <a:spcPct val="130000"/>
              </a:lnSpc>
              <a:buFont typeface="Wingdings" pitchFamily="2" charset="2"/>
              <a:buNone/>
            </a:pPr>
            <a:r>
              <a:rPr lang="sr-Latn-CS" sz="2800">
                <a:solidFill>
                  <a:srgbClr val="000066"/>
                </a:solidFill>
              </a:rPr>
              <a:t>    </a:t>
            </a:r>
            <a:r>
              <a:rPr lang="sr-Latn-CS" sz="2800">
                <a:solidFill>
                  <a:srgbClr val="000066"/>
                </a:solidFill>
                <a:cs typeface="Times New Roman" pitchFamily="18" charset="0"/>
              </a:rPr>
              <a:t>kiselinskih konstanti </a:t>
            </a:r>
            <a:endParaRPr lang="sr-Latn-CS" sz="2800">
              <a:solidFill>
                <a:srgbClr val="000066"/>
              </a:solidFill>
            </a:endParaRPr>
          </a:p>
          <a:p>
            <a:pPr algn="just">
              <a:lnSpc>
                <a:spcPct val="130000"/>
              </a:lnSpc>
              <a:buFont typeface="Wingdings" pitchFamily="2" charset="2"/>
              <a:buChar char="Ø"/>
            </a:pPr>
            <a:r>
              <a:rPr lang="sr-Latn-CS" sz="2800">
                <a:solidFill>
                  <a:srgbClr val="000066"/>
                </a:solidFill>
              </a:rPr>
              <a:t> </a:t>
            </a:r>
            <a:r>
              <a:rPr lang="sr-Latn-CS" sz="2800">
                <a:solidFill>
                  <a:srgbClr val="000066"/>
                </a:solidFill>
                <a:cs typeface="Times New Roman" pitchFamily="18" charset="0"/>
              </a:rPr>
              <a:t>Dugo vremena smatrana je čak i preciznijom od </a:t>
            </a:r>
            <a:endParaRPr lang="sr-Latn-CS" sz="2800">
              <a:solidFill>
                <a:srgbClr val="000066"/>
              </a:solidFill>
            </a:endParaRPr>
          </a:p>
          <a:p>
            <a:pPr algn="just">
              <a:lnSpc>
                <a:spcPct val="130000"/>
              </a:lnSpc>
              <a:buFont typeface="Wingdings" pitchFamily="2" charset="2"/>
              <a:buNone/>
            </a:pPr>
            <a:r>
              <a:rPr lang="sr-Latn-CS" sz="2800">
                <a:solidFill>
                  <a:srgbClr val="000066"/>
                </a:solidFill>
              </a:rPr>
              <a:t>    </a:t>
            </a:r>
            <a:r>
              <a:rPr lang="sr-Latn-CS" sz="2800">
                <a:solidFill>
                  <a:srgbClr val="000066"/>
                </a:solidFill>
                <a:cs typeface="Times New Roman" pitchFamily="18" charset="0"/>
              </a:rPr>
              <a:t>elektrohemijskih metoda</a:t>
            </a:r>
            <a:endParaRPr lang="sr-Latn-CS" sz="2800">
              <a:solidFill>
                <a:srgbClr val="000066"/>
              </a:solidFill>
            </a:endParaRPr>
          </a:p>
          <a:p>
            <a:pPr algn="just">
              <a:lnSpc>
                <a:spcPct val="130000"/>
              </a:lnSpc>
              <a:buFont typeface="Wingdings" pitchFamily="2" charset="2"/>
              <a:buNone/>
            </a:pPr>
            <a:r>
              <a:rPr lang="sr-Latn-CS" sz="2800">
                <a:solidFill>
                  <a:srgbClr val="5C0000"/>
                </a:solidFill>
              </a:rPr>
              <a:t>Međutim:</a:t>
            </a:r>
            <a:r>
              <a:rPr lang="sr-Latn-CS" sz="2800">
                <a:cs typeface="Times New Roman" pitchFamily="18" charset="0"/>
              </a:rPr>
              <a:t> </a:t>
            </a:r>
            <a:endParaRPr lang="sr-Latn-CS" sz="2800"/>
          </a:p>
          <a:p>
            <a:pPr algn="just">
              <a:lnSpc>
                <a:spcPct val="130000"/>
              </a:lnSpc>
              <a:buFont typeface="Wingdings" pitchFamily="2" charset="2"/>
              <a:buChar char="ü"/>
            </a:pPr>
            <a:r>
              <a:rPr lang="sr-Latn-CS" sz="2800">
                <a:solidFill>
                  <a:srgbClr val="800000"/>
                </a:solidFill>
              </a:rPr>
              <a:t> 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metoda je ograničene primenljivosti</a:t>
            </a:r>
            <a:endParaRPr lang="sr-Latn-CS" sz="2800">
              <a:solidFill>
                <a:srgbClr val="800000"/>
              </a:solidFill>
            </a:endParaRPr>
          </a:p>
          <a:p>
            <a:pPr algn="just">
              <a:lnSpc>
                <a:spcPct val="130000"/>
              </a:lnSpc>
              <a:buFont typeface="Wingdings" pitchFamily="2" charset="2"/>
              <a:buChar char="ü"/>
            </a:pP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 </a:t>
            </a:r>
            <a:r>
              <a:rPr lang="sr-Latn-CS" sz="2800">
                <a:solidFill>
                  <a:srgbClr val="800000"/>
                </a:solidFill>
              </a:rPr>
              <a:t>uglavnom 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zahteva dugotrajni iterativni </a:t>
            </a:r>
            <a:endParaRPr lang="sr-Latn-CS" sz="2800">
              <a:solidFill>
                <a:srgbClr val="800000"/>
              </a:solidFill>
            </a:endParaRPr>
          </a:p>
          <a:p>
            <a:pPr algn="just">
              <a:lnSpc>
                <a:spcPct val="130000"/>
              </a:lnSpc>
              <a:buFont typeface="Wingdings" pitchFamily="2" charset="2"/>
              <a:buNone/>
            </a:pPr>
            <a:r>
              <a:rPr lang="en-US" sz="2800">
                <a:solidFill>
                  <a:srgbClr val="800000"/>
                </a:solidFill>
                <a:cs typeface="Times New Roman" pitchFamily="18" charset="0"/>
              </a:rPr>
              <a:t>    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proces izračunavanja</a:t>
            </a:r>
            <a:r>
              <a:rPr lang="sr-Latn-CS" sz="2600">
                <a:solidFill>
                  <a:srgbClr val="800000"/>
                </a:solidFill>
                <a:cs typeface="Times New Roman" pitchFamily="18" charset="0"/>
              </a:rPr>
              <a:t> </a:t>
            </a:r>
            <a:endParaRPr lang="sr-Latn-CS" sz="2600">
              <a:solidFill>
                <a:srgbClr val="800000"/>
              </a:solidFill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4"/>
          <p:cNvSpPr>
            <a:spLocks noChangeArrowheads="1"/>
          </p:cNvSpPr>
          <p:nvPr/>
        </p:nvSpPr>
        <p:spPr bwMode="auto">
          <a:xfrm>
            <a:off x="900113" y="1154113"/>
            <a:ext cx="7656512" cy="405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sr-Latn-CS" sz="3200">
                <a:solidFill>
                  <a:srgbClr val="003366"/>
                </a:solidFill>
                <a:cs typeface="Times New Roman" pitchFamily="18" charset="0"/>
              </a:rPr>
              <a:t>Osnovni princip metode</a:t>
            </a:r>
            <a:r>
              <a:rPr lang="sr-Latn-CS" sz="3200">
                <a:solidFill>
                  <a:srgbClr val="003366"/>
                </a:solidFill>
              </a:rPr>
              <a:t>:</a:t>
            </a:r>
            <a:r>
              <a:rPr lang="sr-Latn-CS" sz="2800">
                <a:cs typeface="Times New Roman" pitchFamily="18" charset="0"/>
              </a:rPr>
              <a:t> </a:t>
            </a:r>
            <a:endParaRPr lang="sr-Latn-CS" sz="2800"/>
          </a:p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merenj</a:t>
            </a:r>
            <a:r>
              <a:rPr lang="sr-Latn-CS" sz="2800">
                <a:solidFill>
                  <a:srgbClr val="800000"/>
                </a:solidFill>
              </a:rPr>
              <a:t>e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 ekvivalentne provodljivosti (λ) </a:t>
            </a:r>
            <a:endParaRPr lang="sr-Latn-CS" sz="2800">
              <a:solidFill>
                <a:srgbClr val="800000"/>
              </a:solidFill>
            </a:endParaRPr>
          </a:p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kiseline </a:t>
            </a:r>
            <a:r>
              <a:rPr lang="sr-Latn-CS" sz="2800">
                <a:solidFill>
                  <a:srgbClr val="800000"/>
                </a:solidFill>
              </a:rPr>
              <a:t>HA 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i njeno poređenj</a:t>
            </a:r>
            <a:r>
              <a:rPr lang="sr-Latn-CS" sz="2800">
                <a:solidFill>
                  <a:srgbClr val="800000"/>
                </a:solidFill>
              </a:rPr>
              <a:t>e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 sa merenom </a:t>
            </a:r>
            <a:endParaRPr lang="sr-Latn-CS" sz="2800">
              <a:solidFill>
                <a:srgbClr val="800000"/>
              </a:solidFill>
            </a:endParaRPr>
          </a:p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ili izračunatom graničnom ekvivalentnom </a:t>
            </a:r>
            <a:endParaRPr lang="sr-Latn-CS" sz="2800">
              <a:solidFill>
                <a:srgbClr val="800000"/>
              </a:solidFill>
            </a:endParaRPr>
          </a:p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provodljivošću (λ</a:t>
            </a:r>
            <a:r>
              <a:rPr lang="sr-Latn-CS" sz="2800" baseline="-30000">
                <a:solidFill>
                  <a:srgbClr val="800000"/>
                </a:solidFill>
                <a:cs typeface="Times New Roman" pitchFamily="18" charset="0"/>
              </a:rPr>
              <a:t>0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)</a:t>
            </a:r>
            <a:endParaRPr lang="sr-Latn-CS" sz="2800">
              <a:solidFill>
                <a:srgbClr val="800000"/>
              </a:solidFill>
            </a:endParaRPr>
          </a:p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000066"/>
                </a:solidFill>
              </a:rPr>
              <a:t>λ</a:t>
            </a:r>
            <a:r>
              <a:rPr lang="sr-Latn-CS" sz="2800" baseline="-25000">
                <a:solidFill>
                  <a:srgbClr val="000066"/>
                </a:solidFill>
              </a:rPr>
              <a:t>0</a:t>
            </a:r>
            <a:r>
              <a:rPr lang="sr-Latn-CS" sz="280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sr-Latn-CS" sz="2800">
                <a:solidFill>
                  <a:srgbClr val="000066"/>
                </a:solidFill>
              </a:rPr>
              <a:t>=</a:t>
            </a:r>
            <a:r>
              <a:rPr lang="sr-Latn-CS" sz="2800">
                <a:solidFill>
                  <a:srgbClr val="000066"/>
                </a:solidFill>
                <a:cs typeface="Times New Roman" pitchFamily="18" charset="0"/>
              </a:rPr>
              <a:t> provodljivosti pri beskonačnom razblaženju</a:t>
            </a:r>
            <a:endParaRPr lang="sr-Latn-CS" sz="2800">
              <a:solidFill>
                <a:srgbClr val="000066"/>
              </a:solidFill>
            </a:endParaRPr>
          </a:p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000066"/>
                </a:solidFill>
              </a:rPr>
              <a:t>(</a:t>
            </a:r>
            <a:r>
              <a:rPr lang="sr-Latn-CS" sz="2800">
                <a:solidFill>
                  <a:srgbClr val="000066"/>
                </a:solidFill>
                <a:cs typeface="Times New Roman" pitchFamily="18" charset="0"/>
              </a:rPr>
              <a:t>potpun</a:t>
            </a:r>
            <a:r>
              <a:rPr lang="sr-Latn-CS" sz="2800">
                <a:solidFill>
                  <a:srgbClr val="000066"/>
                </a:solidFill>
              </a:rPr>
              <a:t>a</a:t>
            </a:r>
            <a:r>
              <a:rPr lang="sr-Latn-CS" sz="2800">
                <a:solidFill>
                  <a:srgbClr val="000066"/>
                </a:solidFill>
                <a:cs typeface="Times New Roman" pitchFamily="18" charset="0"/>
              </a:rPr>
              <a:t> jonizacij</a:t>
            </a:r>
            <a:r>
              <a:rPr lang="sr-Latn-CS" sz="2800">
                <a:solidFill>
                  <a:srgbClr val="000066"/>
                </a:solidFill>
              </a:rPr>
              <a:t>a)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1042988" y="908050"/>
            <a:ext cx="64817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Wingdings 3" pitchFamily="18" charset="2"/>
              <a:buNone/>
            </a:pPr>
            <a:r>
              <a:rPr lang="sr-Latn-CS" sz="2800">
                <a:cs typeface="Times New Roman" pitchFamily="18" charset="0"/>
              </a:rPr>
              <a:t>Ostvaldov (Ostwald) zakon razblaženja</a:t>
            </a:r>
            <a:r>
              <a:rPr lang="sr-Latn-CS" sz="2800"/>
              <a:t>:</a:t>
            </a:r>
            <a:r>
              <a:rPr lang="sr-Latn-CS" sz="1200"/>
              <a:t> </a:t>
            </a:r>
            <a:endParaRPr lang="sr-Latn-CS"/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1042988" y="1916113"/>
          <a:ext cx="3689350" cy="1090612"/>
        </p:xfrm>
        <a:graphic>
          <a:graphicData uri="http://schemas.openxmlformats.org/presentationml/2006/ole">
            <p:oleObj spid="_x0000_s106498" name="Equation" r:id="rId3" imgW="1676855" imgH="495789" progId="Equation.3">
              <p:embed/>
            </p:oleObj>
          </a:graphicData>
        </a:graphic>
      </p:graphicFrame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5651500" y="1916113"/>
          <a:ext cx="2414588" cy="1011237"/>
        </p:xfrm>
        <a:graphic>
          <a:graphicData uri="http://schemas.openxmlformats.org/presentationml/2006/ole">
            <p:oleObj spid="_x0000_s106499" name="Equation" r:id="rId4" imgW="1209021" imgH="505886" progId="Equation.3">
              <p:embed/>
            </p:oleObj>
          </a:graphicData>
        </a:graphic>
      </p:graphicFrame>
      <p:sp>
        <p:nvSpPr>
          <p:cNvPr id="26630" name="Rectangle 7"/>
          <p:cNvSpPr>
            <a:spLocks noChangeArrowheads="1"/>
          </p:cNvSpPr>
          <p:nvPr/>
        </p:nvSpPr>
        <p:spPr bwMode="auto">
          <a:xfrm>
            <a:off x="971550" y="3716338"/>
            <a:ext cx="7043738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sr-Latn-CS" sz="2600">
                <a:cs typeface="Times New Roman" pitchFamily="18" charset="0"/>
              </a:rPr>
              <a:t>Postupak se ponavlja više puta pri različitim </a:t>
            </a:r>
            <a:endParaRPr lang="sr-Latn-CS" sz="2600"/>
          </a:p>
          <a:p>
            <a:pPr algn="just">
              <a:lnSpc>
                <a:spcPct val="130000"/>
              </a:lnSpc>
            </a:pPr>
            <a:r>
              <a:rPr lang="sr-Latn-CS" sz="2600">
                <a:cs typeface="Times New Roman" pitchFamily="18" charset="0"/>
              </a:rPr>
              <a:t>razblaženjima rastvora </a:t>
            </a:r>
            <a:r>
              <a:rPr lang="sr-Latn-CS" sz="2600"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600">
                <a:cs typeface="Times New Roman" pitchFamily="18" charset="0"/>
              </a:rPr>
              <a:t> različite vrednosti za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7885113" y="4437063"/>
          <a:ext cx="320675" cy="320675"/>
        </p:xfrm>
        <a:graphic>
          <a:graphicData uri="http://schemas.openxmlformats.org/presentationml/2006/ole">
            <p:oleObj spid="_x0000_s106500" name="Equation" r:id="rId5" imgW="152268" imgH="152268" progId="Equation.3">
              <p:embed/>
            </p:oleObj>
          </a:graphicData>
        </a:graphic>
      </p:graphicFrame>
      <p:sp>
        <p:nvSpPr>
          <p:cNvPr id="26631" name="Rectangle 9"/>
          <p:cNvSpPr>
            <a:spLocks noChangeArrowheads="1"/>
          </p:cNvSpPr>
          <p:nvPr/>
        </p:nvSpPr>
        <p:spPr bwMode="auto">
          <a:xfrm>
            <a:off x="1403350" y="5143500"/>
            <a:ext cx="5454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1200">
                <a:cs typeface="Times New Roman" pitchFamily="18" charset="0"/>
              </a:rPr>
              <a:t> 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800">
                <a:solidFill>
                  <a:srgbClr val="800000"/>
                </a:solidFill>
                <a:sym typeface="Wingdings 3" pitchFamily="18" charset="2"/>
              </a:rPr>
              <a:t> 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preciznij</a:t>
            </a:r>
            <a:r>
              <a:rPr lang="sr-Latn-CS" sz="2800">
                <a:solidFill>
                  <a:srgbClr val="800000"/>
                </a:solidFill>
              </a:rPr>
              <a:t>a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 </a:t>
            </a:r>
            <a:r>
              <a:rPr lang="sr-Latn-CS" sz="2800">
                <a:solidFill>
                  <a:srgbClr val="800000"/>
                </a:solidFill>
              </a:rPr>
              <a:t>srednja vrednost </a:t>
            </a:r>
            <a:r>
              <a:rPr lang="sr-Latn-CS" sz="2800" i="1">
                <a:solidFill>
                  <a:srgbClr val="800000"/>
                </a:solidFill>
              </a:rPr>
              <a:t>K</a:t>
            </a:r>
            <a:r>
              <a:rPr lang="sr-Latn-CS" sz="2800" i="1" baseline="-25000">
                <a:solidFill>
                  <a:srgbClr val="800000"/>
                </a:solidFill>
              </a:rPr>
              <a:t>k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.</a:t>
            </a:r>
            <a:endParaRPr lang="sr-Latn-CS" sz="2800">
              <a:solidFill>
                <a:srgbClr val="800000"/>
              </a:solidFill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6443663" y="1052513"/>
          <a:ext cx="363537" cy="436562"/>
        </p:xfrm>
        <a:graphic>
          <a:graphicData uri="http://schemas.openxmlformats.org/presentationml/2006/ole">
            <p:oleObj spid="_x0000_s107522" name="Equation" r:id="rId3" imgW="190500" imgH="228600" progId="Equation.3">
              <p:embed/>
            </p:oleObj>
          </a:graphicData>
        </a:graphic>
      </p:graphicFrame>
      <p:sp>
        <p:nvSpPr>
          <p:cNvPr id="27652" name="Rectangle 6"/>
          <p:cNvSpPr>
            <a:spLocks noChangeArrowheads="1"/>
          </p:cNvSpPr>
          <p:nvPr/>
        </p:nvSpPr>
        <p:spPr bwMode="auto">
          <a:xfrm>
            <a:off x="611188" y="981075"/>
            <a:ext cx="7920037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- </a:t>
            </a:r>
            <a:r>
              <a:rPr lang="sr-Latn-CS" sz="2800">
                <a:cs typeface="Times New Roman" pitchFamily="18" charset="0"/>
              </a:rPr>
              <a:t>eksperimentalno se može odrediti </a:t>
            </a:r>
            <a:endParaRPr lang="en-US" sz="2800">
              <a:cs typeface="Times New Roman" pitchFamily="18" charset="0"/>
            </a:endParaRPr>
          </a:p>
          <a:p>
            <a:pPr algn="just"/>
            <a:r>
              <a:rPr lang="sr-Latn-CS" sz="2800">
                <a:cs typeface="Times New Roman" pitchFamily="18" charset="0"/>
              </a:rPr>
              <a:t>samo za rastvore soli;</a:t>
            </a:r>
            <a:endParaRPr lang="en-US" sz="2800">
              <a:cs typeface="Times New Roman" pitchFamily="18" charset="0"/>
            </a:endParaRPr>
          </a:p>
          <a:p>
            <a:pPr algn="just"/>
            <a:r>
              <a:rPr lang="en-US" sz="2800">
                <a:cs typeface="Times New Roman" pitchFamily="18" charset="0"/>
              </a:rPr>
              <a:t>I</a:t>
            </a:r>
            <a:r>
              <a:rPr lang="sr-Latn-CS" sz="2800">
                <a:cs typeface="Times New Roman" pitchFamily="18" charset="0"/>
              </a:rPr>
              <a:t>zuzetno velik</a:t>
            </a:r>
            <a:r>
              <a:rPr lang="en-US" sz="2800">
                <a:cs typeface="Times New Roman" pitchFamily="18" charset="0"/>
              </a:rPr>
              <a:t>a</a:t>
            </a:r>
            <a:r>
              <a:rPr lang="sr-Latn-CS" sz="2800">
                <a:cs typeface="Times New Roman" pitchFamily="18" charset="0"/>
              </a:rPr>
              <a:t> provodljivost </a:t>
            </a:r>
            <a:r>
              <a:rPr lang="en-US" sz="2800">
                <a:cs typeface="Times New Roman" pitchFamily="18" charset="0"/>
              </a:rPr>
              <a:t>H</a:t>
            </a:r>
            <a:r>
              <a:rPr lang="sr-Latn-CS" sz="2800" baseline="30000"/>
              <a:t>+</a:t>
            </a:r>
            <a:r>
              <a:rPr lang="sr-Latn-CS" sz="2800">
                <a:cs typeface="Times New Roman" pitchFamily="18" charset="0"/>
              </a:rPr>
              <a:t> i </a:t>
            </a:r>
            <a:r>
              <a:rPr lang="sr-Latn-CS" sz="2800"/>
              <a:t>OH</a:t>
            </a:r>
            <a:r>
              <a:rPr lang="sr-Latn-CS" sz="2800">
                <a:cs typeface="Arial" charset="0"/>
              </a:rPr>
              <a:t>ˉ</a:t>
            </a:r>
            <a:r>
              <a:rPr lang="sr-Latn-CS" sz="2800">
                <a:cs typeface="Times New Roman" pitchFamily="18" charset="0"/>
              </a:rPr>
              <a:t> jona </a:t>
            </a:r>
            <a:endParaRPr lang="en-US" sz="2800">
              <a:cs typeface="Times New Roman" pitchFamily="18" charset="0"/>
            </a:endParaRPr>
          </a:p>
          <a:p>
            <a:pPr algn="just"/>
            <a:r>
              <a:rPr lang="sr-Latn-CS" sz="2800">
                <a:cs typeface="Times New Roman" pitchFamily="18" charset="0"/>
              </a:rPr>
              <a:t>(350 Ω</a:t>
            </a:r>
            <a:r>
              <a:rPr lang="sr-Latn-CS" sz="2800" baseline="30000">
                <a:cs typeface="Times New Roman" pitchFamily="18" charset="0"/>
              </a:rPr>
              <a:t>-1</a:t>
            </a:r>
            <a:r>
              <a:rPr lang="sr-Latn-CS" sz="2800">
                <a:cs typeface="Times New Roman" pitchFamily="18" charset="0"/>
              </a:rPr>
              <a:t>cm</a:t>
            </a:r>
            <a:r>
              <a:rPr lang="sr-Latn-CS" sz="2800" baseline="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 i 199 Ω</a:t>
            </a:r>
            <a:r>
              <a:rPr lang="sr-Latn-CS" sz="2800" baseline="30000">
                <a:cs typeface="Times New Roman" pitchFamily="18" charset="0"/>
              </a:rPr>
              <a:t>-1</a:t>
            </a:r>
            <a:r>
              <a:rPr lang="sr-Latn-CS" sz="2800">
                <a:cs typeface="Times New Roman" pitchFamily="18" charset="0"/>
              </a:rPr>
              <a:t>cm</a:t>
            </a:r>
            <a:r>
              <a:rPr lang="sr-Latn-CS" sz="2800" baseline="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 na 25°C) u odnosu na ostale jone (40 do oko 70 Ω</a:t>
            </a:r>
            <a:r>
              <a:rPr lang="sr-Latn-CS" sz="2800" baseline="30000">
                <a:cs typeface="Times New Roman" pitchFamily="18" charset="0"/>
              </a:rPr>
              <a:t>-1</a:t>
            </a:r>
            <a:r>
              <a:rPr lang="sr-Latn-CS" sz="2800">
                <a:cs typeface="Times New Roman" pitchFamily="18" charset="0"/>
              </a:rPr>
              <a:t>cm</a:t>
            </a:r>
            <a:r>
              <a:rPr lang="sr-Latn-CS" sz="2800" baseline="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) </a:t>
            </a:r>
          </a:p>
          <a:p>
            <a:pPr algn="just">
              <a:buFont typeface="Wingdings 3" pitchFamily="18" charset="2"/>
              <a:buChar char="a"/>
            </a:pPr>
            <a:r>
              <a:rPr lang="sr-Latn-CS" sz="2800">
                <a:cs typeface="Times New Roman" pitchFamily="18" charset="0"/>
              </a:rPr>
              <a:t>joni nastali autoprotolizom vode </a:t>
            </a:r>
          </a:p>
          <a:p>
            <a:pPr algn="just">
              <a:buFont typeface="Wingdings 3" pitchFamily="18" charset="2"/>
              <a:buNone/>
            </a:pPr>
            <a:r>
              <a:rPr lang="sr-Latn-CS" sz="2800">
                <a:cs typeface="Times New Roman" pitchFamily="18" charset="0"/>
              </a:rPr>
              <a:t>znatno menjaju provodljivost slabe kiseline ili baze </a:t>
            </a:r>
            <a:endParaRPr lang="en-US" sz="2800">
              <a:cs typeface="Times New Roman" pitchFamily="18" charset="0"/>
            </a:endParaRPr>
          </a:p>
          <a:p>
            <a:pPr algn="just"/>
            <a:endParaRPr lang="sr-Latn-CS" sz="2800">
              <a:cs typeface="Times New Roman" pitchFamily="18" charset="0"/>
              <a:sym typeface="Wingdings 3" pitchFamily="18" charset="2"/>
            </a:endParaRPr>
          </a:p>
          <a:p>
            <a:pPr algn="just"/>
            <a:r>
              <a:rPr lang="sr-Latn-CS" sz="2800">
                <a:cs typeface="Times New Roman" pitchFamily="18" charset="0"/>
                <a:sym typeface="Wingdings 3" pitchFamily="18" charset="2"/>
              </a:rPr>
              <a:t> </a:t>
            </a:r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2124075" y="5013325"/>
          <a:ext cx="5337175" cy="587375"/>
        </p:xfrm>
        <a:graphic>
          <a:graphicData uri="http://schemas.openxmlformats.org/presentationml/2006/ole">
            <p:oleObj spid="_x0000_s107523" name="Equation" r:id="rId4" imgW="2428847" imgH="266825" progId="Equation.3">
              <p:embed/>
            </p:oleObj>
          </a:graphicData>
        </a:graphic>
      </p:graphicFrame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/>
          <p:cNvSpPr>
            <a:spLocks noChangeArrowheads="1"/>
          </p:cNvSpPr>
          <p:nvPr/>
        </p:nvSpPr>
        <p:spPr bwMode="auto">
          <a:xfrm>
            <a:off x="1476375" y="2133600"/>
            <a:ext cx="59372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sr-Latn-CS" sz="2400"/>
              <a:t> P</a:t>
            </a:r>
            <a:r>
              <a:rPr lang="sr-Latn-CS" sz="2400">
                <a:cs typeface="Times New Roman" pitchFamily="18" charset="0"/>
              </a:rPr>
              <a:t>ri svakoj promeni razblaženja moraju</a:t>
            </a:r>
            <a:r>
              <a:rPr lang="sr-Latn-CS" sz="2400"/>
              <a:t> se</a:t>
            </a:r>
          </a:p>
          <a:p>
            <a:r>
              <a:rPr lang="sr-Latn-CS" sz="2400">
                <a:cs typeface="Times New Roman" pitchFamily="18" charset="0"/>
              </a:rPr>
              <a:t>izračunavati koeficijenti aktiviteta</a:t>
            </a:r>
          </a:p>
        </p:txBody>
      </p:sp>
      <p:sp>
        <p:nvSpPr>
          <p:cNvPr id="58371" name="Rectangle 5"/>
          <p:cNvSpPr>
            <a:spLocks noChangeArrowheads="1"/>
          </p:cNvSpPr>
          <p:nvPr/>
        </p:nvSpPr>
        <p:spPr bwMode="auto">
          <a:xfrm>
            <a:off x="1476375" y="2852738"/>
            <a:ext cx="49847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sr-Latn-CS" sz="2400"/>
              <a:t> Stroga kontrola temperature </a:t>
            </a:r>
          </a:p>
          <a:p>
            <a:pPr>
              <a:buFontTx/>
              <a:buChar char="•"/>
            </a:pPr>
            <a:r>
              <a:rPr lang="sr-Latn-CS" sz="2400"/>
              <a:t> Rastvarač i rastvorena supstanca </a:t>
            </a:r>
          </a:p>
          <a:p>
            <a:r>
              <a:rPr lang="sr-Latn-CS" sz="2400"/>
              <a:t>moraju biti izuzetne čistoće</a:t>
            </a:r>
          </a:p>
        </p:txBody>
      </p:sp>
      <p:sp>
        <p:nvSpPr>
          <p:cNvPr id="58372" name="Text Box 6"/>
          <p:cNvSpPr txBox="1">
            <a:spLocks noChangeArrowheads="1"/>
          </p:cNvSpPr>
          <p:nvPr/>
        </p:nvSpPr>
        <p:spPr bwMode="auto">
          <a:xfrm>
            <a:off x="1476375" y="1268413"/>
            <a:ext cx="18669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/>
              <a:t>Nedostaci:</a:t>
            </a:r>
          </a:p>
        </p:txBody>
      </p:sp>
      <p:sp>
        <p:nvSpPr>
          <p:cNvPr id="58373" name="Rectangle 7"/>
          <p:cNvSpPr>
            <a:spLocks noChangeArrowheads="1"/>
          </p:cNvSpPr>
          <p:nvPr/>
        </p:nvSpPr>
        <p:spPr bwMode="auto">
          <a:xfrm>
            <a:off x="900113" y="4724400"/>
            <a:ext cx="70151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Specijalna prednost</a:t>
            </a:r>
            <a:r>
              <a:rPr lang="sr-Latn-CS" sz="2400"/>
              <a:t>:</a:t>
            </a:r>
            <a:r>
              <a:rPr lang="sr-Latn-CS" sz="2400">
                <a:cs typeface="Times New Roman" pitchFamily="18" charset="0"/>
              </a:rPr>
              <a:t> može se primeniti u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vrlo razblaženim rastvorima</a:t>
            </a:r>
            <a:endParaRPr lang="sr-Latn-CS" sz="2400"/>
          </a:p>
          <a:p>
            <a:r>
              <a:rPr lang="sr-Latn-CS" sz="2400">
                <a:cs typeface="Times New Roman" pitchFamily="18" charset="0"/>
                <a:sym typeface="Wingdings 3" pitchFamily="18" charset="2"/>
              </a:rPr>
              <a:t></a:t>
            </a:r>
            <a:r>
              <a:rPr lang="sr-Latn-CS" sz="2400">
                <a:sym typeface="Wingdings 3" pitchFamily="18" charset="2"/>
              </a:rPr>
              <a:t> </a:t>
            </a:r>
            <a:r>
              <a:rPr lang="sr-Latn-CS" sz="2400">
                <a:cs typeface="Times New Roman" pitchFamily="18" charset="0"/>
              </a:rPr>
              <a:t>određivanje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u vodi teško rastvornih kiselina 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/>
          <p:cNvSpPr>
            <a:spLocks noChangeArrowheads="1"/>
          </p:cNvSpPr>
          <p:nvPr/>
        </p:nvSpPr>
        <p:spPr bwMode="auto">
          <a:xfrm>
            <a:off x="539750" y="1268413"/>
            <a:ext cx="8396288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600">
                <a:cs typeface="Times New Roman" pitchFamily="18" charset="0"/>
              </a:rPr>
              <a:t>Primena </a:t>
            </a:r>
            <a:r>
              <a:rPr lang="sr-Latn-CS" sz="2600" baseline="30000">
                <a:cs typeface="Times New Roman" pitchFamily="18" charset="0"/>
              </a:rPr>
              <a:t>1</a:t>
            </a:r>
            <a:r>
              <a:rPr lang="sr-Latn-CS" sz="2600">
                <a:cs typeface="Times New Roman" pitchFamily="18" charset="0"/>
              </a:rPr>
              <a:t>H NMR za proučavanje </a:t>
            </a:r>
            <a:r>
              <a:rPr lang="sr-Latn-CS" sz="2600" b="1">
                <a:cs typeface="Times New Roman" pitchFamily="18" charset="0"/>
              </a:rPr>
              <a:t>k</a:t>
            </a:r>
            <a:r>
              <a:rPr lang="sr-Latn-CS" sz="2600" b="1"/>
              <a:t>/</a:t>
            </a:r>
            <a:r>
              <a:rPr lang="sr-Latn-CS" sz="2600" b="1">
                <a:cs typeface="Times New Roman" pitchFamily="18" charset="0"/>
              </a:rPr>
              <a:t>b</a:t>
            </a:r>
            <a:r>
              <a:rPr lang="sr-Latn-CS" sz="2600">
                <a:cs typeface="Times New Roman" pitchFamily="18" charset="0"/>
              </a:rPr>
              <a:t> ravnoteža </a:t>
            </a:r>
            <a:endParaRPr lang="sr-Latn-CS" sz="2600"/>
          </a:p>
          <a:p>
            <a:r>
              <a:rPr lang="sr-Latn-CS" sz="2600">
                <a:cs typeface="Times New Roman" pitchFamily="18" charset="0"/>
              </a:rPr>
              <a:t>naročito je bitna za supstance koje se ponašaju </a:t>
            </a:r>
            <a:endParaRPr lang="sr-Latn-CS" sz="2600"/>
          </a:p>
          <a:p>
            <a:r>
              <a:rPr lang="sr-Latn-CS" sz="2600">
                <a:cs typeface="Times New Roman" pitchFamily="18" charset="0"/>
              </a:rPr>
              <a:t>kao slabe kiseline ili baze (alkoholi, aldehidi, </a:t>
            </a:r>
            <a:endParaRPr lang="sr-Latn-CS" sz="2600"/>
          </a:p>
          <a:p>
            <a:r>
              <a:rPr lang="sr-Latn-CS" sz="2600">
                <a:cs typeface="Times New Roman" pitchFamily="18" charset="0"/>
              </a:rPr>
              <a:t>ketoni, etri, amini, heterociklična jedinjenja i sl.) </a:t>
            </a:r>
            <a:endParaRPr lang="sr-Latn-CS" sz="2600"/>
          </a:p>
          <a:p>
            <a:r>
              <a:rPr lang="sr-Latn-CS" sz="2600">
                <a:cs typeface="Times New Roman" pitchFamily="18" charset="0"/>
              </a:rPr>
              <a:t>ili kao vrlo jake kiseline (azotna, sulfonske kiseline i sl.).</a:t>
            </a:r>
            <a:r>
              <a:rPr lang="sr-Latn-CS" sz="2600"/>
              <a:t> </a:t>
            </a:r>
          </a:p>
        </p:txBody>
      </p:sp>
      <p:sp>
        <p:nvSpPr>
          <p:cNvPr id="60419" name="Rectangle 5"/>
          <p:cNvSpPr>
            <a:spLocks noChangeArrowheads="1"/>
          </p:cNvSpPr>
          <p:nvPr/>
        </p:nvSpPr>
        <p:spPr bwMode="auto">
          <a:xfrm>
            <a:off x="1619250" y="404813"/>
            <a:ext cx="64071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3200" b="1">
                <a:cs typeface="Times New Roman" pitchFamily="18" charset="0"/>
              </a:rPr>
              <a:t>Nuklearna magnetna rezonanca</a:t>
            </a:r>
            <a:r>
              <a:rPr lang="sr-Latn-CS" sz="3200"/>
              <a:t> </a:t>
            </a:r>
          </a:p>
        </p:txBody>
      </p:sp>
      <p:pic>
        <p:nvPicPr>
          <p:cNvPr id="6042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3573463"/>
            <a:ext cx="6762750" cy="2943225"/>
          </a:xfrm>
          <a:prstGeom prst="rect">
            <a:avLst/>
          </a:prstGeom>
          <a:noFill/>
          <a:ln w="38100" cmpd="dbl">
            <a:solidFill>
              <a:srgbClr val="000099"/>
            </a:solidFill>
            <a:miter lim="800000"/>
            <a:headEnd/>
            <a:tailEnd/>
          </a:ln>
        </p:spPr>
      </p:pic>
      <p:sp>
        <p:nvSpPr>
          <p:cNvPr id="60421" name="Line 7"/>
          <p:cNvSpPr>
            <a:spLocks noChangeShapeType="1"/>
          </p:cNvSpPr>
          <p:nvPr/>
        </p:nvSpPr>
        <p:spPr bwMode="auto">
          <a:xfrm>
            <a:off x="1258888" y="3860800"/>
            <a:ext cx="3673475" cy="0"/>
          </a:xfrm>
          <a:prstGeom prst="line">
            <a:avLst/>
          </a:prstGeom>
          <a:noFill/>
          <a:ln w="38100" cmpd="dbl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913"/>
            <a:ext cx="606742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475" y="2852738"/>
            <a:ext cx="5138738" cy="3843337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61444" name="Line 6"/>
          <p:cNvSpPr>
            <a:spLocks noChangeShapeType="1"/>
          </p:cNvSpPr>
          <p:nvPr/>
        </p:nvSpPr>
        <p:spPr bwMode="auto">
          <a:xfrm flipH="1">
            <a:off x="4067175" y="4149725"/>
            <a:ext cx="0" cy="1295400"/>
          </a:xfrm>
          <a:prstGeom prst="line">
            <a:avLst/>
          </a:prstGeom>
          <a:noFill/>
          <a:ln w="38100" cmpd="dbl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975</TotalTime>
  <Words>4907</Words>
  <Application>Microsoft Office PowerPoint</Application>
  <PresentationFormat>On-screen Show (4:3)</PresentationFormat>
  <Paragraphs>955</Paragraphs>
  <Slides>104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104</vt:i4>
      </vt:variant>
    </vt:vector>
  </HeadingPairs>
  <TitlesOfParts>
    <vt:vector size="108" baseType="lpstr">
      <vt:lpstr>Default Design</vt:lpstr>
      <vt:lpstr>Equation</vt:lpstr>
      <vt:lpstr>Document</vt:lpstr>
      <vt:lpstr>Microsoft Equation 3.0</vt:lpstr>
      <vt:lpstr>Hammett-ova funkcija kiselosti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Metode za predviđanje pKk vrednosti 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Elementi sa difuzionim potencijalom. Potenciometrijska titracija </vt:lpstr>
      <vt:lpstr>Slide 39</vt:lpstr>
      <vt:lpstr>Slide 40</vt:lpstr>
      <vt:lpstr>Monoprotične kiseline 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Krive raspodele 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Spektrofotometrijske metode za određivanje kiselinskih konstanti 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Analiza infleksione tačke</vt:lpstr>
      <vt:lpstr>Slide 81</vt:lpstr>
      <vt:lpstr>Metoda srednje tačke</vt:lpstr>
      <vt:lpstr>Slide 83</vt:lpstr>
      <vt:lpstr>Slide 84</vt:lpstr>
      <vt:lpstr>Slide 85</vt:lpstr>
      <vt:lpstr>Numeričko određivanje pKk pomoću linearnih jednačina </vt:lpstr>
      <vt:lpstr>Slide 87</vt:lpstr>
      <vt:lpstr>Metoda nelinearnog fitovanja 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</vt:vector>
  </TitlesOfParts>
  <Company>Chemistry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Hammett-ova funkcija kiselosti</dc:title>
  <dc:creator>korisnik</dc:creator>
  <cp:lastModifiedBy>Dusica</cp:lastModifiedBy>
  <cp:revision>53</cp:revision>
  <dcterms:created xsi:type="dcterms:W3CDTF">2007-12-26T21:34:36Z</dcterms:created>
  <dcterms:modified xsi:type="dcterms:W3CDTF">2014-03-28T12:22:36Z</dcterms:modified>
</cp:coreProperties>
</file>