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9" r:id="rId2"/>
    <p:sldId id="362" r:id="rId3"/>
    <p:sldId id="363" r:id="rId4"/>
    <p:sldId id="361" r:id="rId5"/>
    <p:sldId id="259" r:id="rId6"/>
    <p:sldId id="261" r:id="rId7"/>
    <p:sldId id="263" r:id="rId8"/>
    <p:sldId id="265" r:id="rId9"/>
    <p:sldId id="267" r:id="rId10"/>
    <p:sldId id="364" r:id="rId11"/>
    <p:sldId id="365" r:id="rId12"/>
    <p:sldId id="366" r:id="rId13"/>
    <p:sldId id="269" r:id="rId14"/>
    <p:sldId id="353" r:id="rId15"/>
    <p:sldId id="278" r:id="rId16"/>
    <p:sldId id="281" r:id="rId17"/>
    <p:sldId id="283" r:id="rId18"/>
    <p:sldId id="284" r:id="rId19"/>
    <p:sldId id="286" r:id="rId20"/>
    <p:sldId id="288" r:id="rId21"/>
    <p:sldId id="290" r:id="rId22"/>
    <p:sldId id="294" r:id="rId23"/>
    <p:sldId id="297" r:id="rId24"/>
    <p:sldId id="299" r:id="rId25"/>
    <p:sldId id="301" r:id="rId26"/>
    <p:sldId id="303" r:id="rId27"/>
    <p:sldId id="305" r:id="rId28"/>
    <p:sldId id="307" r:id="rId29"/>
    <p:sldId id="309" r:id="rId30"/>
    <p:sldId id="311" r:id="rId31"/>
    <p:sldId id="313" r:id="rId32"/>
    <p:sldId id="316" r:id="rId33"/>
    <p:sldId id="295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30" r:id="rId47"/>
    <p:sldId id="331" r:id="rId48"/>
    <p:sldId id="354" r:id="rId49"/>
    <p:sldId id="332" r:id="rId50"/>
    <p:sldId id="333" r:id="rId51"/>
    <p:sldId id="334" r:id="rId52"/>
    <p:sldId id="355" r:id="rId53"/>
    <p:sldId id="336" r:id="rId54"/>
    <p:sldId id="337" r:id="rId55"/>
    <p:sldId id="338" r:id="rId56"/>
    <p:sldId id="339" r:id="rId57"/>
    <p:sldId id="340" r:id="rId58"/>
    <p:sldId id="341" r:id="rId59"/>
    <p:sldId id="342" r:id="rId60"/>
    <p:sldId id="356" r:id="rId61"/>
    <p:sldId id="343" r:id="rId62"/>
    <p:sldId id="357" r:id="rId63"/>
    <p:sldId id="345" r:id="rId64"/>
    <p:sldId id="346" r:id="rId65"/>
    <p:sldId id="347" r:id="rId66"/>
    <p:sldId id="348" r:id="rId67"/>
    <p:sldId id="349" r:id="rId68"/>
    <p:sldId id="350" r:id="rId6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ilip\Documents\Hemometrija%20projekti\Medovi\fiz%20hem%20seceri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ilip\Documents\Hemometrija%20projekti\Medovi\fiz%20hem%20seceri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Total!$A$157</c:f>
              <c:strCache>
                <c:ptCount val="1"/>
                <c:pt idx="0">
                  <c:v>Acacia</c:v>
                </c:pt>
              </c:strCache>
            </c:strRef>
          </c:tx>
          <c:cat>
            <c:strRef>
              <c:f>Total!$B$156:$G$156</c:f>
              <c:strCache>
                <c:ptCount val="6"/>
                <c:pt idx="0">
                  <c:v>Glucose</c:v>
                </c:pt>
                <c:pt idx="1">
                  <c:v>Fructose</c:v>
                </c:pt>
                <c:pt idx="2">
                  <c:v>Moisture</c:v>
                </c:pt>
                <c:pt idx="3">
                  <c:v>pH</c:v>
                </c:pt>
                <c:pt idx="4">
                  <c:v>Free acidity</c:v>
                </c:pt>
                <c:pt idx="5">
                  <c:v>Specific optical rotation</c:v>
                </c:pt>
              </c:strCache>
            </c:strRef>
          </c:cat>
          <c:val>
            <c:numRef>
              <c:f>Total!$B$157:$G$157</c:f>
              <c:numCache>
                <c:formatCode>0.00</c:formatCode>
                <c:ptCount val="6"/>
                <c:pt idx="0">
                  <c:v>17.934638834951429</c:v>
                </c:pt>
                <c:pt idx="1">
                  <c:v>28.894047572815527</c:v>
                </c:pt>
                <c:pt idx="2">
                  <c:v>16.402203649964271</c:v>
                </c:pt>
                <c:pt idx="3">
                  <c:v>4.0733009708737873</c:v>
                </c:pt>
                <c:pt idx="4">
                  <c:v>11.68058252427185</c:v>
                </c:pt>
                <c:pt idx="5">
                  <c:v>-14.317453618235836</c:v>
                </c:pt>
              </c:numCache>
            </c:numRef>
          </c:val>
        </c:ser>
        <c:ser>
          <c:idx val="1"/>
          <c:order val="1"/>
          <c:tx>
            <c:strRef>
              <c:f>Total!$A$158</c:f>
              <c:strCache>
                <c:ptCount val="1"/>
                <c:pt idx="0">
                  <c:v>Linden</c:v>
                </c:pt>
              </c:strCache>
            </c:strRef>
          </c:tx>
          <c:cat>
            <c:strRef>
              <c:f>Total!$B$156:$G$156</c:f>
              <c:strCache>
                <c:ptCount val="6"/>
                <c:pt idx="0">
                  <c:v>Glucose</c:v>
                </c:pt>
                <c:pt idx="1">
                  <c:v>Fructose</c:v>
                </c:pt>
                <c:pt idx="2">
                  <c:v>Moisture</c:v>
                </c:pt>
                <c:pt idx="3">
                  <c:v>pH</c:v>
                </c:pt>
                <c:pt idx="4">
                  <c:v>Free acidity</c:v>
                </c:pt>
                <c:pt idx="5">
                  <c:v>Specific optical rotation</c:v>
                </c:pt>
              </c:strCache>
            </c:strRef>
          </c:cat>
          <c:val>
            <c:numRef>
              <c:f>Total!$B$158:$G$158</c:f>
              <c:numCache>
                <c:formatCode>0.00</c:formatCode>
                <c:ptCount val="6"/>
                <c:pt idx="0">
                  <c:v>24.655214285714287</c:v>
                </c:pt>
                <c:pt idx="1">
                  <c:v>35.517128571428493</c:v>
                </c:pt>
                <c:pt idx="2">
                  <c:v>16.513712990748029</c:v>
                </c:pt>
                <c:pt idx="3">
                  <c:v>4.6914285714285695</c:v>
                </c:pt>
                <c:pt idx="4">
                  <c:v>14.257142857142856</c:v>
                </c:pt>
                <c:pt idx="5">
                  <c:v>-9.5240318193335991</c:v>
                </c:pt>
              </c:numCache>
            </c:numRef>
          </c:val>
        </c:ser>
        <c:ser>
          <c:idx val="2"/>
          <c:order val="2"/>
          <c:tx>
            <c:strRef>
              <c:f>Total!$A$159</c:f>
              <c:strCache>
                <c:ptCount val="1"/>
                <c:pt idx="0">
                  <c:v>Sunflower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Total!$B$156:$G$156</c:f>
              <c:strCache>
                <c:ptCount val="6"/>
                <c:pt idx="0">
                  <c:v>Glucose</c:v>
                </c:pt>
                <c:pt idx="1">
                  <c:v>Fructose</c:v>
                </c:pt>
                <c:pt idx="2">
                  <c:v>Moisture</c:v>
                </c:pt>
                <c:pt idx="3">
                  <c:v>pH</c:v>
                </c:pt>
                <c:pt idx="4">
                  <c:v>Free acidity</c:v>
                </c:pt>
                <c:pt idx="5">
                  <c:v>Specific optical rotation</c:v>
                </c:pt>
              </c:strCache>
            </c:strRef>
          </c:cat>
          <c:val>
            <c:numRef>
              <c:f>Total!$B$159:$G$159</c:f>
              <c:numCache>
                <c:formatCode>0.00</c:formatCode>
                <c:ptCount val="6"/>
                <c:pt idx="0">
                  <c:v>21.728368749999987</c:v>
                </c:pt>
                <c:pt idx="1">
                  <c:v>26.808162500000002</c:v>
                </c:pt>
                <c:pt idx="2">
                  <c:v>17.890389662118711</c:v>
                </c:pt>
                <c:pt idx="3">
                  <c:v>3.4481250000000006</c:v>
                </c:pt>
                <c:pt idx="4">
                  <c:v>27.924999999999986</c:v>
                </c:pt>
                <c:pt idx="5">
                  <c:v>-17.274233868920589</c:v>
                </c:pt>
              </c:numCache>
            </c:numRef>
          </c:val>
        </c:ser>
        <c:ser>
          <c:idx val="3"/>
          <c:order val="3"/>
          <c:tx>
            <c:strRef>
              <c:f>Total!$A$160</c:f>
              <c:strCache>
                <c:ptCount val="1"/>
                <c:pt idx="0">
                  <c:v>Polyfloral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Ref>
              <c:f>Total!$B$156:$G$156</c:f>
              <c:strCache>
                <c:ptCount val="6"/>
                <c:pt idx="0">
                  <c:v>Glucose</c:v>
                </c:pt>
                <c:pt idx="1">
                  <c:v>Fructose</c:v>
                </c:pt>
                <c:pt idx="2">
                  <c:v>Moisture</c:v>
                </c:pt>
                <c:pt idx="3">
                  <c:v>pH</c:v>
                </c:pt>
                <c:pt idx="4">
                  <c:v>Free acidity</c:v>
                </c:pt>
                <c:pt idx="5">
                  <c:v>Specific optical rotation</c:v>
                </c:pt>
              </c:strCache>
            </c:strRef>
          </c:cat>
          <c:val>
            <c:numRef>
              <c:f>Total!$B$160:$G$160</c:f>
              <c:numCache>
                <c:formatCode>0.00</c:formatCode>
                <c:ptCount val="6"/>
                <c:pt idx="0">
                  <c:v>19.498253731343237</c:v>
                </c:pt>
                <c:pt idx="1">
                  <c:v>28.955777611940263</c:v>
                </c:pt>
                <c:pt idx="2">
                  <c:v>16.647354520899608</c:v>
                </c:pt>
                <c:pt idx="3">
                  <c:v>3.9314925373134324</c:v>
                </c:pt>
                <c:pt idx="4">
                  <c:v>26.267164179104491</c:v>
                </c:pt>
                <c:pt idx="5">
                  <c:v>-12.004947011973869</c:v>
                </c:pt>
              </c:numCache>
            </c:numRef>
          </c:val>
        </c:ser>
        <c:axId val="76896128"/>
        <c:axId val="76897664"/>
      </c:barChart>
      <c:catAx>
        <c:axId val="76896128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6897664"/>
        <c:crosses val="autoZero"/>
        <c:auto val="1"/>
        <c:lblAlgn val="ctr"/>
        <c:lblOffset val="100"/>
      </c:catAx>
      <c:valAx>
        <c:axId val="76897664"/>
        <c:scaling>
          <c:orientation val="minMax"/>
        </c:scaling>
        <c:axPos val="l"/>
        <c:numFmt formatCode="0.00" sourceLinked="1"/>
        <c:tickLblPos val="nextTo"/>
        <c:crossAx val="76896128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Total!$A$163</c:f>
              <c:strCache>
                <c:ptCount val="1"/>
                <c:pt idx="0">
                  <c:v>Acacia</c:v>
                </c:pt>
              </c:strCache>
            </c:strRef>
          </c:tx>
          <c:cat>
            <c:strRef>
              <c:f>Total!$B$162:$I$162</c:f>
              <c:strCache>
                <c:ptCount val="8"/>
                <c:pt idx="0">
                  <c:v>Trechalose</c:v>
                </c:pt>
                <c:pt idx="1">
                  <c:v>Saccharose</c:v>
                </c:pt>
                <c:pt idx="2">
                  <c:v>Isomaltose</c:v>
                </c:pt>
                <c:pt idx="3">
                  <c:v>Melesitose</c:v>
                </c:pt>
                <c:pt idx="4">
                  <c:v>gent+tur</c:v>
                </c:pt>
                <c:pt idx="5">
                  <c:v>Isomaltotriose</c:v>
                </c:pt>
                <c:pt idx="6">
                  <c:v>Maltose</c:v>
                </c:pt>
                <c:pt idx="7">
                  <c:v>Electrical conductivity</c:v>
                </c:pt>
              </c:strCache>
            </c:strRef>
          </c:cat>
          <c:val>
            <c:numRef>
              <c:f>Total!$B$163:$I$163</c:f>
              <c:numCache>
                <c:formatCode>0.00</c:formatCode>
                <c:ptCount val="8"/>
                <c:pt idx="0">
                  <c:v>1.22804813915858E-2</c:v>
                </c:pt>
                <c:pt idx="1">
                  <c:v>0.68841385246722053</c:v>
                </c:pt>
                <c:pt idx="2">
                  <c:v>0.57606213592232824</c:v>
                </c:pt>
                <c:pt idx="3">
                  <c:v>1.3322980582524258</c:v>
                </c:pt>
                <c:pt idx="4">
                  <c:v>1.0507669902912622</c:v>
                </c:pt>
                <c:pt idx="5">
                  <c:v>0.17067408189109373</c:v>
                </c:pt>
                <c:pt idx="6">
                  <c:v>1.8026660194174733</c:v>
                </c:pt>
                <c:pt idx="7">
                  <c:v>0.17495145631067971</c:v>
                </c:pt>
              </c:numCache>
            </c:numRef>
          </c:val>
        </c:ser>
        <c:ser>
          <c:idx val="1"/>
          <c:order val="1"/>
          <c:tx>
            <c:strRef>
              <c:f>Total!$A$164</c:f>
              <c:strCache>
                <c:ptCount val="1"/>
                <c:pt idx="0">
                  <c:v>Linden</c:v>
                </c:pt>
              </c:strCache>
            </c:strRef>
          </c:tx>
          <c:cat>
            <c:strRef>
              <c:f>Total!$B$162:$I$162</c:f>
              <c:strCache>
                <c:ptCount val="8"/>
                <c:pt idx="0">
                  <c:v>Trechalose</c:v>
                </c:pt>
                <c:pt idx="1">
                  <c:v>Saccharose</c:v>
                </c:pt>
                <c:pt idx="2">
                  <c:v>Isomaltose</c:v>
                </c:pt>
                <c:pt idx="3">
                  <c:v>Melesitose</c:v>
                </c:pt>
                <c:pt idx="4">
                  <c:v>gent+tur</c:v>
                </c:pt>
                <c:pt idx="5">
                  <c:v>Isomaltotriose</c:v>
                </c:pt>
                <c:pt idx="6">
                  <c:v>Maltose</c:v>
                </c:pt>
                <c:pt idx="7">
                  <c:v>Electrical conductivity</c:v>
                </c:pt>
              </c:strCache>
            </c:strRef>
          </c:cat>
          <c:val>
            <c:numRef>
              <c:f>Total!$B$164:$I$164</c:f>
              <c:numCache>
                <c:formatCode>0.00</c:formatCode>
                <c:ptCount val="8"/>
                <c:pt idx="0">
                  <c:v>4.4142857142857143E-2</c:v>
                </c:pt>
                <c:pt idx="1">
                  <c:v>0.41332857142857243</c:v>
                </c:pt>
                <c:pt idx="2">
                  <c:v>1.4544571428571429</c:v>
                </c:pt>
                <c:pt idx="3">
                  <c:v>1.5027571428571431</c:v>
                </c:pt>
                <c:pt idx="4">
                  <c:v>2.0057571428571452</c:v>
                </c:pt>
                <c:pt idx="5">
                  <c:v>0.23977142857142908</c:v>
                </c:pt>
                <c:pt idx="6">
                  <c:v>0.64277142857143077</c:v>
                </c:pt>
                <c:pt idx="7">
                  <c:v>0.64728571428571546</c:v>
                </c:pt>
              </c:numCache>
            </c:numRef>
          </c:val>
        </c:ser>
        <c:ser>
          <c:idx val="2"/>
          <c:order val="2"/>
          <c:tx>
            <c:strRef>
              <c:f>Total!$A$165</c:f>
              <c:strCache>
                <c:ptCount val="1"/>
                <c:pt idx="0">
                  <c:v>Sunflower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Total!$B$162:$I$162</c:f>
              <c:strCache>
                <c:ptCount val="8"/>
                <c:pt idx="0">
                  <c:v>Trechalose</c:v>
                </c:pt>
                <c:pt idx="1">
                  <c:v>Saccharose</c:v>
                </c:pt>
                <c:pt idx="2">
                  <c:v>Isomaltose</c:v>
                </c:pt>
                <c:pt idx="3">
                  <c:v>Melesitose</c:v>
                </c:pt>
                <c:pt idx="4">
                  <c:v>gent+tur</c:v>
                </c:pt>
                <c:pt idx="5">
                  <c:v>Isomaltotriose</c:v>
                </c:pt>
                <c:pt idx="6">
                  <c:v>Maltose</c:v>
                </c:pt>
                <c:pt idx="7">
                  <c:v>Electrical conductivity</c:v>
                </c:pt>
              </c:strCache>
            </c:strRef>
          </c:cat>
          <c:val>
            <c:numRef>
              <c:f>Total!$B$165:$I$165</c:f>
              <c:numCache>
                <c:formatCode>0.00</c:formatCode>
                <c:ptCount val="8"/>
                <c:pt idx="0">
                  <c:v>3.4443750000000002E-2</c:v>
                </c:pt>
                <c:pt idx="1">
                  <c:v>0.53220580357142977</c:v>
                </c:pt>
                <c:pt idx="2">
                  <c:v>0.198125</c:v>
                </c:pt>
                <c:pt idx="3">
                  <c:v>0.45024374999999994</c:v>
                </c:pt>
                <c:pt idx="4">
                  <c:v>0.37088125000000038</c:v>
                </c:pt>
                <c:pt idx="5">
                  <c:v>5.9064285714285819E-2</c:v>
                </c:pt>
                <c:pt idx="6">
                  <c:v>1.1718500000000001</c:v>
                </c:pt>
                <c:pt idx="7">
                  <c:v>0.31281250000000105</c:v>
                </c:pt>
              </c:numCache>
            </c:numRef>
          </c:val>
        </c:ser>
        <c:ser>
          <c:idx val="3"/>
          <c:order val="3"/>
          <c:tx>
            <c:strRef>
              <c:f>Total!$A$166</c:f>
              <c:strCache>
                <c:ptCount val="1"/>
                <c:pt idx="0">
                  <c:v>Polyfloral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Ref>
              <c:f>Total!$B$162:$I$162</c:f>
              <c:strCache>
                <c:ptCount val="8"/>
                <c:pt idx="0">
                  <c:v>Trechalose</c:v>
                </c:pt>
                <c:pt idx="1">
                  <c:v>Saccharose</c:v>
                </c:pt>
                <c:pt idx="2">
                  <c:v>Isomaltose</c:v>
                </c:pt>
                <c:pt idx="3">
                  <c:v>Melesitose</c:v>
                </c:pt>
                <c:pt idx="4">
                  <c:v>gent+tur</c:v>
                </c:pt>
                <c:pt idx="5">
                  <c:v>Isomaltotriose</c:v>
                </c:pt>
                <c:pt idx="6">
                  <c:v>Maltose</c:v>
                </c:pt>
                <c:pt idx="7">
                  <c:v>Electrical conductivity</c:v>
                </c:pt>
              </c:strCache>
            </c:strRef>
          </c:cat>
          <c:val>
            <c:numRef>
              <c:f>Total!$B$166:$I$166</c:f>
              <c:numCache>
                <c:formatCode>0.00</c:formatCode>
                <c:ptCount val="8"/>
                <c:pt idx="0">
                  <c:v>0.12262537313432839</c:v>
                </c:pt>
                <c:pt idx="1">
                  <c:v>0.54177230769230766</c:v>
                </c:pt>
                <c:pt idx="2">
                  <c:v>0.62270000000000159</c:v>
                </c:pt>
                <c:pt idx="3">
                  <c:v>1.1288582089552266</c:v>
                </c:pt>
                <c:pt idx="4">
                  <c:v>1.0002999999999975</c:v>
                </c:pt>
                <c:pt idx="5">
                  <c:v>0.1869923076923084</c:v>
                </c:pt>
                <c:pt idx="6">
                  <c:v>1.0621641791044778</c:v>
                </c:pt>
                <c:pt idx="7">
                  <c:v>0.41735820895522457</c:v>
                </c:pt>
              </c:numCache>
            </c:numRef>
          </c:val>
        </c:ser>
        <c:axId val="76915456"/>
        <c:axId val="76916992"/>
      </c:barChart>
      <c:catAx>
        <c:axId val="7691545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6916992"/>
        <c:crosses val="autoZero"/>
        <c:auto val="1"/>
        <c:lblAlgn val="ctr"/>
        <c:lblOffset val="100"/>
      </c:catAx>
      <c:valAx>
        <c:axId val="76916992"/>
        <c:scaling>
          <c:orientation val="minMax"/>
        </c:scaling>
        <c:axPos val="l"/>
        <c:numFmt formatCode="0.00" sourceLinked="1"/>
        <c:tickLblPos val="nextTo"/>
        <c:crossAx val="76915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13346456692916"/>
          <c:y val="5.4787839020122651E-2"/>
          <c:w val="0.16199868766404199"/>
          <c:h val="0.33486876640420093"/>
        </c:manualLayout>
      </c:layout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603D1-EECF-41D4-8139-88F88DFDC473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295D2-DF2C-48AF-9283-47BA40E5D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DD528-B35D-43F9-95AD-5AF60EC4C1E2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7F5C9-A59D-428F-AE1E-17482356D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411F-93D0-4644-9ED4-4251B651B187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B6505-E1CF-4003-BDB6-3D52EB1C9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D19F6-9A58-4582-9B79-7980FD6E0C2A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69073-B2FF-46A0-A490-287C995C9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ABCBC-E306-409E-B83F-42D247AD4C17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B6E30-9935-41F4-9A87-3FE86B60A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510A0-5DB4-4DBD-BE87-C95D57D8C825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D26EA-3197-49E5-A377-294D1DA473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4DDC6-865A-484D-9EC0-3FBAD1B476F9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A949F-96F3-4980-BCCA-EA4949EAD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1FB4F-3913-4F23-9CC5-9AB5FE2C0961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7AF95-B553-4908-A59A-F9629917D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F7F20-D269-44F9-8437-2D1CF5F88FFA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0EC66-EBEF-4517-B853-40746FF44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05E5F-0438-416B-9C1B-8A9F284BF5E4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5E3DA-F38E-4AC0-A556-BBD7FA9F3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29C41-EC32-42B6-AA27-59C0EC13CA5E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6E813-5DDF-4566-ACC9-08124911CF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37EC-84FD-49F1-95C7-220E34A1CD2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D7630-635A-4C8C-BDA6-08BC086AA6E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27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9A1BD2-F592-4DF7-9D31-BF3A2CA473B7}" type="datetimeFigureOut">
              <a:rPr lang="en-US"/>
              <a:pPr>
                <a:defRPr/>
              </a:pPr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938A2D-6F63-4FB4-A94E-2EC861C0C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Microsoft_Office_Word_97_-_2003_Document5.doc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Microsoft_Office_Excel_97-2003_Worksheet16.xls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Microsoft_Office_Word_97_-_2003_Document17.doc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16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8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17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0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Microsoft_Office_Word_97_-_2003_Document21.doc"/><Relationship Id="rId4" Type="http://schemas.openxmlformats.org/officeDocument/2006/relationships/oleObject" Target="../embeddings/oleObject29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0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Microsoft_Office_Word_97_-_2003_Document25.doc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2800" dirty="0">
                <a:solidFill>
                  <a:schemeClr val="accent1">
                    <a:lumMod val="25000"/>
                  </a:schemeClr>
                </a:solidFill>
              </a:rPr>
              <a:t>PRIMER 1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1"/>
          </p:nvPr>
        </p:nvGraphicFramePr>
        <p:xfrm>
          <a:off x="1430338" y="1408113"/>
          <a:ext cx="6565900" cy="4251325"/>
        </p:xfrm>
        <a:graphic>
          <a:graphicData uri="http://schemas.openxmlformats.org/presentationml/2006/ole">
            <p:oleObj spid="_x0000_s82946" name="Document" r:id="rId3" imgW="5760589" imgH="3729923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259632" y="692696"/>
          <a:ext cx="6143625" cy="5200650"/>
        </p:xfrm>
        <a:graphic>
          <a:graphicData uri="http://schemas.openxmlformats.org/presentationml/2006/ole">
            <p:oleObj spid="_x0000_s83970" name="Document" r:id="rId3" imgW="6601903" imgH="5608747" progId="Word.Document.8">
              <p:embed/>
            </p:oleObj>
          </a:graphicData>
        </a:graphic>
      </p:graphicFrame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290" name="Object 2"/>
          <p:cNvGraphicFramePr>
            <a:graphicFrameLocks noChangeAspect="1"/>
          </p:cNvGraphicFramePr>
          <p:nvPr/>
        </p:nvGraphicFramePr>
        <p:xfrm>
          <a:off x="185738" y="328613"/>
          <a:ext cx="8543925" cy="6243637"/>
        </p:xfrm>
        <a:graphic>
          <a:graphicData uri="http://schemas.openxmlformats.org/presentationml/2006/ole">
            <p:oleObj spid="_x0000_s84994" name="Document" r:id="rId3" imgW="5747657" imgH="420665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taylor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908050"/>
            <a:ext cx="3095625" cy="4524375"/>
          </a:xfrm>
        </p:spPr>
      </p:pic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3492500" y="1341438"/>
            <a:ext cx="511968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200">
                <a:solidFill>
                  <a:schemeClr val="tx2"/>
                </a:solidFill>
                <a:latin typeface="Times New Roman" pitchFamily="18" charset="0"/>
                <a:sym typeface="Wingdings 3" pitchFamily="18" charset="2"/>
              </a:rPr>
              <a:t>   Stanica Montparnas, Pariz, 22.10.1895.</a:t>
            </a:r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3348038" y="2205038"/>
            <a:ext cx="5545137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Greške u hemijskoj analizi mogu da imaju ozbiljne posledice: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postavljanje dijagnoze bolesti i   određivanje terapije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određivanje opasnog otpada i zagađenja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kontrola kvaliteta industrijskih  proizvoda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razrešavanje krivičnih dela</a:t>
            </a: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81000" y="457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E: Statistics			F: Statistique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N: Statistik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Cyrl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status, -us, m. (lat.) = stanje</a:t>
            </a:r>
            <a:endParaRPr lang="sr-Cyrl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sr-Latn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Obrada brojčanih podataka radi jasnijeg prikazivanja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Nastala iz praktičnih razloga i problema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   svakodnevnog života</a:t>
            </a:r>
            <a:r>
              <a:rPr lang="en-U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(primitivni popisi)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q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Kasnije razvijena kao grana primenjene 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	matematike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q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Danas: deo opšte naučne metodologije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sr-Latn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	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7"/>
          <p:cNvSpPr txBox="1">
            <a:spLocks noChangeArrowheads="1"/>
          </p:cNvSpPr>
          <p:nvPr/>
        </p:nvSpPr>
        <p:spPr bwMode="auto">
          <a:xfrm>
            <a:off x="1143000" y="381000"/>
            <a:ext cx="6862763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rgbClr val="003366"/>
                </a:solidFill>
              </a:rPr>
              <a:t>XVII</a:t>
            </a:r>
            <a:r>
              <a:rPr lang="sr-Cyrl-CS" sz="2800">
                <a:solidFill>
                  <a:srgbClr val="003366"/>
                </a:solidFill>
              </a:rPr>
              <a:t> век:	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немачка “</a:t>
            </a:r>
            <a:r>
              <a:rPr lang="sr-Cyrl-CS" sz="2800" b="1">
                <a:solidFill>
                  <a:srgbClr val="003366"/>
                </a:solidFill>
              </a:rPr>
              <a:t>Универзитетска статистика</a:t>
            </a:r>
            <a:r>
              <a:rPr lang="sr-Cyrl-CS" sz="2800">
                <a:solidFill>
                  <a:srgbClr val="003366"/>
                </a:solidFill>
              </a:rPr>
              <a:t>”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(</a:t>
            </a:r>
            <a:r>
              <a:rPr lang="sr-Cyrl-CS" sz="2400">
                <a:solidFill>
                  <a:srgbClr val="003366"/>
                </a:solidFill>
              </a:rPr>
              <a:t>систематизација података о становништву</a:t>
            </a:r>
          </a:p>
          <a:p>
            <a:pPr>
              <a:lnSpc>
                <a:spcPct val="125000"/>
              </a:lnSpc>
            </a:pPr>
            <a:r>
              <a:rPr lang="sr-Cyrl-CS" sz="2400">
                <a:solidFill>
                  <a:srgbClr val="003366"/>
                </a:solidFill>
              </a:rPr>
              <a:t>и привреди у циљу вођења државне политике</a:t>
            </a:r>
            <a:r>
              <a:rPr lang="sr-Cyrl-CS" sz="2800">
                <a:solidFill>
                  <a:srgbClr val="003366"/>
                </a:solidFill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енглеска “</a:t>
            </a:r>
            <a:r>
              <a:rPr lang="sr-Cyrl-CS" sz="2800" b="1">
                <a:solidFill>
                  <a:srgbClr val="003366"/>
                </a:solidFill>
              </a:rPr>
              <a:t>Политичка аритметика</a:t>
            </a:r>
            <a:r>
              <a:rPr lang="sr-Cyrl-CS" sz="2800">
                <a:solidFill>
                  <a:srgbClr val="003366"/>
                </a:solidFill>
              </a:rPr>
              <a:t>”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(</a:t>
            </a:r>
            <a:r>
              <a:rPr lang="sr-Cyrl-CS" sz="2400">
                <a:solidFill>
                  <a:srgbClr val="003366"/>
                </a:solidFill>
              </a:rPr>
              <a:t>научно сазнање о друштву; откривање </a:t>
            </a:r>
          </a:p>
          <a:p>
            <a:pPr>
              <a:lnSpc>
                <a:spcPct val="125000"/>
              </a:lnSpc>
            </a:pPr>
            <a:r>
              <a:rPr lang="sr-Cyrl-CS" sz="2400">
                <a:solidFill>
                  <a:srgbClr val="003366"/>
                </a:solidFill>
              </a:rPr>
              <a:t>законитости у понашању посматраних појава</a:t>
            </a:r>
            <a:r>
              <a:rPr lang="sr-Cyrl-CS" sz="2800">
                <a:solidFill>
                  <a:srgbClr val="003366"/>
                </a:solidFill>
              </a:rPr>
              <a:t>)</a:t>
            </a:r>
          </a:p>
          <a:p>
            <a:pPr>
              <a:lnSpc>
                <a:spcPct val="125000"/>
              </a:lnSpc>
            </a:pPr>
            <a:endParaRPr lang="sr-Cyrl-CS" sz="2800">
              <a:solidFill>
                <a:srgbClr val="003366"/>
              </a:solidFill>
            </a:endParaRP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крај </a:t>
            </a:r>
            <a:r>
              <a:rPr lang="en-US" sz="2800">
                <a:solidFill>
                  <a:srgbClr val="003366"/>
                </a:solidFill>
              </a:rPr>
              <a:t>XVIII</a:t>
            </a:r>
            <a:r>
              <a:rPr lang="sr-Cyrl-CS" sz="2800">
                <a:solidFill>
                  <a:srgbClr val="003366"/>
                </a:solidFill>
              </a:rPr>
              <a:t> – почетак </a:t>
            </a:r>
            <a:r>
              <a:rPr lang="en-US" sz="2800">
                <a:solidFill>
                  <a:srgbClr val="003366"/>
                </a:solidFill>
              </a:rPr>
              <a:t>XIX</a:t>
            </a:r>
            <a:r>
              <a:rPr lang="sr-Cyrl-CS" sz="2800">
                <a:solidFill>
                  <a:srgbClr val="003366"/>
                </a:solidFill>
              </a:rPr>
              <a:t> века: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	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 </a:t>
            </a:r>
            <a:r>
              <a:rPr lang="sr-Cyrl-CS" sz="2800">
                <a:solidFill>
                  <a:srgbClr val="003366"/>
                </a:solidFill>
              </a:rPr>
              <a:t>интензивнији развој</a:t>
            </a:r>
            <a:endParaRPr lang="en-US" sz="2800">
              <a:solidFill>
                <a:srgbClr val="003366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8175625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rgbClr val="003366"/>
                </a:solidFill>
              </a:rPr>
              <a:t>~</a:t>
            </a:r>
            <a:r>
              <a:rPr lang="sr-Cyrl-CS" sz="2800">
                <a:solidFill>
                  <a:srgbClr val="003366"/>
                </a:solidFill>
              </a:rPr>
              <a:t> 1960: 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компјутеризација инструменталних метода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 тзв. “експлозија података” у хемији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	 </a:t>
            </a:r>
            <a:r>
              <a:rPr lang="sr-Cyrl-CS" sz="2800" b="1">
                <a:solidFill>
                  <a:srgbClr val="003366"/>
                </a:solidFill>
                <a:sym typeface="Wingdings 3" pitchFamily="18" charset="2"/>
              </a:rPr>
              <a:t>хемометрија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(примена математичких метода на 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	хемијске податке)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1972: уведен назив (</a:t>
            </a:r>
            <a:r>
              <a:rPr lang="en-US" sz="2800">
                <a:solidFill>
                  <a:srgbClr val="003366"/>
                </a:solidFill>
                <a:sym typeface="Wingdings 3" pitchFamily="18" charset="2"/>
              </a:rPr>
              <a:t>Wold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 и </a:t>
            </a:r>
            <a:r>
              <a:rPr lang="en-US" sz="2800">
                <a:solidFill>
                  <a:srgbClr val="003366"/>
                </a:solidFill>
                <a:sym typeface="Wingdings 3" pitchFamily="18" charset="2"/>
              </a:rPr>
              <a:t>Kowalski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1974: интернационално хемометријско друштво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1975: опис научне дисциплине</a:t>
            </a:r>
            <a:endParaRPr lang="en-US" sz="2800">
              <a:solidFill>
                <a:srgbClr val="003366"/>
              </a:solidFill>
              <a:sym typeface="Wingdings 3" pitchFamily="18" charset="2"/>
            </a:endParaRP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5257800"/>
            <a:ext cx="6581775" cy="741363"/>
          </a:xfrm>
          <a:prstGeom prst="rect">
            <a:avLst/>
          </a:prstGeom>
          <a:noFill/>
          <a:ln w="57150" cmpd="thinThick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38916" name="Line 6"/>
          <p:cNvSpPr>
            <a:spLocks noChangeShapeType="1"/>
          </p:cNvSpPr>
          <p:nvPr/>
        </p:nvSpPr>
        <p:spPr bwMode="auto">
          <a:xfrm>
            <a:off x="5334000" y="5943600"/>
            <a:ext cx="64770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900113" y="476250"/>
            <a:ext cx="3825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Серија конференција;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Журнали ...</a:t>
            </a:r>
          </a:p>
          <a:p>
            <a:pPr>
              <a:lnSpc>
                <a:spcPct val="125000"/>
              </a:lnSpc>
            </a:pPr>
            <a:endParaRPr lang="sr-Latn-CS" sz="2800">
              <a:solidFill>
                <a:srgbClr val="003366"/>
              </a:solidFill>
            </a:endParaRPr>
          </a:p>
        </p:txBody>
      </p:sp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200400"/>
            <a:ext cx="6999288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429000"/>
            <a:ext cx="3962400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41" name="Rectangle 8"/>
          <p:cNvSpPr>
            <a:spLocks noChangeArrowheads="1"/>
          </p:cNvSpPr>
          <p:nvPr/>
        </p:nvSpPr>
        <p:spPr bwMode="auto">
          <a:xfrm>
            <a:off x="990600" y="1752600"/>
            <a:ext cx="6767513" cy="132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000" i="1">
                <a:latin typeface="Calibri" pitchFamily="34" charset="0"/>
              </a:rPr>
              <a:t>Journal of</a:t>
            </a:r>
            <a:r>
              <a:rPr lang="en-US" sz="2000" i="1">
                <a:latin typeface="Calibri" pitchFamily="34" charset="0"/>
              </a:rPr>
              <a:t> </a:t>
            </a:r>
            <a:r>
              <a:rPr lang="sr-Latn-CS" sz="2000" i="1">
                <a:latin typeface="Calibri" pitchFamily="34" charset="0"/>
              </a:rPr>
              <a:t>Chemical Information and Computer Sciences</a:t>
            </a:r>
            <a:r>
              <a:rPr lang="sr-Latn-CS" sz="2000">
                <a:latin typeface="Calibri" pitchFamily="34" charset="0"/>
              </a:rPr>
              <a:t>,</a:t>
            </a:r>
            <a:endParaRPr lang="en-US" sz="2000">
              <a:latin typeface="Calibri" pitchFamily="34" charset="0"/>
            </a:endParaRPr>
          </a:p>
          <a:p>
            <a:r>
              <a:rPr lang="sr-Latn-CS" sz="2000" i="1">
                <a:latin typeface="Calibri" pitchFamily="34" charset="0"/>
              </a:rPr>
              <a:t>Analytical Chemistry</a:t>
            </a:r>
            <a:r>
              <a:rPr lang="en-US" sz="2000" i="1">
                <a:latin typeface="Calibri" pitchFamily="34" charset="0"/>
              </a:rPr>
              <a:t>,</a:t>
            </a:r>
          </a:p>
          <a:p>
            <a:r>
              <a:rPr lang="sr-Latn-CS" sz="2000" i="1">
                <a:latin typeface="Calibri" pitchFamily="34" charset="0"/>
              </a:rPr>
              <a:t>Chemometrics and Intelligent</a:t>
            </a:r>
            <a:r>
              <a:rPr lang="en-US" sz="2000" i="1">
                <a:latin typeface="Calibri" pitchFamily="34" charset="0"/>
              </a:rPr>
              <a:t> </a:t>
            </a:r>
            <a:r>
              <a:rPr lang="sr-Latn-CS" sz="2000" i="1">
                <a:latin typeface="Calibri" pitchFamily="34" charset="0"/>
              </a:rPr>
              <a:t>Laboratory Systems</a:t>
            </a:r>
            <a:r>
              <a:rPr lang="en-US" sz="2000" i="1">
                <a:latin typeface="Calibri" pitchFamily="34" charset="0"/>
              </a:rPr>
              <a:t>,</a:t>
            </a:r>
          </a:p>
          <a:p>
            <a:r>
              <a:rPr lang="sr-Latn-CS" sz="2000" i="1">
                <a:latin typeface="Calibri" pitchFamily="34" charset="0"/>
              </a:rPr>
              <a:t>Journal of Chemometrics</a:t>
            </a:r>
            <a:r>
              <a:rPr lang="sr-Latn-CS" sz="2000">
                <a:latin typeface="Calibri" pitchFamily="34" charset="0"/>
              </a:rPr>
              <a:t>,</a:t>
            </a:r>
            <a:r>
              <a:rPr lang="en-US" sz="2000">
                <a:latin typeface="Calibri" pitchFamily="34" charset="0"/>
              </a:rPr>
              <a:t> …</a:t>
            </a:r>
            <a:endParaRPr lang="sr-Latn-CS" sz="2000">
              <a:latin typeface="Calibri" pitchFamily="34" charset="0"/>
            </a:endParaRPr>
          </a:p>
        </p:txBody>
      </p:sp>
      <p:sp>
        <p:nvSpPr>
          <p:cNvPr id="39942" name="Line 9"/>
          <p:cNvSpPr>
            <a:spLocks noChangeShapeType="1"/>
          </p:cNvSpPr>
          <p:nvPr/>
        </p:nvSpPr>
        <p:spPr bwMode="auto">
          <a:xfrm>
            <a:off x="900113" y="4005263"/>
            <a:ext cx="1655762" cy="0"/>
          </a:xfrm>
          <a:prstGeom prst="line">
            <a:avLst/>
          </a:prstGeom>
          <a:noFill/>
          <a:ln w="12700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b="1" smtClean="0"/>
              <a:t>Zašto nam je potrebna statistika?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36718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Praćenje stručne i naučne literature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Obrada eksperimentalnih rezultata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DESKRIPTIVNA STATISTIKA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Zaključivanje od posebnog ka opštem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	 INFERENCIJALNA STATISTIKA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Planiranje istraživanja (eksperimenta)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Picture 5" descr="http://www.statisticsviews.com/SpringboardWebApp/userfiles/stats/image/IYSTAT%20Logo_300dpi_resiz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648200"/>
            <a:ext cx="1371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52600" y="5257800"/>
            <a:ext cx="5845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solidFill>
                  <a:srgbClr val="002060"/>
                </a:solidFill>
                <a:latin typeface="+mj-lt"/>
              </a:rPr>
              <a:t>2013 – Међународна година статистике</a:t>
            </a:r>
            <a:endParaRPr lang="en-US" sz="2400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87624" y="908720"/>
          <a:ext cx="6984775" cy="5661255"/>
        </p:xfrm>
        <a:graphic>
          <a:graphicData uri="http://schemas.openxmlformats.org/drawingml/2006/table">
            <a:tbl>
              <a:tblPr/>
              <a:tblGrid>
                <a:gridCol w="1325331"/>
                <a:gridCol w="1325331"/>
                <a:gridCol w="1325331"/>
                <a:gridCol w="1504391"/>
                <a:gridCol w="1504391"/>
              </a:tblGrid>
              <a:tr h="333015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Variable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Statistics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Honey type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Acacia (n = 167)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Linden (n = 11)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Sunflower (n = 23)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15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Moisture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Median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16.12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17.35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17.98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Mean ± SD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16.48 ± 1.3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17.41 ± 2.5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18.07 ± 1.5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Range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13.90 - 20.57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13.41 - 22.48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15.50 - 20.63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15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Electrical conductivity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[mScm-1]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Median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0.14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0.67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0.32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Mean ± SD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0.16 ± 0.067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0.64 ± 0.1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0.31 ± 0.1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Range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0.10 - 0.69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0.30 - 0.76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0.19 - 0.55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15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pH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Median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4.08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4.63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3.39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Mean ± SD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4.07 ± 0.26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4.56 ± 0.4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3.49 ± 0.3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Range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3.49 - 5.85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3.98 - 5.40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3.17 - 4.14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15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Free acidity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[meq/kg ]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Median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11.20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13.00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25.65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Mean ± SD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11.64 ± 2.5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14.93 ± 5.7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27.16 ± 7.1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Range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7.80 - 29.60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8.20 - 26.20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11.00 - 42.70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15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Optical rotation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[α 20]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Median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-14.49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-10.35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-16.90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Mean ± SD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-14.47 ± 2.4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-10.10 ± 2.8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-16.50 ± 3.0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Range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(-27.21)–(-8.77)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(-14.85)–(-5.02)</a:t>
                      </a: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(-22.77)–(-10.67)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623" marR="296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4209" name="Rectangle 1"/>
          <p:cNvSpPr>
            <a:spLocks noChangeArrowheads="1"/>
          </p:cNvSpPr>
          <p:nvPr/>
        </p:nvSpPr>
        <p:spPr bwMode="auto">
          <a:xfrm>
            <a:off x="1259632" y="260648"/>
            <a:ext cx="644509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</a:rPr>
              <a:t>Table 1.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</a:rPr>
              <a:t> Parameters of descriptive statistics</a:t>
            </a:r>
            <a:endParaRPr lang="en-US" sz="2800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6425" y="908720"/>
            <a:ext cx="1403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Our studies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30313" y="836712"/>
            <a:ext cx="89935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5720" y="1285860"/>
            <a:ext cx="7191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Collected 380 honey samples of different botanical and geographical origin</a:t>
            </a:r>
          </a:p>
        </p:txBody>
      </p:sp>
      <p:grpSp>
        <p:nvGrpSpPr>
          <p:cNvPr id="2" name="Group 24"/>
          <p:cNvGrpSpPr/>
          <p:nvPr/>
        </p:nvGrpSpPr>
        <p:grpSpPr>
          <a:xfrm>
            <a:off x="71407" y="2428868"/>
            <a:ext cx="9072593" cy="3143272"/>
            <a:chOff x="428596" y="2143116"/>
            <a:chExt cx="8001024" cy="2743200"/>
          </a:xfrm>
        </p:grpSpPr>
        <p:graphicFrame>
          <p:nvGraphicFramePr>
            <p:cNvPr id="23" name="Chart 22"/>
            <p:cNvGraphicFramePr/>
            <p:nvPr/>
          </p:nvGraphicFramePr>
          <p:xfrm>
            <a:off x="428596" y="2143116"/>
            <a:ext cx="35719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4" name="Chart 23"/>
            <p:cNvGraphicFramePr/>
            <p:nvPr/>
          </p:nvGraphicFramePr>
          <p:xfrm>
            <a:off x="3857620" y="2143116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6425" y="908720"/>
            <a:ext cx="1403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Our studies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50412" y="404664"/>
            <a:ext cx="89935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5720" y="1285860"/>
            <a:ext cx="478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PCA Principal component analysis – sugar profile </a:t>
            </a:r>
            <a:endParaRPr lang="en-US" dirty="0"/>
          </a:p>
        </p:txBody>
      </p:sp>
      <p:pic>
        <p:nvPicPr>
          <p:cNvPr id="15" name="Picture 14"/>
          <p:cNvPicPr/>
          <p:nvPr/>
        </p:nvPicPr>
        <p:blipFill>
          <a:blip r:embed="rId2" cstate="print"/>
          <a:srcRect l="7441" r="5753"/>
          <a:stretch>
            <a:fillRect/>
          </a:stretch>
        </p:blipFill>
        <p:spPr bwMode="auto">
          <a:xfrm>
            <a:off x="142844" y="1428736"/>
            <a:ext cx="471490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3" cstate="print"/>
          <a:srcRect l="13641" r="14434"/>
          <a:stretch>
            <a:fillRect/>
          </a:stretch>
        </p:blipFill>
        <p:spPr bwMode="auto">
          <a:xfrm>
            <a:off x="4857752" y="1428736"/>
            <a:ext cx="428624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57159" y="5003801"/>
          <a:ext cx="8001054" cy="160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7"/>
                <a:gridCol w="1143008"/>
                <a:gridCol w="928694"/>
                <a:gridCol w="714380"/>
                <a:gridCol w="1714512"/>
                <a:gridCol w="928693"/>
              </a:tblGrid>
              <a:tr h="504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 smtClean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+mn-cs"/>
                        </a:rPr>
                        <a:t>Honey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Melezitose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Glucose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Fructose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Gentiobiose+Turanose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Isomaltose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Acacia (</a:t>
                      </a:r>
                      <a:r>
                        <a:rPr lang="en-US" sz="1200" dirty="0" err="1" smtClean="0"/>
                        <a:t>Robinia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pseudoacacia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1.33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17.93↓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28.89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1.05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0.58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Linden (</a:t>
                      </a:r>
                      <a:r>
                        <a:rPr lang="en-US" sz="1200" dirty="0" err="1" smtClean="0"/>
                        <a:t>Tilia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cordata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1.50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24.66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35.52→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2.01→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1.45→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Sunflower (</a:t>
                      </a:r>
                      <a:r>
                        <a:rPr lang="en-US" sz="1200" dirty="0" err="1" smtClean="0"/>
                        <a:t>Heliantus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annuus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0.45↓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21.73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26.81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←0.37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←0.20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Polyfoloral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1.13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19.50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28.96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1.00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0.62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cxnSp>
        <p:nvCxnSpPr>
          <p:cNvPr id="19" name="Straight Arrow Connector 18"/>
          <p:cNvCxnSpPr/>
          <p:nvPr/>
        </p:nvCxnSpPr>
        <p:spPr>
          <a:xfrm rot="16200000" flipH="1">
            <a:off x="6465107" y="3107529"/>
            <a:ext cx="1143008" cy="785818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643702" y="2928934"/>
            <a:ext cx="928694" cy="714380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643702" y="2928934"/>
            <a:ext cx="357190" cy="214314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6643702" y="2714620"/>
            <a:ext cx="1071570" cy="214314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643702" y="2500306"/>
            <a:ext cx="1000132" cy="428628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6643702" y="2428868"/>
            <a:ext cx="785818" cy="500066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V="1">
            <a:off x="6393669" y="2678901"/>
            <a:ext cx="428628" cy="71438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6286512" y="2571744"/>
            <a:ext cx="642942" cy="71438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6286512" y="2071678"/>
            <a:ext cx="1214446" cy="500066"/>
          </a:xfrm>
          <a:prstGeom prst="straightConnector1">
            <a:avLst/>
          </a:prstGeom>
          <a:ln w="3175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5175"/>
            <a:ext cx="8229600" cy="53657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latin typeface="Times New Roman" pitchFamily="18" charset="0"/>
              </a:rPr>
              <a:t> “</a:t>
            </a: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Jedino statistički obrađeni podaci mogu imati naučnu vrednost.”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sr-Latn-CS" sz="28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TAČNO, ALI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Latn-CS" sz="28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Statistička obrada NE GARANTUJE naučnu vrednost podataka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sr-Latn-CS" sz="28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“Statistika može biti samo pomoć, ali nikada zamena za zdrav razum”			(Blalock)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b="1" smtClean="0"/>
              <a:t>LITERATURA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idx="1"/>
          </p:nvPr>
        </p:nvGraphicFramePr>
        <p:xfrm>
          <a:off x="522288" y="1481138"/>
          <a:ext cx="7851775" cy="4803775"/>
        </p:xfrm>
        <a:graphic>
          <a:graphicData uri="http://schemas.openxmlformats.org/presentationml/2006/ole">
            <p:oleObj spid="_x0000_s1026" name="Document" r:id="rId3" imgW="5255873" imgH="3223310" progId="Word.Document.8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PREGLED GREŠAKA U HEMIJSKOJ ANALIZI</a:t>
            </a:r>
            <a:r>
              <a:rPr lang="sr-Latn-CS" sz="4000"/>
              <a:t> </a:t>
            </a:r>
          </a:p>
        </p:txBody>
      </p:sp>
      <p:sp>
        <p:nvSpPr>
          <p:cNvPr id="43011" name="Text Box 9"/>
          <p:cNvSpPr txBox="1">
            <a:spLocks noChangeArrowheads="1"/>
          </p:cNvSpPr>
          <p:nvPr/>
        </p:nvSpPr>
        <p:spPr bwMode="auto">
          <a:xfrm>
            <a:off x="684213" y="2060575"/>
            <a:ext cx="8002587" cy="417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>
                <a:latin typeface="Calibri" pitchFamily="34" charset="0"/>
              </a:rPr>
              <a:t>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brza i pouzdana analitička kontrola</a:t>
            </a:r>
          </a:p>
          <a:p>
            <a:pPr>
              <a:buFont typeface="Wingdings" pitchFamily="2" charset="2"/>
              <a:buChar char="q"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 </a:t>
            </a:r>
            <a:r>
              <a:rPr lang="en-US" sz="2400">
                <a:solidFill>
                  <a:srgbClr val="CC3300"/>
                </a:solidFill>
                <a:latin typeface="Calibri" pitchFamily="34" charset="0"/>
              </a:rPr>
              <a:t>nemoguće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</a:rPr>
              <a:t>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potpuno eliminisanje grešaka pri hemijskoj analizi</a:t>
            </a:r>
          </a:p>
          <a:p>
            <a:pPr>
              <a:buFont typeface="Wingdings" pitchFamily="2" charset="2"/>
              <a:buChar char="q"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 značajno određivanje veličine i orijentacije grešaka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</a:rPr>
              <a:t> </a:t>
            </a:r>
            <a:endParaRPr lang="en-US" sz="2400">
              <a:solidFill>
                <a:srgbClr val="006666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	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 </a:t>
            </a:r>
            <a:r>
              <a:rPr lang="en-U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pou</a:t>
            </a:r>
            <a:r>
              <a:rPr lang="sr-Latn-C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zdanost rezultata</a:t>
            </a:r>
          </a:p>
          <a:p>
            <a:pPr>
              <a:buFont typeface="Wingdings" pitchFamily="2" charset="2"/>
              <a:buNone/>
            </a:pPr>
            <a:endParaRPr lang="sr-Latn-CS" sz="2400" b="1" i="1">
              <a:solidFill>
                <a:srgbClr val="006666"/>
              </a:solidFill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Char char="§"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hemičar 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pouzdano izvrš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avanje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odgovarajuć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analiz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(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analitičar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):</a:t>
            </a:r>
            <a:r>
              <a:rPr lang="sr-Latn-CS">
                <a:latin typeface="Calibri" pitchFamily="34" charset="0"/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odab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r odgovarajuć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eg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postupk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ocen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dobijen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ih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rezultat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rgbClr val="006666"/>
              </a:solidFill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</a:t>
            </a:r>
            <a:r>
              <a:rPr lang="sr-Latn-C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Iskustvo ili statistika?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 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latin typeface="Calibri" pitchFamily="34" charset="0"/>
                <a:sym typeface="Wingdings 3" pitchFamily="18" charset="2"/>
              </a:rPr>
              <a:t>		 </a:t>
            </a:r>
            <a:endParaRPr lang="en-US" sz="2400">
              <a:latin typeface="Calibri" pitchFamily="34" charset="0"/>
              <a:sym typeface="Wingdings 3" pitchFamily="18" charset="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ph type="title"/>
          </p:nvPr>
        </p:nvGraphicFramePr>
        <p:xfrm>
          <a:off x="468313" y="404813"/>
          <a:ext cx="8164512" cy="1081087"/>
        </p:xfrm>
        <a:graphic>
          <a:graphicData uri="http://schemas.openxmlformats.org/presentationml/2006/ole">
            <p:oleObj spid="_x0000_s2050" name="Document" r:id="rId3" imgW="5731089" imgH="758907" progId="Word.Document.8">
              <p:embed/>
            </p:oleObj>
          </a:graphicData>
        </a:graphic>
      </p:graphicFrame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900113" y="1628775"/>
            <a:ext cx="772477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lang="sr-Latn-CS" sz="3200" b="1" i="1">
                <a:solidFill>
                  <a:srgbClr val="006666"/>
                </a:solidFill>
                <a:latin typeface="Calibri" pitchFamily="34" charset="0"/>
              </a:rPr>
              <a:t>Greška = razlika između prave i izmerene 	   	 	     (izračunate) vrednosti</a:t>
            </a:r>
          </a:p>
          <a:p>
            <a:pPr marL="342900" indent="-342900">
              <a:buFont typeface="Wingdings" pitchFamily="2" charset="2"/>
              <a:buNone/>
            </a:pPr>
            <a:endParaRPr lang="sr-Latn-CS" sz="3200" b="1" i="1">
              <a:solidFill>
                <a:srgbClr val="006666"/>
              </a:solidFill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None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</a:rPr>
              <a:t>Na osnovu uticaja na rezultat analize:</a:t>
            </a:r>
          </a:p>
          <a:p>
            <a:pPr marL="342900" indent="-342900">
              <a:buFont typeface="Wingdings" pitchFamily="2" charset="2"/>
              <a:buNone/>
            </a:pPr>
            <a:endParaRPr lang="sr-Latn-CS" sz="2800" b="1" i="1">
              <a:solidFill>
                <a:srgbClr val="006666"/>
              </a:solidFill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</a:rPr>
              <a:t>S</a:t>
            </a:r>
            <a:r>
              <a:rPr lang="en-US" sz="2800" b="1" i="1">
                <a:solidFill>
                  <a:srgbClr val="006666"/>
                </a:solidFill>
                <a:latin typeface="Calibri" pitchFamily="34" charset="0"/>
              </a:rPr>
              <a:t>lučajne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 (neodređene): uvek se javljaju; obično male; ne iskrivljuju konačni rezultat u odnosu na tačnu vrednost;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    uzroci nepoznati; matematički model raspodele</a:t>
            </a:r>
          </a:p>
          <a:p>
            <a:pPr marL="342900" indent="-342900">
              <a:buFont typeface="Wingdings" pitchFamily="2" charset="2"/>
              <a:buNone/>
            </a:pPr>
            <a:endParaRPr lang="sr-Latn-CS">
              <a:solidFill>
                <a:srgbClr val="006666"/>
              </a:solidFill>
              <a:latin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ChangeArrowheads="1"/>
          </p:cNvSpPr>
          <p:nvPr/>
        </p:nvSpPr>
        <p:spPr bwMode="auto">
          <a:xfrm>
            <a:off x="539750" y="3573463"/>
            <a:ext cx="75374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G</a:t>
            </a:r>
            <a:r>
              <a:rPr lang="en-U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rube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: obično GREŠKE ANALITIČARA 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(izbor metode, čuvanje uzoraka, </a:t>
            </a:r>
            <a:r>
              <a:rPr lang="sr-Latn-CS" sz="2800" u="sng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izračunavanje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); 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jako iskrivljuju krajnji rezultat;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	</a:t>
            </a: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Primena statistike</a:t>
            </a:r>
          </a:p>
          <a:p>
            <a:pPr marL="342900" indent="-342900" eaLnBrk="0" hangingPunct="0"/>
            <a:endParaRPr lang="sr-Latn-CS" b="1" i="1"/>
          </a:p>
        </p:txBody>
      </p:sp>
      <p:sp>
        <p:nvSpPr>
          <p:cNvPr id="44035" name="Rectangle 6"/>
          <p:cNvSpPr>
            <a:spLocks noChangeArrowheads="1"/>
          </p:cNvSpPr>
          <p:nvPr/>
        </p:nvSpPr>
        <p:spPr bwMode="auto">
          <a:xfrm>
            <a:off x="323850" y="768350"/>
            <a:ext cx="863917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Sistematske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(određene):  uvek iskrivljuju rezultat;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uslovljene analitičkim postupkom (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smanjen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precizno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st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solidFill>
                <a:srgbClr val="006666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aparata, pogrešn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o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rukovanje, nečistoć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 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reagenasa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);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		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</a:t>
            </a: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Matematika nemoćna!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solidFill>
                <a:srgbClr val="006666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eaLnBrk="0" hangingPunct="0"/>
            <a:endParaRPr lang="sr-Latn-CS" sz="2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4114800" cy="238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52600"/>
            <a:ext cx="42672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j-ea"/>
                <a:cs typeface="+mj-cs"/>
              </a:rPr>
              <a:t>PRECIZNOST I TAČNOST REZULTATA HEMIJSKE ANALIZE</a:t>
            </a:r>
            <a:r>
              <a:rPr lang="sr-Latn-CS" sz="40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5061" name="TextBox 7"/>
          <p:cNvSpPr txBox="1">
            <a:spLocks noChangeArrowheads="1"/>
          </p:cNvSpPr>
          <p:nvPr/>
        </p:nvSpPr>
        <p:spPr bwMode="auto">
          <a:xfrm>
            <a:off x="1066800" y="3962400"/>
            <a:ext cx="701040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002060"/>
                </a:solidFill>
                <a:latin typeface="Times New Roman" pitchFamily="18" charset="0"/>
              </a:rPr>
              <a:t>Precizni</a:t>
            </a:r>
            <a:r>
              <a:rPr lang="en-US" sz="2400" b="1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sr-Latn-CS" sz="2400" b="1">
                <a:solidFill>
                  <a:srgbClr val="002060"/>
                </a:solidFill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002060"/>
                </a:solidFill>
                <a:latin typeface="Times New Roman" pitchFamily="18" charset="0"/>
              </a:rPr>
              <a:t>	rezultati paralelnih određivanja se 			međusobno dobro slažu</a:t>
            </a:r>
            <a:endParaRPr lang="sr-Latn-CS" sz="2400" b="1">
              <a:solidFill>
                <a:srgbClr val="002060"/>
              </a:solidFill>
              <a:latin typeface="Times New Roman" pitchFamily="18" charset="0"/>
            </a:endParaRPr>
          </a:p>
          <a:p>
            <a:r>
              <a:rPr lang="sr-Latn-CS" sz="2400" b="1" i="1">
                <a:solidFill>
                  <a:srgbClr val="002060"/>
                </a:solidFill>
                <a:latin typeface="Times New Roman" pitchFamily="18" charset="0"/>
              </a:rPr>
              <a:t>T</a:t>
            </a:r>
            <a:r>
              <a:rPr lang="en-US" sz="2400" b="1" i="1">
                <a:solidFill>
                  <a:srgbClr val="002060"/>
                </a:solidFill>
                <a:latin typeface="Times New Roman" pitchFamily="18" charset="0"/>
              </a:rPr>
              <a:t>ačni</a:t>
            </a:r>
            <a:r>
              <a:rPr lang="en-US" sz="2400" b="1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sr-Latn-CS" sz="2400" b="1">
                <a:solidFill>
                  <a:srgbClr val="002060"/>
                </a:solidFill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002060"/>
                </a:solidFill>
                <a:latin typeface="Times New Roman" pitchFamily="18" charset="0"/>
              </a:rPr>
              <a:t>	oni koji se slažu sa stvarnim 			sadržajem </a:t>
            </a:r>
            <a:r>
              <a:rPr lang="sr-Latn-CS" sz="2400" b="1">
                <a:solidFill>
                  <a:srgbClr val="002060"/>
                </a:solidFill>
                <a:latin typeface="Times New Roman" pitchFamily="18" charset="0"/>
              </a:rPr>
              <a:t>određivane </a:t>
            </a:r>
            <a:r>
              <a:rPr lang="en-US" sz="2400" b="1">
                <a:solidFill>
                  <a:srgbClr val="002060"/>
                </a:solidFill>
                <a:latin typeface="Times New Roman" pitchFamily="18" charset="0"/>
              </a:rPr>
              <a:t>komponente 		(ne podležu nekoj sistematskoj grešci)</a:t>
            </a:r>
            <a:endParaRPr lang="sr-Latn-CS" sz="2400" b="1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>
              <a:latin typeface="Calibri" pitchFamily="34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APSOLUTNE I RELATIVNE GREŠKE</a:t>
            </a:r>
            <a:r>
              <a:rPr lang="sr-Latn-CS" sz="4000"/>
              <a:t> 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2419350" y="2586038"/>
          <a:ext cx="114300" cy="215900"/>
        </p:xfrm>
        <a:graphic>
          <a:graphicData uri="http://schemas.openxmlformats.org/presentationml/2006/ole">
            <p:oleObj spid="_x0000_s3074" name="Equation" r:id="rId3" imgW="114120" imgH="21564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838200" y="1524000"/>
          <a:ext cx="1843088" cy="519113"/>
        </p:xfrm>
        <a:graphic>
          <a:graphicData uri="http://schemas.openxmlformats.org/presentationml/2006/ole">
            <p:oleObj spid="_x0000_s3075" name="Equation" r:id="rId4" imgW="901440" imgH="25380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3124200" y="1676400"/>
          <a:ext cx="5765800" cy="1054100"/>
        </p:xfrm>
        <a:graphic>
          <a:graphicData uri="http://schemas.openxmlformats.org/presentationml/2006/ole">
            <p:oleObj spid="_x0000_s3076" name="Document" r:id="rId5" imgW="5747431" imgH="1051238" progId="Word.Document.8">
              <p:embed/>
            </p:oleObj>
          </a:graphicData>
        </a:graphic>
      </p:graphicFrame>
      <p:sp>
        <p:nvSpPr>
          <p:cNvPr id="3081" name="Text Box 8"/>
          <p:cNvSpPr txBox="1">
            <a:spLocks noChangeArrowheads="1"/>
          </p:cNvSpPr>
          <p:nvPr/>
        </p:nvSpPr>
        <p:spPr bwMode="auto">
          <a:xfrm>
            <a:off x="950913" y="22193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Tahoma" pitchFamily="34" charset="0"/>
            </a:endParaRPr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381000" y="3200400"/>
          <a:ext cx="2692400" cy="925513"/>
        </p:xfrm>
        <a:graphic>
          <a:graphicData uri="http://schemas.openxmlformats.org/presentationml/2006/ole">
            <p:oleObj spid="_x0000_s3077" name="Equation" r:id="rId6" imgW="1218960" imgH="419040" progId="Equation.3">
              <p:embed/>
            </p:oleObj>
          </a:graphicData>
        </a:graphic>
      </p:graphicFrame>
      <p:sp>
        <p:nvSpPr>
          <p:cNvPr id="3082" name="Text Box 13"/>
          <p:cNvSpPr txBox="1">
            <a:spLocks noChangeArrowheads="1"/>
          </p:cNvSpPr>
          <p:nvPr/>
        </p:nvSpPr>
        <p:spPr bwMode="auto">
          <a:xfrm>
            <a:off x="3200400" y="3276600"/>
            <a:ext cx="5076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Procenti ili promili</a:t>
            </a:r>
          </a:p>
          <a:p>
            <a:r>
              <a:rPr lang="sr-Latn-CS" sz="2400">
                <a:latin typeface="Calibri" pitchFamily="34" charset="0"/>
              </a:rPr>
              <a:t>Omogućava poređenje tačnosti rezultata</a:t>
            </a:r>
          </a:p>
        </p:txBody>
      </p: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2590800" y="4648200"/>
          <a:ext cx="3386138" cy="923925"/>
        </p:xfrm>
        <a:graphic>
          <a:graphicData uri="http://schemas.openxmlformats.org/presentationml/2006/ole">
            <p:oleObj spid="_x0000_s3078" name="Equation" r:id="rId7" imgW="1536480" imgH="419040" progId="Equation.3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685800" y="2362200"/>
          <a:ext cx="2065338" cy="446088"/>
        </p:xfrm>
        <a:graphic>
          <a:graphicData uri="http://schemas.openxmlformats.org/presentationml/2006/ole">
            <p:oleObj spid="_x0000_s3079" name="Equation" r:id="rId8" imgW="799920" imgH="203040" progId="Equation.3">
              <p:embed/>
            </p:oleObj>
          </a:graphicData>
        </a:graphic>
      </p:graphicFrame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Text Box 4"/>
          <p:cNvSpPr txBox="1">
            <a:spLocks noChangeArrowheads="1"/>
          </p:cNvSpPr>
          <p:nvPr/>
        </p:nvSpPr>
        <p:spPr bwMode="auto">
          <a:xfrm>
            <a:off x="762000" y="457200"/>
            <a:ext cx="46640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Prava vrednost najčešće nije poznata</a:t>
            </a: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r>
              <a:rPr lang="sr-Latn-CS" sz="2400">
                <a:latin typeface="Calibri" pitchFamily="34" charset="0"/>
                <a:sym typeface="Wingdings 3" pitchFamily="18" charset="2"/>
              </a:rPr>
              <a:t> </a:t>
            </a: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447800" y="1143000"/>
          <a:ext cx="1036638" cy="868363"/>
        </p:xfrm>
        <a:graphic>
          <a:graphicData uri="http://schemas.openxmlformats.org/presentationml/2006/ole">
            <p:oleObj spid="_x0000_s4098" name="Equation" r:id="rId3" imgW="469800" imgH="39348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657600" y="1219200"/>
          <a:ext cx="1562100" cy="558800"/>
        </p:xfrm>
        <a:graphic>
          <a:graphicData uri="http://schemas.openxmlformats.org/presentationml/2006/ole">
            <p:oleObj spid="_x0000_s4099" name="Equation" r:id="rId4" imgW="711000" imgH="25380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228600" y="2133600"/>
          <a:ext cx="7710488" cy="920750"/>
        </p:xfrm>
        <a:graphic>
          <a:graphicData uri="http://schemas.openxmlformats.org/presentationml/2006/ole">
            <p:oleObj spid="_x0000_s4100" name="Equation" r:id="rId5" imgW="3504960" imgH="41904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609600" y="3124200"/>
          <a:ext cx="6586538" cy="447675"/>
        </p:xfrm>
        <a:graphic>
          <a:graphicData uri="http://schemas.openxmlformats.org/presentationml/2006/ole">
            <p:oleObj spid="_x0000_s4101" name="Equation" r:id="rId6" imgW="2984400" imgH="20304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457200" y="3810000"/>
          <a:ext cx="8250238" cy="950913"/>
        </p:xfrm>
        <a:graphic>
          <a:graphicData uri="http://schemas.openxmlformats.org/presentationml/2006/ole">
            <p:oleObj spid="_x0000_s4102" name="Equation" r:id="rId7" imgW="3746160" imgH="431640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3200400" y="5029200"/>
          <a:ext cx="2741613" cy="608013"/>
        </p:xfrm>
        <a:graphic>
          <a:graphicData uri="http://schemas.openxmlformats.org/presentationml/2006/ole">
            <p:oleObj spid="_x0000_s4103" name="Equation" r:id="rId8" imgW="1143000" imgH="253800" progId="Equation.3">
              <p:embed/>
            </p:oleObj>
          </a:graphicData>
        </a:graphic>
      </p:graphicFrame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RELATIVNA GREŠKA KRAJNJEG REZULTATA HEMIJSKE ANALIZE</a:t>
            </a:r>
            <a:r>
              <a:rPr lang="sr-Latn-CS" sz="4000"/>
              <a:t> 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773238"/>
            <a:ext cx="8002587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err="1" smtClean="0">
                <a:latin typeface="Times New Roman" pitchFamily="18" charset="0"/>
              </a:rPr>
              <a:t>merenje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određene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mase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uzorka</a:t>
            </a:r>
            <a:r>
              <a:rPr lang="en-US" sz="2400" dirty="0" smtClean="0">
                <a:latin typeface="Times New Roman" pitchFamily="18" charset="0"/>
              </a:rPr>
              <a:t> (x</a:t>
            </a:r>
            <a:r>
              <a:rPr lang="en-US" sz="2400" baseline="-25000" dirty="0" smtClean="0">
                <a:latin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</a:rPr>
              <a:t>)</a:t>
            </a:r>
            <a:r>
              <a:rPr lang="sr-Latn-CS" sz="2400" dirty="0" smtClean="0">
                <a:latin typeface="Times New Roman" pitchFamily="18" charset="0"/>
              </a:rPr>
              <a:t> </a:t>
            </a:r>
            <a:r>
              <a:rPr lang="sr-Latn-CS" sz="2400" dirty="0" smtClean="0">
                <a:latin typeface="Times New Roman" pitchFamily="18" charset="0"/>
                <a:sym typeface="Wingdings 3" pitchFamily="18" charset="2"/>
              </a:rPr>
              <a:t> </a:t>
            </a:r>
          </a:p>
          <a:p>
            <a:pPr eaLnBrk="1" hangingPunct="1">
              <a:buFont typeface="Wingdings" pitchFamily="2" charset="2"/>
              <a:buNone/>
            </a:pPr>
            <a:r>
              <a:rPr lang="sr-Latn-CS" sz="2400" dirty="0" smtClean="0">
                <a:latin typeface="Times New Roman" pitchFamily="18" charset="0"/>
                <a:sym typeface="Wingdings 3" pitchFamily="18" charset="2"/>
              </a:rPr>
              <a:t>          analitički postupak       </a:t>
            </a:r>
            <a:r>
              <a:rPr lang="en-US" sz="2400" dirty="0" err="1" smtClean="0">
                <a:latin typeface="Times New Roman" pitchFamily="18" charset="0"/>
                <a:sym typeface="Wingdings 3" pitchFamily="18" charset="2"/>
              </a:rPr>
              <a:t>parametar</a:t>
            </a:r>
            <a:r>
              <a:rPr lang="en-US" sz="2400" dirty="0" smtClean="0">
                <a:latin typeface="Times New Roman" pitchFamily="18" charset="0"/>
                <a:sym typeface="Wingdings 3" pitchFamily="18" charset="2"/>
              </a:rPr>
              <a:t> (x</a:t>
            </a:r>
            <a:r>
              <a:rPr lang="en-US" sz="2400" baseline="-25000" dirty="0" smtClean="0">
                <a:latin typeface="Times New Roman" pitchFamily="18" charset="0"/>
                <a:sym typeface="Wingdings 3" pitchFamily="18" charset="2"/>
              </a:rPr>
              <a:t>2</a:t>
            </a:r>
            <a:r>
              <a:rPr lang="en-US" sz="2400" dirty="0" smtClean="0">
                <a:latin typeface="Times New Roman" pitchFamily="18" charset="0"/>
                <a:sym typeface="Wingdings 3" pitchFamily="18" charset="2"/>
              </a:rPr>
              <a:t>)</a:t>
            </a:r>
            <a:r>
              <a:rPr lang="sr-Latn-CS" sz="2400" dirty="0" smtClean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400" dirty="0" smtClean="0"/>
              <a:t> </a:t>
            </a:r>
          </a:p>
          <a:p>
            <a:pPr eaLnBrk="1" hangingPunct="1">
              <a:buFont typeface="Wingdings 3" pitchFamily="18" charset="2"/>
              <a:buNone/>
            </a:pPr>
            <a:r>
              <a:rPr lang="sr-Latn-CS" sz="2200" dirty="0" smtClean="0"/>
              <a:t>				</a:t>
            </a:r>
            <a:r>
              <a:rPr lang="de-DE" sz="2800" dirty="0" smtClean="0">
                <a:latin typeface="Times New Roman" pitchFamily="18" charset="0"/>
              </a:rPr>
              <a:t>p = </a:t>
            </a:r>
            <a:r>
              <a:rPr lang="de-DE" sz="2800" b="1" i="1" dirty="0" smtClean="0">
                <a:latin typeface="Times New Roman" pitchFamily="18" charset="0"/>
              </a:rPr>
              <a:t>k</a:t>
            </a:r>
            <a:r>
              <a:rPr lang="de-DE" sz="2800" b="1" dirty="0" smtClean="0">
                <a:latin typeface="Times New Roman" pitchFamily="18" charset="0"/>
              </a:rPr>
              <a:t> </a:t>
            </a:r>
            <a:r>
              <a:rPr lang="sr-Latn-CS" sz="2800" dirty="0" smtClean="0">
                <a:latin typeface="Times New Roman" pitchFamily="18" charset="0"/>
              </a:rPr>
              <a:t>(</a:t>
            </a:r>
            <a:r>
              <a:rPr lang="de-DE" sz="2800" dirty="0" smtClean="0">
                <a:latin typeface="Times New Roman" pitchFamily="18" charset="0"/>
              </a:rPr>
              <a:t>x</a:t>
            </a:r>
            <a:r>
              <a:rPr lang="de-DE" sz="2800" baseline="-25000" dirty="0" smtClean="0">
                <a:latin typeface="Times New Roman" pitchFamily="18" charset="0"/>
              </a:rPr>
              <a:t>2</a:t>
            </a:r>
            <a:r>
              <a:rPr lang="de-DE" sz="2800" dirty="0" smtClean="0">
                <a:latin typeface="Times New Roman" pitchFamily="18" charset="0"/>
              </a:rPr>
              <a:t>/x</a:t>
            </a:r>
            <a:r>
              <a:rPr lang="de-DE" sz="2800" baseline="-25000" dirty="0" smtClean="0">
                <a:latin typeface="Times New Roman" pitchFamily="18" charset="0"/>
              </a:rPr>
              <a:t>1</a:t>
            </a:r>
            <a:r>
              <a:rPr lang="sr-Latn-CS" sz="2800" dirty="0" smtClean="0">
                <a:latin typeface="Times New Roman" pitchFamily="18" charset="0"/>
              </a:rPr>
              <a:t>)</a:t>
            </a:r>
            <a:endParaRPr lang="sr-Latn-CS" sz="2800" baseline="-25000" dirty="0" smtClean="0">
              <a:latin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de-DE" sz="2800" b="1" i="1" dirty="0" smtClean="0">
                <a:latin typeface="Times New Roman" pitchFamily="18" charset="0"/>
              </a:rPr>
              <a:t>k </a:t>
            </a:r>
            <a:r>
              <a:rPr lang="de-DE" sz="2800" dirty="0" smtClean="0">
                <a:latin typeface="Times New Roman" pitchFamily="18" charset="0"/>
              </a:rPr>
              <a:t>nije prava konstanta</a:t>
            </a:r>
            <a:r>
              <a:rPr lang="sr-Latn-CS" sz="2200" dirty="0" smtClean="0">
                <a:latin typeface="Times New Roman" pitchFamily="18" charset="0"/>
              </a:rPr>
              <a:t> </a:t>
            </a:r>
          </a:p>
          <a:p>
            <a:pPr eaLnBrk="1" hangingPunct="1">
              <a:buFont typeface="Wingdings 3" pitchFamily="18" charset="2"/>
              <a:buNone/>
            </a:pPr>
            <a:r>
              <a:rPr lang="de-DE" sz="2800" dirty="0" smtClean="0">
                <a:latin typeface="Times New Roman" pitchFamily="18" charset="0"/>
              </a:rPr>
              <a:t>	</a:t>
            </a:r>
            <a:r>
              <a:rPr lang="sr-Latn-CS" sz="2800" dirty="0" smtClean="0"/>
              <a:t>   </a:t>
            </a:r>
            <a:r>
              <a:rPr lang="sr-Latn-CS" sz="2800" dirty="0" smtClean="0">
                <a:sym typeface="Wingdings 3" pitchFamily="18" charset="2"/>
              </a:rPr>
              <a:t>		</a:t>
            </a:r>
            <a:r>
              <a:rPr lang="de-DE" sz="2800" dirty="0" smtClean="0">
                <a:latin typeface="Times New Roman" pitchFamily="18" charset="0"/>
                <a:sym typeface="Wingdings 3" pitchFamily="18" charset="2"/>
              </a:rPr>
              <a:t>p = x</a:t>
            </a:r>
            <a:r>
              <a:rPr lang="de-DE" sz="2800" baseline="-25000" dirty="0" smtClean="0">
                <a:latin typeface="Times New Roman" pitchFamily="18" charset="0"/>
                <a:sym typeface="Wingdings 3" pitchFamily="18" charset="2"/>
              </a:rPr>
              <a:t>3</a:t>
            </a:r>
            <a:r>
              <a:rPr lang="de-DE" sz="2800" dirty="0" smtClean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de-DE" sz="2800" b="1" i="1" dirty="0" smtClean="0">
                <a:latin typeface="Times New Roman" pitchFamily="18" charset="0"/>
                <a:sym typeface="Wingdings 3" pitchFamily="18" charset="2"/>
              </a:rPr>
              <a:t>k’</a:t>
            </a:r>
            <a:r>
              <a:rPr lang="sr-Latn-CS" sz="2800" i="1" dirty="0" smtClean="0">
                <a:latin typeface="Times New Roman" pitchFamily="18" charset="0"/>
                <a:sym typeface="Wingdings 3" pitchFamily="18" charset="2"/>
              </a:rPr>
              <a:t>(</a:t>
            </a:r>
            <a:r>
              <a:rPr lang="de-DE" sz="2800" dirty="0" smtClean="0">
                <a:latin typeface="Times New Roman" pitchFamily="18" charset="0"/>
                <a:sym typeface="Wingdings 3" pitchFamily="18" charset="2"/>
              </a:rPr>
              <a:t>x</a:t>
            </a:r>
            <a:r>
              <a:rPr lang="de-DE" sz="2800" baseline="-25000" dirty="0" smtClean="0">
                <a:latin typeface="Times New Roman" pitchFamily="18" charset="0"/>
                <a:sym typeface="Wingdings 3" pitchFamily="18" charset="2"/>
              </a:rPr>
              <a:t>2</a:t>
            </a:r>
            <a:r>
              <a:rPr lang="de-DE" sz="2800" dirty="0" smtClean="0">
                <a:latin typeface="Times New Roman" pitchFamily="18" charset="0"/>
                <a:sym typeface="Wingdings 3" pitchFamily="18" charset="2"/>
              </a:rPr>
              <a:t>/x</a:t>
            </a:r>
            <a:r>
              <a:rPr lang="de-DE" sz="2800" baseline="-25000" dirty="0" smtClean="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800" dirty="0" smtClean="0">
                <a:latin typeface="Times New Roman" pitchFamily="18" charset="0"/>
                <a:sym typeface="Wingdings 3" pitchFamily="18" charset="2"/>
              </a:rPr>
              <a:t>)</a:t>
            </a:r>
            <a:r>
              <a:rPr lang="de-DE" sz="2800" dirty="0" smtClean="0">
                <a:latin typeface="Times New Roman" pitchFamily="18" charset="0"/>
                <a:sym typeface="Wingdings 3" pitchFamily="18" charset="2"/>
              </a:rPr>
              <a:t>	</a:t>
            </a:r>
            <a:r>
              <a:rPr lang="sr-Latn-CS" sz="2800" dirty="0" smtClean="0">
                <a:latin typeface="Times New Roman" pitchFamily="18" charset="0"/>
                <a:sym typeface="Wingdings 3" pitchFamily="18" charset="2"/>
              </a:rPr>
              <a:t> 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403350" y="4652963"/>
          <a:ext cx="4456113" cy="1120775"/>
        </p:xfrm>
        <a:graphic>
          <a:graphicData uri="http://schemas.openxmlformats.org/presentationml/2006/ole">
            <p:oleObj spid="_x0000_s5122" name="Equation" r:id="rId3" imgW="1780694" imgH="447496" progId="Equation.3">
              <p:embed/>
            </p:oleObj>
          </a:graphicData>
        </a:graphic>
      </p:graphicFrame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6443663" y="4797425"/>
            <a:ext cx="1689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Maksimalna</a:t>
            </a:r>
          </a:p>
          <a:p>
            <a:r>
              <a:rPr lang="sr-Latn-CS" sz="2400">
                <a:latin typeface="Calibri" pitchFamily="34" charset="0"/>
              </a:rPr>
              <a:t>vrednost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519113" y="5175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47800" y="1219200"/>
          <a:ext cx="6356350" cy="3776663"/>
        </p:xfrm>
        <a:graphic>
          <a:graphicData uri="http://schemas.openxmlformats.org/presentationml/2006/ole">
            <p:oleObj spid="_x0000_s7170" name="Document" r:id="rId3" imgW="5733177" imgH="3412799" progId="Word.Document.8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11188" y="620713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SREĐIVANJE PODATAKA</a:t>
            </a:r>
            <a:endParaRPr lang="en-US" sz="3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1116013" y="2420938"/>
            <a:ext cx="64008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Grupisanje podataka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Prikazivanje podataka: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Tabeliranje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Grafičko prikazivanje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841375" y="841375"/>
          <a:ext cx="7388225" cy="5167313"/>
        </p:xfrm>
        <a:graphic>
          <a:graphicData uri="http://schemas.openxmlformats.org/presentationml/2006/ole">
            <p:oleObj spid="_x0000_s8194" name="Document" r:id="rId3" imgW="7447886" imgH="5230318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841375" y="1089025"/>
          <a:ext cx="7388225" cy="4862513"/>
        </p:xfrm>
        <a:graphic>
          <a:graphicData uri="http://schemas.openxmlformats.org/presentationml/2006/ole">
            <p:oleObj spid="_x0000_s9218" name="Document" r:id="rId3" imgW="7443216" imgH="4923902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4"/>
          <p:cNvSpPr txBox="1">
            <a:spLocks noChangeArrowheads="1"/>
          </p:cNvSpPr>
          <p:nvPr/>
        </p:nvSpPr>
        <p:spPr bwMode="auto">
          <a:xfrm>
            <a:off x="1042988" y="1052513"/>
            <a:ext cx="75406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latin typeface="Calibri" pitchFamily="34" charset="0"/>
              </a:rPr>
              <a:t>Važno:</a:t>
            </a: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3399"/>
                </a:solidFill>
                <a:latin typeface="Calibri" pitchFamily="34" charset="0"/>
              </a:rPr>
              <a:t>Malo w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 </a:t>
            </a:r>
            <a:r>
              <a:rPr lang="sr-Latn-CS" sz="2800">
                <a:solidFill>
                  <a:srgbClr val="0000CC"/>
                </a:solidFill>
                <a:latin typeface="Calibri" pitchFamily="34" charset="0"/>
                <a:sym typeface="Wingdings 3" pitchFamily="18" charset="2"/>
              </a:rPr>
              <a:t>veliki broj grupnih intervala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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detaljnije informacije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CC3300"/>
                </a:solidFill>
                <a:latin typeface="Calibri" pitchFamily="34" charset="0"/>
                <a:sym typeface="Wingdings 3" pitchFamily="18" charset="2"/>
              </a:rPr>
              <a:t>ALI slabija preglednost</a:t>
            </a:r>
          </a:p>
          <a:p>
            <a:pPr>
              <a:lnSpc>
                <a:spcPct val="130000"/>
              </a:lnSpc>
            </a:pPr>
            <a:endParaRPr lang="sr-Latn-CS" sz="2800">
              <a:latin typeface="Calibri" pitchFamily="34" charset="0"/>
              <a:sym typeface="Wingdings 3" pitchFamily="18" charset="2"/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6600"/>
                </a:solidFill>
                <a:latin typeface="Calibri" pitchFamily="34" charset="0"/>
                <a:sym typeface="Wingdings 3" pitchFamily="18" charset="2"/>
              </a:rPr>
              <a:t>w   broj intervala 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	</a:t>
            </a:r>
            <a:r>
              <a:rPr lang="sr-Latn-CS" sz="2800">
                <a:solidFill>
                  <a:srgbClr val="C55415"/>
                </a:solidFill>
                <a:latin typeface="Calibri" pitchFamily="34" charset="0"/>
                <a:sym typeface="Wingdings 3" pitchFamily="18" charset="2"/>
              </a:rPr>
              <a:t> preglednost  detaljnost informacija </a:t>
            </a:r>
          </a:p>
          <a:p>
            <a:pPr>
              <a:lnSpc>
                <a:spcPct val="130000"/>
              </a:lnSpc>
            </a:pPr>
            <a:endParaRPr lang="sr-Latn-CS" sz="2800">
              <a:latin typeface="Calibri" pitchFamily="34" charset="0"/>
              <a:sym typeface="Wingdings 3" pitchFamily="18" charset="2"/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latin typeface="Calibri" pitchFamily="34" charset="0"/>
                <a:sym typeface="Wingdings 3" pitchFamily="18" charset="2"/>
              </a:rPr>
              <a:t>CILJ: PREGLEDNA I DOBRA INFORMACIJA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536575" y="231775"/>
          <a:ext cx="7735888" cy="5980113"/>
        </p:xfrm>
        <a:graphic>
          <a:graphicData uri="http://schemas.openxmlformats.org/presentationml/2006/ole">
            <p:oleObj spid="_x0000_s10242" name="Document" r:id="rId3" imgW="6111556" imgH="4732347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914400" y="1219200"/>
          <a:ext cx="7256463" cy="3817938"/>
        </p:xfrm>
        <a:graphic>
          <a:graphicData uri="http://schemas.openxmlformats.org/presentationml/2006/ole">
            <p:oleObj spid="_x0000_s11266" name="Document" r:id="rId3" imgW="6101857" imgH="3213588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900113" y="1125538"/>
            <a:ext cx="61579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>
                <a:latin typeface="Times New Roman" pitchFamily="18" charset="0"/>
                <a:cs typeface="Times New Roman" pitchFamily="18" charset="0"/>
              </a:rPr>
              <a:t>Raspodela frekvencija oboljevanja 17 pacijenata </a:t>
            </a:r>
            <a:endParaRPr lang="sr-Latn-CS">
              <a:latin typeface="Times New Roman" pitchFamily="18" charset="0"/>
            </a:endParaRPr>
          </a:p>
          <a:p>
            <a:r>
              <a:rPr lang="sr-Latn-CS">
                <a:latin typeface="Times New Roman" pitchFamily="18" charset="0"/>
                <a:cs typeface="Times New Roman" pitchFamily="18" charset="0"/>
              </a:rPr>
              <a:t>u periodu od 6 meseci:</a:t>
            </a:r>
            <a:endParaRPr lang="sr-Latn-CS">
              <a:latin typeface="Times New Roman" pitchFamily="18" charset="0"/>
            </a:endParaRP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1239838" y="566738"/>
            <a:ext cx="1166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latin typeface="Calibri" pitchFamily="34" charset="0"/>
              </a:rPr>
              <a:t>Primer: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468313" y="2492375"/>
          <a:ext cx="8821737" cy="3052763"/>
        </p:xfrm>
        <a:graphic>
          <a:graphicData uri="http://schemas.openxmlformats.org/presentationml/2006/ole">
            <p:oleObj spid="_x0000_s12290" name="Document" r:id="rId3" imgW="5918333" imgH="2049864" progId="Word.Document.8">
              <p:embed/>
            </p:oleObj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1042988" y="1628775"/>
            <a:ext cx="6985000" cy="329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800">
                <a:latin typeface="Calibri" pitchFamily="34" charset="0"/>
              </a:rPr>
              <a:t>Statističke serije   = 	sređeni podaci 					statističkog skupa</a:t>
            </a:r>
          </a:p>
          <a:p>
            <a:pPr>
              <a:spcBef>
                <a:spcPct val="50000"/>
              </a:spcBef>
            </a:pPr>
            <a:endParaRPr lang="sr-Latn-CS" sz="2800"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sr-Latn-CS" sz="2800">
                <a:latin typeface="Calibri" pitchFamily="34" charset="0"/>
              </a:rPr>
              <a:t> atributivne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sr-Latn-CS" sz="2800">
                <a:latin typeface="Calibri" pitchFamily="34" charset="0"/>
              </a:rPr>
              <a:t> numeričke (jedinice posmatranja uređene     u odnosu na numeričko obeležje)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066800" y="609600"/>
          <a:ext cx="7167563" cy="4905375"/>
        </p:xfrm>
        <a:graphic>
          <a:graphicData uri="http://schemas.openxmlformats.org/presentationml/2006/ole">
            <p:oleObj spid="_x0000_s13314" name="Document" r:id="rId3" imgW="6133166" imgH="4200644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773238"/>
            <a:ext cx="8353425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7850188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384175" y="1136650"/>
          <a:ext cx="8345488" cy="4748213"/>
        </p:xfrm>
        <a:graphic>
          <a:graphicData uri="http://schemas.openxmlformats.org/presentationml/2006/ole">
            <p:oleObj spid="_x0000_s14338" name="Document" r:id="rId3" imgW="6147360" imgH="3504960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989013" y="1296988"/>
          <a:ext cx="7339012" cy="4646612"/>
        </p:xfrm>
        <a:graphic>
          <a:graphicData uri="http://schemas.openxmlformats.org/presentationml/2006/ole">
            <p:oleObj spid="_x0000_s15362" name="Document" r:id="rId3" imgW="7636809" imgH="4842499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971550" y="3500438"/>
            <a:ext cx="7077075" cy="265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  <a:tabLst>
                <a:tab pos="457200" algn="l"/>
              </a:tabLst>
            </a:pPr>
            <a:r>
              <a:rPr lang="sl-SI" sz="2800">
                <a:solidFill>
                  <a:srgbClr val="993300"/>
                </a:solidFill>
                <a:latin typeface="Calibri" pitchFamily="34" charset="0"/>
                <a:cs typeface="Times New Roman" pitchFamily="18" charset="0"/>
              </a:rPr>
              <a:t>DIJAGRAMI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tačkasti (korelacioni)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l-SI" sz="2800">
                <a:solidFill>
                  <a:srgbClr val="003870"/>
                </a:solidFill>
                <a:latin typeface="Calibri" pitchFamily="34" charset="0"/>
                <a:cs typeface="Times New Roman" pitchFamily="18" charset="0"/>
              </a:rPr>
              <a:t>linijski (poligon f, kriva f, štapićasti)</a:t>
            </a:r>
            <a:endParaRPr lang="sr-Latn-CS" sz="2800">
              <a:solidFill>
                <a:srgbClr val="00387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solidFill>
                  <a:srgbClr val="003870"/>
                </a:solidFill>
                <a:latin typeface="Calibri" pitchFamily="34" charset="0"/>
                <a:cs typeface="Times New Roman" pitchFamily="18" charset="0"/>
              </a:rPr>
              <a:t> površinski (stubičasti, histogram f, kružni)</a:t>
            </a:r>
            <a:endParaRPr lang="sr-Latn-CS" sz="2800">
              <a:solidFill>
                <a:srgbClr val="00387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prostorni (stereogram)</a:t>
            </a:r>
            <a:endParaRPr lang="sl-SI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1023938" y="630238"/>
            <a:ext cx="7250112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</a:rPr>
              <a:t>Grafički prikaz pomoću: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sr-Latn-CS" sz="2800">
                <a:latin typeface="Calibri" pitchFamily="34" charset="0"/>
              </a:rPr>
              <a:t> oznaka i simbola 	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 	kartogrami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					simbolički crteži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 geometrijskih oblika  		dijagrami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1258888" y="1341438"/>
            <a:ext cx="751205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9144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Histogram</a:t>
            </a:r>
            <a:r>
              <a:rPr lang="sr-Latn-CS" sz="2800" i="1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serij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pravougaonika</a:t>
            </a:r>
            <a:r>
              <a:rPr lang="sr-Latn-CS" sz="2800">
                <a:latin typeface="Calibri" pitchFamily="34" charset="0"/>
              </a:rPr>
              <a:t>; </a:t>
            </a:r>
          </a:p>
          <a:p>
            <a:pPr algn="just">
              <a:tabLst>
                <a:tab pos="9144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površinski dijagram (dve dimenzije)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9144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apscis</a:t>
            </a:r>
            <a:r>
              <a:rPr lang="sr-Latn-CS" sz="2800">
                <a:latin typeface="Calibri" pitchFamily="34" charset="0"/>
              </a:rPr>
              <a:t>a: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grupni intervali, ordinat</a:t>
            </a:r>
            <a:r>
              <a:rPr lang="sr-Latn-CS" sz="2800">
                <a:latin typeface="Calibri" pitchFamily="34" charset="0"/>
              </a:rPr>
              <a:t>a: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frekvencija</a:t>
            </a:r>
            <a:endParaRPr lang="sr-Latn-CS" sz="2800">
              <a:latin typeface="Calibri" pitchFamily="34" charset="0"/>
            </a:endParaRPr>
          </a:p>
        </p:txBody>
      </p:sp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755650" y="3429000"/>
            <a:ext cx="83232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Poligon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linijski dijagram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apscisa: grupni intervali, ordinata: frekvencija </a:t>
            </a: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Spaja tačke sredin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grupnih intervala i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frekvencij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r-Latn-CS" sz="2800">
                <a:latin typeface="Calibri" pitchFamily="34" charset="0"/>
              </a:rPr>
              <a:t>izlomljenu,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poligonaln</a:t>
            </a: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linij</a:t>
            </a:r>
            <a:r>
              <a:rPr lang="sr-Latn-CS" sz="2800">
                <a:latin typeface="Calibri" pitchFamily="34" charset="0"/>
              </a:rPr>
              <a:t>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484313"/>
            <a:ext cx="641350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125538"/>
            <a:ext cx="625792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1042988" y="1120775"/>
            <a:ext cx="445928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Štapi</a:t>
            </a:r>
            <a:r>
              <a:rPr lang="sr-Latn-CS" sz="2800" b="1" i="1">
                <a:latin typeface="Calibri" pitchFamily="34" charset="0"/>
              </a:rPr>
              <a:t>ć</a:t>
            </a: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asti dijagram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L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inijski dijagram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V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isin</a:t>
            </a:r>
            <a:r>
              <a:rPr lang="sr-Latn-CS" sz="2800">
                <a:latin typeface="Calibri" pitchFamily="34" charset="0"/>
              </a:rPr>
              <a:t>a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štapić</a:t>
            </a:r>
            <a:r>
              <a:rPr lang="sr-Latn-CS" sz="2800">
                <a:latin typeface="Calibri" pitchFamily="34" charset="0"/>
              </a:rPr>
              <a:t>a 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odgovara</a:t>
            </a:r>
            <a:r>
              <a:rPr lang="sr-Latn-CS" sz="2800">
                <a:latin typeface="Calibri" pitchFamily="34" charset="0"/>
              </a:rPr>
              <a:t> f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468313" y="3213100"/>
            <a:ext cx="814387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Kružni dijagram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grafički prikaz struktur</a:t>
            </a:r>
            <a:r>
              <a:rPr lang="sr-Latn-CS" sz="2800">
                <a:latin typeface="Calibri" pitchFamily="34" charset="0"/>
              </a:rPr>
              <a:t>e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pojave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				 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(odnos delova prema celini)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površinski dijagram</a:t>
            </a:r>
            <a:r>
              <a:rPr lang="sr-Latn-CS" sz="2800">
                <a:latin typeface="Calibri" pitchFamily="34" charset="0"/>
              </a:rPr>
              <a:t>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r-Latn-CS" sz="2800">
                <a:latin typeface="Calibri" pitchFamily="34" charset="0"/>
              </a:rPr>
              <a:t>	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kruga </a:t>
            </a:r>
            <a:r>
              <a:rPr lang="sr-Latn-CS" sz="2800">
                <a:latin typeface="Calibri" pitchFamily="34" charset="0"/>
              </a:rPr>
              <a:t>=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pojav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u celini,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					P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isečaka </a:t>
            </a:r>
            <a:r>
              <a:rPr lang="sr-Latn-CS" sz="2800">
                <a:latin typeface="Calibri" pitchFamily="34" charset="0"/>
              </a:rPr>
              <a:t>=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delov</a:t>
            </a:r>
            <a:r>
              <a:rPr lang="sr-Latn-CS" sz="2800">
                <a:latin typeface="Calibri" pitchFamily="34" charset="0"/>
              </a:rPr>
              <a:t>i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celine </a:t>
            </a:r>
            <a:endParaRPr lang="sr-Latn-CS" sz="2800">
              <a:latin typeface="Calibri" pitchFamily="34" charset="0"/>
            </a:endParaRPr>
          </a:p>
          <a:p>
            <a:pPr algn="just">
              <a:buFontTx/>
              <a:buChar char="-"/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gaon</a:t>
            </a:r>
            <a:r>
              <a:rPr lang="sr-Latn-CS" sz="2800">
                <a:latin typeface="Calibri" pitchFamily="34" charset="0"/>
              </a:rPr>
              <a:t>i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sistem</a:t>
            </a:r>
            <a:r>
              <a:rPr lang="sr-Latn-CS" sz="2800">
                <a:latin typeface="Calibri" pitchFamily="34" charset="0"/>
              </a:rPr>
              <a:t>, v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eličina isečka određena vel</a:t>
            </a:r>
            <a:r>
              <a:rPr lang="sr-Latn-CS" sz="2800">
                <a:latin typeface="Calibri" pitchFamily="34" charset="0"/>
              </a:rPr>
              <a:t>.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ugla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(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100% = 360º, tj. 1% = 3,6º</a:t>
            </a:r>
            <a:r>
              <a:rPr lang="sr-Latn-CS" sz="2800">
                <a:latin typeface="Calibri" pitchFamily="34" charset="0"/>
              </a:rPr>
              <a:t>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4400" b="1">
                <a:solidFill>
                  <a:schemeClr val="tx2"/>
                </a:solidFill>
                <a:latin typeface="Times New Roman" pitchFamily="18" charset="0"/>
              </a:rPr>
              <a:t>Kru</a:t>
            </a:r>
            <a:r>
              <a:rPr lang="sr-Latn-CS" sz="4400" b="1">
                <a:solidFill>
                  <a:schemeClr val="tx2"/>
                </a:solidFill>
                <a:latin typeface="Times New Roman" pitchFamily="18" charset="0"/>
              </a:rPr>
              <a:t>žni i štapićasti dijagram</a:t>
            </a:r>
            <a:endParaRPr lang="en-US" sz="4400" b="1">
              <a:solidFill>
                <a:schemeClr val="tx2"/>
              </a:solidFill>
              <a:latin typeface="Times New Roman" pitchFamily="18" charset="0"/>
            </a:endParaRPr>
          </a:p>
        </p:txBody>
      </p:sp>
      <p:graphicFrame>
        <p:nvGraphicFramePr>
          <p:cNvPr id="29701" name="Object 2"/>
          <p:cNvGraphicFramePr>
            <a:graphicFrameLocks noChangeAspect="1"/>
          </p:cNvGraphicFramePr>
          <p:nvPr/>
        </p:nvGraphicFramePr>
        <p:xfrm>
          <a:off x="250825" y="2636838"/>
          <a:ext cx="3810000" cy="3444875"/>
        </p:xfrm>
        <a:graphic>
          <a:graphicData uri="http://schemas.openxmlformats.org/presentationml/2006/ole">
            <p:oleObj spid="_x0000_s16386" name="Chart" r:id="rId3" imgW="4276649" imgH="3867302" progId="Excel.Sheet.8">
              <p:embed/>
            </p:oleObj>
          </a:graphicData>
        </a:graphic>
      </p:graphicFrame>
      <p:graphicFrame>
        <p:nvGraphicFramePr>
          <p:cNvPr id="29702" name="Object 3"/>
          <p:cNvGraphicFramePr>
            <a:graphicFrameLocks noChangeAspect="1"/>
          </p:cNvGraphicFramePr>
          <p:nvPr/>
        </p:nvGraphicFramePr>
        <p:xfrm>
          <a:off x="4356100" y="2746375"/>
          <a:ext cx="4537075" cy="3130550"/>
        </p:xfrm>
        <a:graphic>
          <a:graphicData uri="http://schemas.openxmlformats.org/presentationml/2006/ole">
            <p:oleObj spid="_x0000_s16387" name="Chart" r:id="rId4" imgW="5134051" imgH="3543300" progId="Excel.Sheet.8">
              <p:embed/>
            </p:oleObj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OleChart spid="29701" grpId="0" animBg="0"/>
      <p:bldOleChart spid="29702" grpId="0" 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620713"/>
            <a:ext cx="7772400" cy="5475287"/>
          </a:xfrm>
        </p:spPr>
      </p:pic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620713"/>
            <a:ext cx="7772400" cy="54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187450" y="765175"/>
            <a:ext cx="7129463" cy="792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>
                <a:latin typeface="+mn-lt"/>
                <a:cs typeface="+mn-cs"/>
              </a:rPr>
              <a:t>Distribucija </a:t>
            </a:r>
            <a:r>
              <a:rPr lang="sr-Latn-CS" sz="2800">
                <a:latin typeface="+mn-lt"/>
                <a:cs typeface="+mn-cs"/>
              </a:rPr>
              <a:t>frekvencija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331913" y="1700213"/>
            <a:ext cx="1223962" cy="2889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Interval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284663" y="1628775"/>
            <a:ext cx="1511300" cy="3603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Frekvencija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20713"/>
            <a:ext cx="7772400" cy="54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140200" y="5661025"/>
            <a:ext cx="1944688" cy="3603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Masa (g)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827088" y="2636838"/>
            <a:ext cx="288925" cy="1008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f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5410200" y="4724400"/>
          <a:ext cx="2886075" cy="995363"/>
        </p:xfrm>
        <a:graphic>
          <a:graphicData uri="http://schemas.openxmlformats.org/presentationml/2006/ole">
            <p:oleObj spid="_x0000_s17410" name="Equation" r:id="rId3" imgW="1803240" imgH="622080" progId="Equation.3">
              <p:embed/>
            </p:oleObj>
          </a:graphicData>
        </a:graphic>
      </p:graphicFrame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352800"/>
            <a:ext cx="4268788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838200"/>
            <a:ext cx="4803775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143000" y="304800"/>
          <a:ext cx="7127875" cy="417513"/>
        </p:xfrm>
        <a:graphic>
          <a:graphicData uri="http://schemas.openxmlformats.org/presentationml/2006/ole">
            <p:oleObj spid="_x0000_s17411" name="Document" r:id="rId6" imgW="6118835" imgH="380045" progId="Word.Document.8">
              <p:embed/>
            </p:oleObj>
          </a:graphicData>
        </a:graphic>
      </p:graphicFrame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5334000" y="4724400"/>
            <a:ext cx="3168650" cy="12954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sr-Latn-CS">
              <a:solidFill>
                <a:srgbClr val="FF7C8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700213"/>
            <a:ext cx="7313612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Line 5"/>
          <p:cNvSpPr>
            <a:spLocks noChangeShapeType="1"/>
          </p:cNvSpPr>
          <p:nvPr/>
        </p:nvSpPr>
        <p:spPr bwMode="auto">
          <a:xfrm>
            <a:off x="3348038" y="1196975"/>
            <a:ext cx="647700" cy="208756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0" y="404813"/>
            <a:ext cx="61166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>
                <a:solidFill>
                  <a:srgbClr val="003399"/>
                </a:solidFill>
                <a:latin typeface="+mn-lt"/>
                <a:cs typeface="Times New Roman" pitchFamily="18" charset="0"/>
              </a:rPr>
              <a:t>Parametri normalne raspodele grešaka</a:t>
            </a:r>
            <a:endParaRPr lang="en-US" sz="2800">
              <a:solidFill>
                <a:srgbClr val="003399"/>
              </a:solidFill>
              <a:latin typeface="+mn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1443" name="Text Box 5"/>
          <p:cNvSpPr txBox="1">
            <a:spLocks noChangeArrowheads="1"/>
          </p:cNvSpPr>
          <p:nvPr/>
        </p:nvSpPr>
        <p:spPr bwMode="auto">
          <a:xfrm>
            <a:off x="395288" y="2205038"/>
            <a:ext cx="352901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očekivan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</a:rPr>
              <a:t>a</a:t>
            </a:r>
            <a:r>
              <a:rPr lang="en-US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(tačn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</a:rPr>
              <a:t>a</a:t>
            </a:r>
            <a:r>
              <a:rPr lang="en-US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) vrednost 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</a:rPr>
              <a:t>– </a:t>
            </a:r>
            <a:r>
              <a:rPr lang="en-US" sz="2800">
                <a:solidFill>
                  <a:srgbClr val="008000"/>
                </a:solidFill>
                <a:latin typeface="Symbol" pitchFamily="18" charset="2"/>
                <a:cs typeface="Times New Roman" pitchFamily="18" charset="0"/>
              </a:rPr>
              <a:t>m</a:t>
            </a:r>
            <a:endParaRPr lang="sl-SI" sz="2800">
              <a:solidFill>
                <a:srgbClr val="00800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996600"/>
                </a:solidFill>
                <a:latin typeface="Calibri" pitchFamily="34" charset="0"/>
                <a:cs typeface="Times New Roman" pitchFamily="18" charset="0"/>
              </a:rPr>
              <a:t>“rasutost”</a:t>
            </a:r>
            <a:r>
              <a:rPr lang="en-US" sz="2800">
                <a:solidFill>
                  <a:srgbClr val="996600"/>
                </a:solidFill>
                <a:latin typeface="Symbol" pitchFamily="18" charset="2"/>
                <a:cs typeface="Times New Roman" pitchFamily="18" charset="0"/>
              </a:rPr>
              <a:t> s</a:t>
            </a:r>
            <a:r>
              <a:rPr lang="en-US" sz="2800" baseline="30000">
                <a:solidFill>
                  <a:srgbClr val="996600"/>
                </a:solidFill>
                <a:latin typeface="Symbol" pitchFamily="18" charset="2"/>
                <a:cs typeface="Times New Roman" pitchFamily="18" charset="0"/>
              </a:rPr>
              <a:t>2</a:t>
            </a:r>
            <a:r>
              <a:rPr lang="en-US" sz="2800">
                <a:solidFill>
                  <a:srgbClr val="996600"/>
                </a:solidFill>
                <a:latin typeface="Symbol" pitchFamily="18" charset="2"/>
                <a:cs typeface="Times New Roman" pitchFamily="18" charset="0"/>
              </a:rPr>
              <a:t> </a:t>
            </a:r>
            <a:r>
              <a:rPr lang="en-US" sz="2800">
                <a:solidFill>
                  <a:srgbClr val="99660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6144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8" y="908050"/>
            <a:ext cx="4970462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5876925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657600"/>
            <a:ext cx="5703888" cy="287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Text Box 6"/>
          <p:cNvSpPr txBox="1">
            <a:spLocks noChangeArrowheads="1"/>
          </p:cNvSpPr>
          <p:nvPr/>
        </p:nvSpPr>
        <p:spPr bwMode="auto">
          <a:xfrm>
            <a:off x="395288" y="4076700"/>
            <a:ext cx="24717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Oblik i polo</a:t>
            </a:r>
            <a:r>
              <a:rPr lang="sr-Latn-CS" sz="2000"/>
              <a:t>ž</a:t>
            </a:r>
            <a:r>
              <a:rPr lang="en-US" sz="2000"/>
              <a:t>aj mogu</a:t>
            </a:r>
          </a:p>
          <a:p>
            <a:r>
              <a:rPr lang="en-US" sz="2000"/>
              <a:t>da se upotrebe za</a:t>
            </a:r>
          </a:p>
          <a:p>
            <a:r>
              <a:rPr lang="en-US" sz="2000"/>
              <a:t>ocenu rezultata!</a:t>
            </a:r>
            <a:endParaRPr lang="sr-Latn-CS" sz="200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4"/>
          <p:cNvSpPr txBox="1">
            <a:spLocks noChangeArrowheads="1"/>
          </p:cNvSpPr>
          <p:nvPr/>
        </p:nvSpPr>
        <p:spPr bwMode="auto">
          <a:xfrm>
            <a:off x="822325" y="447675"/>
            <a:ext cx="7900988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latin typeface="Calibri" pitchFamily="34" charset="0"/>
                <a:cs typeface="Times New Roman" pitchFamily="18" charset="0"/>
              </a:rPr>
              <a:t>U analitičkoj praksi</a:t>
            </a:r>
            <a:r>
              <a:rPr lang="en-US" sz="2800">
                <a:latin typeface="Calibri" pitchFamily="34" charset="0"/>
              </a:rPr>
              <a:t> 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se obično rade 2-3 paraleln</a:t>
            </a:r>
            <a:r>
              <a:rPr lang="sl-SI" sz="2800">
                <a:latin typeface="Calibri" pitchFamily="34" charset="0"/>
              </a:rPr>
              <a:t>e</a:t>
            </a:r>
          </a:p>
          <a:p>
            <a:r>
              <a:rPr lang="sl-SI" sz="2800">
                <a:latin typeface="Calibri" pitchFamily="34" charset="0"/>
                <a:cs typeface="Times New Roman" pitchFamily="18" charset="0"/>
              </a:rPr>
              <a:t> analize istog uzorka</a:t>
            </a:r>
            <a:r>
              <a:rPr lang="en-US" sz="2800">
                <a:latin typeface="Calibri" pitchFamily="34" charset="0"/>
              </a:rPr>
              <a:t> </a:t>
            </a:r>
            <a:r>
              <a:rPr lang="sl-SI" sz="2800">
                <a:latin typeface="Calibri" pitchFamily="34" charset="0"/>
              </a:rPr>
              <a:t> </a:t>
            </a:r>
            <a:r>
              <a:rPr lang="en-US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</a:t>
            </a:r>
            <a:r>
              <a:rPr lang="sl-SI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  </a:t>
            </a:r>
            <a:r>
              <a:rPr lang="sl-SI" sz="2800">
                <a:solidFill>
                  <a:srgbClr val="0033CC"/>
                </a:solidFill>
                <a:latin typeface="Calibri" pitchFamily="34" charset="0"/>
                <a:cs typeface="Times New Roman" pitchFamily="18" charset="0"/>
                <a:sym typeface="Wingdings 3" pitchFamily="18" charset="2"/>
              </a:rPr>
              <a:t>nije moguće</a:t>
            </a:r>
            <a:endParaRPr lang="sl-SI" sz="2800">
              <a:solidFill>
                <a:srgbClr val="0033CC"/>
              </a:solidFill>
              <a:latin typeface="Calibri" pitchFamily="34" charset="0"/>
              <a:sym typeface="Wingdings 3" pitchFamily="18" charset="2"/>
            </a:endParaRPr>
          </a:p>
          <a:p>
            <a:r>
              <a:rPr lang="sl-SI" sz="2800">
                <a:solidFill>
                  <a:srgbClr val="0033CC"/>
                </a:solidFill>
                <a:latin typeface="Calibri" pitchFamily="34" charset="0"/>
                <a:cs typeface="Times New Roman" pitchFamily="18" charset="0"/>
                <a:sym typeface="Wingdings 3" pitchFamily="18" charset="2"/>
              </a:rPr>
              <a:t> tačno odrediti parametre </a:t>
            </a:r>
            <a:r>
              <a:rPr lang="sl-SI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normalne raspodele</a:t>
            </a:r>
          </a:p>
          <a:p>
            <a:pPr>
              <a:buFont typeface="Wingdings 3" pitchFamily="18" charset="2"/>
              <a:buChar char="_"/>
            </a:pPr>
            <a:r>
              <a:rPr lang="en-US" sz="2800">
                <a:solidFill>
                  <a:srgbClr val="CC3300"/>
                </a:solidFill>
                <a:latin typeface="Calibri" pitchFamily="34" charset="0"/>
                <a:sym typeface="Wingdings 3" pitchFamily="18" charset="2"/>
              </a:rPr>
              <a:t> </a:t>
            </a:r>
            <a:r>
              <a:rPr lang="sl-SI" sz="2800">
                <a:latin typeface="Calibri" pitchFamily="34" charset="0"/>
                <a:sym typeface="Wingdings 3" pitchFamily="18" charset="2"/>
              </a:rPr>
              <a:t> </a:t>
            </a:r>
            <a:r>
              <a:rPr lang="sl-SI" sz="2800" b="1">
                <a:solidFill>
                  <a:srgbClr val="CC3300"/>
                </a:solidFill>
                <a:latin typeface="Calibri" pitchFamily="34" charset="0"/>
                <a:cs typeface="Times New Roman" pitchFamily="18" charset="0"/>
                <a:sym typeface="Wingdings 3" pitchFamily="18" charset="2"/>
              </a:rPr>
              <a:t>procen</a:t>
            </a:r>
            <a:r>
              <a:rPr lang="sl-SI" sz="2800" b="1">
                <a:solidFill>
                  <a:srgbClr val="CC3300"/>
                </a:solidFill>
                <a:latin typeface="Calibri" pitchFamily="34" charset="0"/>
                <a:sym typeface="Wingdings 3" pitchFamily="18" charset="2"/>
              </a:rPr>
              <a:t>a</a:t>
            </a:r>
            <a:r>
              <a:rPr lang="sl-SI" sz="2800" b="1">
                <a:solidFill>
                  <a:srgbClr val="CC3300"/>
                </a:solidFill>
                <a:latin typeface="Calibri" pitchFamily="34" charset="0"/>
                <a:cs typeface="Times New Roman" pitchFamily="18" charset="0"/>
                <a:sym typeface="Wingdings 3" pitchFamily="18" charset="2"/>
              </a:rPr>
              <a:t> odgovarajućih parametara</a:t>
            </a:r>
            <a:r>
              <a:rPr lang="en-US" sz="2800">
                <a:latin typeface="Calibri" pitchFamily="34" charset="0"/>
                <a:sym typeface="Wingdings 3" pitchFamily="18" charset="2"/>
              </a:rPr>
              <a:t> </a:t>
            </a:r>
            <a:endParaRPr lang="sl-SI" sz="2800">
              <a:latin typeface="Calibri" pitchFamily="34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endParaRPr lang="sl-SI" sz="2800">
              <a:latin typeface="Calibri" pitchFamily="34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endParaRPr lang="sl-SI" sz="2800">
              <a:latin typeface="Calibri" pitchFamily="34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l-SI" sz="2800">
                <a:latin typeface="Calibri" pitchFamily="34" charset="0"/>
                <a:sym typeface="Wingdings 3" pitchFamily="18" charset="2"/>
              </a:rPr>
              <a:t>	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  <a:sym typeface="Wingdings 3" pitchFamily="18" charset="2"/>
              </a:rPr>
              <a:t>Procena = 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  <a:sym typeface="Wingdings 3" pitchFamily="18" charset="2"/>
              </a:rPr>
              <a:t>tačno izračunata veličina </a:t>
            </a:r>
            <a:endParaRPr lang="sl-SI" sz="2800">
              <a:solidFill>
                <a:srgbClr val="008000"/>
              </a:solidFill>
              <a:latin typeface="Calibri" pitchFamily="34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l-SI" sz="2800">
                <a:solidFill>
                  <a:srgbClr val="008000"/>
                </a:solidFill>
                <a:latin typeface="Calibri" pitchFamily="34" charset="0"/>
                <a:sym typeface="Wingdings 3" pitchFamily="18" charset="2"/>
              </a:rPr>
              <a:t>	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  <a:sym typeface="Wingdings 3" pitchFamily="18" charset="2"/>
              </a:rPr>
              <a:t>zasnovana na preciznim merenjima</a:t>
            </a:r>
            <a:r>
              <a:rPr lang="en-US" sz="2800">
                <a:latin typeface="Calibri" pitchFamily="34" charset="0"/>
                <a:sym typeface="Wingdings 3" pitchFamily="18" charset="2"/>
              </a:rPr>
              <a:t> </a:t>
            </a:r>
            <a:endParaRPr lang="sl-SI" sz="2800">
              <a:latin typeface="Calibri" pitchFamily="34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endParaRPr lang="sl-SI" sz="2800"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Char char="ü"/>
            </a:pPr>
            <a:r>
              <a:rPr lang="sl-SI" sz="2800">
                <a:latin typeface="Calibri" pitchFamily="34" charset="0"/>
                <a:cs typeface="Times New Roman" pitchFamily="18" charset="0"/>
                <a:sym typeface="Wingdings 3" pitchFamily="18" charset="2"/>
              </a:rPr>
              <a:t>za n</a:t>
            </a:r>
            <a:r>
              <a:rPr lang="sl-SI" sz="2800">
                <a:latin typeface="Calibri" pitchFamily="34" charset="0"/>
                <a:cs typeface="Times New Roman" pitchFamily="18" charset="0"/>
                <a:sym typeface="Symbol" pitchFamily="18" charset="2"/>
              </a:rPr>
              <a:t></a:t>
            </a:r>
            <a:r>
              <a:rPr lang="sl-SI" sz="2800">
                <a:latin typeface="Calibri" pitchFamily="34" charset="0"/>
                <a:cs typeface="Times New Roman" pitchFamily="18" charset="0"/>
                <a:sym typeface="Wingdings 3" pitchFamily="18" charset="2"/>
              </a:rPr>
              <a:t> , procena mora asimptotski da se približava</a:t>
            </a:r>
            <a:endParaRPr lang="sl-SI" sz="2800"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latin typeface="Calibri" pitchFamily="34" charset="0"/>
                <a:cs typeface="Times New Roman" pitchFamily="18" charset="0"/>
                <a:sym typeface="Wingdings 3" pitchFamily="18" charset="2"/>
              </a:rPr>
              <a:t>pravoj vrednosti parametra</a:t>
            </a:r>
            <a:r>
              <a:rPr lang="sl-SI" sz="2800">
                <a:latin typeface="Calibri" pitchFamily="34" charset="0"/>
                <a:sym typeface="Wingdings 3" pitchFamily="18" charset="2"/>
              </a:rPr>
              <a:t> </a:t>
            </a:r>
            <a:r>
              <a:rPr lang="en-US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</a:t>
            </a:r>
            <a:r>
              <a:rPr lang="sl-SI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 </a:t>
            </a:r>
            <a:r>
              <a:rPr lang="sl-SI" sz="2800" b="1">
                <a:solidFill>
                  <a:srgbClr val="0033CC"/>
                </a:solidFill>
                <a:latin typeface="Calibri" pitchFamily="34" charset="0"/>
                <a:cs typeface="Times New Roman" pitchFamily="18" charset="0"/>
                <a:sym typeface="Wingdings 3" pitchFamily="18" charset="2"/>
              </a:rPr>
              <a:t>konzistencija</a:t>
            </a:r>
            <a:r>
              <a:rPr lang="en-US" sz="2800" b="1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 </a:t>
            </a:r>
            <a:endParaRPr lang="sl-SI" sz="2800" b="1">
              <a:solidFill>
                <a:srgbClr val="0033CC"/>
              </a:solidFill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Char char="ü"/>
            </a:pPr>
            <a:r>
              <a:rPr lang="sl-SI" sz="2800">
                <a:latin typeface="Calibri" pitchFamily="34" charset="0"/>
                <a:cs typeface="Times New Roman" pitchFamily="18" charset="0"/>
                <a:sym typeface="Wingdings 3" pitchFamily="18" charset="2"/>
              </a:rPr>
              <a:t>rasipanje procene u odnosu na pravu vrednost</a:t>
            </a:r>
            <a:endParaRPr lang="sl-SI" sz="2800"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latin typeface="Calibri" pitchFamily="34" charset="0"/>
                <a:cs typeface="Times New Roman" pitchFamily="18" charset="0"/>
                <a:sym typeface="Wingdings 3" pitchFamily="18" charset="2"/>
              </a:rPr>
              <a:t>parametra što je moguće manje</a:t>
            </a:r>
            <a:r>
              <a:rPr lang="sl-SI" sz="2800">
                <a:latin typeface="Calibri" pitchFamily="34" charset="0"/>
                <a:sym typeface="Wingdings 3" pitchFamily="18" charset="2"/>
              </a:rPr>
              <a:t>  </a:t>
            </a:r>
            <a:r>
              <a:rPr lang="en-US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</a:t>
            </a:r>
            <a:r>
              <a:rPr lang="sl-SI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 </a:t>
            </a:r>
            <a:r>
              <a:rPr lang="sl-SI" sz="2800" b="1">
                <a:solidFill>
                  <a:srgbClr val="0033CC"/>
                </a:solidFill>
                <a:latin typeface="Calibri" pitchFamily="34" charset="0"/>
                <a:cs typeface="Times New Roman" pitchFamily="18" charset="0"/>
                <a:sym typeface="Wingdings 3" pitchFamily="18" charset="2"/>
              </a:rPr>
              <a:t>efikasnost</a:t>
            </a:r>
            <a:r>
              <a:rPr lang="en-US" sz="2800" b="1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 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685800" y="990600"/>
            <a:ext cx="71183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2800" dirty="0">
                <a:solidFill>
                  <a:srgbClr val="003399"/>
                </a:solidFill>
                <a:latin typeface="Calibri" pitchFamily="34" charset="0"/>
                <a:cs typeface="Times New Roman" pitchFamily="18" charset="0"/>
              </a:rPr>
              <a:t>Aritmetička sredina </a:t>
            </a:r>
            <a:r>
              <a:rPr lang="sl-SI" sz="2800" dirty="0">
                <a:solidFill>
                  <a:srgbClr val="3366FF"/>
                </a:solidFill>
                <a:latin typeface="Calibri" pitchFamily="34" charset="0"/>
                <a:cs typeface="Times New Roman" pitchFamily="18" charset="0"/>
              </a:rPr>
              <a:t>(srednja vrednost)</a:t>
            </a:r>
            <a:r>
              <a:rPr lang="sl-SI" sz="2800" dirty="0">
                <a:latin typeface="Calibri" pitchFamily="34" charset="0"/>
                <a:cs typeface="Times New Roman" pitchFamily="18" charset="0"/>
              </a:rPr>
              <a:t> rezultata</a:t>
            </a:r>
            <a:endParaRPr lang="sl-SI" sz="2800" dirty="0">
              <a:latin typeface="Calibri" pitchFamily="34" charset="0"/>
            </a:endParaRPr>
          </a:p>
          <a:p>
            <a:pPr>
              <a:defRPr/>
            </a:pPr>
            <a:r>
              <a:rPr lang="sl-SI" sz="2800" dirty="0">
                <a:latin typeface="Calibri" pitchFamily="34" charset="0"/>
                <a:cs typeface="Times New Roman" pitchFamily="18" charset="0"/>
              </a:rPr>
              <a:t>je najčešće </a:t>
            </a:r>
            <a:r>
              <a:rPr lang="sl-SI" sz="2800" dirty="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konzistentna</a:t>
            </a:r>
            <a:r>
              <a:rPr lang="sl-SI" sz="2800" dirty="0">
                <a:latin typeface="Calibri" pitchFamily="34" charset="0"/>
                <a:cs typeface="Times New Roman" pitchFamily="18" charset="0"/>
              </a:rPr>
              <a:t> i </a:t>
            </a:r>
            <a:r>
              <a:rPr lang="sl-SI" sz="2800" dirty="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efikasna</a:t>
            </a:r>
            <a:r>
              <a:rPr lang="sl-SI" sz="2800" dirty="0">
                <a:latin typeface="Calibri" pitchFamily="34" charset="0"/>
                <a:cs typeface="Times New Roman" pitchFamily="18" charset="0"/>
              </a:rPr>
              <a:t> procena</a:t>
            </a:r>
            <a:endParaRPr lang="sl-SI" sz="2800" dirty="0">
              <a:latin typeface="Calibri" pitchFamily="34" charset="0"/>
            </a:endParaRPr>
          </a:p>
          <a:p>
            <a:pPr>
              <a:defRPr/>
            </a:pPr>
            <a:r>
              <a:rPr lang="sl-SI" sz="2800" dirty="0">
                <a:latin typeface="Calibri" pitchFamily="34" charset="0"/>
                <a:cs typeface="Times New Roman" pitchFamily="18" charset="0"/>
              </a:rPr>
              <a:t>parametra </a:t>
            </a: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sl-SI" sz="2800" dirty="0">
                <a:latin typeface="Calibri" pitchFamily="34" charset="0"/>
                <a:cs typeface="Times New Roman" pitchFamily="18" charset="0"/>
              </a:rPr>
              <a:t> Gausove raspodele:</a:t>
            </a:r>
            <a:endParaRPr lang="en-US" sz="2800" dirty="0">
              <a:latin typeface="Calibri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sl-SI" sz="2800" dirty="0">
                <a:latin typeface="Calibri" pitchFamily="34" charset="0"/>
                <a:cs typeface="Times New Roman" pitchFamily="18" charset="0"/>
              </a:rPr>
              <a:t>		</a:t>
            </a:r>
            <a:r>
              <a:rPr lang="en-US" sz="2800" dirty="0">
                <a:latin typeface="Calibri" pitchFamily="34" charset="0"/>
              </a:rPr>
              <a:t> 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3200400" y="3048000"/>
          <a:ext cx="1497013" cy="889000"/>
        </p:xfrm>
        <a:graphic>
          <a:graphicData uri="http://schemas.openxmlformats.org/presentationml/2006/ole">
            <p:oleObj spid="_x0000_s18434" name="Equation" r:id="rId3" imgW="749160" imgH="444240" progId="Equation.3">
              <p:embed/>
            </p:oleObj>
          </a:graphicData>
        </a:graphic>
      </p:graphicFrame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457200" y="4724400"/>
            <a:ext cx="7548563" cy="5191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latin typeface="Calibri" pitchFamily="34" charset="0"/>
              </a:rPr>
              <a:t>M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al</a:t>
            </a:r>
            <a:r>
              <a:rPr lang="sl-SI" sz="2800">
                <a:latin typeface="Calibri" pitchFamily="34" charset="0"/>
              </a:rPr>
              <a:t>o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l-SI" sz="2800" b="1" i="1">
                <a:latin typeface="Calibri" pitchFamily="34" charset="0"/>
                <a:cs typeface="Times New Roman" pitchFamily="18" charset="0"/>
              </a:rPr>
              <a:t>n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l-SI" sz="2800">
                <a:latin typeface="Calibri" pitchFamily="34" charset="0"/>
              </a:rPr>
              <a:t> </a:t>
            </a:r>
            <a:r>
              <a:rPr lang="en-US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</a:t>
            </a:r>
            <a:r>
              <a:rPr lang="sl-SI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 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ve</a:t>
            </a:r>
            <a:r>
              <a:rPr lang="sl-SI" sz="2800">
                <a:latin typeface="Calibri" pitchFamily="34" charset="0"/>
              </a:rPr>
              <a:t>lika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 osetljiv</a:t>
            </a:r>
            <a:r>
              <a:rPr lang="sl-SI" sz="2800">
                <a:latin typeface="Calibri" pitchFamily="34" charset="0"/>
              </a:rPr>
              <a:t>ost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 na simetriju raspodele</a:t>
            </a:r>
            <a:r>
              <a:rPr lang="en-US" sz="2800">
                <a:latin typeface="Calibri" pitchFamily="34" charset="0"/>
              </a:rPr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990600" y="1371600"/>
            <a:ext cx="1612900" cy="519113"/>
          </a:xfrm>
          <a:prstGeom prst="rect">
            <a:avLst/>
          </a:prstGeom>
          <a:solidFill>
            <a:srgbClr val="66FF66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8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M</a:t>
            </a:r>
            <a:r>
              <a:rPr lang="sl-SI" sz="28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Times New Roman" pitchFamily="18" charset="0"/>
              </a:rPr>
              <a:t>edijana </a:t>
            </a:r>
            <a:endParaRPr lang="en-US" sz="2800"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Times New Roman" pitchFamily="18" charset="0"/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2590800" y="1447800"/>
          <a:ext cx="511175" cy="460375"/>
        </p:xfrm>
        <a:graphic>
          <a:graphicData uri="http://schemas.openxmlformats.org/presentationml/2006/ole">
            <p:oleObj spid="_x0000_s19458" name="Equation" r:id="rId3" imgW="253800" imgH="228600" progId="Equation.3">
              <p:embed/>
            </p:oleObj>
          </a:graphicData>
        </a:graphic>
      </p:graphicFrame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1127125" y="1971675"/>
            <a:ext cx="4940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za set od dve vrednosti x</a:t>
            </a:r>
            <a:r>
              <a:rPr lang="sl-SI" sz="2800" baseline="-30000">
                <a:latin typeface="Calibri" pitchFamily="34" charset="0"/>
                <a:cs typeface="Times New Roman" pitchFamily="18" charset="0"/>
              </a:rPr>
              <a:t>1 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&lt; x</a:t>
            </a:r>
            <a:r>
              <a:rPr lang="sl-SI" sz="2800" baseline="-30000">
                <a:latin typeface="Calibri" pitchFamily="34" charset="0"/>
                <a:cs typeface="Times New Roman" pitchFamily="18" charset="0"/>
              </a:rPr>
              <a:t>2</a:t>
            </a:r>
            <a:r>
              <a:rPr lang="sl-SI" sz="2800" baseline="-30000">
                <a:latin typeface="Calibri" pitchFamily="34" charset="0"/>
              </a:rPr>
              <a:t>,</a:t>
            </a:r>
            <a:r>
              <a:rPr lang="en-US" sz="2800">
                <a:latin typeface="Calibri" pitchFamily="34" charset="0"/>
              </a:rPr>
              <a:t> 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6629400" y="1828800"/>
          <a:ext cx="1727200" cy="889000"/>
        </p:xfrm>
        <a:graphic>
          <a:graphicData uri="http://schemas.openxmlformats.org/presentationml/2006/ole">
            <p:oleObj spid="_x0000_s19459" name="Equation" r:id="rId4" imgW="863280" imgH="444240" progId="Equation.3">
              <p:embed/>
            </p:oleObj>
          </a:graphicData>
        </a:graphic>
      </p:graphicFrame>
      <p:sp>
        <p:nvSpPr>
          <p:cNvPr id="19462" name="Text Box 8"/>
          <p:cNvSpPr txBox="1">
            <a:spLocks noChangeArrowheads="1"/>
          </p:cNvSpPr>
          <p:nvPr/>
        </p:nvSpPr>
        <p:spPr bwMode="auto">
          <a:xfrm>
            <a:off x="762000" y="2819400"/>
            <a:ext cx="79248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sl-SI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za set od tri vrednosti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</a:rPr>
              <a:t> 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x</a:t>
            </a:r>
            <a:r>
              <a:rPr lang="sl-SI" sz="2800" baseline="-300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&lt; x</a:t>
            </a:r>
            <a:r>
              <a:rPr lang="sl-SI" sz="2800" baseline="-300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&lt; x</a:t>
            </a:r>
            <a:r>
              <a:rPr lang="sl-SI" sz="2800" baseline="-300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3</a:t>
            </a:r>
            <a:r>
              <a:rPr lang="sl-SI" sz="28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, medijana je x</a:t>
            </a:r>
            <a:r>
              <a:rPr lang="sl-SI" sz="2800" baseline="-3000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en-US" sz="2800">
                <a:solidFill>
                  <a:srgbClr val="008000"/>
                </a:solidFill>
                <a:latin typeface="Calibri" pitchFamily="34" charset="0"/>
              </a:rPr>
              <a:t> </a:t>
            </a:r>
            <a:endParaRPr lang="sl-SI" sz="2800">
              <a:solidFill>
                <a:srgbClr val="008000"/>
              </a:solidFill>
              <a:latin typeface="Calibri" pitchFamily="34" charset="0"/>
            </a:endParaRPr>
          </a:p>
          <a:p>
            <a:endParaRPr lang="sl-SI" sz="2800">
              <a:solidFill>
                <a:srgbClr val="00800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996633"/>
                </a:solidFill>
                <a:latin typeface="Calibri" pitchFamily="34" charset="0"/>
                <a:cs typeface="Times New Roman" pitchFamily="18" charset="0"/>
              </a:rPr>
              <a:t>ako je n </a:t>
            </a:r>
            <a:r>
              <a:rPr lang="sl-SI" sz="2800">
                <a:solidFill>
                  <a:srgbClr val="996633"/>
                </a:solidFill>
                <a:latin typeface="Calibri" pitchFamily="34" charset="0"/>
                <a:cs typeface="Times New Roman" pitchFamily="18" charset="0"/>
                <a:sym typeface="Symbol" pitchFamily="18" charset="2"/>
              </a:rPr>
              <a:t></a:t>
            </a:r>
            <a:r>
              <a:rPr lang="sl-SI" sz="2800">
                <a:solidFill>
                  <a:srgbClr val="996633"/>
                </a:solidFill>
                <a:latin typeface="Calibri" pitchFamily="34" charset="0"/>
                <a:cs typeface="Times New Roman" pitchFamily="18" charset="0"/>
              </a:rPr>
              <a:t> 3, ekstremne vrednosti nemaju uticaja</a:t>
            </a:r>
            <a:r>
              <a:rPr lang="en-US" sz="2800">
                <a:solidFill>
                  <a:srgbClr val="008000"/>
                </a:solidFill>
                <a:latin typeface="Calibri" pitchFamily="34" charset="0"/>
              </a:rPr>
              <a:t> </a:t>
            </a:r>
            <a:endParaRPr lang="sl-SI" sz="2800">
              <a:solidFill>
                <a:srgbClr val="008000"/>
              </a:solidFill>
              <a:latin typeface="Calibri" pitchFamily="34" charset="0"/>
            </a:endParaRPr>
          </a:p>
          <a:p>
            <a:endParaRPr lang="sl-SI" sz="2800">
              <a:solidFill>
                <a:srgbClr val="00800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manje efikasna procena prave vrednosti od aritmetičke sredine</a:t>
            </a:r>
            <a:r>
              <a:rPr lang="en-US" sz="2800">
                <a:solidFill>
                  <a:srgbClr val="CC33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471613" y="514350"/>
          <a:ext cx="6143625" cy="6029325"/>
        </p:xfrm>
        <a:graphic>
          <a:graphicData uri="http://schemas.openxmlformats.org/presentationml/2006/ole">
            <p:oleObj spid="_x0000_s20482" name="Document" r:id="rId3" imgW="6352957" imgH="6120041" progId="Word.Document.8">
              <p:embed/>
            </p:oleObj>
          </a:graphicData>
        </a:graphic>
      </p:graphicFrame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4"/>
          <p:cNvSpPr txBox="1">
            <a:spLocks noChangeArrowheads="1"/>
          </p:cNvSpPr>
          <p:nvPr/>
        </p:nvSpPr>
        <p:spPr bwMode="auto">
          <a:xfrm>
            <a:off x="539750" y="765175"/>
            <a:ext cx="8166100" cy="522605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solidFill>
                  <a:srgbClr val="336699"/>
                </a:solidFill>
                <a:latin typeface="Calibri" pitchFamily="34" charset="0"/>
                <a:cs typeface="Times New Roman" pitchFamily="18" charset="0"/>
              </a:rPr>
              <a:t>Velika razlika između srednje vrednosti i medijane</a:t>
            </a:r>
            <a:endParaRPr lang="sl-SI" sz="2800">
              <a:solidFill>
                <a:srgbClr val="336699"/>
              </a:solidFill>
              <a:latin typeface="Calibri" pitchFamily="34" charset="0"/>
            </a:endParaRPr>
          </a:p>
          <a:p>
            <a:r>
              <a:rPr lang="sl-SI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solidFill>
                  <a:srgbClr val="0033CC"/>
                </a:solidFill>
                <a:latin typeface="Calibri" pitchFamily="34" charset="0"/>
                <a:sym typeface="Wingdings 3" pitchFamily="18" charset="2"/>
              </a:rPr>
              <a:t>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l-SI" sz="280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set rezultata nije simetričan</a:t>
            </a:r>
            <a:endParaRPr lang="sl-SI" sz="2800">
              <a:solidFill>
                <a:schemeClr val="accent2"/>
              </a:solidFill>
              <a:latin typeface="Calibri" pitchFamily="34" charset="0"/>
            </a:endParaRPr>
          </a:p>
          <a:p>
            <a:pPr>
              <a:buFont typeface="Wingdings 3" pitchFamily="18" charset="2"/>
              <a:buChar char="_"/>
            </a:pPr>
            <a:r>
              <a:rPr lang="sl-SI" sz="280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jedan od rezultata podleže nekoj gruboj grešci</a:t>
            </a:r>
            <a:r>
              <a:rPr lang="en-US" sz="2800">
                <a:solidFill>
                  <a:srgbClr val="CC3300"/>
                </a:solidFill>
                <a:latin typeface="Calibri" pitchFamily="34" charset="0"/>
              </a:rPr>
              <a:t> 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!?!</a:t>
            </a:r>
          </a:p>
          <a:p>
            <a:pPr>
              <a:buFont typeface="Wingdings 3" pitchFamily="18" charset="2"/>
              <a:buNone/>
            </a:pPr>
            <a:endParaRPr lang="sl-SI" sz="2800">
              <a:solidFill>
                <a:srgbClr val="CC3300"/>
              </a:solidFill>
              <a:latin typeface="Calibri" pitchFamily="34" charset="0"/>
            </a:endParaRPr>
          </a:p>
          <a:p>
            <a:pPr>
              <a:buFont typeface="Wingdings 3" pitchFamily="18" charset="2"/>
              <a:buChar char="_"/>
            </a:pPr>
            <a:r>
              <a:rPr lang="sl-SI" sz="2800" u="sng">
                <a:solidFill>
                  <a:srgbClr val="003399"/>
                </a:solidFill>
                <a:latin typeface="Calibri" pitchFamily="34" charset="0"/>
              </a:rPr>
              <a:t>Još neke mere centralne tendencije: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chemeClr val="accent2"/>
                </a:solidFill>
                <a:latin typeface="Calibri" pitchFamily="34" charset="0"/>
              </a:rPr>
              <a:t>Dominantna vrednost (moda, mod) = najčešće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chemeClr val="accent2"/>
                </a:solidFill>
                <a:latin typeface="Calibri" pitchFamily="34" charset="0"/>
              </a:rPr>
              <a:t>postignuta vrednost;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chemeClr val="accent2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CC0099"/>
                </a:solidFill>
                <a:latin typeface="Calibri" pitchFamily="34" charset="0"/>
              </a:rPr>
              <a:t>Geometrijska sredina - prosečna mera brzine promena</a:t>
            </a:r>
          </a:p>
          <a:p>
            <a:pPr>
              <a:buFont typeface="Wingdings" pitchFamily="2" charset="2"/>
              <a:buChar char="ü"/>
            </a:pPr>
            <a:endParaRPr lang="sl-SI" sz="2800">
              <a:solidFill>
                <a:srgbClr val="CC0099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FF9933"/>
                </a:solidFill>
                <a:latin typeface="Calibri" pitchFamily="34" charset="0"/>
              </a:rPr>
              <a:t>Harmonična sredina – daje prosek nekih odnosa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FF9933"/>
                </a:solidFill>
                <a:latin typeface="Calibri" pitchFamily="34" charset="0"/>
              </a:rPr>
              <a:t>	H = n / </a:t>
            </a:r>
            <a:r>
              <a:rPr lang="sl-SI" sz="2800">
                <a:solidFill>
                  <a:srgbClr val="FF9933"/>
                </a:solidFill>
                <a:latin typeface="Calibri" pitchFamily="34" charset="0"/>
                <a:cs typeface="Times New Roman" pitchFamily="18" charset="0"/>
              </a:rPr>
              <a:t>Σ</a:t>
            </a:r>
            <a:r>
              <a:rPr lang="sl-SI" sz="2800">
                <a:solidFill>
                  <a:srgbClr val="FF9933"/>
                </a:solidFill>
                <a:latin typeface="Calibri" pitchFamily="34" charset="0"/>
              </a:rPr>
              <a:t>(1/x)</a:t>
            </a:r>
            <a:endParaRPr lang="en-US" sz="2800">
              <a:solidFill>
                <a:srgbClr val="FF9933"/>
              </a:solidFill>
              <a:latin typeface="Calibri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209800" y="304800"/>
            <a:ext cx="41481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800" dirty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MERE VARIJABILNOSTI</a:t>
            </a:r>
            <a:endParaRPr lang="en-US" sz="2800" dirty="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5539" name="Text Box 5"/>
          <p:cNvSpPr txBox="1">
            <a:spLocks noChangeArrowheads="1"/>
          </p:cNvSpPr>
          <p:nvPr/>
        </p:nvSpPr>
        <p:spPr bwMode="auto">
          <a:xfrm>
            <a:off x="762000" y="1066800"/>
            <a:ext cx="75850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003399"/>
                </a:solidFill>
                <a:latin typeface="Calibri" pitchFamily="34" charset="0"/>
              </a:rPr>
              <a:t>Interval (</a:t>
            </a:r>
            <a:r>
              <a:rPr lang="en-US" sz="2800">
                <a:solidFill>
                  <a:srgbClr val="003399"/>
                </a:solidFill>
                <a:latin typeface="Calibri" pitchFamily="34" charset="0"/>
              </a:rPr>
              <a:t>Opseg, </a:t>
            </a:r>
            <a:r>
              <a:rPr lang="sl-SI" sz="2800">
                <a:solidFill>
                  <a:srgbClr val="003399"/>
                </a:solidFill>
                <a:latin typeface="Calibri" pitchFamily="34" charset="0"/>
              </a:rPr>
              <a:t>Raspon, 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R</a:t>
            </a:r>
            <a:r>
              <a:rPr lang="sl-SI" sz="2800">
                <a:solidFill>
                  <a:srgbClr val="003399"/>
                </a:solidFill>
                <a:latin typeface="Calibri" pitchFamily="34" charset="0"/>
              </a:rPr>
              <a:t> od 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Range</a:t>
            </a:r>
            <a:r>
              <a:rPr lang="sl-SI" sz="2800">
                <a:solidFill>
                  <a:srgbClr val="003399"/>
                </a:solidFill>
                <a:latin typeface="Calibri" pitchFamily="34" charset="0"/>
              </a:rPr>
              <a:t>)</a:t>
            </a:r>
            <a:r>
              <a:rPr lang="sl-SI" sz="2800">
                <a:latin typeface="Calibri" pitchFamily="34" charset="0"/>
              </a:rPr>
              <a:t> = </a:t>
            </a:r>
            <a:r>
              <a:rPr lang="sl-SI" sz="2800">
                <a:solidFill>
                  <a:srgbClr val="336699"/>
                </a:solidFill>
                <a:latin typeface="Calibri" pitchFamily="34" charset="0"/>
              </a:rPr>
              <a:t>najjednostavnija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6699"/>
                </a:solidFill>
                <a:latin typeface="Calibri" pitchFamily="34" charset="0"/>
              </a:rPr>
              <a:t>ali i najnetačnija mera grupisanja rezultata oko neke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6699"/>
                </a:solidFill>
                <a:latin typeface="Calibri" pitchFamily="34" charset="0"/>
              </a:rPr>
              <a:t>srednje vrednosti (osetljiv na ekstremne vrednosti)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336699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R = x</a:t>
            </a:r>
            <a:r>
              <a:rPr lang="sl-SI" sz="2800" baseline="-25000">
                <a:solidFill>
                  <a:srgbClr val="CC3300"/>
                </a:solidFill>
                <a:latin typeface="Calibri" pitchFamily="34" charset="0"/>
              </a:rPr>
              <a:t>n 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– x</a:t>
            </a:r>
            <a:r>
              <a:rPr lang="sl-SI" sz="2800" baseline="-25000">
                <a:solidFill>
                  <a:srgbClr val="CC3300"/>
                </a:solidFill>
                <a:latin typeface="Calibri" pitchFamily="34" charset="0"/>
              </a:rPr>
              <a:t>1 	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za set: x</a:t>
            </a:r>
            <a:r>
              <a:rPr lang="sl-SI" sz="2800" baseline="-25000">
                <a:solidFill>
                  <a:srgbClr val="CC3300"/>
                </a:solidFill>
                <a:latin typeface="Calibri" pitchFamily="34" charset="0"/>
              </a:rPr>
              <a:t>1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 &lt; x</a:t>
            </a:r>
            <a:r>
              <a:rPr lang="sl-SI" sz="2800" baseline="-25000">
                <a:solidFill>
                  <a:srgbClr val="CC3300"/>
                </a:solidFill>
                <a:latin typeface="Calibri" pitchFamily="34" charset="0"/>
              </a:rPr>
              <a:t>2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 &lt; x</a:t>
            </a:r>
            <a:r>
              <a:rPr lang="sl-SI" sz="2800" baseline="-25000">
                <a:solidFill>
                  <a:srgbClr val="CC3300"/>
                </a:solidFill>
                <a:latin typeface="Calibri" pitchFamily="34" charset="0"/>
              </a:rPr>
              <a:t>3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 &lt; ...&lt; x</a:t>
            </a:r>
            <a:r>
              <a:rPr lang="sl-SI" sz="2800" baseline="-25000">
                <a:solidFill>
                  <a:srgbClr val="CC3300"/>
                </a:solidFill>
                <a:latin typeface="Calibri" pitchFamily="34" charset="0"/>
              </a:rPr>
              <a:t>n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CC3300"/>
              </a:solidFill>
              <a:latin typeface="Calibri" pitchFamily="34" charset="0"/>
            </a:endParaRPr>
          </a:p>
          <a:p>
            <a:pPr>
              <a:buClr>
                <a:srgbClr val="336699"/>
              </a:buClr>
              <a:buFont typeface="Wingdings" pitchFamily="2" charset="2"/>
              <a:buChar char="Ø"/>
            </a:pPr>
            <a:r>
              <a:rPr lang="sl-SI" sz="2800">
                <a:solidFill>
                  <a:srgbClr val="336699"/>
                </a:solidFill>
                <a:latin typeface="Calibri" pitchFamily="34" charset="0"/>
              </a:rPr>
              <a:t>Srednje odstupanje: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 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Σ</a:t>
            </a:r>
            <a:r>
              <a:rPr lang="sl-SI" sz="2800">
                <a:solidFill>
                  <a:srgbClr val="CC3300"/>
                </a:solidFill>
                <a:latin typeface="Calibri" pitchFamily="34" charset="0"/>
              </a:rPr>
              <a:t> devijacija / n </a:t>
            </a:r>
          </a:p>
          <a:p>
            <a:pPr>
              <a:buClr>
                <a:srgbClr val="336699"/>
              </a:buClr>
              <a:buFont typeface="Wingdings" pitchFamily="2" charset="2"/>
              <a:buNone/>
            </a:pPr>
            <a:r>
              <a:rPr lang="sl-SI" sz="2800">
                <a:solidFill>
                  <a:srgbClr val="008000"/>
                </a:solidFill>
                <a:latin typeface="Calibri" pitchFamily="34" charset="0"/>
              </a:rPr>
              <a:t>- može da se računa u odnosu na srednju vrednost, medijanu ili dominantnu vrednost</a:t>
            </a:r>
            <a:endParaRPr lang="en-US" sz="280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914400" y="990600"/>
          <a:ext cx="7645400" cy="5181600"/>
        </p:xfrm>
        <a:graphic>
          <a:graphicData uri="http://schemas.openxmlformats.org/presentationml/2006/ole">
            <p:oleObj spid="_x0000_s21506" name="Document" r:id="rId3" imgW="6172920" imgH="4178520" progId="Word.Document.8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57200" y="4724400"/>
          <a:ext cx="3836988" cy="1066800"/>
        </p:xfrm>
        <a:graphic>
          <a:graphicData uri="http://schemas.openxmlformats.org/presentationml/2006/ole">
            <p:oleObj spid="_x0000_s21507" name="Equation" r:id="rId4" imgW="1917360" imgH="533160" progId="Equation.3">
              <p:embed/>
            </p:oleObj>
          </a:graphicData>
        </a:graphic>
      </p:graphicFrame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4724400" y="4800600"/>
            <a:ext cx="3962400" cy="955675"/>
          </a:xfrm>
          <a:prstGeom prst="rect">
            <a:avLst/>
          </a:prstGeom>
          <a:noFill/>
          <a:ln w="9525">
            <a:solidFill>
              <a:srgbClr val="99FF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latin typeface="Calibri" pitchFamily="34" charset="0"/>
              </a:rPr>
              <a:t>Statistički neopterećena i </a:t>
            </a:r>
          </a:p>
          <a:p>
            <a:r>
              <a:rPr lang="sl-SI" sz="2800">
                <a:latin typeface="Calibri" pitchFamily="34" charset="0"/>
              </a:rPr>
              <a:t>efikasna procena</a:t>
            </a:r>
            <a:endParaRPr lang="en-US" sz="2800">
              <a:latin typeface="Calibri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609600" y="2057400"/>
          <a:ext cx="3706813" cy="1066800"/>
        </p:xfrm>
        <a:graphic>
          <a:graphicData uri="http://schemas.openxmlformats.org/presentationml/2006/ole">
            <p:oleObj spid="_x0000_s22531" name="Equation" r:id="rId3" imgW="1854000" imgH="533160" progId="Equation.3">
              <p:embed/>
            </p:oleObj>
          </a:graphicData>
        </a:graphic>
      </p:graphicFrame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5105400" y="1752600"/>
            <a:ext cx="3513138" cy="1809750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dirty="0">
                <a:solidFill>
                  <a:srgbClr val="996633"/>
                </a:solidFill>
                <a:latin typeface="Calibri" pitchFamily="34" charset="0"/>
              </a:rPr>
              <a:t>Konzistentna,</a:t>
            </a:r>
          </a:p>
          <a:p>
            <a:r>
              <a:rPr lang="sl-SI" sz="2800" dirty="0">
                <a:solidFill>
                  <a:srgbClr val="996633"/>
                </a:solidFill>
                <a:latin typeface="Calibri" pitchFamily="34" charset="0"/>
              </a:rPr>
              <a:t>statistički neopterećena</a:t>
            </a:r>
          </a:p>
          <a:p>
            <a:r>
              <a:rPr lang="sl-SI" sz="2800" dirty="0">
                <a:solidFill>
                  <a:srgbClr val="996633"/>
                </a:solidFill>
                <a:latin typeface="Calibri" pitchFamily="34" charset="0"/>
              </a:rPr>
              <a:t>asimptotski efikasna</a:t>
            </a:r>
          </a:p>
          <a:p>
            <a:r>
              <a:rPr lang="sl-SI" sz="2800" dirty="0">
                <a:solidFill>
                  <a:srgbClr val="996633"/>
                </a:solidFill>
                <a:latin typeface="Calibri" pitchFamily="34" charset="0"/>
              </a:rPr>
              <a:t>procena</a:t>
            </a:r>
            <a:endParaRPr lang="en-US" sz="2800" dirty="0">
              <a:solidFill>
                <a:srgbClr val="996633"/>
              </a:solidFill>
              <a:latin typeface="Calibri" pitchFamily="34" charset="0"/>
            </a:endParaRPr>
          </a:p>
        </p:txBody>
      </p:sp>
      <p:sp>
        <p:nvSpPr>
          <p:cNvPr id="22534" name="Text Box 8"/>
          <p:cNvSpPr txBox="1">
            <a:spLocks noChangeArrowheads="1"/>
          </p:cNvSpPr>
          <p:nvPr/>
        </p:nvSpPr>
        <p:spPr bwMode="auto">
          <a:xfrm>
            <a:off x="2209800" y="4038600"/>
            <a:ext cx="4133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dirty="0">
                <a:solidFill>
                  <a:srgbClr val="008000"/>
                </a:solidFill>
                <a:latin typeface="Calibri" pitchFamily="34" charset="0"/>
              </a:rPr>
              <a:t>n – 1 = broj stepeni slobode</a:t>
            </a:r>
            <a:endParaRPr lang="en-US" sz="2800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81000" y="304800"/>
            <a:ext cx="8555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Drugi metod za određivanje procene standardne devijacije</a:t>
            </a:r>
            <a:r>
              <a:rPr lang="en-US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743200" y="1219200"/>
            <a:ext cx="2330450" cy="51911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latin typeface="Calibri" pitchFamily="34" charset="0"/>
                <a:cs typeface="Times New Roman" pitchFamily="18" charset="0"/>
              </a:rPr>
              <a:t>s</a:t>
            </a:r>
            <a:r>
              <a:rPr lang="sl-SI" sz="2800" baseline="-30000">
                <a:latin typeface="Calibri" pitchFamily="34" charset="0"/>
                <a:cs typeface="Times New Roman" pitchFamily="18" charset="0"/>
              </a:rPr>
              <a:t>R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 = k</a:t>
            </a:r>
            <a:r>
              <a:rPr lang="sl-SI" sz="2800" baseline="-30000">
                <a:latin typeface="Calibri" pitchFamily="34" charset="0"/>
                <a:cs typeface="Times New Roman" pitchFamily="18" charset="0"/>
              </a:rPr>
              <a:t>n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R	</a:t>
            </a:r>
            <a:r>
              <a:rPr lang="en-US" sz="2800">
                <a:latin typeface="Calibri" pitchFamily="34" charset="0"/>
              </a:rPr>
              <a:t> 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85800" y="2209800"/>
            <a:ext cx="7950200" cy="180022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latin typeface="Calibri" pitchFamily="34" charset="0"/>
              </a:rPr>
              <a:t>K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oeficijent varijacije (relativn</a:t>
            </a:r>
            <a:r>
              <a:rPr lang="sl-SI" sz="2800">
                <a:latin typeface="Calibri" pitchFamily="34" charset="0"/>
              </a:rPr>
              <a:t>a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 standardn</a:t>
            </a:r>
            <a:r>
              <a:rPr lang="sl-SI" sz="2800">
                <a:latin typeface="Calibri" pitchFamily="34" charset="0"/>
              </a:rPr>
              <a:t>a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 devijacij</a:t>
            </a:r>
            <a:r>
              <a:rPr lang="sl-SI" sz="2800">
                <a:latin typeface="Calibri" pitchFamily="34" charset="0"/>
              </a:rPr>
              <a:t>a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):</a:t>
            </a:r>
            <a:endParaRPr lang="en-US" sz="2800">
              <a:latin typeface="Calibri" pitchFamily="34" charset="0"/>
              <a:cs typeface="Times New Roman" pitchFamily="18" charset="0"/>
            </a:endParaRPr>
          </a:p>
          <a:p>
            <a:r>
              <a:rPr lang="sl-SI" sz="2800">
                <a:latin typeface="Calibri" pitchFamily="34" charset="0"/>
              </a:rPr>
              <a:t>			</a:t>
            </a:r>
            <a:r>
              <a:rPr lang="en-US" sz="2800">
                <a:latin typeface="Calibri" pitchFamily="34" charset="0"/>
              </a:rPr>
              <a:t> </a:t>
            </a:r>
          </a:p>
          <a:p>
            <a:endParaRPr lang="en-US" sz="2800">
              <a:latin typeface="Calibri" pitchFamily="34" charset="0"/>
            </a:endParaRPr>
          </a:p>
          <a:p>
            <a:endParaRPr lang="en-US" sz="2800">
              <a:latin typeface="Calibri" pitchFamily="34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700338" y="5300663"/>
            <a:ext cx="2103437" cy="5191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latin typeface="Calibri" pitchFamily="34" charset="0"/>
                <a:cs typeface="Times New Roman" pitchFamily="18" charset="0"/>
              </a:rPr>
              <a:t>Γ = 1/v =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 </a:t>
            </a:r>
            <a:r>
              <a:rPr lang="sl-SI" sz="2800">
                <a:latin typeface="Calibri" pitchFamily="34" charset="0"/>
                <a:cs typeface="Times New Roman" pitchFamily="18" charset="0"/>
              </a:rPr>
              <a:t>/s</a:t>
            </a:r>
            <a:r>
              <a:rPr lang="en-US" sz="2800">
                <a:latin typeface="Calibri" pitchFamily="34" charset="0"/>
              </a:rPr>
              <a:t> 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331913" y="4076700"/>
            <a:ext cx="329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solidFill>
                  <a:schemeClr val="accent2"/>
                </a:solidFill>
                <a:latin typeface="Calibri" pitchFamily="34" charset="0"/>
              </a:rPr>
              <a:t>Često se izražava u %</a:t>
            </a:r>
            <a:endParaRPr lang="en-US" sz="2800">
              <a:solidFill>
                <a:schemeClr val="accent2"/>
              </a:solidFill>
              <a:latin typeface="Calibri" pitchFamily="34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4038600" y="5334000"/>
          <a:ext cx="280988" cy="357188"/>
        </p:xfrm>
        <a:graphic>
          <a:graphicData uri="http://schemas.openxmlformats.org/presentationml/2006/ole">
            <p:oleObj spid="_x0000_s23554" name="Equation" r:id="rId3" imgW="139680" imgH="177480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851275" y="2781300"/>
          <a:ext cx="989013" cy="1046163"/>
        </p:xfrm>
        <a:graphic>
          <a:graphicData uri="http://schemas.openxmlformats.org/presentationml/2006/ole">
            <p:oleObj spid="_x0000_s23555" name="Equation" r:id="rId4" imgW="495205" imgH="523554" progId="Equation.3">
              <p:embed/>
            </p:oleObj>
          </a:graphicData>
        </a:graphic>
      </p:graphicFrame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81000" y="685800"/>
            <a:ext cx="8529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8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STANDARDNA DEVIJACIJA SREDNJE VREDNOSTI</a:t>
            </a:r>
            <a:r>
              <a:rPr lang="en-US" sz="28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990600" y="1981200"/>
          <a:ext cx="1169988" cy="938213"/>
        </p:xfrm>
        <a:graphic>
          <a:graphicData uri="http://schemas.openxmlformats.org/presentationml/2006/ole">
            <p:oleObj spid="_x0000_s24578" name="Equation" r:id="rId3" imgW="672840" imgH="469800" progId="Equation.3">
              <p:embed/>
            </p:oleObj>
          </a:graphicData>
        </a:graphic>
      </p:graphicFrame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200400" y="1905000"/>
            <a:ext cx="3276600" cy="955675"/>
          </a:xfrm>
          <a:prstGeom prst="rect">
            <a:avLst/>
          </a:prstGeom>
          <a:noFill/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latin typeface="Calibri" pitchFamily="34" charset="0"/>
              </a:rPr>
              <a:t>Rasipanje aritmetičke</a:t>
            </a:r>
          </a:p>
          <a:p>
            <a:r>
              <a:rPr lang="sl-SI" sz="2800">
                <a:latin typeface="Calibri" pitchFamily="34" charset="0"/>
              </a:rPr>
              <a:t>sredine</a:t>
            </a:r>
            <a:endParaRPr lang="en-US" sz="2800">
              <a:latin typeface="Calibri" pitchFamily="34" charset="0"/>
            </a:endParaRP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914400" y="3581400"/>
          <a:ext cx="2562225" cy="1141413"/>
        </p:xfrm>
        <a:graphic>
          <a:graphicData uri="http://schemas.openxmlformats.org/presentationml/2006/ole">
            <p:oleObj spid="_x0000_s24579" name="Equation" r:id="rId4" imgW="1282680" imgH="571320" progId="Equation.3">
              <p:embed/>
            </p:oleObj>
          </a:graphicData>
        </a:graphic>
      </p:graphicFrame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4191000" y="3886200"/>
            <a:ext cx="3036888" cy="528638"/>
          </a:xfrm>
          <a:prstGeom prst="rect">
            <a:avLst/>
          </a:prstGeom>
          <a:noFill/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latin typeface="Calibri" pitchFamily="34" charset="0"/>
              </a:rPr>
              <a:t>= standardna greška</a:t>
            </a:r>
            <a:endParaRPr lang="en-US" sz="2800">
              <a:latin typeface="Calibri" pitchFamily="34" charset="0"/>
            </a:endParaRP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1219200" y="5257800"/>
          <a:ext cx="1425575" cy="941388"/>
        </p:xfrm>
        <a:graphic>
          <a:graphicData uri="http://schemas.openxmlformats.org/presentationml/2006/ole">
            <p:oleObj spid="_x0000_s24580" name="Equation" r:id="rId5" imgW="711000" imgH="469800" progId="Equation.3">
              <p:embed/>
            </p:oleObj>
          </a:graphicData>
        </a:graphic>
      </p:graphicFrame>
      <p:sp>
        <p:nvSpPr>
          <p:cNvPr id="24584" name="Text Box 10"/>
          <p:cNvSpPr txBox="1">
            <a:spLocks noChangeArrowheads="1"/>
          </p:cNvSpPr>
          <p:nvPr/>
        </p:nvSpPr>
        <p:spPr bwMode="auto">
          <a:xfrm>
            <a:off x="3581400" y="5410200"/>
            <a:ext cx="2984500" cy="528638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latin typeface="Calibri" pitchFamily="34" charset="0"/>
              </a:rPr>
              <a:t>Za relativno malo n</a:t>
            </a:r>
            <a:endParaRPr lang="en-US" sz="2800">
              <a:latin typeface="Calibri" pitchFamily="34" charset="0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1904" y="6400800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81000" y="685800"/>
            <a:ext cx="879368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INTERVAL POUZDANOSTI (RELIABILNOSTI)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endParaRPr lang="sl-SI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l-SI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Srednja vrednost kao procena μ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ne 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i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zražava pouzdanost</a:t>
            </a:r>
            <a:endParaRPr lang="sl-SI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sa kojom je određena.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endParaRPr lang="sl-SI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B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olje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: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 odrediti interval </a:t>
            </a:r>
            <a:r>
              <a:rPr lang="sl-SI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(interval pouzdanosti) 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u </a:t>
            </a:r>
            <a:r>
              <a:rPr lang="sl-SI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ko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je</a:t>
            </a:r>
            <a:r>
              <a:rPr lang="sl-SI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m 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se</a:t>
            </a:r>
            <a:endParaRPr lang="sl-SI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l-SI" sz="2800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sa velikom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verovatnoćom </a:t>
            </a:r>
            <a:r>
              <a:rPr lang="sl-SI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(koeficijent pouzdanosti, </a:t>
            </a:r>
            <a:r>
              <a:rPr lang="sl-SI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(1-α)</a:t>
            </a:r>
            <a:r>
              <a:rPr lang="sl-SI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l-SI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može nalaziti prava vrednost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168400" y="4064000"/>
          <a:ext cx="1827213" cy="889000"/>
        </p:xfrm>
        <a:graphic>
          <a:graphicData uri="http://schemas.openxmlformats.org/presentationml/2006/ole">
            <p:oleObj spid="_x0000_s25602" name="Equation" r:id="rId3" imgW="914400" imgH="444240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029200" y="4038600"/>
          <a:ext cx="2030413" cy="939800"/>
        </p:xfrm>
        <a:graphic>
          <a:graphicData uri="http://schemas.openxmlformats.org/presentationml/2006/ole">
            <p:oleObj spid="_x0000_s25603" name="Equation" r:id="rId4" imgW="1015920" imgH="469800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6011863" y="5589588"/>
          <a:ext cx="2209800" cy="533400"/>
        </p:xfrm>
        <a:graphic>
          <a:graphicData uri="http://schemas.openxmlformats.org/presentationml/2006/ole">
            <p:oleObj spid="_x0000_s25604" name="Equation" r:id="rId5" imgW="1104840" imgH="266400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611188" y="5300663"/>
          <a:ext cx="1312862" cy="858837"/>
        </p:xfrm>
        <a:graphic>
          <a:graphicData uri="http://schemas.openxmlformats.org/presentationml/2006/ole">
            <p:oleObj spid="_x0000_s25605" name="Equation" r:id="rId6" imgW="657633" imgH="429444" progId="Equation.3">
              <p:embed/>
            </p:oleObj>
          </a:graphicData>
        </a:graphic>
      </p:graphicFrame>
      <p:sp>
        <p:nvSpPr>
          <p:cNvPr id="25607" name="Text Box 9"/>
          <p:cNvSpPr txBox="1">
            <a:spLocks noChangeArrowheads="1"/>
          </p:cNvSpPr>
          <p:nvPr/>
        </p:nvSpPr>
        <p:spPr bwMode="auto">
          <a:xfrm>
            <a:off x="2103438" y="5321300"/>
            <a:ext cx="29416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990099"/>
                </a:solidFill>
                <a:latin typeface="Calibri" pitchFamily="34" charset="0"/>
              </a:rPr>
              <a:t>Standardizovana</a:t>
            </a:r>
          </a:p>
          <a:p>
            <a:r>
              <a:rPr lang="en-US" sz="2400">
                <a:solidFill>
                  <a:srgbClr val="990099"/>
                </a:solidFill>
                <a:latin typeface="Calibri" pitchFamily="34" charset="0"/>
              </a:rPr>
              <a:t>normalna promenljiva</a:t>
            </a:r>
            <a:endParaRPr lang="sr-Latn-CS" sz="2400">
              <a:solidFill>
                <a:srgbClr val="990099"/>
              </a:solidFill>
              <a:latin typeface="Calibri" pitchFamily="34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63538"/>
            <a:ext cx="5441950" cy="649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00800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769938" y="0"/>
          <a:ext cx="7227887" cy="6705600"/>
        </p:xfrm>
        <a:graphic>
          <a:graphicData uri="http://schemas.openxmlformats.org/presentationml/2006/ole">
            <p:oleObj spid="_x0000_s26626" name="Document" r:id="rId3" imgW="6493416" imgH="6032185" progId="Word.Document.8">
              <p:embed/>
            </p:oleObj>
          </a:graphicData>
        </a:graphic>
      </p:graphicFrame>
      <p:sp>
        <p:nvSpPr>
          <p:cNvPr id="26627" name="Oval 5"/>
          <p:cNvSpPr>
            <a:spLocks noChangeArrowheads="1"/>
          </p:cNvSpPr>
          <p:nvPr/>
        </p:nvSpPr>
        <p:spPr bwMode="auto">
          <a:xfrm>
            <a:off x="4500563" y="333375"/>
            <a:ext cx="647700" cy="1150938"/>
          </a:xfrm>
          <a:prstGeom prst="ellipse">
            <a:avLst/>
          </a:prstGeom>
          <a:noFill/>
          <a:ln w="1905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400800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1066800" y="2209800"/>
          <a:ext cx="2439988" cy="890588"/>
        </p:xfrm>
        <a:graphic>
          <a:graphicData uri="http://schemas.openxmlformats.org/presentationml/2006/ole">
            <p:oleObj spid="_x0000_s27650" name="Equation" r:id="rId3" imgW="1218960" imgH="444240" progId="Equation.3">
              <p:embed/>
            </p:oleObj>
          </a:graphicData>
        </a:graphic>
      </p:graphicFrame>
      <p:graphicFrame>
        <p:nvGraphicFramePr>
          <p:cNvPr id="27651" name="Object 5"/>
          <p:cNvGraphicFramePr>
            <a:graphicFrameLocks noChangeAspect="1"/>
          </p:cNvGraphicFramePr>
          <p:nvPr/>
        </p:nvGraphicFramePr>
        <p:xfrm>
          <a:off x="4800600" y="2133600"/>
          <a:ext cx="2260600" cy="889000"/>
        </p:xfrm>
        <a:graphic>
          <a:graphicData uri="http://schemas.openxmlformats.org/presentationml/2006/ole">
            <p:oleObj spid="_x0000_s27651" name="Equation" r:id="rId4" imgW="1130040" imgH="444240" progId="Equation.3">
              <p:embed/>
            </p:oleObj>
          </a:graphicData>
        </a:graphic>
      </p:graphicFrame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1371600" y="990600"/>
            <a:ext cx="5565775" cy="528638"/>
          </a:xfrm>
          <a:prstGeom prst="rect">
            <a:avLst/>
          </a:prstGeom>
          <a:noFill/>
          <a:ln w="9525">
            <a:solidFill>
              <a:srgbClr val="99FF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/>
              <a:t>Relativna širina intervala pouzdanosti</a:t>
            </a:r>
            <a:endParaRPr lang="en-US" sz="2800"/>
          </a:p>
        </p:txBody>
      </p:sp>
      <p:graphicFrame>
        <p:nvGraphicFramePr>
          <p:cNvPr id="27652" name="Object 7"/>
          <p:cNvGraphicFramePr>
            <a:graphicFrameLocks noChangeAspect="1"/>
          </p:cNvGraphicFramePr>
          <p:nvPr/>
        </p:nvGraphicFramePr>
        <p:xfrm>
          <a:off x="1295400" y="4114800"/>
          <a:ext cx="6108700" cy="1600200"/>
        </p:xfrm>
        <a:graphic>
          <a:graphicData uri="http://schemas.openxmlformats.org/presentationml/2006/ole">
            <p:oleObj spid="_x0000_s27652" name="Document" r:id="rId5" imgW="6104056" imgH="1604458" progId="Word.Document.8">
              <p:embed/>
            </p:oleObj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947738" y="574675"/>
            <a:ext cx="74342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6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8" charset="0"/>
              </a:rPr>
              <a:t>DEVIJACIJE OD GAUSOVOG ZAKONA RASPODELE</a:t>
            </a:r>
            <a:r>
              <a:rPr lang="en-US">
                <a:latin typeface="+mn-lt"/>
                <a:cs typeface="+mn-cs"/>
              </a:rPr>
              <a:t> </a:t>
            </a: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143000" y="2209800"/>
          <a:ext cx="7467600" cy="3225800"/>
        </p:xfrm>
        <a:graphic>
          <a:graphicData uri="http://schemas.openxmlformats.org/presentationml/2006/ole">
            <p:oleObj spid="_x0000_s28674" name="Document" r:id="rId3" imgW="6181560" imgH="3417120" progId="Word.Document.8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074738" y="595313"/>
          <a:ext cx="7197725" cy="4789487"/>
        </p:xfrm>
        <a:graphic>
          <a:graphicData uri="http://schemas.openxmlformats.org/presentationml/2006/ole">
            <p:oleObj spid="_x0000_s29698" name="Document" r:id="rId3" imgW="7615965" imgH="5068677" progId="Word.Document.8">
              <p:embed/>
            </p:oleObj>
          </a:graphicData>
        </a:graphic>
      </p:graphicFrame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2193925" y="491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3351213" y="5219700"/>
          <a:ext cx="2789237" cy="557213"/>
        </p:xfrm>
        <a:graphic>
          <a:graphicData uri="http://schemas.openxmlformats.org/presentationml/2006/ole">
            <p:oleObj spid="_x0000_s29699" name="Equation" r:id="rId4" imgW="1333440" imgH="266400" progId="Equation.3">
              <p:embed/>
            </p:oleObj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chemeClr val="tx2"/>
                </a:solidFill>
                <a:latin typeface="Calibri" pitchFamily="34" charset="0"/>
              </a:rPr>
              <a:t>Devijacije od Gausove raspodele</a:t>
            </a:r>
            <a:endParaRPr lang="sr-Latn-CS" sz="320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6758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3851275" y="5734050"/>
            <a:ext cx="1873250" cy="287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latin typeface="+mn-lt"/>
                <a:cs typeface="+mn-cs"/>
              </a:rPr>
              <a:t>Koncentracija</a:t>
            </a:r>
            <a:endParaRPr lang="sr-Latn-CS" sz="2400" dirty="0">
              <a:latin typeface="+mn-lt"/>
              <a:cs typeface="+mn-cs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539750" y="2852738"/>
            <a:ext cx="360363" cy="12239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f</a:t>
            </a:r>
            <a:endParaRPr lang="sr-Latn-CS" sz="2400" dirty="0">
              <a:latin typeface="+mn-lt"/>
              <a:cs typeface="+mn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052513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657600" y="5181600"/>
            <a:ext cx="2089150" cy="287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latin typeface="+mn-lt"/>
                <a:cs typeface="+mn-cs"/>
              </a:rPr>
              <a:t>logC</a:t>
            </a:r>
            <a:endParaRPr lang="sr-Latn-CS" sz="2400" dirty="0">
              <a:latin typeface="+mn-lt"/>
              <a:cs typeface="+mn-cs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1258888" y="2492375"/>
            <a:ext cx="288925" cy="12239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f</a:t>
            </a:r>
            <a:endParaRPr lang="sr-Latn-CS" sz="2400" dirty="0">
              <a:latin typeface="+mn-lt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1127125" y="650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143000" y="1752600"/>
          <a:ext cx="7058025" cy="3513138"/>
        </p:xfrm>
        <a:graphic>
          <a:graphicData uri="http://schemas.openxmlformats.org/presentationml/2006/ole">
            <p:oleObj spid="_x0000_s30722" name="Document" r:id="rId3" imgW="6436842" imgH="3205679" progId="Word.Document.8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685800" y="533400"/>
            <a:ext cx="8075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STANDARDNA DEVIJACIJA KRAJNJEG REZULTATA</a:t>
            </a:r>
          </a:p>
        </p:txBody>
      </p:sp>
      <p:sp>
        <p:nvSpPr>
          <p:cNvPr id="31754" name="Text Box 5"/>
          <p:cNvSpPr txBox="1">
            <a:spLocks noChangeArrowheads="1"/>
          </p:cNvSpPr>
          <p:nvPr/>
        </p:nvSpPr>
        <p:spPr bwMode="auto">
          <a:xfrm>
            <a:off x="6096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612900" y="1384300"/>
          <a:ext cx="5915025" cy="457200"/>
        </p:xfrm>
        <a:graphic>
          <a:graphicData uri="http://schemas.openxmlformats.org/presentationml/2006/ole">
            <p:oleObj spid="_x0000_s31746" name="Equation" r:id="rId3" imgW="2958840" imgH="22860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4775200" y="1905000"/>
          <a:ext cx="3952875" cy="684213"/>
        </p:xfrm>
        <a:graphic>
          <a:graphicData uri="http://schemas.openxmlformats.org/presentationml/2006/ole">
            <p:oleObj spid="_x0000_s31747" name="Equation" r:id="rId4" imgW="1981080" imgH="342720" progId="Equation.3">
              <p:embed/>
            </p:oleObj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722313" y="2517775"/>
          <a:ext cx="1503362" cy="865188"/>
        </p:xfrm>
        <a:graphic>
          <a:graphicData uri="http://schemas.openxmlformats.org/presentationml/2006/ole">
            <p:oleObj spid="_x0000_s31748" name="Equation" r:id="rId5" imgW="749160" imgH="431640" progId="Equation.3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2484438" y="2565400"/>
          <a:ext cx="9202737" cy="696913"/>
        </p:xfrm>
        <a:graphic>
          <a:graphicData uri="http://schemas.openxmlformats.org/presentationml/2006/ole">
            <p:oleObj spid="_x0000_s31749" name="Document" r:id="rId6" imgW="6075665" imgH="466379" progId="Word.Document.8">
              <p:embed/>
            </p:oleObj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2408238" y="3382963"/>
          <a:ext cx="5641975" cy="1119187"/>
        </p:xfrm>
        <a:graphic>
          <a:graphicData uri="http://schemas.openxmlformats.org/presentationml/2006/ole">
            <p:oleObj spid="_x0000_s31750" name="Equation" r:id="rId7" imgW="2819160" imgH="558720" progId="Equation.3">
              <p:embed/>
            </p:oleObj>
          </a:graphicData>
        </a:graphic>
      </p:graphicFrame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685800" y="4724400"/>
            <a:ext cx="998538" cy="523875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y = </a:t>
            </a:r>
            <a:r>
              <a:rPr lang="en-US" sz="2800" i="1">
                <a:latin typeface="Calibri" pitchFamily="34" charset="0"/>
              </a:rPr>
              <a:t>a</a:t>
            </a:r>
            <a:r>
              <a:rPr lang="en-US" sz="2800" baseline="30000">
                <a:latin typeface="Calibri" pitchFamily="34" charset="0"/>
              </a:rPr>
              <a:t>n</a:t>
            </a:r>
            <a:endParaRPr lang="en-US" sz="2800">
              <a:latin typeface="Calibri" pitchFamily="34" charset="0"/>
            </a:endParaRPr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381000" y="5486400"/>
          <a:ext cx="1576388" cy="965200"/>
        </p:xfrm>
        <a:graphic>
          <a:graphicData uri="http://schemas.openxmlformats.org/presentationml/2006/ole">
            <p:oleObj spid="_x0000_s31751" name="Equation" r:id="rId8" imgW="787320" imgH="482400" progId="Equation.3">
              <p:embed/>
            </p:oleObj>
          </a:graphicData>
        </a:graphic>
      </p:graphicFrame>
      <p:sp>
        <p:nvSpPr>
          <p:cNvPr id="31756" name="Text Box 13"/>
          <p:cNvSpPr txBox="1">
            <a:spLocks noChangeArrowheads="1"/>
          </p:cNvSpPr>
          <p:nvPr/>
        </p:nvSpPr>
        <p:spPr bwMode="auto">
          <a:xfrm>
            <a:off x="4495800" y="5105400"/>
            <a:ext cx="1171575" cy="52387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y = f(x)</a:t>
            </a:r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5867400" y="4876800"/>
          <a:ext cx="1778000" cy="989013"/>
        </p:xfrm>
        <a:graphic>
          <a:graphicData uri="http://schemas.openxmlformats.org/presentationml/2006/ole">
            <p:oleObj spid="_x0000_s31752" name="Equation" r:id="rId9" imgW="888840" imgH="495000" progId="Equation.3">
              <p:embed/>
            </p:oleObj>
          </a:graphicData>
        </a:graphic>
      </p:graphicFrame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4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1585</Words>
  <Application>Microsoft Office PowerPoint</Application>
  <PresentationFormat>On-screen Show (4:3)</PresentationFormat>
  <Paragraphs>422</Paragraphs>
  <Slides>68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68</vt:i4>
      </vt:variant>
    </vt:vector>
  </HeadingPairs>
  <TitlesOfParts>
    <vt:vector size="73" baseType="lpstr">
      <vt:lpstr>Office Theme</vt:lpstr>
      <vt:lpstr>Document</vt:lpstr>
      <vt:lpstr>Microsoft Office Word 97 - 2003 Document</vt:lpstr>
      <vt:lpstr>Equation</vt:lpstr>
      <vt:lpstr>Chart</vt:lpstr>
      <vt:lpstr>PRIMER 1</vt:lpstr>
      <vt:lpstr>Slide 2</vt:lpstr>
      <vt:lpstr>Slide 3</vt:lpstr>
      <vt:lpstr>Slide 4</vt:lpstr>
      <vt:lpstr>Slide 5</vt:lpstr>
      <vt:lpstr>Slide 6</vt:lpstr>
      <vt:lpstr>Slide 7</vt:lpstr>
      <vt:lpstr>Slide 8</vt:lpstr>
      <vt:lpstr>Zašto nam je potrebna statistika?</vt:lpstr>
      <vt:lpstr>Slide 10</vt:lpstr>
      <vt:lpstr>Slide 11</vt:lpstr>
      <vt:lpstr>Slide 12</vt:lpstr>
      <vt:lpstr>Slide 13</vt:lpstr>
      <vt:lpstr>LITERATURA</vt:lpstr>
      <vt:lpstr>PREGLED GREŠAKA U HEMIJSKOJ ANALIZI </vt:lpstr>
      <vt:lpstr>Slide 16</vt:lpstr>
      <vt:lpstr>Slide 17</vt:lpstr>
      <vt:lpstr>Slide 18</vt:lpstr>
      <vt:lpstr>APSOLUTNE I RELATIVNE GREŠKE </vt:lpstr>
      <vt:lpstr>Slide 20</vt:lpstr>
      <vt:lpstr>RELATIVNA GREŠKA KRAJNJEG REZULTATA HEMIJSKE ANALIZE 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Dusica</dc:creator>
  <cp:lastModifiedBy>Dusica</cp:lastModifiedBy>
  <cp:revision>26</cp:revision>
  <dcterms:created xsi:type="dcterms:W3CDTF">2010-02-26T09:05:28Z</dcterms:created>
  <dcterms:modified xsi:type="dcterms:W3CDTF">2014-02-27T18:52:03Z</dcterms:modified>
</cp:coreProperties>
</file>