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4"/>
  </p:notesMasterIdLst>
  <p:sldIdLst>
    <p:sldId id="329" r:id="rId2"/>
    <p:sldId id="330" r:id="rId3"/>
    <p:sldId id="331" r:id="rId4"/>
    <p:sldId id="333" r:id="rId5"/>
    <p:sldId id="334" r:id="rId6"/>
    <p:sldId id="332" r:id="rId7"/>
    <p:sldId id="335" r:id="rId8"/>
    <p:sldId id="336" r:id="rId9"/>
    <p:sldId id="337" r:id="rId10"/>
    <p:sldId id="338" r:id="rId11"/>
    <p:sldId id="339" r:id="rId12"/>
    <p:sldId id="340" r:id="rId13"/>
    <p:sldId id="341" r:id="rId14"/>
    <p:sldId id="342" r:id="rId15"/>
    <p:sldId id="343" r:id="rId16"/>
    <p:sldId id="344" r:id="rId17"/>
    <p:sldId id="345" r:id="rId18"/>
    <p:sldId id="346" r:id="rId19"/>
    <p:sldId id="347" r:id="rId20"/>
    <p:sldId id="348" r:id="rId21"/>
    <p:sldId id="349" r:id="rId22"/>
    <p:sldId id="350" r:id="rId23"/>
    <p:sldId id="351" r:id="rId24"/>
    <p:sldId id="352" r:id="rId25"/>
    <p:sldId id="353" r:id="rId26"/>
    <p:sldId id="354" r:id="rId27"/>
    <p:sldId id="355" r:id="rId28"/>
    <p:sldId id="356" r:id="rId29"/>
    <p:sldId id="357" r:id="rId30"/>
    <p:sldId id="358" r:id="rId31"/>
    <p:sldId id="359" r:id="rId32"/>
    <p:sldId id="360" r:id="rId33"/>
  </p:sldIdLst>
  <p:sldSz cx="9144000" cy="6858000" type="screen4x3"/>
  <p:notesSz cx="6858000" cy="9144000"/>
  <p:defaultTextStyle>
    <a:defPPr>
      <a:defRPr lang="sr-Latn-C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76" autoAdjust="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DA615A-ADCB-4EF8-BA0E-EFA72975049D}" type="datetimeFigureOut">
              <a:rPr lang="en-US" smtClean="0"/>
              <a:pPr/>
              <a:t>2/27/2014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F3B729-BA63-4C1C-A236-7D60B45F639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9" name="Freeform 17"/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2" name="Freeform 20"/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" name="Freeform 22"/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6" name="Freeform 24"/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7" name="Freeform 25"/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8" name="Freeform 26"/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9" name="Oval 27"/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0" name="Oval 28"/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1" name="Oval 29"/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2" name="Freeform 30"/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3" name="Freeform 31"/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6" name="AutoShape 34"/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</p:grpSp>
      <p:sp>
        <p:nvSpPr>
          <p:cNvPr id="25639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sr-Latn-CS"/>
              <a:t>Click to edit Master subtitle style</a:t>
            </a:r>
          </a:p>
        </p:txBody>
      </p:sp>
      <p:sp>
        <p:nvSpPr>
          <p:cNvPr id="25640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sr-Latn-CS"/>
              <a:t>Click to edit Master title style</a:t>
            </a:r>
          </a:p>
        </p:txBody>
      </p:sp>
      <p:sp>
        <p:nvSpPr>
          <p:cNvPr id="39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0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8D37E-256F-4951-ACCD-C3B03E42D746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64E0C7-55D2-49F9-90F3-C6314C2A6CDC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102D1-C423-4AD8-82B2-C33A13EA0583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777F9A-4488-4C7E-B0BA-1DAA5D4E9EF3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8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9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1ABFE2-F043-4E0D-A1E1-F2C99C5D1CFD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8EB945-9018-466D-A654-3CCDD986A466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8C4218-654D-4DEA-A854-F3DD5DA5381B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B8F74E-0DE8-4FC4-851E-883732482081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545B80-06CA-4038-8899-DFAE777B628B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A9DF52-957A-4C5A-8FA6-18CDB733411D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BF09B8-0DB7-4F4A-84B5-2ED78DA0E1D8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24579" name="Rectangle 3"/>
            <p:cNvSpPr>
              <a:spLocks noChangeArrowheads="1"/>
            </p:cNvSpPr>
            <p:nvPr userDrawn="1"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0" name="Oval 4"/>
            <p:cNvSpPr>
              <a:spLocks noChangeArrowheads="1"/>
            </p:cNvSpPr>
            <p:nvPr userDrawn="1"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1" name="Rectangle 5"/>
            <p:cNvSpPr>
              <a:spLocks noChangeArrowheads="1"/>
            </p:cNvSpPr>
            <p:nvPr userDrawn="1"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2" name="Freeform 6"/>
            <p:cNvSpPr>
              <a:spLocks noEditPoints="1"/>
            </p:cNvSpPr>
            <p:nvPr userDrawn="1"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3" name="Rectangle 7"/>
            <p:cNvSpPr>
              <a:spLocks noChangeArrowheads="1"/>
            </p:cNvSpPr>
            <p:nvPr userDrawn="1"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4" name="Rectangle 8"/>
            <p:cNvSpPr>
              <a:spLocks noChangeArrowheads="1"/>
            </p:cNvSpPr>
            <p:nvPr userDrawn="1"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5" name="Rectangle 9"/>
            <p:cNvSpPr>
              <a:spLocks noChangeArrowheads="1"/>
            </p:cNvSpPr>
            <p:nvPr userDrawn="1"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6" name="Rectangle 10"/>
            <p:cNvSpPr>
              <a:spLocks noChangeArrowheads="1"/>
            </p:cNvSpPr>
            <p:nvPr userDrawn="1"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7" name="Rectangle 11"/>
            <p:cNvSpPr>
              <a:spLocks noChangeArrowheads="1"/>
            </p:cNvSpPr>
            <p:nvPr userDrawn="1"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8" name="Freeform 12"/>
            <p:cNvSpPr>
              <a:spLocks/>
            </p:cNvSpPr>
            <p:nvPr userDrawn="1"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9" name="Freeform 13"/>
            <p:cNvSpPr>
              <a:spLocks/>
            </p:cNvSpPr>
            <p:nvPr userDrawn="1"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0" name="Freeform 14"/>
            <p:cNvSpPr>
              <a:spLocks/>
            </p:cNvSpPr>
            <p:nvPr userDrawn="1"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1" name="Freeform 15"/>
            <p:cNvSpPr>
              <a:spLocks/>
            </p:cNvSpPr>
            <p:nvPr userDrawn="1"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2" name="Freeform 16"/>
            <p:cNvSpPr>
              <a:spLocks/>
            </p:cNvSpPr>
            <p:nvPr userDrawn="1"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3" name="Freeform 17"/>
            <p:cNvSpPr>
              <a:spLocks noEditPoints="1"/>
            </p:cNvSpPr>
            <p:nvPr userDrawn="1"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4" name="Freeform 18"/>
            <p:cNvSpPr>
              <a:spLocks noEditPoints="1"/>
            </p:cNvSpPr>
            <p:nvPr userDrawn="1"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5" name="Freeform 19"/>
            <p:cNvSpPr>
              <a:spLocks/>
            </p:cNvSpPr>
            <p:nvPr userDrawn="1"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6" name="Freeform 20"/>
            <p:cNvSpPr>
              <a:spLocks noEditPoints="1"/>
            </p:cNvSpPr>
            <p:nvPr userDrawn="1"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7" name="Freeform 21"/>
            <p:cNvSpPr>
              <a:spLocks noEditPoints="1"/>
            </p:cNvSpPr>
            <p:nvPr userDrawn="1"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8" name="Freeform 22"/>
            <p:cNvSpPr>
              <a:spLocks noEditPoints="1"/>
            </p:cNvSpPr>
            <p:nvPr userDrawn="1"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9" name="Freeform 23"/>
            <p:cNvSpPr>
              <a:spLocks/>
            </p:cNvSpPr>
            <p:nvPr userDrawn="1"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0" name="Freeform 24"/>
            <p:cNvSpPr>
              <a:spLocks noEditPoints="1"/>
            </p:cNvSpPr>
            <p:nvPr userDrawn="1"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1" name="Freeform 25"/>
            <p:cNvSpPr>
              <a:spLocks noEditPoints="1"/>
            </p:cNvSpPr>
            <p:nvPr userDrawn="1"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2" name="Freeform 26"/>
            <p:cNvSpPr>
              <a:spLocks noEditPoints="1"/>
            </p:cNvSpPr>
            <p:nvPr userDrawn="1"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3" name="Oval 27"/>
            <p:cNvSpPr>
              <a:spLocks noChangeArrowheads="1"/>
            </p:cNvSpPr>
            <p:nvPr userDrawn="1"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4" name="Oval 28"/>
            <p:cNvSpPr>
              <a:spLocks noChangeArrowheads="1"/>
            </p:cNvSpPr>
            <p:nvPr userDrawn="1"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5" name="Oval 29"/>
            <p:cNvSpPr>
              <a:spLocks noChangeArrowheads="1"/>
            </p:cNvSpPr>
            <p:nvPr userDrawn="1"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6" name="Freeform 30"/>
            <p:cNvSpPr>
              <a:spLocks noEditPoints="1"/>
            </p:cNvSpPr>
            <p:nvPr userDrawn="1"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7" name="Freeform 31"/>
            <p:cNvSpPr>
              <a:spLocks noEditPoints="1"/>
            </p:cNvSpPr>
            <p:nvPr userDrawn="1"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8" name="Rectangle 32"/>
            <p:cNvSpPr>
              <a:spLocks noChangeArrowheads="1"/>
            </p:cNvSpPr>
            <p:nvPr userDrawn="1"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9" name="Rectangle 33"/>
            <p:cNvSpPr>
              <a:spLocks noChangeArrowheads="1"/>
            </p:cNvSpPr>
            <p:nvPr userDrawn="1"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10" name="AutoShape 34"/>
            <p:cNvSpPr>
              <a:spLocks noChangeArrowheads="1"/>
            </p:cNvSpPr>
            <p:nvPr userDrawn="1"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11" name="Freeform 35"/>
            <p:cNvSpPr>
              <a:spLocks/>
            </p:cNvSpPr>
            <p:nvPr userDrawn="1"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12" name="Freeform 36"/>
            <p:cNvSpPr>
              <a:spLocks/>
            </p:cNvSpPr>
            <p:nvPr userDrawn="1"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</p:grpSp>
      <p:sp>
        <p:nvSpPr>
          <p:cNvPr id="24613" name="Rectangle 3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smtClean="0"/>
              <a:t>Click to edit Master title style</a:t>
            </a:r>
          </a:p>
        </p:txBody>
      </p:sp>
      <p:sp>
        <p:nvSpPr>
          <p:cNvPr id="24614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smtClean="0"/>
              <a:t>Click to edit Master text styles</a:t>
            </a:r>
          </a:p>
          <a:p>
            <a:pPr lvl="1"/>
            <a:r>
              <a:rPr lang="sr-Latn-CS" smtClean="0"/>
              <a:t>Second level</a:t>
            </a:r>
          </a:p>
          <a:p>
            <a:pPr lvl="2"/>
            <a:r>
              <a:rPr lang="sr-Latn-CS" smtClean="0"/>
              <a:t>Third level</a:t>
            </a:r>
          </a:p>
          <a:p>
            <a:pPr lvl="3"/>
            <a:r>
              <a:rPr lang="sr-Latn-CS" smtClean="0"/>
              <a:t>Fourth level</a:t>
            </a:r>
          </a:p>
          <a:p>
            <a:pPr lvl="4"/>
            <a:r>
              <a:rPr lang="sr-Latn-CS" smtClean="0"/>
              <a:t>Fifth level</a:t>
            </a:r>
          </a:p>
        </p:txBody>
      </p:sp>
      <p:sp>
        <p:nvSpPr>
          <p:cNvPr id="24615" name="Rectangle 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cs typeface="+mn-cs"/>
              </a:defRPr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24616" name="Rectangle 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7856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Tahoma" charset="0"/>
                <a:cs typeface="+mn-cs"/>
              </a:defRPr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24617" name="Rectangle 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cs typeface="+mn-cs"/>
              </a:defRPr>
            </a:lvl1pPr>
          </a:lstStyle>
          <a:p>
            <a:pPr>
              <a:defRPr/>
            </a:pPr>
            <a:fld id="{44E60E21-DA1E-4D85-83F0-B8AEA0591EF4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wmf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1812648" y="2565400"/>
            <a:ext cx="5771132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400" b="1" dirty="0" smtClean="0">
                <a:solidFill>
                  <a:schemeClr val="accent1">
                    <a:lumMod val="10000"/>
                  </a:schemeClr>
                </a:solidFill>
              </a:rPr>
              <a:t>O</a:t>
            </a:r>
            <a:r>
              <a:rPr lang="sr-Cyrl-RS" sz="4400" b="1" dirty="0" smtClean="0">
                <a:solidFill>
                  <a:schemeClr val="accent1">
                    <a:lumMod val="10000"/>
                  </a:schemeClr>
                </a:solidFill>
              </a:rPr>
              <a:t>дабране области </a:t>
            </a:r>
          </a:p>
          <a:p>
            <a:pPr algn="ctr">
              <a:defRPr/>
            </a:pPr>
            <a:r>
              <a:rPr lang="sr-Cyrl-RS" sz="4400" b="1" dirty="0" smtClean="0">
                <a:solidFill>
                  <a:schemeClr val="accent1">
                    <a:lumMod val="10000"/>
                  </a:schemeClr>
                </a:solidFill>
              </a:rPr>
              <a:t>аналитичке хемије</a:t>
            </a:r>
            <a:endParaRPr lang="sr-Latn-CS" sz="4400" b="1" dirty="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914400"/>
            <a:ext cx="5040313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RS" dirty="0">
                <a:solidFill>
                  <a:schemeClr val="accent1">
                    <a:lumMod val="10000"/>
                  </a:schemeClr>
                </a:solidFill>
              </a:rPr>
              <a:t>Универзитет у Београду – Хемијски факултет</a:t>
            </a:r>
            <a:endParaRPr lang="sr-Latn-RS" dirty="0">
              <a:solidFill>
                <a:schemeClr val="accent1">
                  <a:lumMod val="10000"/>
                </a:schemeClr>
              </a:solidFill>
            </a:endParaRPr>
          </a:p>
          <a:p>
            <a:pPr>
              <a:defRPr/>
            </a:pPr>
            <a:r>
              <a:rPr lang="sr-Cyrl-RS" dirty="0">
                <a:solidFill>
                  <a:schemeClr val="accent1">
                    <a:lumMod val="10000"/>
                  </a:schemeClr>
                </a:solidFill>
              </a:rPr>
              <a:t>Катедра за аналитичку хемију</a:t>
            </a:r>
            <a:endParaRPr lang="en-US" dirty="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</a:t>
            </a:r>
            <a:r>
              <a:rPr lang="sr-Cyrl-RS" sz="2000" dirty="0" smtClean="0">
                <a:latin typeface="+mj-lt"/>
              </a:rPr>
              <a:t>201</a:t>
            </a:r>
            <a:r>
              <a:rPr lang="en-US" sz="2000" dirty="0" smtClean="0">
                <a:latin typeface="+mj-lt"/>
              </a:rPr>
              <a:t>3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 smtClean="0">
                <a:latin typeface="+mj-lt"/>
              </a:rPr>
              <a:t>4</a:t>
            </a:r>
            <a:r>
              <a:rPr lang="sr-Cyrl-RS" sz="2000" dirty="0" smtClean="0">
                <a:latin typeface="+mj-lt"/>
              </a:rPr>
              <a:t>. </a:t>
            </a:r>
            <a:r>
              <a:rPr lang="sr-Cyrl-RS" sz="2000" dirty="0" smtClean="0">
                <a:latin typeface="+mj-lt"/>
              </a:rPr>
              <a:t>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620688"/>
            <a:ext cx="8723927" cy="4835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defPPr>
              <a:defRPr lang="sr-Latn-C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lvl="1">
              <a:lnSpc>
                <a:spcPct val="115000"/>
              </a:lnSpc>
              <a:defRPr/>
            </a:pPr>
            <a:r>
              <a:rPr lang="sr-Cyrl-CS" sz="2800" b="1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Аналитичка хемија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= научна дисциплина која </a:t>
            </a:r>
          </a:p>
          <a:p>
            <a:pPr lvl="1">
              <a:lnSpc>
                <a:spcPct val="115000"/>
              </a:lnSpc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развија и примењује методе, инструменте и </a:t>
            </a:r>
          </a:p>
          <a:p>
            <a:pPr lvl="1">
              <a:lnSpc>
                <a:spcPct val="115000"/>
              </a:lnSpc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стратегије ради добијања информација о саста</a:t>
            </a:r>
            <a:r>
              <a:rPr lang="en-US" sz="28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-</a:t>
            </a:r>
          </a:p>
          <a:p>
            <a:pPr lvl="1">
              <a:lnSpc>
                <a:spcPct val="115000"/>
              </a:lnSpc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ву и природи материје у простору и </a:t>
            </a:r>
            <a:r>
              <a:rPr lang="sr-Cyrl-CS" sz="28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времену</a:t>
            </a:r>
            <a:endParaRPr lang="en-US" sz="2800" dirty="0" smtClean="0">
              <a:solidFill>
                <a:schemeClr val="accent1">
                  <a:lumMod val="10000"/>
                </a:schemeClr>
              </a:solidFill>
              <a:latin typeface="+mj-lt"/>
            </a:endParaRPr>
          </a:p>
          <a:p>
            <a:pPr lvl="1">
              <a:lnSpc>
                <a:spcPct val="115000"/>
              </a:lnSpc>
              <a:defRPr/>
            </a:pPr>
            <a:r>
              <a:rPr lang="en-U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(</a:t>
            </a:r>
            <a:r>
              <a:rPr lang="sr-Cyrl-R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Одељење за аналитичку хемију Савеза европских</a:t>
            </a:r>
          </a:p>
          <a:p>
            <a:pPr lvl="1">
              <a:lnSpc>
                <a:spcPct val="115000"/>
              </a:lnSpc>
              <a:defRPr/>
            </a:pPr>
            <a:r>
              <a:rPr lang="sr-Cyrl-C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Х</a:t>
            </a:r>
            <a:r>
              <a:rPr lang="sr-Cyrl-R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емијских друштава, </a:t>
            </a:r>
            <a:r>
              <a:rPr lang="sl-SI" sz="2400" dirty="0" smtClean="0">
                <a:solidFill>
                  <a:schemeClr val="accent1">
                    <a:lumMod val="10000"/>
                  </a:schemeClr>
                </a:solidFill>
              </a:rPr>
              <a:t>Division of Analytical Chemistry</a:t>
            </a:r>
            <a:endParaRPr lang="sr-Cyrl-RS" sz="2400" dirty="0" smtClean="0">
              <a:solidFill>
                <a:schemeClr val="accent1">
                  <a:lumMod val="10000"/>
                </a:schemeClr>
              </a:solidFill>
            </a:endParaRPr>
          </a:p>
          <a:p>
            <a:pPr lvl="1">
              <a:lnSpc>
                <a:spcPct val="115000"/>
              </a:lnSpc>
              <a:defRPr/>
            </a:pPr>
            <a:r>
              <a:rPr lang="sl-SI" sz="2400" dirty="0" smtClean="0">
                <a:solidFill>
                  <a:schemeClr val="accent1">
                    <a:lumMod val="10000"/>
                  </a:schemeClr>
                </a:solidFill>
              </a:rPr>
              <a:t> of the Federation of European Chemical Societies</a:t>
            </a:r>
            <a:r>
              <a:rPr lang="sr-Cyrl-RS" sz="2400" dirty="0" smtClean="0">
                <a:solidFill>
                  <a:schemeClr val="accent1">
                    <a:lumMod val="10000"/>
                  </a:schemeClr>
                </a:solidFill>
              </a:rPr>
              <a:t>)</a:t>
            </a:r>
            <a:endParaRPr lang="sr-Cyrl-CS" sz="2400" dirty="0">
              <a:solidFill>
                <a:schemeClr val="accent1">
                  <a:lumMod val="10000"/>
                </a:schemeClr>
              </a:solidFill>
              <a:latin typeface="+mj-lt"/>
            </a:endParaRPr>
          </a:p>
          <a:p>
            <a:pPr lvl="1">
              <a:lnSpc>
                <a:spcPct val="115000"/>
              </a:lnSpc>
              <a:defRPr/>
            </a:pPr>
            <a:endParaRPr lang="sr-Cyrl-CS" sz="2800" dirty="0">
              <a:solidFill>
                <a:schemeClr val="accent1">
                  <a:lumMod val="10000"/>
                </a:schemeClr>
              </a:solidFill>
              <a:latin typeface="+mj-lt"/>
            </a:endParaRPr>
          </a:p>
          <a:p>
            <a:pPr lvl="1">
              <a:lnSpc>
                <a:spcPct val="115000"/>
              </a:lnSpc>
              <a:buFontTx/>
              <a:buChar char="•"/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тесно повезана са другим областима </a:t>
            </a:r>
          </a:p>
          <a:p>
            <a:pPr lvl="1">
              <a:lnSpc>
                <a:spcPct val="115000"/>
              </a:lnSpc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  науке и технике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</a:t>
            </a:r>
            <a:r>
              <a:rPr lang="sr-Cyrl-RS" sz="2000" dirty="0" smtClean="0">
                <a:latin typeface="+mj-lt"/>
              </a:rPr>
              <a:t>201</a:t>
            </a:r>
            <a:r>
              <a:rPr lang="en-US" sz="2000" dirty="0" smtClean="0">
                <a:latin typeface="+mj-lt"/>
              </a:rPr>
              <a:t>3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 smtClean="0">
                <a:latin typeface="+mj-lt"/>
              </a:rPr>
              <a:t>4</a:t>
            </a:r>
            <a:r>
              <a:rPr lang="sr-Cyrl-RS" sz="2000" dirty="0" smtClean="0">
                <a:latin typeface="+mj-lt"/>
              </a:rPr>
              <a:t>. </a:t>
            </a:r>
            <a:r>
              <a:rPr lang="sr-Cyrl-RS" sz="2000" dirty="0" smtClean="0">
                <a:latin typeface="+mj-lt"/>
              </a:rPr>
              <a:t>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1760" y="6237312"/>
            <a:ext cx="4176464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</a:t>
            </a:r>
            <a:r>
              <a:rPr lang="sr-Cyrl-RS" sz="2000" dirty="0" smtClean="0">
                <a:latin typeface="+mj-lt"/>
              </a:rPr>
              <a:t>201</a:t>
            </a:r>
            <a:r>
              <a:rPr lang="en-US" sz="2000" dirty="0" smtClean="0">
                <a:latin typeface="+mj-lt"/>
              </a:rPr>
              <a:t>3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 smtClean="0">
                <a:latin typeface="+mj-lt"/>
              </a:rPr>
              <a:t>4</a:t>
            </a:r>
            <a:r>
              <a:rPr lang="sr-Cyrl-RS" sz="2000" dirty="0" smtClean="0">
                <a:latin typeface="+mj-lt"/>
              </a:rPr>
              <a:t>. </a:t>
            </a:r>
            <a:r>
              <a:rPr lang="sr-Cyrl-RS" sz="2000" dirty="0" smtClean="0">
                <a:latin typeface="+mj-lt"/>
              </a:rPr>
              <a:t>година</a:t>
            </a:r>
            <a:endParaRPr lang="sr-Latn-CS" sz="2000" dirty="0">
              <a:latin typeface="+mj-lt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223963" y="1804194"/>
            <a:ext cx="6696075" cy="324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defPPr>
              <a:defRPr lang="sr-Latn-C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lnSpc>
                <a:spcPct val="115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sr-Cyrl-CS" sz="2800" dirty="0">
                <a:solidFill>
                  <a:srgbClr val="003366"/>
                </a:solidFill>
              </a:rPr>
              <a:t> 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Развој аналитичке хемије почетком XX века био је условљен развојем физичке хемије, органске хемије и других сродних области</a:t>
            </a:r>
          </a:p>
          <a:p>
            <a:pPr>
              <a:lnSpc>
                <a:spcPct val="115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Касније се АХ развија као моћна и независна дисциплина</a:t>
            </a:r>
            <a:endParaRPr lang="sr-Latn-CS" sz="2800" dirty="0">
              <a:solidFill>
                <a:schemeClr val="accent1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7" name="Picture 7" descr="AH_VAg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2000250"/>
            <a:ext cx="1831975" cy="194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8" name="Text Box 8"/>
          <p:cNvSpPr txBox="1">
            <a:spLocks noChangeArrowheads="1"/>
          </p:cNvSpPr>
          <p:nvPr/>
        </p:nvSpPr>
        <p:spPr bwMode="auto">
          <a:xfrm>
            <a:off x="2928938" y="2000250"/>
            <a:ext cx="5472112" cy="207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buFontTx/>
              <a:buChar char="•"/>
              <a:defRPr/>
            </a:pPr>
            <a:r>
              <a:rPr lang="sr-Cyrl-CS" sz="2800" dirty="0">
                <a:solidFill>
                  <a:srgbClr val="003366"/>
                </a:solidFill>
              </a:rPr>
              <a:t> 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Атомска грађа материје</a:t>
            </a:r>
          </a:p>
          <a:p>
            <a:pPr>
              <a:lnSpc>
                <a:spcPct val="115000"/>
              </a:lnSpc>
              <a:buFontTx/>
              <a:buChar char="•"/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Откриће елемената</a:t>
            </a:r>
          </a:p>
          <a:p>
            <a:pPr>
              <a:lnSpc>
                <a:spcPct val="115000"/>
              </a:lnSpc>
              <a:buFontTx/>
              <a:buChar char="•"/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Развој масене спектрометрије</a:t>
            </a:r>
          </a:p>
          <a:p>
            <a:pPr>
              <a:lnSpc>
                <a:spcPct val="115000"/>
              </a:lnSpc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  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  <a:sym typeface="Wingdings 3" pitchFamily="18" charset="2"/>
              </a:rPr>
              <a:t> </a:t>
            </a:r>
            <a:r>
              <a:rPr lang="en-US" sz="2800" dirty="0">
                <a:solidFill>
                  <a:schemeClr val="accent1">
                    <a:lumMod val="10000"/>
                  </a:schemeClr>
                </a:solidFill>
                <a:sym typeface="Wingdings 3" pitchFamily="18" charset="2"/>
              </a:rPr>
              <a:t>  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  <a:sym typeface="Wingdings 3" pitchFamily="18" charset="2"/>
              </a:rPr>
              <a:t>откриће изотопа</a:t>
            </a:r>
          </a:p>
        </p:txBody>
      </p:sp>
      <p:sp>
        <p:nvSpPr>
          <p:cNvPr id="9" name="Curved Right Arrow 8"/>
          <p:cNvSpPr/>
          <p:nvPr/>
        </p:nvSpPr>
        <p:spPr>
          <a:xfrm>
            <a:off x="3071813" y="3500438"/>
            <a:ext cx="428625" cy="4286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57313" y="4572000"/>
            <a:ext cx="47847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Откриће радиоактивности</a:t>
            </a:r>
            <a:endParaRPr lang="en-US" sz="2800" dirty="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1760" y="6237312"/>
            <a:ext cx="4176464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</a:t>
            </a:r>
            <a:r>
              <a:rPr lang="sr-Cyrl-RS" sz="2000" dirty="0" smtClean="0">
                <a:latin typeface="+mj-lt"/>
              </a:rPr>
              <a:t>201</a:t>
            </a:r>
            <a:r>
              <a:rPr lang="en-US" sz="2000" dirty="0" smtClean="0">
                <a:latin typeface="+mj-lt"/>
              </a:rPr>
              <a:t>3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 smtClean="0">
                <a:latin typeface="+mj-lt"/>
              </a:rPr>
              <a:t>4</a:t>
            </a:r>
            <a:r>
              <a:rPr lang="sr-Cyrl-RS" sz="2000" dirty="0" smtClean="0">
                <a:latin typeface="+mj-lt"/>
              </a:rPr>
              <a:t>. </a:t>
            </a:r>
            <a:r>
              <a:rPr lang="sr-Cyrl-RS" sz="2000" dirty="0" smtClean="0">
                <a:latin typeface="+mj-lt"/>
              </a:rPr>
              <a:t>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1" name="Picture 7" descr="Katodna_cev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772816"/>
            <a:ext cx="2209800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52" name="Text Box 8"/>
          <p:cNvSpPr txBox="1">
            <a:spLocks noChangeArrowheads="1"/>
          </p:cNvSpPr>
          <p:nvPr/>
        </p:nvSpPr>
        <p:spPr bwMode="auto">
          <a:xfrm>
            <a:off x="611560" y="3429000"/>
            <a:ext cx="22431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Катодна цев</a:t>
            </a:r>
            <a:endParaRPr lang="sr-Latn-CS" sz="2800" dirty="0">
              <a:solidFill>
                <a:schemeClr val="accent1">
                  <a:lumMod val="10000"/>
                </a:schemeClr>
              </a:solidFill>
            </a:endParaRPr>
          </a:p>
        </p:txBody>
      </p:sp>
      <p:pic>
        <p:nvPicPr>
          <p:cNvPr id="6153" name="Picture 9" descr="X_Ray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1412776"/>
            <a:ext cx="2720975" cy="203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0" descr="Difrakcij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1052736"/>
            <a:ext cx="2278063" cy="366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55" name="Text Box 11"/>
          <p:cNvSpPr txBox="1">
            <a:spLocks noChangeArrowheads="1"/>
          </p:cNvSpPr>
          <p:nvPr/>
        </p:nvSpPr>
        <p:spPr bwMode="auto">
          <a:xfrm>
            <a:off x="6084168" y="3717032"/>
            <a:ext cx="235994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Дифракција</a:t>
            </a:r>
          </a:p>
          <a:p>
            <a:pPr>
              <a:defRPr/>
            </a:pPr>
            <a:r>
              <a:rPr lang="en-US" sz="2800" dirty="0">
                <a:solidFill>
                  <a:schemeClr val="accent1">
                    <a:lumMod val="10000"/>
                  </a:schemeClr>
                </a:solidFill>
              </a:rPr>
              <a:t>X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(икс) зрака</a:t>
            </a:r>
            <a:endParaRPr lang="en-US" sz="2800" dirty="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1760" y="6237312"/>
            <a:ext cx="4176464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</a:t>
            </a:r>
            <a:r>
              <a:rPr lang="sr-Cyrl-RS" sz="2000" dirty="0" smtClean="0">
                <a:latin typeface="+mj-lt"/>
              </a:rPr>
              <a:t>201</a:t>
            </a:r>
            <a:r>
              <a:rPr lang="en-US" sz="2000" dirty="0" smtClean="0">
                <a:latin typeface="+mj-lt"/>
              </a:rPr>
              <a:t>3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 smtClean="0">
                <a:latin typeface="+mj-lt"/>
              </a:rPr>
              <a:t>4</a:t>
            </a:r>
            <a:r>
              <a:rPr lang="sr-Cyrl-RS" sz="2000" dirty="0" smtClean="0">
                <a:latin typeface="+mj-lt"/>
              </a:rPr>
              <a:t>. </a:t>
            </a:r>
            <a:r>
              <a:rPr lang="sr-Cyrl-RS" sz="2000" dirty="0" smtClean="0">
                <a:latin typeface="+mj-lt"/>
              </a:rPr>
              <a:t>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1268760"/>
            <a:ext cx="7699375" cy="39703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sr-Cyrl-RS" sz="28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Хроматографија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Атомска апсорпциона спектрометрија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Примена координационе хемије у АХ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Усавршавање тзв. 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класичних</a:t>
            </a: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аналитичких</a:t>
            </a:r>
          </a:p>
          <a:p>
            <a:pPr>
              <a:defRPr/>
            </a:pP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 поступака и њихова примена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Развој поларографије, спектрофотометрије</a:t>
            </a:r>
          </a:p>
          <a:p>
            <a:pPr>
              <a:defRPr/>
            </a:pPr>
            <a:endParaRPr lang="sr-Cyrl-RS" sz="2800" dirty="0">
              <a:solidFill>
                <a:schemeClr val="accent1">
                  <a:lumMod val="10000"/>
                </a:schemeClr>
              </a:solidFill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Број захтева за хемијским анализама </a:t>
            </a:r>
          </a:p>
          <a:p>
            <a:pPr>
              <a:defRPr/>
            </a:pP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   експоненцијално расте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1760" y="6237312"/>
            <a:ext cx="4176464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</a:t>
            </a:r>
            <a:r>
              <a:rPr lang="sr-Cyrl-RS" sz="2000" dirty="0" smtClean="0">
                <a:latin typeface="+mj-lt"/>
              </a:rPr>
              <a:t>201</a:t>
            </a:r>
            <a:r>
              <a:rPr lang="en-US" sz="2000" dirty="0" smtClean="0">
                <a:latin typeface="+mj-lt"/>
              </a:rPr>
              <a:t>3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 smtClean="0">
                <a:latin typeface="+mj-lt"/>
              </a:rPr>
              <a:t>4</a:t>
            </a:r>
            <a:r>
              <a:rPr lang="sr-Cyrl-RS" sz="2000" dirty="0" smtClean="0">
                <a:latin typeface="+mj-lt"/>
              </a:rPr>
              <a:t>. </a:t>
            </a:r>
            <a:r>
              <a:rPr lang="sr-Cyrl-RS" sz="2000" dirty="0" smtClean="0">
                <a:latin typeface="+mj-lt"/>
              </a:rPr>
              <a:t>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27584" y="1124744"/>
            <a:ext cx="7770813" cy="39703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Средина ХХ века: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интензиван развој хроматографских метода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електроаналитичка хемија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кинетичке методе</a:t>
            </a:r>
          </a:p>
          <a:p>
            <a:pPr>
              <a:defRPr/>
            </a:pPr>
            <a:endParaRPr lang="sr-Cyrl-RS" sz="2800" dirty="0">
              <a:solidFill>
                <a:schemeClr val="accent1">
                  <a:lumMod val="10000"/>
                </a:schemeClr>
              </a:solidFill>
            </a:endParaRPr>
          </a:p>
          <a:p>
            <a:pPr>
              <a:defRPr/>
            </a:pP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Друга половина ХХ века: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јонска хроматографија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проточна инјекциона анализа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индукционо спрегнута плазма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1760" y="6237312"/>
            <a:ext cx="4176464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</a:t>
            </a:r>
            <a:r>
              <a:rPr lang="sr-Cyrl-RS" sz="2000" dirty="0" smtClean="0">
                <a:latin typeface="+mj-lt"/>
              </a:rPr>
              <a:t>201</a:t>
            </a:r>
            <a:r>
              <a:rPr lang="en-US" sz="2000" dirty="0" smtClean="0">
                <a:latin typeface="+mj-lt"/>
              </a:rPr>
              <a:t>3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 smtClean="0">
                <a:latin typeface="+mj-lt"/>
              </a:rPr>
              <a:t>4</a:t>
            </a:r>
            <a:r>
              <a:rPr lang="sr-Cyrl-RS" sz="2000" dirty="0" smtClean="0">
                <a:latin typeface="+mj-lt"/>
              </a:rPr>
              <a:t>. </a:t>
            </a:r>
            <a:r>
              <a:rPr lang="sr-Cyrl-RS" sz="2000" dirty="0" smtClean="0">
                <a:latin typeface="+mj-lt"/>
              </a:rPr>
              <a:t>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TextBox 6"/>
          <p:cNvSpPr txBox="1">
            <a:spLocks noChangeArrowheads="1"/>
          </p:cNvSpPr>
          <p:nvPr/>
        </p:nvSpPr>
        <p:spPr bwMode="auto">
          <a:xfrm>
            <a:off x="1115616" y="1340768"/>
            <a:ext cx="6543675" cy="273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  <a:buFont typeface="Arial" charset="0"/>
              <a:buChar char="•"/>
            </a:pPr>
            <a:r>
              <a:rPr lang="en-US" sz="2800" dirty="0">
                <a:solidFill>
                  <a:srgbClr val="161645"/>
                </a:solidFill>
              </a:rPr>
              <a:t> </a:t>
            </a:r>
            <a:r>
              <a:rPr lang="en-US" sz="2800" dirty="0" err="1">
                <a:solidFill>
                  <a:srgbClr val="161645"/>
                </a:solidFill>
              </a:rPr>
              <a:t>Хемометрија</a:t>
            </a:r>
            <a:endParaRPr lang="en-US" sz="2800" dirty="0">
              <a:solidFill>
                <a:srgbClr val="161645"/>
              </a:solidFill>
            </a:endParaRPr>
          </a:p>
          <a:p>
            <a:pPr>
              <a:spcBef>
                <a:spcPts val="500"/>
              </a:spcBef>
              <a:spcAft>
                <a:spcPts val="500"/>
              </a:spcAft>
              <a:buFont typeface="Arial" charset="0"/>
              <a:buChar char="•"/>
            </a:pPr>
            <a:r>
              <a:rPr lang="en-US" sz="2800" dirty="0">
                <a:solidFill>
                  <a:srgbClr val="161645"/>
                </a:solidFill>
              </a:rPr>
              <a:t> </a:t>
            </a:r>
            <a:r>
              <a:rPr lang="en-US" sz="2800" dirty="0" err="1">
                <a:solidFill>
                  <a:srgbClr val="161645"/>
                </a:solidFill>
              </a:rPr>
              <a:t>Микрокомпјутери</a:t>
            </a:r>
            <a:r>
              <a:rPr lang="en-US" sz="2800" dirty="0">
                <a:solidFill>
                  <a:srgbClr val="161645"/>
                </a:solidFill>
              </a:rPr>
              <a:t> у </a:t>
            </a:r>
            <a:r>
              <a:rPr lang="en-US" sz="2800" dirty="0" err="1">
                <a:solidFill>
                  <a:srgbClr val="161645"/>
                </a:solidFill>
              </a:rPr>
              <a:t>лабораторији</a:t>
            </a:r>
            <a:endParaRPr lang="en-US" sz="2800" dirty="0">
              <a:solidFill>
                <a:srgbClr val="161645"/>
              </a:solidFill>
            </a:endParaRPr>
          </a:p>
          <a:p>
            <a:pPr>
              <a:spcBef>
                <a:spcPts val="500"/>
              </a:spcBef>
              <a:spcAft>
                <a:spcPts val="500"/>
              </a:spcAft>
              <a:buFont typeface="Arial" charset="0"/>
              <a:buChar char="•"/>
            </a:pPr>
            <a:r>
              <a:rPr lang="en-US" sz="2800" dirty="0">
                <a:solidFill>
                  <a:srgbClr val="161645"/>
                </a:solidFill>
              </a:rPr>
              <a:t> </a:t>
            </a:r>
            <a:r>
              <a:rPr lang="en-US" sz="2800" dirty="0" err="1">
                <a:solidFill>
                  <a:srgbClr val="161645"/>
                </a:solidFill>
              </a:rPr>
              <a:t>Биоаналитичка</a:t>
            </a:r>
            <a:r>
              <a:rPr lang="en-US" sz="2800" dirty="0">
                <a:solidFill>
                  <a:srgbClr val="161645"/>
                </a:solidFill>
              </a:rPr>
              <a:t> </a:t>
            </a:r>
            <a:r>
              <a:rPr lang="en-US" sz="2800" dirty="0" err="1">
                <a:solidFill>
                  <a:srgbClr val="161645"/>
                </a:solidFill>
              </a:rPr>
              <a:t>хемија</a:t>
            </a:r>
            <a:endParaRPr lang="en-US" sz="2800" dirty="0">
              <a:solidFill>
                <a:srgbClr val="161645"/>
              </a:solidFill>
            </a:endParaRPr>
          </a:p>
          <a:p>
            <a:pPr>
              <a:spcBef>
                <a:spcPts val="500"/>
              </a:spcBef>
              <a:spcAft>
                <a:spcPts val="500"/>
              </a:spcAft>
              <a:buFont typeface="Arial" charset="0"/>
              <a:buChar char="•"/>
            </a:pPr>
            <a:r>
              <a:rPr lang="en-US" sz="2800" dirty="0">
                <a:solidFill>
                  <a:srgbClr val="161645"/>
                </a:solidFill>
              </a:rPr>
              <a:t> </a:t>
            </a:r>
            <a:r>
              <a:rPr lang="en-US" sz="2800" dirty="0" err="1">
                <a:solidFill>
                  <a:srgbClr val="161645"/>
                </a:solidFill>
              </a:rPr>
              <a:t>Сензори</a:t>
            </a:r>
            <a:r>
              <a:rPr lang="en-US" sz="2800" dirty="0">
                <a:solidFill>
                  <a:srgbClr val="161645"/>
                </a:solidFill>
              </a:rPr>
              <a:t> </a:t>
            </a:r>
            <a:r>
              <a:rPr lang="sr-Cyrl-CS" sz="2800" dirty="0">
                <a:solidFill>
                  <a:srgbClr val="161645"/>
                </a:solidFill>
              </a:rPr>
              <a:t>(биосензори)</a:t>
            </a:r>
            <a:endParaRPr lang="en-US" sz="2800" dirty="0">
              <a:solidFill>
                <a:srgbClr val="161645"/>
              </a:solidFill>
            </a:endParaRPr>
          </a:p>
          <a:p>
            <a:pPr>
              <a:spcBef>
                <a:spcPts val="500"/>
              </a:spcBef>
              <a:spcAft>
                <a:spcPts val="500"/>
              </a:spcAft>
              <a:buFont typeface="Arial" charset="0"/>
              <a:buChar char="•"/>
            </a:pPr>
            <a:r>
              <a:rPr lang="en-US" sz="2800" dirty="0">
                <a:solidFill>
                  <a:srgbClr val="161645"/>
                </a:solidFill>
              </a:rPr>
              <a:t> </a:t>
            </a:r>
            <a:r>
              <a:rPr lang="en-US" sz="2800" dirty="0" err="1">
                <a:solidFill>
                  <a:srgbClr val="161645"/>
                </a:solidFill>
              </a:rPr>
              <a:t>Минијатуризација</a:t>
            </a:r>
            <a:r>
              <a:rPr lang="en-US" sz="2800" dirty="0">
                <a:solidFill>
                  <a:srgbClr val="161645"/>
                </a:solidFill>
              </a:rPr>
              <a:t> и </a:t>
            </a:r>
            <a:r>
              <a:rPr lang="en-US" sz="2800" dirty="0" err="1">
                <a:solidFill>
                  <a:srgbClr val="161645"/>
                </a:solidFill>
              </a:rPr>
              <a:t>инструментација</a:t>
            </a:r>
            <a:endParaRPr lang="en-US" sz="2800" dirty="0">
              <a:solidFill>
                <a:srgbClr val="161645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1760" y="6237312"/>
            <a:ext cx="4176464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</a:t>
            </a:r>
            <a:r>
              <a:rPr lang="sr-Cyrl-RS" sz="2000" dirty="0" smtClean="0">
                <a:latin typeface="+mj-lt"/>
              </a:rPr>
              <a:t>201</a:t>
            </a:r>
            <a:r>
              <a:rPr lang="en-US" sz="2000" dirty="0" smtClean="0">
                <a:latin typeface="+mj-lt"/>
              </a:rPr>
              <a:t>3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 smtClean="0">
                <a:latin typeface="+mj-lt"/>
              </a:rPr>
              <a:t>4</a:t>
            </a:r>
            <a:r>
              <a:rPr lang="sr-Cyrl-RS" sz="2000" dirty="0" smtClean="0">
                <a:latin typeface="+mj-lt"/>
              </a:rPr>
              <a:t>. </a:t>
            </a:r>
            <a:r>
              <a:rPr lang="sr-Cyrl-RS" sz="2000" dirty="0" smtClean="0">
                <a:latin typeface="+mj-lt"/>
              </a:rPr>
              <a:t>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899592" y="1556792"/>
            <a:ext cx="7724775" cy="204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defRPr/>
            </a:pPr>
            <a:r>
              <a:rPr lang="en-US" sz="2800" dirty="0">
                <a:solidFill>
                  <a:srgbClr val="161645"/>
                </a:solidFill>
              </a:rPr>
              <a:t> </a:t>
            </a:r>
            <a:r>
              <a:rPr lang="en-US" sz="2800" dirty="0" err="1">
                <a:solidFill>
                  <a:schemeClr val="accent1">
                    <a:lumMod val="10000"/>
                  </a:schemeClr>
                </a:solidFill>
              </a:rPr>
              <a:t>Анализе</a:t>
            </a:r>
            <a:r>
              <a:rPr lang="en-US" sz="2800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1">
                    <a:lumMod val="10000"/>
                  </a:schemeClr>
                </a:solidFill>
              </a:rPr>
              <a:t>ван</a:t>
            </a:r>
            <a:r>
              <a:rPr lang="en-US" sz="2800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1">
                    <a:lumMod val="10000"/>
                  </a:schemeClr>
                </a:solidFill>
              </a:rPr>
              <a:t>традиционалних</a:t>
            </a:r>
            <a:r>
              <a:rPr lang="en-US" sz="2800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1">
                    <a:lumMod val="10000"/>
                  </a:schemeClr>
                </a:solidFill>
              </a:rPr>
              <a:t>лабораторија</a:t>
            </a:r>
            <a:endParaRPr lang="en-US" sz="2800" dirty="0">
              <a:solidFill>
                <a:schemeClr val="accent1">
                  <a:lumMod val="10000"/>
                </a:schemeClr>
              </a:solidFill>
            </a:endParaRPr>
          </a:p>
          <a:p>
            <a:pPr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defRPr/>
            </a:pPr>
            <a:r>
              <a:rPr lang="en-US" sz="2800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1">
                    <a:lumMod val="10000"/>
                  </a:schemeClr>
                </a:solidFill>
              </a:rPr>
              <a:t>Компјутерски</a:t>
            </a:r>
            <a:r>
              <a:rPr lang="en-US" sz="2800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1">
                    <a:lumMod val="10000"/>
                  </a:schemeClr>
                </a:solidFill>
              </a:rPr>
              <a:t>контролисани</a:t>
            </a:r>
            <a:r>
              <a:rPr lang="en-US" sz="2800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1">
                    <a:lumMod val="10000"/>
                  </a:schemeClr>
                </a:solidFill>
              </a:rPr>
              <a:t>уређаји</a:t>
            </a:r>
            <a:r>
              <a:rPr lang="en-US" sz="2800" dirty="0">
                <a:solidFill>
                  <a:schemeClr val="accent1">
                    <a:lumMod val="10000"/>
                  </a:schemeClr>
                </a:solidFill>
              </a:rPr>
              <a:t> 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defRPr/>
            </a:pPr>
            <a:endParaRPr lang="en-US" sz="2800" dirty="0">
              <a:solidFill>
                <a:schemeClr val="accent1">
                  <a:lumMod val="10000"/>
                </a:schemeClr>
              </a:solidFill>
            </a:endParaRPr>
          </a:p>
          <a:p>
            <a:pPr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defRPr/>
            </a:pPr>
            <a:r>
              <a:rPr lang="en-US" sz="2800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Анализа сложених узорака</a:t>
            </a:r>
            <a:endParaRPr lang="sr-Latn-CS" sz="2800" dirty="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9" name="Curved Right Arrow 8"/>
          <p:cNvSpPr/>
          <p:nvPr/>
        </p:nvSpPr>
        <p:spPr>
          <a:xfrm>
            <a:off x="2195736" y="3933056"/>
            <a:ext cx="431800" cy="57308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3059832" y="4293096"/>
            <a:ext cx="37226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Комбиноване методе</a:t>
            </a:r>
            <a:endParaRPr lang="sr-Latn-CS" sz="2800" dirty="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1760" y="6237312"/>
            <a:ext cx="4176464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</a:t>
            </a:r>
            <a:r>
              <a:rPr lang="sr-Cyrl-RS" sz="2000" dirty="0" smtClean="0">
                <a:latin typeface="+mj-lt"/>
              </a:rPr>
              <a:t>201</a:t>
            </a:r>
            <a:r>
              <a:rPr lang="en-US" sz="2000" dirty="0" smtClean="0">
                <a:latin typeface="+mj-lt"/>
              </a:rPr>
              <a:t>3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 smtClean="0">
                <a:latin typeface="+mj-lt"/>
              </a:rPr>
              <a:t>4</a:t>
            </a:r>
            <a:r>
              <a:rPr lang="sr-Cyrl-RS" sz="2000" dirty="0" smtClean="0">
                <a:latin typeface="+mj-lt"/>
              </a:rPr>
              <a:t>. </a:t>
            </a:r>
            <a:r>
              <a:rPr lang="sr-Cyrl-RS" sz="2000" dirty="0" smtClean="0">
                <a:latin typeface="+mj-lt"/>
              </a:rPr>
              <a:t>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1259632" y="1052736"/>
            <a:ext cx="6815137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Cyrl-CS" sz="2800" dirty="0">
                <a:solidFill>
                  <a:srgbClr val="000066"/>
                </a:solidFill>
              </a:rPr>
              <a:t>Главни правци развоја:</a:t>
            </a:r>
          </a:p>
          <a:p>
            <a:pPr>
              <a:buFontTx/>
              <a:buChar char="•"/>
            </a:pPr>
            <a:r>
              <a:rPr lang="sr-Cyrl-CS" sz="2800" dirty="0">
                <a:solidFill>
                  <a:srgbClr val="000066"/>
                </a:solidFill>
              </a:rPr>
              <a:t> снижавање граница детекције</a:t>
            </a:r>
          </a:p>
          <a:p>
            <a:pPr>
              <a:buFontTx/>
              <a:buChar char="•"/>
            </a:pPr>
            <a:r>
              <a:rPr lang="sr-Cyrl-CS" sz="2800" dirty="0">
                <a:solidFill>
                  <a:srgbClr val="000066"/>
                </a:solidFill>
              </a:rPr>
              <a:t> смањивање масе узорка</a:t>
            </a:r>
          </a:p>
          <a:p>
            <a:pPr>
              <a:buFontTx/>
              <a:buChar char="•"/>
            </a:pPr>
            <a:r>
              <a:rPr lang="sr-Cyrl-CS" sz="2800" dirty="0">
                <a:solidFill>
                  <a:srgbClr val="000066"/>
                </a:solidFill>
              </a:rPr>
              <a:t> скраћивање времена трајања анализе</a:t>
            </a:r>
          </a:p>
          <a:p>
            <a:pPr>
              <a:buFontTx/>
              <a:buChar char="•"/>
            </a:pPr>
            <a:r>
              <a:rPr lang="sr-Cyrl-CS" sz="2800" dirty="0">
                <a:solidFill>
                  <a:srgbClr val="000066"/>
                </a:solidFill>
              </a:rPr>
              <a:t> минијатуризација инструмената</a:t>
            </a:r>
          </a:p>
          <a:p>
            <a:pPr>
              <a:buFontTx/>
              <a:buChar char="•"/>
            </a:pPr>
            <a:r>
              <a:rPr lang="sr-Cyrl-CS" sz="2800" dirty="0">
                <a:solidFill>
                  <a:srgbClr val="000066"/>
                </a:solidFill>
              </a:rPr>
              <a:t> употреба нетоксичних реагенаса</a:t>
            </a:r>
            <a:endParaRPr lang="sr-Latn-CS" sz="2800" dirty="0">
              <a:solidFill>
                <a:srgbClr val="000066"/>
              </a:solidFill>
            </a:endParaRPr>
          </a:p>
        </p:txBody>
      </p:sp>
      <p:sp>
        <p:nvSpPr>
          <p:cNvPr id="9" name="Curved Right Arrow 8"/>
          <p:cNvSpPr/>
          <p:nvPr/>
        </p:nvSpPr>
        <p:spPr>
          <a:xfrm>
            <a:off x="1619672" y="3933056"/>
            <a:ext cx="431800" cy="6445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2124075" y="386080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800"/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2267744" y="4221088"/>
            <a:ext cx="5487987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Cyrl-CS" sz="2800" dirty="0">
                <a:solidFill>
                  <a:srgbClr val="000066"/>
                </a:solidFill>
              </a:rPr>
              <a:t>Семимикро-, микро-,</a:t>
            </a:r>
          </a:p>
          <a:p>
            <a:r>
              <a:rPr lang="sr-Cyrl-CS" sz="2800" b="1" dirty="0">
                <a:solidFill>
                  <a:srgbClr val="000066"/>
                </a:solidFill>
              </a:rPr>
              <a:t>нано</a:t>
            </a:r>
            <a:r>
              <a:rPr lang="sr-Cyrl-CS" sz="2800" dirty="0">
                <a:solidFill>
                  <a:srgbClr val="000066"/>
                </a:solidFill>
              </a:rPr>
              <a:t>-, </a:t>
            </a:r>
            <a:r>
              <a:rPr lang="sr-Cyrl-CS" sz="2800" b="1" dirty="0">
                <a:solidFill>
                  <a:srgbClr val="000066"/>
                </a:solidFill>
              </a:rPr>
              <a:t>пико</a:t>
            </a:r>
            <a:r>
              <a:rPr lang="sr-Cyrl-CS" sz="2800" dirty="0">
                <a:solidFill>
                  <a:srgbClr val="000066"/>
                </a:solidFill>
              </a:rPr>
              <a:t>- аналитичка хемија</a:t>
            </a:r>
            <a:endParaRPr lang="sr-Latn-CS" sz="2800" dirty="0">
              <a:solidFill>
                <a:srgbClr val="000066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1760" y="6237312"/>
            <a:ext cx="4176464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</a:t>
            </a:r>
            <a:r>
              <a:rPr lang="sr-Cyrl-RS" sz="2000" dirty="0" smtClean="0">
                <a:latin typeface="+mj-lt"/>
              </a:rPr>
              <a:t>201</a:t>
            </a:r>
            <a:r>
              <a:rPr lang="en-US" sz="2000" dirty="0" smtClean="0">
                <a:latin typeface="+mj-lt"/>
              </a:rPr>
              <a:t>3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 smtClean="0">
                <a:latin typeface="+mj-lt"/>
              </a:rPr>
              <a:t>4</a:t>
            </a:r>
            <a:r>
              <a:rPr lang="sr-Cyrl-RS" sz="2000" dirty="0" smtClean="0">
                <a:latin typeface="+mj-lt"/>
              </a:rPr>
              <a:t>. </a:t>
            </a:r>
            <a:r>
              <a:rPr lang="sr-Cyrl-RS" sz="2000" dirty="0" smtClean="0">
                <a:latin typeface="+mj-lt"/>
              </a:rPr>
              <a:t>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Text Box 9"/>
          <p:cNvSpPr txBox="1">
            <a:spLocks noChangeArrowheads="1"/>
          </p:cNvSpPr>
          <p:nvPr/>
        </p:nvSpPr>
        <p:spPr bwMode="auto">
          <a:xfrm>
            <a:off x="467544" y="1556792"/>
            <a:ext cx="6345007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Cyrl-CS" sz="2800" b="1" dirty="0" smtClean="0">
                <a:solidFill>
                  <a:srgbClr val="000066"/>
                </a:solidFill>
              </a:rPr>
              <a:t>ХРОМАТОГРАФИЈА</a:t>
            </a:r>
          </a:p>
          <a:p>
            <a:endParaRPr lang="sr-Cyrl-CS" sz="2800" b="1" dirty="0">
              <a:solidFill>
                <a:srgbClr val="000066"/>
              </a:solidFill>
            </a:endParaRPr>
          </a:p>
          <a:p>
            <a:pPr>
              <a:buFontTx/>
              <a:buChar char="-"/>
            </a:pPr>
            <a:r>
              <a:rPr lang="sr-Cyrl-CS" sz="2800" dirty="0">
                <a:solidFill>
                  <a:srgbClr val="000066"/>
                </a:solidFill>
              </a:rPr>
              <a:t> физичко-хемијска метода одвајања</a:t>
            </a:r>
          </a:p>
          <a:p>
            <a:r>
              <a:rPr lang="sr-Cyrl-CS" sz="2800" dirty="0">
                <a:solidFill>
                  <a:srgbClr val="000066"/>
                </a:solidFill>
              </a:rPr>
              <a:t>  заснована на расподели супстанци</a:t>
            </a:r>
          </a:p>
          <a:p>
            <a:r>
              <a:rPr lang="sr-Cyrl-CS" sz="2800" dirty="0">
                <a:solidFill>
                  <a:srgbClr val="000066"/>
                </a:solidFill>
              </a:rPr>
              <a:t>  између две фазе од којих је једна</a:t>
            </a:r>
          </a:p>
          <a:p>
            <a:r>
              <a:rPr lang="sr-Cyrl-CS" sz="2800" dirty="0">
                <a:solidFill>
                  <a:srgbClr val="000066"/>
                </a:solidFill>
              </a:rPr>
              <a:t>  непокретна (стационарна), а друга</a:t>
            </a:r>
          </a:p>
          <a:p>
            <a:r>
              <a:rPr lang="sr-Cyrl-CS" sz="2800" dirty="0">
                <a:solidFill>
                  <a:srgbClr val="000066"/>
                </a:solidFill>
              </a:rPr>
              <a:t>  покретна (мобилна фаза)</a:t>
            </a:r>
            <a:endParaRPr lang="sr-Latn-CS" sz="2800" dirty="0">
              <a:solidFill>
                <a:srgbClr val="000066"/>
              </a:solidFill>
            </a:endParaRPr>
          </a:p>
        </p:txBody>
      </p:sp>
      <p:pic>
        <p:nvPicPr>
          <p:cNvPr id="12296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7050" y="2060575"/>
            <a:ext cx="1943100" cy="1876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12297" name="Text Box 11"/>
          <p:cNvSpPr txBox="1">
            <a:spLocks noChangeArrowheads="1"/>
          </p:cNvSpPr>
          <p:nvPr/>
        </p:nvSpPr>
        <p:spPr bwMode="auto">
          <a:xfrm>
            <a:off x="6948488" y="4076700"/>
            <a:ext cx="17637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Cyrl-CS" sz="2000">
                <a:solidFill>
                  <a:srgbClr val="000066"/>
                </a:solidFill>
              </a:rPr>
              <a:t>Михаил Цвет</a:t>
            </a:r>
          </a:p>
          <a:p>
            <a:r>
              <a:rPr lang="sr-Cyrl-CS" sz="2000">
                <a:solidFill>
                  <a:srgbClr val="000066"/>
                </a:solidFill>
              </a:rPr>
              <a:t>(1872 – 1919)</a:t>
            </a:r>
            <a:endParaRPr lang="sr-Latn-CS" sz="2000">
              <a:solidFill>
                <a:srgbClr val="000066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1760" y="6237312"/>
            <a:ext cx="4176464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</a:t>
            </a:r>
            <a:r>
              <a:rPr lang="sr-Cyrl-RS" sz="2000" dirty="0" smtClean="0">
                <a:latin typeface="+mj-lt"/>
              </a:rPr>
              <a:t>201</a:t>
            </a:r>
            <a:r>
              <a:rPr lang="en-US" sz="2000" dirty="0" smtClean="0">
                <a:latin typeface="+mj-lt"/>
              </a:rPr>
              <a:t>3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 smtClean="0">
                <a:latin typeface="+mj-lt"/>
              </a:rPr>
              <a:t>4</a:t>
            </a:r>
            <a:r>
              <a:rPr lang="sr-Cyrl-RS" sz="2000" dirty="0" smtClean="0">
                <a:latin typeface="+mj-lt"/>
              </a:rPr>
              <a:t>. </a:t>
            </a:r>
            <a:r>
              <a:rPr lang="sr-Cyrl-RS" sz="2000" dirty="0" smtClean="0">
                <a:latin typeface="+mj-lt"/>
              </a:rPr>
              <a:t>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8" descr="Hrom_Petn_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8680"/>
            <a:ext cx="8470667" cy="5004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1760" y="6237312"/>
            <a:ext cx="4176464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</a:t>
            </a:r>
            <a:r>
              <a:rPr lang="sr-Cyrl-RS" sz="2000" dirty="0" smtClean="0">
                <a:latin typeface="+mj-lt"/>
              </a:rPr>
              <a:t>201</a:t>
            </a:r>
            <a:r>
              <a:rPr lang="en-US" sz="2000" dirty="0" smtClean="0">
                <a:latin typeface="+mj-lt"/>
              </a:rPr>
              <a:t>3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 smtClean="0">
                <a:latin typeface="+mj-lt"/>
              </a:rPr>
              <a:t>4</a:t>
            </a:r>
            <a:r>
              <a:rPr lang="sr-Cyrl-RS" sz="2000" dirty="0" smtClean="0">
                <a:latin typeface="+mj-lt"/>
              </a:rPr>
              <a:t>. </a:t>
            </a:r>
            <a:r>
              <a:rPr lang="sr-Cyrl-RS" sz="2000" dirty="0" smtClean="0">
                <a:latin typeface="+mj-lt"/>
              </a:rPr>
              <a:t>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3" name="Text Box 7"/>
          <p:cNvSpPr txBox="1">
            <a:spLocks noChangeArrowheads="1"/>
          </p:cNvSpPr>
          <p:nvPr/>
        </p:nvSpPr>
        <p:spPr bwMode="auto">
          <a:xfrm>
            <a:off x="523875" y="1196752"/>
            <a:ext cx="8620125" cy="361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Век хроматографије:</a:t>
            </a:r>
          </a:p>
          <a:p>
            <a:pPr>
              <a:lnSpc>
                <a:spcPct val="110000"/>
              </a:lnSpc>
              <a:defRPr/>
            </a:pPr>
            <a:r>
              <a:rPr lang="sr-Cyrl-CS" sz="2600" dirty="0">
                <a:solidFill>
                  <a:schemeClr val="accent1">
                    <a:lumMod val="10000"/>
                  </a:schemeClr>
                </a:solidFill>
              </a:rPr>
              <a:t>1903.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 </a:t>
            </a: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М. Цвет, </a:t>
            </a:r>
            <a:r>
              <a:rPr lang="sr-Cyrl-CS" sz="2400" i="1" dirty="0">
                <a:solidFill>
                  <a:schemeClr val="accent1">
                    <a:lumMod val="10000"/>
                  </a:schemeClr>
                </a:solidFill>
              </a:rPr>
              <a:t>О новој врсти адсорпционог феномена</a:t>
            </a:r>
          </a:p>
          <a:p>
            <a:pPr>
              <a:lnSpc>
                <a:spcPct val="110000"/>
              </a:lnSpc>
              <a:defRPr/>
            </a:pPr>
            <a:r>
              <a:rPr lang="sr-Cyrl-CS" sz="2400" i="1" dirty="0">
                <a:solidFill>
                  <a:schemeClr val="accent1">
                    <a:lumMod val="10000"/>
                  </a:schemeClr>
                </a:solidFill>
              </a:rPr>
              <a:t>	 и његовој примени у биохемијској анализи</a:t>
            </a:r>
            <a:endParaRPr lang="sr-Cyrl-CS" sz="2800" i="1" dirty="0">
              <a:solidFill>
                <a:schemeClr val="accent1">
                  <a:lumMod val="10000"/>
                </a:schemeClr>
              </a:solidFill>
            </a:endParaRPr>
          </a:p>
          <a:p>
            <a:pPr>
              <a:lnSpc>
                <a:spcPct val="110000"/>
              </a:lnSpc>
              <a:defRPr/>
            </a:pPr>
            <a:r>
              <a:rPr lang="sr-Cyrl-CS" sz="2600" dirty="0">
                <a:solidFill>
                  <a:schemeClr val="accent1">
                    <a:lumMod val="10000"/>
                  </a:schemeClr>
                </a:solidFill>
              </a:rPr>
              <a:t>1940е интензиван развој танкослојне хроматографије</a:t>
            </a:r>
          </a:p>
          <a:p>
            <a:pPr>
              <a:lnSpc>
                <a:spcPct val="110000"/>
              </a:lnSpc>
              <a:defRPr/>
            </a:pPr>
            <a:r>
              <a:rPr lang="sr-Cyrl-CS" sz="2600" dirty="0">
                <a:solidFill>
                  <a:schemeClr val="accent1">
                    <a:lumMod val="10000"/>
                  </a:schemeClr>
                </a:solidFill>
              </a:rPr>
              <a:t>1950е хроматографија у колони, подеона хром., </a:t>
            </a:r>
          </a:p>
          <a:p>
            <a:pPr>
              <a:lnSpc>
                <a:spcPct val="110000"/>
              </a:lnSpc>
              <a:defRPr/>
            </a:pPr>
            <a:r>
              <a:rPr lang="sr-Cyrl-CS" sz="2600" dirty="0">
                <a:solidFill>
                  <a:schemeClr val="accent1">
                    <a:lumMod val="10000"/>
                  </a:schemeClr>
                </a:solidFill>
              </a:rPr>
              <a:t>	 гасна хроматографија, течна хроматографија</a:t>
            </a:r>
          </a:p>
          <a:p>
            <a:pPr>
              <a:lnSpc>
                <a:spcPct val="110000"/>
              </a:lnSpc>
              <a:defRPr/>
            </a:pPr>
            <a:r>
              <a:rPr lang="sr-Cyrl-CS" sz="2600" dirty="0">
                <a:solidFill>
                  <a:schemeClr val="accent1">
                    <a:lumMod val="10000"/>
                  </a:schemeClr>
                </a:solidFill>
              </a:rPr>
              <a:t>1960е Високо-ефикасна течна хроматографија </a:t>
            </a:r>
            <a:r>
              <a:rPr lang="en-US" sz="2600" dirty="0">
                <a:solidFill>
                  <a:schemeClr val="accent1">
                    <a:lumMod val="10000"/>
                  </a:schemeClr>
                </a:solidFill>
              </a:rPr>
              <a:t>(HPLC)</a:t>
            </a:r>
            <a:endParaRPr lang="sr-Cyrl-CS" sz="2600" dirty="0">
              <a:solidFill>
                <a:schemeClr val="accent1">
                  <a:lumMod val="10000"/>
                </a:schemeClr>
              </a:solidFill>
            </a:endParaRPr>
          </a:p>
          <a:p>
            <a:pPr>
              <a:lnSpc>
                <a:spcPct val="110000"/>
              </a:lnSpc>
              <a:defRPr/>
            </a:pPr>
            <a:r>
              <a:rPr lang="sr-Cyrl-CS" sz="2600" dirty="0">
                <a:solidFill>
                  <a:schemeClr val="accent1">
                    <a:lumMod val="10000"/>
                  </a:schemeClr>
                </a:solidFill>
              </a:rPr>
              <a:t>1970е Јонска хроматографија</a:t>
            </a:r>
            <a:endParaRPr lang="sr-Latn-CS" sz="2600" dirty="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1760" y="6237312"/>
            <a:ext cx="4176464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</a:t>
            </a:r>
            <a:r>
              <a:rPr lang="sr-Cyrl-RS" sz="2000" dirty="0" smtClean="0">
                <a:latin typeface="+mj-lt"/>
              </a:rPr>
              <a:t>201</a:t>
            </a:r>
            <a:r>
              <a:rPr lang="en-US" sz="2000" dirty="0" smtClean="0">
                <a:latin typeface="+mj-lt"/>
              </a:rPr>
              <a:t>3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 smtClean="0">
                <a:latin typeface="+mj-lt"/>
              </a:rPr>
              <a:t>4</a:t>
            </a:r>
            <a:r>
              <a:rPr lang="sr-Cyrl-RS" sz="2000" dirty="0" smtClean="0">
                <a:latin typeface="+mj-lt"/>
              </a:rPr>
              <a:t>. </a:t>
            </a:r>
            <a:r>
              <a:rPr lang="sr-Cyrl-RS" sz="2000" dirty="0" smtClean="0">
                <a:latin typeface="+mj-lt"/>
              </a:rPr>
              <a:t>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7" name="Picture 7" descr="LC_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05064"/>
            <a:ext cx="2030413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1403648" y="548680"/>
            <a:ext cx="62087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20000"/>
              </a:spcBef>
              <a:spcAft>
                <a:spcPct val="20000"/>
              </a:spcAft>
            </a:pPr>
            <a:r>
              <a:rPr lang="sr-Cyrl-CS" sz="2600" dirty="0">
                <a:solidFill>
                  <a:srgbClr val="000066"/>
                </a:solidFill>
              </a:rPr>
              <a:t>... </a:t>
            </a:r>
            <a:r>
              <a:rPr lang="en-US" sz="2600" dirty="0">
                <a:solidFill>
                  <a:srgbClr val="000066"/>
                </a:solidFill>
              </a:rPr>
              <a:t>GC-MS, LC-MS, UPLC, </a:t>
            </a:r>
            <a:r>
              <a:rPr lang="en-US" sz="2600" dirty="0" err="1">
                <a:solidFill>
                  <a:srgbClr val="000066"/>
                </a:solidFill>
              </a:rPr>
              <a:t>nano</a:t>
            </a:r>
            <a:r>
              <a:rPr lang="en-US" sz="2600" dirty="0">
                <a:solidFill>
                  <a:srgbClr val="000066"/>
                </a:solidFill>
              </a:rPr>
              <a:t>-UPLC</a:t>
            </a:r>
            <a:r>
              <a:rPr lang="sr-Cyrl-CS" sz="2600" dirty="0">
                <a:solidFill>
                  <a:srgbClr val="000066"/>
                </a:solidFill>
              </a:rPr>
              <a:t> ...</a:t>
            </a:r>
            <a:endParaRPr lang="sr-Latn-CS" dirty="0"/>
          </a:p>
        </p:txBody>
      </p:sp>
      <p:pic>
        <p:nvPicPr>
          <p:cNvPr id="15369" name="Picture 9" descr="GC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2349500"/>
            <a:ext cx="1957387" cy="147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0" name="Text Box 11"/>
          <p:cNvSpPr txBox="1">
            <a:spLocks noChangeArrowheads="1"/>
          </p:cNvSpPr>
          <p:nvPr/>
        </p:nvSpPr>
        <p:spPr bwMode="auto">
          <a:xfrm>
            <a:off x="395288" y="2133600"/>
            <a:ext cx="527050" cy="366713"/>
          </a:xfrm>
          <a:prstGeom prst="rect">
            <a:avLst/>
          </a:prstGeom>
          <a:solidFill>
            <a:srgbClr val="CDE0EB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GC</a:t>
            </a:r>
            <a:endParaRPr lang="sr-Latn-CS"/>
          </a:p>
        </p:txBody>
      </p:sp>
      <p:sp>
        <p:nvSpPr>
          <p:cNvPr id="15371" name="Text Box 12"/>
          <p:cNvSpPr txBox="1">
            <a:spLocks noChangeArrowheads="1"/>
          </p:cNvSpPr>
          <p:nvPr/>
        </p:nvSpPr>
        <p:spPr bwMode="auto">
          <a:xfrm>
            <a:off x="1691680" y="3933056"/>
            <a:ext cx="793750" cy="366713"/>
          </a:xfrm>
          <a:prstGeom prst="rect">
            <a:avLst/>
          </a:prstGeom>
          <a:solidFill>
            <a:srgbClr val="CDE0EB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HPLC</a:t>
            </a:r>
            <a:endParaRPr lang="sr-Latn-CS" dirty="0"/>
          </a:p>
        </p:txBody>
      </p:sp>
      <p:pic>
        <p:nvPicPr>
          <p:cNvPr id="15372" name="Picture 13" descr="39-B-DionexICS30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1268760"/>
            <a:ext cx="30480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3" name="Text Box 14"/>
          <p:cNvSpPr txBox="1">
            <a:spLocks noChangeArrowheads="1"/>
          </p:cNvSpPr>
          <p:nvPr/>
        </p:nvSpPr>
        <p:spPr bwMode="auto">
          <a:xfrm>
            <a:off x="5724128" y="2708920"/>
            <a:ext cx="412750" cy="366713"/>
          </a:xfrm>
          <a:prstGeom prst="rect">
            <a:avLst/>
          </a:prstGeom>
          <a:solidFill>
            <a:srgbClr val="CDE0EB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IC</a:t>
            </a:r>
            <a:endParaRPr lang="sr-Latn-CS" dirty="0"/>
          </a:p>
        </p:txBody>
      </p:sp>
      <p:pic>
        <p:nvPicPr>
          <p:cNvPr id="15374" name="Picture 15" descr="GC_M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5776" y="1412776"/>
            <a:ext cx="2286000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5" name="Text Box 16"/>
          <p:cNvSpPr txBox="1">
            <a:spLocks noChangeArrowheads="1"/>
          </p:cNvSpPr>
          <p:nvPr/>
        </p:nvSpPr>
        <p:spPr bwMode="auto">
          <a:xfrm>
            <a:off x="1979712" y="1772816"/>
            <a:ext cx="946150" cy="366713"/>
          </a:xfrm>
          <a:prstGeom prst="rect">
            <a:avLst/>
          </a:prstGeom>
          <a:solidFill>
            <a:srgbClr val="CDE0EB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GC-MS</a:t>
            </a:r>
            <a:endParaRPr lang="sr-Latn-CS" dirty="0"/>
          </a:p>
        </p:txBody>
      </p:sp>
      <p:pic>
        <p:nvPicPr>
          <p:cNvPr id="15376" name="Picture 17" descr="LC_M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55776" y="3717032"/>
            <a:ext cx="181451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7" name="Text Box 18"/>
          <p:cNvSpPr txBox="1">
            <a:spLocks noChangeArrowheads="1"/>
          </p:cNvSpPr>
          <p:nvPr/>
        </p:nvSpPr>
        <p:spPr bwMode="auto">
          <a:xfrm>
            <a:off x="2843808" y="3429000"/>
            <a:ext cx="1212850" cy="366712"/>
          </a:xfrm>
          <a:prstGeom prst="rect">
            <a:avLst/>
          </a:prstGeom>
          <a:solidFill>
            <a:srgbClr val="CDE0EB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HPLC-MS</a:t>
            </a:r>
            <a:endParaRPr lang="sr-Latn-CS" dirty="0"/>
          </a:p>
        </p:txBody>
      </p:sp>
      <p:pic>
        <p:nvPicPr>
          <p:cNvPr id="15378" name="Picture 19" descr="UPLC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4008" y="3429000"/>
            <a:ext cx="1714500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9" name="Text Box 20"/>
          <p:cNvSpPr txBox="1">
            <a:spLocks noChangeArrowheads="1"/>
          </p:cNvSpPr>
          <p:nvPr/>
        </p:nvSpPr>
        <p:spPr bwMode="auto">
          <a:xfrm>
            <a:off x="4860032" y="5733256"/>
            <a:ext cx="793750" cy="366713"/>
          </a:xfrm>
          <a:prstGeom prst="rect">
            <a:avLst/>
          </a:prstGeom>
          <a:solidFill>
            <a:srgbClr val="CDE0EB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UPLC</a:t>
            </a:r>
            <a:endParaRPr lang="sr-Latn-CS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1760" y="6237312"/>
            <a:ext cx="4176464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</a:t>
            </a:r>
            <a:r>
              <a:rPr lang="sr-Cyrl-RS" sz="2000" dirty="0" smtClean="0">
                <a:latin typeface="+mj-lt"/>
              </a:rPr>
              <a:t>201</a:t>
            </a:r>
            <a:r>
              <a:rPr lang="en-US" sz="2000" dirty="0" smtClean="0">
                <a:latin typeface="+mj-lt"/>
              </a:rPr>
              <a:t>3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 smtClean="0">
                <a:latin typeface="+mj-lt"/>
              </a:rPr>
              <a:t>4</a:t>
            </a:r>
            <a:r>
              <a:rPr lang="sr-Cyrl-RS" sz="2000" dirty="0" smtClean="0">
                <a:latin typeface="+mj-lt"/>
              </a:rPr>
              <a:t>. </a:t>
            </a:r>
            <a:r>
              <a:rPr lang="sr-Cyrl-RS" sz="2000" dirty="0" smtClean="0">
                <a:latin typeface="+mj-lt"/>
              </a:rPr>
              <a:t>година</a:t>
            </a:r>
            <a:endParaRPr lang="sr-Latn-CS" sz="2000" dirty="0">
              <a:latin typeface="+mj-lt"/>
            </a:endParaRPr>
          </a:p>
        </p:txBody>
      </p:sp>
      <p:pic>
        <p:nvPicPr>
          <p:cNvPr id="17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60232" y="3645024"/>
            <a:ext cx="2131110" cy="2852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17"/>
          <p:cNvSpPr/>
          <p:nvPr/>
        </p:nvSpPr>
        <p:spPr>
          <a:xfrm>
            <a:off x="7236296" y="6237312"/>
            <a:ext cx="1531188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EA/LC-IRMS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511175" y="1687206"/>
            <a:ext cx="8744702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chemeClr val="accent1">
                    <a:lumMod val="10000"/>
                  </a:schemeClr>
                </a:solidFill>
              </a:rPr>
              <a:t>~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1960: компјутеризација инструменталних метода</a:t>
            </a:r>
          </a:p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  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  <a:sym typeface="Wingdings 3" pitchFamily="18" charset="2"/>
              </a:rPr>
              <a:t>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тзв. “експлозија података” у АХ</a:t>
            </a:r>
          </a:p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	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  <a:sym typeface="Wingdings 3" pitchFamily="18" charset="2"/>
              </a:rPr>
              <a:t>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sr-Cyrl-CS" sz="2800" b="1" dirty="0">
                <a:solidFill>
                  <a:schemeClr val="accent1">
                    <a:lumMod val="10000"/>
                  </a:schemeClr>
                </a:solidFill>
              </a:rPr>
              <a:t>хемометрија 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(примена статистичких </a:t>
            </a:r>
          </a:p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	    метода на хемијске податке)</a:t>
            </a:r>
          </a:p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1972: уведен назив (</a:t>
            </a:r>
            <a:r>
              <a:rPr lang="en-US" sz="2800" dirty="0" err="1">
                <a:solidFill>
                  <a:schemeClr val="accent1">
                    <a:lumMod val="10000"/>
                  </a:schemeClr>
                </a:solidFill>
              </a:rPr>
              <a:t>Wold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и </a:t>
            </a:r>
            <a:r>
              <a:rPr lang="en-US" sz="2800" dirty="0">
                <a:solidFill>
                  <a:schemeClr val="accent1">
                    <a:lumMod val="10000"/>
                  </a:schemeClr>
                </a:solidFill>
              </a:rPr>
              <a:t>Kowalski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)</a:t>
            </a:r>
          </a:p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1974: интернационално хемометријско друштво</a:t>
            </a:r>
          </a:p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1975: опис научне дисциплине</a:t>
            </a:r>
            <a:endParaRPr lang="en-US" sz="2800" dirty="0">
              <a:solidFill>
                <a:schemeClr val="accent1">
                  <a:lumMod val="10000"/>
                </a:schemeClr>
              </a:solidFill>
              <a:sym typeface="Wingdings 3" pitchFamily="18" charset="2"/>
            </a:endParaRP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2555776" y="764704"/>
            <a:ext cx="29289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CS" sz="2800" b="1" dirty="0">
                <a:solidFill>
                  <a:schemeClr val="accent1">
                    <a:lumMod val="10000"/>
                  </a:schemeClr>
                </a:solidFill>
              </a:rPr>
              <a:t>ХЕМОМЕТРИЈА</a:t>
            </a:r>
            <a:endParaRPr lang="sr-Latn-CS" sz="2800" b="1" dirty="0">
              <a:solidFill>
                <a:schemeClr val="accent1">
                  <a:lumMod val="10000"/>
                </a:schemeClr>
              </a:solidFill>
            </a:endParaRPr>
          </a:p>
        </p:txBody>
      </p:sp>
      <p:pic>
        <p:nvPicPr>
          <p:cNvPr id="16393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4869160"/>
            <a:ext cx="5495925" cy="619125"/>
          </a:xfrm>
          <a:prstGeom prst="rect">
            <a:avLst/>
          </a:prstGeom>
          <a:noFill/>
          <a:ln w="57150" cmpd="thinThick">
            <a:solidFill>
              <a:srgbClr val="003366"/>
            </a:solidFill>
            <a:miter lim="800000"/>
            <a:headEnd/>
            <a:tailEnd/>
          </a:ln>
        </p:spPr>
      </p:pic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1760" y="6237312"/>
            <a:ext cx="4176464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</a:t>
            </a:r>
            <a:r>
              <a:rPr lang="sr-Cyrl-RS" sz="2000" dirty="0" smtClean="0">
                <a:latin typeface="+mj-lt"/>
              </a:rPr>
              <a:t>201</a:t>
            </a:r>
            <a:r>
              <a:rPr lang="en-US" sz="2000" dirty="0" smtClean="0">
                <a:latin typeface="+mj-lt"/>
              </a:rPr>
              <a:t>3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 smtClean="0">
                <a:latin typeface="+mj-lt"/>
              </a:rPr>
              <a:t>4</a:t>
            </a:r>
            <a:r>
              <a:rPr lang="sr-Cyrl-RS" sz="2000" dirty="0" smtClean="0">
                <a:latin typeface="+mj-lt"/>
              </a:rPr>
              <a:t>. </a:t>
            </a:r>
            <a:r>
              <a:rPr lang="sr-Cyrl-RS" sz="2000" dirty="0" smtClean="0">
                <a:latin typeface="+mj-lt"/>
              </a:rPr>
              <a:t>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395536" y="1052736"/>
            <a:ext cx="5875337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25000"/>
              </a:lnSpc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Серија конференција; Журнали ...</a:t>
            </a:r>
            <a:endParaRPr lang="sr-Latn-CS" sz="2800" dirty="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17416" name="Rectangle 10"/>
          <p:cNvSpPr>
            <a:spLocks noChangeArrowheads="1"/>
          </p:cNvSpPr>
          <p:nvPr/>
        </p:nvSpPr>
        <p:spPr bwMode="auto">
          <a:xfrm>
            <a:off x="1907704" y="1844824"/>
            <a:ext cx="6767513" cy="1190625"/>
          </a:xfrm>
          <a:prstGeom prst="rect">
            <a:avLst/>
          </a:prstGeom>
          <a:solidFill>
            <a:srgbClr val="CDE0EB"/>
          </a:solidFill>
          <a:ln w="9525">
            <a:solidFill>
              <a:srgbClr val="CDE0EB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i="1" dirty="0">
                <a:latin typeface="Tahoma" pitchFamily="34" charset="0"/>
              </a:rPr>
              <a:t>Journal of</a:t>
            </a:r>
            <a:r>
              <a:rPr lang="en-US" i="1" dirty="0">
                <a:latin typeface="Tahoma" pitchFamily="34" charset="0"/>
              </a:rPr>
              <a:t> </a:t>
            </a:r>
            <a:r>
              <a:rPr lang="sr-Latn-CS" i="1" dirty="0">
                <a:latin typeface="Tahoma" pitchFamily="34" charset="0"/>
              </a:rPr>
              <a:t>Chemical Information and Computer Sciences</a:t>
            </a:r>
            <a:r>
              <a:rPr lang="sr-Latn-CS" dirty="0">
                <a:latin typeface="Tahoma" pitchFamily="34" charset="0"/>
              </a:rPr>
              <a:t>,</a:t>
            </a:r>
            <a:endParaRPr lang="en-US" dirty="0">
              <a:latin typeface="Tahoma" pitchFamily="34" charset="0"/>
            </a:endParaRPr>
          </a:p>
          <a:p>
            <a:r>
              <a:rPr lang="sr-Latn-CS" i="1" dirty="0">
                <a:latin typeface="Tahoma" pitchFamily="34" charset="0"/>
              </a:rPr>
              <a:t>Analytical Chemistry</a:t>
            </a:r>
            <a:r>
              <a:rPr lang="en-US" i="1" dirty="0">
                <a:latin typeface="Tahoma" pitchFamily="34" charset="0"/>
              </a:rPr>
              <a:t>,</a:t>
            </a:r>
          </a:p>
          <a:p>
            <a:r>
              <a:rPr lang="sr-Latn-CS" i="1" dirty="0">
                <a:latin typeface="Tahoma" pitchFamily="34" charset="0"/>
              </a:rPr>
              <a:t>Chemometrics and Intelligent</a:t>
            </a:r>
            <a:r>
              <a:rPr lang="en-US" i="1" dirty="0">
                <a:latin typeface="Tahoma" pitchFamily="34" charset="0"/>
              </a:rPr>
              <a:t> </a:t>
            </a:r>
            <a:r>
              <a:rPr lang="sr-Latn-CS" i="1" dirty="0">
                <a:latin typeface="Tahoma" pitchFamily="34" charset="0"/>
              </a:rPr>
              <a:t>Laboratory Systems</a:t>
            </a:r>
            <a:r>
              <a:rPr lang="en-US" i="1" dirty="0">
                <a:latin typeface="Tahoma" pitchFamily="34" charset="0"/>
              </a:rPr>
              <a:t>,</a:t>
            </a:r>
          </a:p>
          <a:p>
            <a:r>
              <a:rPr lang="sr-Latn-CS" i="1" dirty="0">
                <a:latin typeface="Tahoma" pitchFamily="34" charset="0"/>
              </a:rPr>
              <a:t>Journal of Chemometrics</a:t>
            </a:r>
            <a:r>
              <a:rPr lang="sr-Latn-CS" dirty="0">
                <a:latin typeface="Tahoma" pitchFamily="34" charset="0"/>
              </a:rPr>
              <a:t>,</a:t>
            </a:r>
            <a:r>
              <a:rPr lang="en-US" dirty="0">
                <a:latin typeface="Tahoma" pitchFamily="34" charset="0"/>
              </a:rPr>
              <a:t> …</a:t>
            </a:r>
            <a:endParaRPr lang="sr-Latn-CS" dirty="0">
              <a:latin typeface="Tahoma" pitchFamily="34" charset="0"/>
            </a:endParaRPr>
          </a:p>
        </p:txBody>
      </p:sp>
      <p:pic>
        <p:nvPicPr>
          <p:cNvPr id="17417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3284984"/>
            <a:ext cx="5905500" cy="221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8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463" y="3716338"/>
            <a:ext cx="3760787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1760" y="6237312"/>
            <a:ext cx="4176464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</a:t>
            </a:r>
            <a:r>
              <a:rPr lang="sr-Cyrl-RS" sz="2000" dirty="0" smtClean="0">
                <a:latin typeface="+mj-lt"/>
              </a:rPr>
              <a:t>201</a:t>
            </a:r>
            <a:r>
              <a:rPr lang="en-US" sz="2000" dirty="0" smtClean="0">
                <a:latin typeface="+mj-lt"/>
              </a:rPr>
              <a:t>3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 smtClean="0">
                <a:latin typeface="+mj-lt"/>
              </a:rPr>
              <a:t>4</a:t>
            </a:r>
            <a:r>
              <a:rPr lang="sr-Cyrl-RS" sz="2000" dirty="0" smtClean="0">
                <a:latin typeface="+mj-lt"/>
              </a:rPr>
              <a:t>. </a:t>
            </a:r>
            <a:r>
              <a:rPr lang="sr-Cyrl-RS" sz="2000" dirty="0" smtClean="0">
                <a:latin typeface="+mj-lt"/>
              </a:rPr>
              <a:t>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5" name="Text Box 7"/>
          <p:cNvSpPr txBox="1">
            <a:spLocks noChangeArrowheads="1"/>
          </p:cNvSpPr>
          <p:nvPr/>
        </p:nvSpPr>
        <p:spPr bwMode="auto">
          <a:xfrm>
            <a:off x="251520" y="1340768"/>
            <a:ext cx="8518525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Хемометрија је хемијска дисциплина која користи</a:t>
            </a:r>
          </a:p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математику, статистику и формалну логику ради</a:t>
            </a:r>
          </a:p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планирања или одабира оптималних експеримен-</a:t>
            </a:r>
          </a:p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талних поступака, обезбеђивања максимума ре-</a:t>
            </a:r>
          </a:p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левантних хемијских информација анализом хе-</a:t>
            </a:r>
          </a:p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мијских података и добијања знања о хемијским</a:t>
            </a:r>
          </a:p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системима. </a:t>
            </a:r>
          </a:p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					Д. Л. Масарт</a:t>
            </a:r>
            <a:endParaRPr lang="sr-Latn-CS" sz="2800" dirty="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1760" y="6237312"/>
            <a:ext cx="4176464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</a:t>
            </a:r>
            <a:r>
              <a:rPr lang="sr-Cyrl-RS" sz="2000" dirty="0" smtClean="0">
                <a:latin typeface="+mj-lt"/>
              </a:rPr>
              <a:t>201</a:t>
            </a:r>
            <a:r>
              <a:rPr lang="en-US" sz="2000" dirty="0" smtClean="0">
                <a:latin typeface="+mj-lt"/>
              </a:rPr>
              <a:t>3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 smtClean="0">
                <a:latin typeface="+mj-lt"/>
              </a:rPr>
              <a:t>4</a:t>
            </a:r>
            <a:r>
              <a:rPr lang="sr-Cyrl-RS" sz="2000" dirty="0" smtClean="0">
                <a:latin typeface="+mj-lt"/>
              </a:rPr>
              <a:t>. </a:t>
            </a:r>
            <a:r>
              <a:rPr lang="sr-Cyrl-RS" sz="2000" dirty="0" smtClean="0">
                <a:latin typeface="+mj-lt"/>
              </a:rPr>
              <a:t>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1691680" y="980728"/>
            <a:ext cx="551465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CS" sz="2800" b="1" dirty="0">
                <a:solidFill>
                  <a:schemeClr val="accent1">
                    <a:lumMod val="10000"/>
                  </a:schemeClr>
                </a:solidFill>
              </a:rPr>
              <a:t>Аналитичка хемија у Србији</a:t>
            </a:r>
            <a:endParaRPr lang="sr-Latn-CS" sz="2800" b="1" dirty="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19466" name="Text Box 10"/>
          <p:cNvSpPr txBox="1">
            <a:spLocks noChangeArrowheads="1"/>
          </p:cNvSpPr>
          <p:nvPr/>
        </p:nvSpPr>
        <p:spPr bwMode="auto">
          <a:xfrm>
            <a:off x="500063" y="1928813"/>
            <a:ext cx="8475662" cy="357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  <a:buFontTx/>
              <a:buChar char="•"/>
              <a:defRPr/>
            </a:pPr>
            <a:r>
              <a:rPr lang="sr-Cyrl-CS" sz="28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Први хемијски стручни рад:</a:t>
            </a:r>
          </a:p>
          <a:p>
            <a:pPr>
              <a:spcBef>
                <a:spcPts val="300"/>
              </a:spcBef>
              <a:spcAft>
                <a:spcPts val="300"/>
              </a:spcAft>
              <a:defRPr/>
            </a:pPr>
            <a:r>
              <a:rPr lang="sr-Cyrl-CS" sz="2800" i="1" dirty="0">
                <a:solidFill>
                  <a:schemeClr val="accent1">
                    <a:lumMod val="10000"/>
                  </a:schemeClr>
                </a:solidFill>
              </a:rPr>
              <a:t>Минерална вода у Црниљеву и ваљевском</a:t>
            </a:r>
          </a:p>
          <a:p>
            <a:pPr>
              <a:spcBef>
                <a:spcPts val="300"/>
              </a:spcBef>
              <a:spcAft>
                <a:spcPts val="300"/>
              </a:spcAft>
              <a:defRPr/>
            </a:pPr>
            <a:r>
              <a:rPr lang="sr-Cyrl-CS" sz="2800" i="1" dirty="0">
                <a:solidFill>
                  <a:schemeClr val="accent1">
                    <a:lumMod val="10000"/>
                  </a:schemeClr>
                </a:solidFill>
              </a:rPr>
              <a:t>окружју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, Подунавка, Бр. 41, 9. октобар 1843.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Tx/>
              <a:buChar char="•"/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Стручни послови у хемијским лабораторијама:</a:t>
            </a:r>
          </a:p>
          <a:p>
            <a:pPr>
              <a:spcBef>
                <a:spcPts val="300"/>
              </a:spcBef>
              <a:spcAft>
                <a:spcPts val="300"/>
              </a:spcAft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 Државна хемијска лабораторија (Београд, 1882)</a:t>
            </a:r>
          </a:p>
          <a:p>
            <a:pPr>
              <a:spcBef>
                <a:spcPts val="300"/>
              </a:spcBef>
              <a:spcAft>
                <a:spcPts val="300"/>
              </a:spcAft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 Општинска хемијска лабораторија (1890)</a:t>
            </a:r>
          </a:p>
          <a:p>
            <a:pPr>
              <a:spcBef>
                <a:spcPts val="300"/>
              </a:spcBef>
              <a:spcAft>
                <a:spcPts val="300"/>
              </a:spcAft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 Царинска лабораторија</a:t>
            </a:r>
            <a:endParaRPr lang="sr-Latn-CS" sz="2800" dirty="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1760" y="6237312"/>
            <a:ext cx="4176464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</a:t>
            </a:r>
            <a:r>
              <a:rPr lang="sr-Cyrl-RS" sz="2000" dirty="0" smtClean="0">
                <a:latin typeface="+mj-lt"/>
              </a:rPr>
              <a:t>201</a:t>
            </a:r>
            <a:r>
              <a:rPr lang="en-US" sz="2000" dirty="0" smtClean="0">
                <a:latin typeface="+mj-lt"/>
              </a:rPr>
              <a:t>3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 smtClean="0">
                <a:latin typeface="+mj-lt"/>
              </a:rPr>
              <a:t>4</a:t>
            </a:r>
            <a:r>
              <a:rPr lang="sr-Cyrl-RS" sz="2000" dirty="0" smtClean="0">
                <a:latin typeface="+mj-lt"/>
              </a:rPr>
              <a:t>. </a:t>
            </a:r>
            <a:r>
              <a:rPr lang="sr-Cyrl-RS" sz="2000" dirty="0" smtClean="0">
                <a:latin typeface="+mj-lt"/>
              </a:rPr>
              <a:t>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467544" y="1196752"/>
            <a:ext cx="8422498" cy="3365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buFontTx/>
              <a:buChar char="•"/>
              <a:defRPr/>
            </a:pPr>
            <a:r>
              <a:rPr lang="sr-Cyrl-CS" sz="2800" dirty="0">
                <a:solidFill>
                  <a:srgbClr val="000066"/>
                </a:solidFill>
              </a:rPr>
              <a:t> 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Прва хемијска анализа минералне воде 1837.</a:t>
            </a:r>
          </a:p>
          <a:p>
            <a:pPr>
              <a:lnSpc>
                <a:spcPct val="110000"/>
              </a:lnSpc>
              <a:buFontTx/>
              <a:buChar char="•"/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Анализе минералних и обичних пијаћих вода</a:t>
            </a:r>
          </a:p>
          <a:p>
            <a:pPr>
              <a:lnSpc>
                <a:spcPct val="110000"/>
              </a:lnSpc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 (“</a:t>
            </a:r>
            <a:r>
              <a:rPr lang="sr-Cyrl-CS" sz="2800" i="1" dirty="0">
                <a:solidFill>
                  <a:schemeClr val="accent1">
                    <a:lumMod val="10000"/>
                  </a:schemeClr>
                </a:solidFill>
              </a:rPr>
              <a:t>Хемијско испитивање минералних вода у</a:t>
            </a:r>
          </a:p>
          <a:p>
            <a:pPr>
              <a:lnSpc>
                <a:spcPct val="110000"/>
              </a:lnSpc>
              <a:defRPr/>
            </a:pPr>
            <a:r>
              <a:rPr lang="sr-Cyrl-CS" sz="2800" i="1" dirty="0">
                <a:solidFill>
                  <a:schemeClr val="accent1">
                    <a:lumMod val="10000"/>
                  </a:schemeClr>
                </a:solidFill>
              </a:rPr>
              <a:t>  Краљевини Србији”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)</a:t>
            </a:r>
          </a:p>
          <a:p>
            <a:pPr>
              <a:lnSpc>
                <a:spcPct val="110000"/>
              </a:lnSpc>
              <a:buFontTx/>
              <a:buChar char="•"/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Анализе борских руда (рудничка лабораторија</a:t>
            </a:r>
          </a:p>
          <a:p>
            <a:pPr>
              <a:lnSpc>
                <a:spcPct val="110000"/>
              </a:lnSpc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 у Глоговици): садржај бакра, сумпора, сребра и</a:t>
            </a:r>
          </a:p>
          <a:p>
            <a:pPr>
              <a:lnSpc>
                <a:spcPct val="110000"/>
              </a:lnSpc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 злата; прва хемијска лабораторија у Бору 1905.</a:t>
            </a:r>
            <a:endParaRPr lang="sr-Latn-CS" sz="2800" dirty="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1760" y="6237312"/>
            <a:ext cx="4176464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</a:t>
            </a:r>
            <a:r>
              <a:rPr lang="sr-Cyrl-RS" sz="2000" dirty="0" smtClean="0">
                <a:latin typeface="+mj-lt"/>
              </a:rPr>
              <a:t>201</a:t>
            </a:r>
            <a:r>
              <a:rPr lang="en-US" sz="2000" dirty="0" smtClean="0">
                <a:latin typeface="+mj-lt"/>
              </a:rPr>
              <a:t>3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 smtClean="0">
                <a:latin typeface="+mj-lt"/>
              </a:rPr>
              <a:t>4</a:t>
            </a:r>
            <a:r>
              <a:rPr lang="sr-Cyrl-RS" sz="2000" dirty="0" smtClean="0">
                <a:latin typeface="+mj-lt"/>
              </a:rPr>
              <a:t>. </a:t>
            </a:r>
            <a:r>
              <a:rPr lang="sr-Cyrl-RS" sz="2000" dirty="0" smtClean="0">
                <a:latin typeface="+mj-lt"/>
              </a:rPr>
              <a:t>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1" name="Picture 8" descr="Sima_Lozani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836712"/>
            <a:ext cx="1889125" cy="214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4" name="Text Box 10"/>
          <p:cNvSpPr txBox="1">
            <a:spLocks noChangeArrowheads="1"/>
          </p:cNvSpPr>
          <p:nvPr/>
        </p:nvSpPr>
        <p:spPr bwMode="auto">
          <a:xfrm>
            <a:off x="395536" y="3140968"/>
            <a:ext cx="3340100" cy="201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CS" dirty="0">
                <a:solidFill>
                  <a:schemeClr val="accent1">
                    <a:lumMod val="10000"/>
                  </a:schemeClr>
                </a:solidFill>
              </a:rPr>
              <a:t>С</a:t>
            </a:r>
            <a:r>
              <a:rPr lang="sr-Cyrl-RS" dirty="0">
                <a:solidFill>
                  <a:schemeClr val="accent1">
                    <a:lumMod val="10000"/>
                  </a:schemeClr>
                </a:solidFill>
              </a:rPr>
              <a:t>има</a:t>
            </a:r>
            <a:r>
              <a:rPr lang="sr-Cyrl-CS" dirty="0">
                <a:solidFill>
                  <a:schemeClr val="accent1">
                    <a:lumMod val="10000"/>
                  </a:schemeClr>
                </a:solidFill>
              </a:rPr>
              <a:t> Лозанић (1847-1935)</a:t>
            </a:r>
          </a:p>
          <a:p>
            <a:pPr>
              <a:defRPr/>
            </a:pPr>
            <a:r>
              <a:rPr lang="sr-Cyrl-CS" dirty="0">
                <a:solidFill>
                  <a:schemeClr val="accent1">
                    <a:lumMod val="10000"/>
                  </a:schemeClr>
                </a:solidFill>
              </a:rPr>
              <a:t>Хемичар, научник, професор,</a:t>
            </a:r>
          </a:p>
          <a:p>
            <a:pPr>
              <a:defRPr/>
            </a:pPr>
            <a:r>
              <a:rPr lang="sr-Cyrl-CS" dirty="0">
                <a:solidFill>
                  <a:schemeClr val="accent1">
                    <a:lumMod val="10000"/>
                  </a:schemeClr>
                </a:solidFill>
              </a:rPr>
              <a:t>председник Академије наука,</a:t>
            </a:r>
          </a:p>
          <a:p>
            <a:pPr>
              <a:defRPr/>
            </a:pPr>
            <a:r>
              <a:rPr lang="sr-Cyrl-CS" dirty="0">
                <a:solidFill>
                  <a:schemeClr val="accent1">
                    <a:lumMod val="10000"/>
                  </a:schemeClr>
                </a:solidFill>
              </a:rPr>
              <a:t>ректор Велике школе и први</a:t>
            </a:r>
          </a:p>
          <a:p>
            <a:pPr>
              <a:defRPr/>
            </a:pPr>
            <a:r>
              <a:rPr lang="sr-Cyrl-CS" dirty="0">
                <a:solidFill>
                  <a:schemeClr val="accent1">
                    <a:lumMod val="10000"/>
                  </a:schemeClr>
                </a:solidFill>
              </a:rPr>
              <a:t>ректор Београдског универи-</a:t>
            </a:r>
          </a:p>
          <a:p>
            <a:pPr>
              <a:defRPr/>
            </a:pPr>
            <a:r>
              <a:rPr lang="sr-Cyrl-CS" dirty="0">
                <a:solidFill>
                  <a:schemeClr val="accent1">
                    <a:lumMod val="10000"/>
                  </a:schemeClr>
                </a:solidFill>
              </a:rPr>
              <a:t>тета, министар привреде и и-</a:t>
            </a:r>
          </a:p>
          <a:p>
            <a:pPr>
              <a:defRPr/>
            </a:pPr>
            <a:r>
              <a:rPr lang="sr-Cyrl-CS" dirty="0">
                <a:solidFill>
                  <a:schemeClr val="accent1">
                    <a:lumMod val="10000"/>
                  </a:schemeClr>
                </a:solidFill>
              </a:rPr>
              <a:t>ностраних дела, дипломата</a:t>
            </a:r>
            <a:endParaRPr lang="sr-Latn-CS" dirty="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21515" name="Text Box 11"/>
          <p:cNvSpPr txBox="1">
            <a:spLocks noChangeArrowheads="1"/>
          </p:cNvSpPr>
          <p:nvPr/>
        </p:nvSpPr>
        <p:spPr bwMode="auto">
          <a:xfrm>
            <a:off x="3851920" y="908720"/>
            <a:ext cx="4989513" cy="3786187"/>
          </a:xfrm>
          <a:prstGeom prst="rect">
            <a:avLst/>
          </a:prstGeom>
          <a:solidFill>
            <a:srgbClr val="D9EDE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Анализе минералних и пијаћих</a:t>
            </a:r>
          </a:p>
          <a:p>
            <a:pPr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вода, развој аналитичких метода,</a:t>
            </a:r>
          </a:p>
          <a:p>
            <a:pPr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анализе: јаловине у живином ру-</a:t>
            </a:r>
          </a:p>
          <a:p>
            <a:pPr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днику на Авали, сокобањског и</a:t>
            </a:r>
          </a:p>
          <a:p>
            <a:pPr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јеличког метеорита, угља, авал-</a:t>
            </a:r>
          </a:p>
          <a:p>
            <a:pPr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ских цинабарита;</a:t>
            </a:r>
          </a:p>
          <a:p>
            <a:pPr>
              <a:defRPr/>
            </a:pPr>
            <a:endParaRPr lang="sr-Cyrl-CS" sz="2400" dirty="0">
              <a:solidFill>
                <a:schemeClr val="accent1">
                  <a:lumMod val="10000"/>
                </a:schemeClr>
              </a:solidFill>
            </a:endParaRPr>
          </a:p>
          <a:p>
            <a:pPr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Први уџбеник: “</a:t>
            </a:r>
            <a:r>
              <a:rPr lang="sr-Cyrl-CS" sz="2400" i="1" dirty="0">
                <a:solidFill>
                  <a:schemeClr val="accent1">
                    <a:lumMod val="10000"/>
                  </a:schemeClr>
                </a:solidFill>
              </a:rPr>
              <a:t>Упутство за ква-</a:t>
            </a:r>
          </a:p>
          <a:p>
            <a:pPr>
              <a:defRPr/>
            </a:pPr>
            <a:r>
              <a:rPr lang="sr-Cyrl-CS" sz="2400" i="1" dirty="0">
                <a:solidFill>
                  <a:schemeClr val="accent1">
                    <a:lumMod val="10000"/>
                  </a:schemeClr>
                </a:solidFill>
              </a:rPr>
              <a:t>литативне хемиске анализе не-</a:t>
            </a:r>
          </a:p>
          <a:p>
            <a:pPr>
              <a:defRPr/>
            </a:pPr>
            <a:r>
              <a:rPr lang="sr-Cyrl-CS" sz="2400" i="1" dirty="0">
                <a:solidFill>
                  <a:schemeClr val="accent1">
                    <a:lumMod val="10000"/>
                  </a:schemeClr>
                </a:solidFill>
              </a:rPr>
              <a:t>органских тела</a:t>
            </a: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”, 1873.</a:t>
            </a:r>
            <a:endParaRPr lang="sr-Latn-CS" sz="2400" dirty="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1760" y="6237312"/>
            <a:ext cx="4176464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</a:t>
            </a:r>
            <a:r>
              <a:rPr lang="sr-Cyrl-RS" sz="2000" dirty="0" smtClean="0">
                <a:latin typeface="+mj-lt"/>
              </a:rPr>
              <a:t>201</a:t>
            </a:r>
            <a:r>
              <a:rPr lang="en-US" sz="2000" dirty="0" smtClean="0">
                <a:latin typeface="+mj-lt"/>
              </a:rPr>
              <a:t>3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 smtClean="0">
                <a:latin typeface="+mj-lt"/>
              </a:rPr>
              <a:t>4</a:t>
            </a:r>
            <a:r>
              <a:rPr lang="sr-Cyrl-RS" sz="2000" dirty="0" smtClean="0">
                <a:latin typeface="+mj-lt"/>
              </a:rPr>
              <a:t>. </a:t>
            </a:r>
            <a:r>
              <a:rPr lang="sr-Cyrl-RS" sz="2000" dirty="0" smtClean="0">
                <a:latin typeface="+mj-lt"/>
              </a:rPr>
              <a:t>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388077" y="980728"/>
            <a:ext cx="8755923" cy="3947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Развој аналитичке хемије у Србији:</a:t>
            </a:r>
          </a:p>
          <a:p>
            <a:pPr>
              <a:lnSpc>
                <a:spcPct val="130000"/>
              </a:lnSpc>
              <a:buFontTx/>
              <a:buChar char="•"/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Универзитет у Београду </a:t>
            </a:r>
          </a:p>
          <a:p>
            <a:pPr>
              <a:lnSpc>
                <a:spcPct val="130000"/>
              </a:lnSpc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(ПМФ, ХИ 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  <a:sym typeface="Wingdings 3" pitchFamily="18" charset="2"/>
              </a:rPr>
              <a:t> Хемијски факултет, Факултет за</a:t>
            </a:r>
          </a:p>
          <a:p>
            <a:pPr>
              <a:lnSpc>
                <a:spcPct val="130000"/>
              </a:lnSpc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  <a:sym typeface="Wingdings 3" pitchFamily="18" charset="2"/>
              </a:rPr>
              <a:t>физичку хемију, ТМФ, Фармацеутски, РГФ, </a:t>
            </a:r>
          </a:p>
          <a:p>
            <a:pPr>
              <a:lnSpc>
                <a:spcPct val="130000"/>
              </a:lnSpc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  <a:sym typeface="Wingdings 3" pitchFamily="18" charset="2"/>
              </a:rPr>
              <a:t>Пољопривредни, Медицински, Ветеринарски)</a:t>
            </a:r>
          </a:p>
          <a:p>
            <a:pPr>
              <a:lnSpc>
                <a:spcPct val="130000"/>
              </a:lnSpc>
              <a:buFontTx/>
              <a:buChar char="•"/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  <a:sym typeface="Wingdings 3" pitchFamily="18" charset="2"/>
              </a:rPr>
              <a:t> Универзитети у Новом Саду (1960), Бору (1961),</a:t>
            </a:r>
          </a:p>
          <a:p>
            <a:pPr>
              <a:lnSpc>
                <a:spcPct val="130000"/>
              </a:lnSpc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  <a:sym typeface="Wingdings 3" pitchFamily="18" charset="2"/>
              </a:rPr>
              <a:t>  Нишу (1967), П</a:t>
            </a:r>
            <a:r>
              <a:rPr lang="sr-Cyrl-RS" sz="2800" dirty="0">
                <a:solidFill>
                  <a:schemeClr val="accent1">
                    <a:lumMod val="10000"/>
                  </a:schemeClr>
                </a:solidFill>
                <a:sym typeface="Wingdings 3" pitchFamily="18" charset="2"/>
              </a:rPr>
              <a:t>р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  <a:sym typeface="Wingdings 3" pitchFamily="18" charset="2"/>
              </a:rPr>
              <a:t>иштини (1970), Крагујевцу (1972)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1760" y="6237312"/>
            <a:ext cx="4176464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</a:t>
            </a:r>
            <a:r>
              <a:rPr lang="sr-Cyrl-RS" sz="2000" dirty="0" smtClean="0">
                <a:latin typeface="+mj-lt"/>
              </a:rPr>
              <a:t>201</a:t>
            </a:r>
            <a:r>
              <a:rPr lang="en-US" sz="2000" dirty="0" smtClean="0">
                <a:latin typeface="+mj-lt"/>
              </a:rPr>
              <a:t>3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 smtClean="0">
                <a:latin typeface="+mj-lt"/>
              </a:rPr>
              <a:t>4</a:t>
            </a:r>
            <a:r>
              <a:rPr lang="sr-Cyrl-RS" sz="2000" dirty="0" smtClean="0">
                <a:latin typeface="+mj-lt"/>
              </a:rPr>
              <a:t>. </a:t>
            </a:r>
            <a:r>
              <a:rPr lang="sr-Cyrl-RS" sz="2000" dirty="0" smtClean="0">
                <a:latin typeface="+mj-lt"/>
              </a:rPr>
              <a:t>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9" name="Text Box 8"/>
          <p:cNvSpPr txBox="1">
            <a:spLocks noChangeArrowheads="1"/>
          </p:cNvSpPr>
          <p:nvPr/>
        </p:nvSpPr>
        <p:spPr bwMode="auto">
          <a:xfrm>
            <a:off x="735013" y="1597025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800"/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395536" y="1340768"/>
            <a:ext cx="8334375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  <a:defRPr/>
            </a:pPr>
            <a:r>
              <a:rPr lang="sr-Cyrl-CS" sz="2800" dirty="0">
                <a:solidFill>
                  <a:srgbClr val="000066"/>
                </a:solidFill>
              </a:rPr>
              <a:t> 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Научно-истраживачки институти (ИХТМ, ИОФХ,</a:t>
            </a:r>
          </a:p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 Институт за нуклеарна истраживања Винча,</a:t>
            </a:r>
          </a:p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 Институт за технологију нуклеарних и других</a:t>
            </a:r>
          </a:p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 минералних сировина, Институт за хигијену и</a:t>
            </a:r>
          </a:p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 технологију меса, Институт за бакар РТБ Бор</a:t>
            </a:r>
          </a:p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 и многи други)</a:t>
            </a:r>
          </a:p>
          <a:p>
            <a:pPr>
              <a:defRPr/>
            </a:pPr>
            <a:endParaRPr lang="sr-Cyrl-CS" sz="2800" dirty="0">
              <a:solidFill>
                <a:schemeClr val="accent1">
                  <a:lumMod val="10000"/>
                </a:schemeClr>
              </a:solidFill>
            </a:endParaRPr>
          </a:p>
          <a:p>
            <a:pPr>
              <a:buFontTx/>
              <a:buChar char="•"/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 Развијају се све области аналитичке хемије</a:t>
            </a:r>
            <a:endParaRPr lang="sr-Latn-CS" sz="2800" dirty="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1760" y="6237312"/>
            <a:ext cx="4176464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</a:t>
            </a:r>
            <a:r>
              <a:rPr lang="sr-Cyrl-RS" sz="2000" dirty="0" smtClean="0">
                <a:latin typeface="+mj-lt"/>
              </a:rPr>
              <a:t>201</a:t>
            </a:r>
            <a:r>
              <a:rPr lang="en-US" sz="2000" dirty="0" smtClean="0">
                <a:latin typeface="+mj-lt"/>
              </a:rPr>
              <a:t>3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 smtClean="0">
                <a:latin typeface="+mj-lt"/>
              </a:rPr>
              <a:t>4</a:t>
            </a:r>
            <a:r>
              <a:rPr lang="sr-Cyrl-RS" sz="2000" dirty="0" smtClean="0">
                <a:latin typeface="+mj-lt"/>
              </a:rPr>
              <a:t>. </a:t>
            </a:r>
            <a:r>
              <a:rPr lang="sr-Cyrl-RS" sz="2000" dirty="0" smtClean="0">
                <a:latin typeface="+mj-lt"/>
              </a:rPr>
              <a:t>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3" name="Picture 10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412875"/>
            <a:ext cx="2324100" cy="159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4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975" y="1125538"/>
            <a:ext cx="2936875" cy="468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5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163" y="1052513"/>
            <a:ext cx="3343275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6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8313" y="2924175"/>
            <a:ext cx="1493837" cy="20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90" name="Text Box 14"/>
          <p:cNvSpPr txBox="1">
            <a:spLocks noChangeArrowheads="1"/>
          </p:cNvSpPr>
          <p:nvPr/>
        </p:nvSpPr>
        <p:spPr bwMode="auto">
          <a:xfrm>
            <a:off x="0" y="5013325"/>
            <a:ext cx="27654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CS" dirty="0">
                <a:solidFill>
                  <a:schemeClr val="accent1">
                    <a:lumMod val="10000"/>
                  </a:schemeClr>
                </a:solidFill>
              </a:rPr>
              <a:t>Марко Леко (1853-1932</a:t>
            </a:r>
            <a:r>
              <a:rPr lang="sr-Cyrl-CS" dirty="0">
                <a:solidFill>
                  <a:schemeClr val="accent6">
                    <a:lumMod val="50000"/>
                  </a:schemeClr>
                </a:solidFill>
              </a:rPr>
              <a:t>)</a:t>
            </a:r>
            <a:endParaRPr lang="sr-Latn-C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1760" y="6237312"/>
            <a:ext cx="4176464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</a:t>
            </a:r>
            <a:r>
              <a:rPr lang="sr-Cyrl-RS" sz="2000" dirty="0" smtClean="0">
                <a:latin typeface="+mj-lt"/>
              </a:rPr>
              <a:t>201</a:t>
            </a:r>
            <a:r>
              <a:rPr lang="en-US" sz="2000" dirty="0" smtClean="0">
                <a:latin typeface="+mj-lt"/>
              </a:rPr>
              <a:t>3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 smtClean="0">
                <a:latin typeface="+mj-lt"/>
              </a:rPr>
              <a:t>4</a:t>
            </a:r>
            <a:r>
              <a:rPr lang="sr-Cyrl-RS" sz="2000" dirty="0" smtClean="0">
                <a:latin typeface="+mj-lt"/>
              </a:rPr>
              <a:t>. </a:t>
            </a:r>
            <a:r>
              <a:rPr lang="sr-Cyrl-RS" sz="2000" dirty="0" smtClean="0">
                <a:latin typeface="+mj-lt"/>
              </a:rPr>
              <a:t>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539552" y="1124744"/>
            <a:ext cx="8413750" cy="377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>
              <a:lnSpc>
                <a:spcPct val="110000"/>
              </a:lnSpc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Век СХД-а (1897-1997)</a:t>
            </a:r>
          </a:p>
          <a:p>
            <a:pPr marL="342900" indent="-342900">
              <a:lnSpc>
                <a:spcPct val="110000"/>
              </a:lnSpc>
              <a:buFontTx/>
              <a:buAutoNum type="arabicPlain" startAt="1897"/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  	Основано у Београду (27. новембра)</a:t>
            </a:r>
          </a:p>
          <a:p>
            <a:pPr marL="342900" indent="-342900">
              <a:lnSpc>
                <a:spcPct val="110000"/>
              </a:lnSpc>
              <a:buFontTx/>
              <a:buAutoNum type="arabicPlain" startAt="1904"/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  	Донет Статут, конституисано Председништво</a:t>
            </a:r>
          </a:p>
          <a:p>
            <a:pPr marL="342900" indent="-342900">
              <a:lnSpc>
                <a:spcPct val="110000"/>
              </a:lnSpc>
              <a:buFontTx/>
              <a:buAutoNum type="arabicPlain" startAt="1914"/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  	Прекид рада до 1922.</a:t>
            </a:r>
          </a:p>
          <a:p>
            <a:pPr marL="342900" indent="-342900">
              <a:lnSpc>
                <a:spcPct val="110000"/>
              </a:lnSpc>
              <a:buFontTx/>
              <a:buAutoNum type="arabicPlain" startAt="1922"/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  	Прослава 25. годишњице Друштва</a:t>
            </a:r>
          </a:p>
          <a:p>
            <a:pPr marL="342900" indent="-342900">
              <a:lnSpc>
                <a:spcPct val="110000"/>
              </a:lnSpc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1927  	Основано Хемијско друштво Краљевине СХС</a:t>
            </a:r>
          </a:p>
          <a:p>
            <a:pPr marL="342900" indent="-342900">
              <a:lnSpc>
                <a:spcPct val="110000"/>
              </a:lnSpc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		(Београдска и Загребачка секција)</a:t>
            </a:r>
          </a:p>
          <a:p>
            <a:pPr marL="342900" indent="-342900">
              <a:lnSpc>
                <a:spcPct val="110000"/>
              </a:lnSpc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1930	Гласник хемијског друштва Краљевине Југославије</a:t>
            </a:r>
          </a:p>
          <a:p>
            <a:pPr marL="342900" indent="-342900">
              <a:lnSpc>
                <a:spcPct val="110000"/>
              </a:lnSpc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1941	Прекид рада до 1945.</a:t>
            </a:r>
            <a:endParaRPr lang="sr-Latn-CS" sz="2400" dirty="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1760" y="6237312"/>
            <a:ext cx="4176464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</a:t>
            </a:r>
            <a:r>
              <a:rPr lang="sr-Cyrl-RS" sz="2000" dirty="0" smtClean="0">
                <a:latin typeface="+mj-lt"/>
              </a:rPr>
              <a:t>201</a:t>
            </a:r>
            <a:r>
              <a:rPr lang="en-US" sz="2000" dirty="0" smtClean="0">
                <a:latin typeface="+mj-lt"/>
              </a:rPr>
              <a:t>3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 smtClean="0">
                <a:latin typeface="+mj-lt"/>
              </a:rPr>
              <a:t>4</a:t>
            </a:r>
            <a:r>
              <a:rPr lang="sr-Cyrl-RS" sz="2000" dirty="0" smtClean="0">
                <a:latin typeface="+mj-lt"/>
              </a:rPr>
              <a:t>. </a:t>
            </a:r>
            <a:r>
              <a:rPr lang="sr-Cyrl-RS" sz="2000" dirty="0" smtClean="0">
                <a:latin typeface="+mj-lt"/>
              </a:rPr>
              <a:t>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192511" y="1196752"/>
            <a:ext cx="8951489" cy="3710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>
              <a:lnSpc>
                <a:spcPct val="110000"/>
              </a:lnSpc>
              <a:buFontTx/>
              <a:buAutoNum type="arabicPlain" startAt="1945"/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 	Наставак рада под именом Српско хемијско друштво</a:t>
            </a:r>
          </a:p>
          <a:p>
            <a:pPr marL="342900" indent="-342900">
              <a:lnSpc>
                <a:spcPct val="110000"/>
              </a:lnSpc>
              <a:buFontTx/>
              <a:buAutoNum type="arabicPlain" startAt="1947"/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 	Рад по секцијама; Гласник хемијског друштва Београд</a:t>
            </a:r>
          </a:p>
          <a:p>
            <a:pPr marL="342900" indent="-342900">
              <a:lnSpc>
                <a:spcPct val="110000"/>
              </a:lnSpc>
              <a:buFontTx/>
              <a:buAutoNum type="arabicPlain" startAt="1950"/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  	1. Саветовање хемичара Србије; покренуто издавање</a:t>
            </a:r>
          </a:p>
          <a:p>
            <a:pPr marL="342900" indent="-342900">
              <a:lnSpc>
                <a:spcPct val="110000"/>
              </a:lnSpc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		часописа </a:t>
            </a:r>
            <a:r>
              <a:rPr lang="sr-Cyrl-CS" sz="2400" i="1" dirty="0">
                <a:solidFill>
                  <a:schemeClr val="accent1">
                    <a:lumMod val="10000"/>
                  </a:schemeClr>
                </a:solidFill>
              </a:rPr>
              <a:t>Хемијски преглед</a:t>
            </a:r>
          </a:p>
          <a:p>
            <a:pPr marL="342900" indent="-342900">
              <a:lnSpc>
                <a:spcPct val="110000"/>
              </a:lnSpc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...		Подружнице, секције, саветовања</a:t>
            </a:r>
          </a:p>
          <a:p>
            <a:pPr marL="342900" indent="-342900">
              <a:lnSpc>
                <a:spcPct val="110000"/>
              </a:lnSpc>
              <a:buFontTx/>
              <a:buAutoNum type="arabicPlain" startAt="1961"/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 	23-26. јануара 9. Саветовање са Симпозијумом о</a:t>
            </a:r>
          </a:p>
          <a:p>
            <a:pPr marL="342900" indent="-342900">
              <a:lnSpc>
                <a:spcPct val="110000"/>
              </a:lnSpc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		аналитичкој хемији; </a:t>
            </a:r>
            <a:r>
              <a:rPr lang="sr-Cyrl-CS" sz="2400" b="1" dirty="0">
                <a:solidFill>
                  <a:schemeClr val="accent1">
                    <a:lumMod val="10000"/>
                  </a:schemeClr>
                </a:solidFill>
              </a:rPr>
              <a:t>Секција за аналитичку хемију</a:t>
            </a:r>
          </a:p>
          <a:p>
            <a:pPr marL="342900" indent="-342900">
              <a:lnSpc>
                <a:spcPct val="110000"/>
              </a:lnSpc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...		Подружнице, секције, саветовања, симпозијуми</a:t>
            </a:r>
          </a:p>
          <a:p>
            <a:pPr marL="342900" indent="-342900">
              <a:lnSpc>
                <a:spcPct val="110000"/>
              </a:lnSpc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1982	24. Саветовање; 3. Југословенски симпозијум о АХ</a:t>
            </a:r>
            <a:endParaRPr lang="sr-Latn-CS" sz="2400" dirty="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1760" y="6237312"/>
            <a:ext cx="4176464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</a:t>
            </a:r>
            <a:r>
              <a:rPr lang="sr-Cyrl-RS" sz="2000" dirty="0" smtClean="0">
                <a:latin typeface="+mj-lt"/>
              </a:rPr>
              <a:t>201</a:t>
            </a:r>
            <a:r>
              <a:rPr lang="en-US" sz="2000" dirty="0" smtClean="0">
                <a:latin typeface="+mj-lt"/>
              </a:rPr>
              <a:t>3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 smtClean="0">
                <a:latin typeface="+mj-lt"/>
              </a:rPr>
              <a:t>4</a:t>
            </a:r>
            <a:r>
              <a:rPr lang="sr-Cyrl-RS" sz="2000" dirty="0" smtClean="0">
                <a:latin typeface="+mj-lt"/>
              </a:rPr>
              <a:t>. </a:t>
            </a:r>
            <a:r>
              <a:rPr lang="sr-Cyrl-RS" sz="2000" dirty="0" smtClean="0">
                <a:latin typeface="+mj-lt"/>
              </a:rPr>
              <a:t>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80" name="Text Box 8"/>
          <p:cNvSpPr txBox="1">
            <a:spLocks noChangeArrowheads="1"/>
          </p:cNvSpPr>
          <p:nvPr/>
        </p:nvSpPr>
        <p:spPr bwMode="auto">
          <a:xfrm>
            <a:off x="2915816" y="836712"/>
            <a:ext cx="3147015" cy="523220"/>
          </a:xfrm>
          <a:prstGeom prst="rect">
            <a:avLst/>
          </a:prstGeom>
          <a:solidFill>
            <a:srgbClr val="CDE0EB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RS" sz="2800" b="1" dirty="0">
                <a:solidFill>
                  <a:schemeClr val="accent1">
                    <a:lumMod val="10000"/>
                  </a:schemeClr>
                </a:solidFill>
              </a:rPr>
              <a:t>НОВИ ИЗАЗОВИ</a:t>
            </a:r>
            <a:endParaRPr lang="sr-Latn-CS" sz="2800" b="1" dirty="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928813"/>
            <a:ext cx="9183688" cy="34321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514350" indent="-514350">
              <a:buFontTx/>
              <a:buAutoNum type="arabicPlain" startAt="1997"/>
              <a:defRPr/>
            </a:pP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	</a:t>
            </a:r>
            <a:r>
              <a:rPr lang="sr-Cyrl-RS" sz="2600" dirty="0">
                <a:solidFill>
                  <a:schemeClr val="accent1">
                    <a:lumMod val="10000"/>
                  </a:schemeClr>
                </a:solidFill>
              </a:rPr>
              <a:t> Прослава 100. годишњице СХД</a:t>
            </a:r>
          </a:p>
          <a:p>
            <a:pPr marL="514350" indent="-514350">
              <a:spcBef>
                <a:spcPts val="600"/>
              </a:spcBef>
              <a:spcAft>
                <a:spcPts val="0"/>
              </a:spcAft>
              <a:defRPr/>
            </a:pPr>
            <a:r>
              <a:rPr lang="sr-Cyrl-CS" sz="2600" dirty="0">
                <a:solidFill>
                  <a:schemeClr val="accent1">
                    <a:lumMod val="10000"/>
                  </a:schemeClr>
                </a:solidFill>
              </a:rPr>
              <a:t>али</a:t>
            </a:r>
            <a:r>
              <a:rPr lang="sr-Cyrl-RS" sz="2600" dirty="0">
                <a:solidFill>
                  <a:schemeClr val="accent1">
                    <a:lumMod val="10000"/>
                  </a:schemeClr>
                </a:solidFill>
              </a:rPr>
              <a:t> и </a:t>
            </a:r>
            <a:r>
              <a:rPr lang="sr-Cyrl-RS" sz="2600" b="1" dirty="0">
                <a:solidFill>
                  <a:schemeClr val="accent1">
                    <a:lumMod val="10000"/>
                  </a:schemeClr>
                </a:solidFill>
              </a:rPr>
              <a:t>ЗЕЛЕНА ХЕМИЈА</a:t>
            </a:r>
            <a:r>
              <a:rPr lang="sr-Cyrl-RS" sz="2600" dirty="0">
                <a:solidFill>
                  <a:schemeClr val="accent1">
                    <a:lumMod val="10000"/>
                  </a:schemeClr>
                </a:solidFill>
              </a:rPr>
              <a:t>, Први међународни симпозијум </a:t>
            </a:r>
          </a:p>
          <a:p>
            <a:pPr marL="514350" indent="-514350">
              <a:defRPr/>
            </a:pP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		</a:t>
            </a:r>
            <a:r>
              <a:rPr lang="sr-Cyrl-RS" sz="2600" dirty="0">
                <a:solidFill>
                  <a:schemeClr val="accent1">
                    <a:lumMod val="10000"/>
                  </a:schemeClr>
                </a:solidFill>
              </a:rPr>
              <a:t>1991	термин “зелена хемија” П. Анастас, Америчка</a:t>
            </a:r>
          </a:p>
          <a:p>
            <a:pPr marL="514350" indent="-514350">
              <a:defRPr/>
            </a:pPr>
            <a:r>
              <a:rPr lang="sr-Cyrl-RS" sz="2600" dirty="0">
                <a:solidFill>
                  <a:schemeClr val="accent1">
                    <a:lumMod val="10000"/>
                  </a:schemeClr>
                </a:solidFill>
              </a:rPr>
              <a:t>		 	агенција за заштиту животне средине</a:t>
            </a:r>
          </a:p>
          <a:p>
            <a:pPr marL="514350" indent="-514350">
              <a:defRPr/>
            </a:pPr>
            <a:r>
              <a:rPr lang="sr-Cyrl-RS" sz="2600" dirty="0">
                <a:solidFill>
                  <a:schemeClr val="accent1">
                    <a:lumMod val="10000"/>
                  </a:schemeClr>
                </a:solidFill>
              </a:rPr>
              <a:t>		1995	установљена годишња награда за достигнућа</a:t>
            </a:r>
          </a:p>
          <a:p>
            <a:pPr marL="514350" indent="-514350">
              <a:defRPr/>
            </a:pPr>
            <a:r>
              <a:rPr lang="sr-Cyrl-RS" sz="2600" dirty="0">
                <a:solidFill>
                  <a:schemeClr val="accent1">
                    <a:lumMod val="10000"/>
                  </a:schemeClr>
                </a:solidFill>
              </a:rPr>
              <a:t>			у примени зелене хемије</a:t>
            </a:r>
          </a:p>
          <a:p>
            <a:pPr marL="514350" indent="-514350">
              <a:defRPr/>
            </a:pPr>
            <a:r>
              <a:rPr lang="sr-Cyrl-RS" sz="2600" dirty="0">
                <a:solidFill>
                  <a:schemeClr val="accent1">
                    <a:lumMod val="10000"/>
                  </a:schemeClr>
                </a:solidFill>
              </a:rPr>
              <a:t>		1996	Основана Зелена хемија у оквиру </a:t>
            </a:r>
            <a:r>
              <a:rPr lang="en-US" sz="2600" dirty="0">
                <a:solidFill>
                  <a:schemeClr val="accent1">
                    <a:lumMod val="10000"/>
                  </a:schemeClr>
                </a:solidFill>
              </a:rPr>
              <a:t>IUPAC</a:t>
            </a:r>
            <a:endParaRPr lang="sr-Cyrl-RS" sz="2600" dirty="0">
              <a:solidFill>
                <a:schemeClr val="accent1">
                  <a:lumMod val="10000"/>
                </a:schemeClr>
              </a:solidFill>
            </a:endParaRPr>
          </a:p>
          <a:p>
            <a:pPr marL="514350" indent="-514350">
              <a:defRPr/>
            </a:pPr>
            <a:r>
              <a:rPr lang="sr-Cyrl-RS" sz="2600" dirty="0">
                <a:solidFill>
                  <a:schemeClr val="accent1">
                    <a:lumMod val="10000"/>
                  </a:schemeClr>
                </a:solidFill>
              </a:rPr>
              <a:t>		1997	Основан Институт Зелене хемије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1760" y="6237312"/>
            <a:ext cx="4176464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</a:t>
            </a:r>
            <a:r>
              <a:rPr lang="sr-Cyrl-RS" sz="2000" dirty="0" smtClean="0">
                <a:latin typeface="+mj-lt"/>
              </a:rPr>
              <a:t>201</a:t>
            </a:r>
            <a:r>
              <a:rPr lang="en-US" sz="2000" dirty="0" smtClean="0">
                <a:latin typeface="+mj-lt"/>
              </a:rPr>
              <a:t>3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 smtClean="0">
                <a:latin typeface="+mj-lt"/>
              </a:rPr>
              <a:t>4</a:t>
            </a:r>
            <a:r>
              <a:rPr lang="sr-Cyrl-RS" sz="2000" dirty="0" smtClean="0">
                <a:latin typeface="+mj-lt"/>
              </a:rPr>
              <a:t>. </a:t>
            </a:r>
            <a:r>
              <a:rPr lang="sr-Cyrl-RS" sz="2000" dirty="0" smtClean="0">
                <a:latin typeface="+mj-lt"/>
              </a:rPr>
              <a:t>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187624" y="980728"/>
            <a:ext cx="463550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Журнали, конференције,...</a:t>
            </a:r>
            <a:endParaRPr lang="en-US" sz="2800" dirty="0">
              <a:solidFill>
                <a:schemeClr val="accent1">
                  <a:lumMod val="10000"/>
                </a:schemeClr>
              </a:solidFill>
            </a:endParaRPr>
          </a:p>
        </p:txBody>
      </p:sp>
      <p:pic>
        <p:nvPicPr>
          <p:cNvPr id="29704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1857375"/>
            <a:ext cx="1905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5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500" y="2000250"/>
            <a:ext cx="1800225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58063" y="3357563"/>
            <a:ext cx="1590675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7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313" y="2500313"/>
            <a:ext cx="14097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8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429125"/>
            <a:ext cx="245745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9" name="Picture 1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86063" y="2928938"/>
            <a:ext cx="1743075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10" name="Picture 1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357688" y="2000250"/>
            <a:ext cx="1714500" cy="262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11" name="Picture 1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57813" y="3429000"/>
            <a:ext cx="19050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1760" y="6237312"/>
            <a:ext cx="4176464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</a:t>
            </a:r>
            <a:r>
              <a:rPr lang="sr-Cyrl-RS" sz="2000" dirty="0" smtClean="0">
                <a:latin typeface="+mj-lt"/>
              </a:rPr>
              <a:t>201</a:t>
            </a:r>
            <a:r>
              <a:rPr lang="en-US" sz="2000" dirty="0" smtClean="0">
                <a:latin typeface="+mj-lt"/>
              </a:rPr>
              <a:t>3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 smtClean="0">
                <a:latin typeface="+mj-lt"/>
              </a:rPr>
              <a:t>4</a:t>
            </a:r>
            <a:r>
              <a:rPr lang="sr-Cyrl-RS" sz="2000" dirty="0" smtClean="0">
                <a:latin typeface="+mj-lt"/>
              </a:rPr>
              <a:t>. </a:t>
            </a:r>
            <a:r>
              <a:rPr lang="sr-Cyrl-RS" sz="2000" dirty="0" smtClean="0">
                <a:latin typeface="+mj-lt"/>
              </a:rPr>
              <a:t>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3356992"/>
            <a:ext cx="5167313" cy="23606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323528" y="836712"/>
            <a:ext cx="8572500" cy="22463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Зелена хемија – примена хемијских техника и</a:t>
            </a:r>
          </a:p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методологија</a:t>
            </a: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које смањују или елиминишу упо-</a:t>
            </a:r>
          </a:p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требу</a:t>
            </a: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или стварање сировина, производа, нус-</a:t>
            </a:r>
          </a:p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производа</a:t>
            </a: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, растварача, реагенаса, итд. </a:t>
            </a: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који</a:t>
            </a: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су </a:t>
            </a:r>
          </a:p>
          <a:p>
            <a:pPr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опасни</a:t>
            </a: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по људско здравље или животну околину </a:t>
            </a:r>
            <a:endParaRPr lang="en-US" sz="2800" dirty="0">
              <a:solidFill>
                <a:schemeClr val="accent1">
                  <a:lumMod val="10000"/>
                </a:schemeClr>
              </a:solidFill>
            </a:endParaRPr>
          </a:p>
        </p:txBody>
      </p:sp>
      <p:pic>
        <p:nvPicPr>
          <p:cNvPr id="3072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501008"/>
            <a:ext cx="1752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1760" y="6237312"/>
            <a:ext cx="4176464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</a:t>
            </a:r>
            <a:r>
              <a:rPr lang="sr-Cyrl-RS" sz="2000" dirty="0" smtClean="0">
                <a:latin typeface="+mj-lt"/>
              </a:rPr>
              <a:t>201</a:t>
            </a:r>
            <a:r>
              <a:rPr lang="en-US" sz="2000" dirty="0" smtClean="0">
                <a:latin typeface="+mj-lt"/>
              </a:rPr>
              <a:t>3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 smtClean="0">
                <a:latin typeface="+mj-lt"/>
              </a:rPr>
              <a:t>4</a:t>
            </a:r>
            <a:r>
              <a:rPr lang="sr-Cyrl-RS" sz="2000" dirty="0" smtClean="0">
                <a:latin typeface="+mj-lt"/>
              </a:rPr>
              <a:t>. </a:t>
            </a:r>
            <a:r>
              <a:rPr lang="sr-Cyrl-RS" sz="2000" dirty="0" smtClean="0">
                <a:latin typeface="+mj-lt"/>
              </a:rPr>
              <a:t>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5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71850" y="620688"/>
            <a:ext cx="5772150" cy="461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0" y="1700808"/>
            <a:ext cx="3636962" cy="26781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RS" sz="2400" dirty="0">
                <a:solidFill>
                  <a:schemeClr val="accent1">
                    <a:lumMod val="10000"/>
                  </a:schemeClr>
                </a:solidFill>
              </a:rPr>
              <a:t>12 принципа зелене</a:t>
            </a:r>
          </a:p>
          <a:p>
            <a:pPr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хемије</a:t>
            </a:r>
            <a:r>
              <a:rPr lang="sr-Cyrl-RS" sz="2400" dirty="0">
                <a:solidFill>
                  <a:schemeClr val="accent1">
                    <a:lumMod val="10000"/>
                  </a:schemeClr>
                </a:solidFill>
              </a:rPr>
              <a:t> – оквир за де-</a:t>
            </a:r>
          </a:p>
          <a:p>
            <a:pPr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ловање</a:t>
            </a:r>
            <a:r>
              <a:rPr lang="sr-Cyrl-RS" sz="2400" dirty="0">
                <a:solidFill>
                  <a:schemeClr val="accent1">
                    <a:lumMod val="10000"/>
                  </a:schemeClr>
                </a:solidFill>
              </a:rPr>
              <a:t> научника и </a:t>
            </a:r>
          </a:p>
          <a:p>
            <a:pPr>
              <a:defRPr/>
            </a:pPr>
            <a:r>
              <a:rPr lang="sr-Cyrl-RS" sz="2400" dirty="0">
                <a:solidFill>
                  <a:schemeClr val="accent1">
                    <a:lumMod val="10000"/>
                  </a:schemeClr>
                </a:solidFill>
              </a:rPr>
              <a:t>и</a:t>
            </a: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нжењера</a:t>
            </a:r>
            <a:r>
              <a:rPr lang="sr-Cyrl-RS" sz="2400" dirty="0">
                <a:solidFill>
                  <a:schemeClr val="accent1">
                    <a:lumMod val="10000"/>
                  </a:schemeClr>
                </a:solidFill>
              </a:rPr>
              <a:t>  при дизајни-</a:t>
            </a:r>
          </a:p>
          <a:p>
            <a:pPr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рању</a:t>
            </a:r>
            <a:r>
              <a:rPr lang="sr-Cyrl-RS" sz="2400" dirty="0">
                <a:solidFill>
                  <a:schemeClr val="accent1">
                    <a:lumMod val="10000"/>
                  </a:schemeClr>
                </a:solidFill>
              </a:rPr>
              <a:t> нових материјала,</a:t>
            </a:r>
          </a:p>
          <a:p>
            <a:pPr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производа</a:t>
            </a:r>
            <a:r>
              <a:rPr lang="sr-Cyrl-RS" sz="2400" dirty="0">
                <a:solidFill>
                  <a:schemeClr val="accent1">
                    <a:lumMod val="10000"/>
                  </a:schemeClr>
                </a:solidFill>
              </a:rPr>
              <a:t>, процеса и</a:t>
            </a:r>
          </a:p>
          <a:p>
            <a:pPr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система</a:t>
            </a:r>
            <a:r>
              <a:rPr lang="sr-Cyrl-RS" sz="2400" dirty="0">
                <a:solidFill>
                  <a:schemeClr val="accent1">
                    <a:lumMod val="10000"/>
                  </a:schemeClr>
                </a:solidFill>
              </a:rPr>
              <a:t>.</a:t>
            </a:r>
            <a:endParaRPr lang="en-US" sz="2400" dirty="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1760" y="6237312"/>
            <a:ext cx="4176464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</a:t>
            </a:r>
            <a:r>
              <a:rPr lang="sr-Cyrl-RS" sz="2000" dirty="0" smtClean="0">
                <a:latin typeface="+mj-lt"/>
              </a:rPr>
              <a:t>201</a:t>
            </a:r>
            <a:r>
              <a:rPr lang="en-US" sz="2000" dirty="0" smtClean="0">
                <a:latin typeface="+mj-lt"/>
              </a:rPr>
              <a:t>3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 smtClean="0">
                <a:latin typeface="+mj-lt"/>
              </a:rPr>
              <a:t>4</a:t>
            </a:r>
            <a:r>
              <a:rPr lang="sr-Cyrl-RS" sz="2000" dirty="0" smtClean="0">
                <a:latin typeface="+mj-lt"/>
              </a:rPr>
              <a:t>. </a:t>
            </a:r>
            <a:r>
              <a:rPr lang="sr-Cyrl-RS" sz="2000" dirty="0" smtClean="0">
                <a:latin typeface="+mj-lt"/>
              </a:rPr>
              <a:t>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31640" y="908720"/>
            <a:ext cx="593143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RS" sz="2800" b="1" dirty="0">
                <a:solidFill>
                  <a:schemeClr val="accent1">
                    <a:lumMod val="10000"/>
                  </a:schemeClr>
                </a:solidFill>
              </a:rPr>
              <a:t>ЗЕЛЕНА АНАЛИТИЧКА ХЕМИЈА</a:t>
            </a:r>
            <a:endParaRPr lang="en-US" sz="2800" b="1" dirty="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3568" y="1556792"/>
            <a:ext cx="7744428" cy="33162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ts val="300"/>
              </a:spcBef>
              <a:defRPr/>
            </a:pPr>
            <a:r>
              <a:rPr lang="sr-Cyrl-RS" sz="2400" dirty="0">
                <a:solidFill>
                  <a:schemeClr val="accent1">
                    <a:lumMod val="10000"/>
                  </a:schemeClr>
                </a:solidFill>
              </a:rPr>
              <a:t>Дизајнирање метода које смањују или елиминишу</a:t>
            </a:r>
          </a:p>
          <a:p>
            <a:pPr>
              <a:spcBef>
                <a:spcPts val="300"/>
              </a:spcBef>
              <a:defRPr/>
            </a:pPr>
            <a:r>
              <a:rPr lang="sr-Cyrl-CS" sz="2400" dirty="0">
                <a:solidFill>
                  <a:schemeClr val="accent1">
                    <a:lumMod val="10000"/>
                  </a:schemeClr>
                </a:solidFill>
              </a:rPr>
              <a:t>употребу</a:t>
            </a:r>
            <a:r>
              <a:rPr lang="sr-Cyrl-RS" sz="2400" dirty="0">
                <a:solidFill>
                  <a:schemeClr val="accent1">
                    <a:lumMod val="10000"/>
                  </a:schemeClr>
                </a:solidFill>
              </a:rPr>
              <a:t> опасних супстанци:</a:t>
            </a:r>
          </a:p>
          <a:p>
            <a:pPr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sr-Cyrl-RS" sz="2400" dirty="0">
                <a:solidFill>
                  <a:schemeClr val="accent1">
                    <a:lumMod val="10000"/>
                  </a:schemeClr>
                </a:solidFill>
              </a:rPr>
              <a:t> превенција хемијског отпада</a:t>
            </a:r>
          </a:p>
          <a:p>
            <a:pPr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sr-Cyrl-RS" sz="2400" dirty="0">
                <a:solidFill>
                  <a:schemeClr val="accent1">
                    <a:lumMod val="10000"/>
                  </a:schemeClr>
                </a:solidFill>
              </a:rPr>
              <a:t> безбеднији растварачи и помоћне супстанце</a:t>
            </a:r>
          </a:p>
          <a:p>
            <a:pPr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sr-Cyrl-RS" sz="2400" dirty="0">
                <a:solidFill>
                  <a:schemeClr val="accent1">
                    <a:lumMod val="10000"/>
                  </a:schemeClr>
                </a:solidFill>
              </a:rPr>
              <a:t> енергетска ефикасност </a:t>
            </a:r>
          </a:p>
          <a:p>
            <a:pPr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sr-Cyrl-RS" sz="2400" dirty="0">
                <a:solidFill>
                  <a:schemeClr val="accent1">
                    <a:lumMod val="10000"/>
                  </a:schemeClr>
                </a:solidFill>
              </a:rPr>
              <a:t> смањење или избегавање дериватизације</a:t>
            </a:r>
          </a:p>
          <a:p>
            <a:pPr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sr-Cyrl-RS" sz="2400" dirty="0">
                <a:solidFill>
                  <a:schemeClr val="accent1">
                    <a:lumMod val="10000"/>
                  </a:schemeClr>
                </a:solidFill>
              </a:rPr>
              <a:t> контрола процеса ради спречавања загађења</a:t>
            </a:r>
          </a:p>
          <a:p>
            <a:pPr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sr-Cyrl-RS" sz="2400" dirty="0">
                <a:solidFill>
                  <a:schemeClr val="accent1">
                    <a:lumMod val="10000"/>
                  </a:schemeClr>
                </a:solidFill>
              </a:rPr>
              <a:t> спречавање хемијских незгода (пожар, експлозија)</a:t>
            </a:r>
            <a:endParaRPr lang="en-US" sz="2400" dirty="0">
              <a:solidFill>
                <a:schemeClr val="accent1">
                  <a:lumMod val="10000"/>
                </a:schemeClr>
              </a:solidFill>
            </a:endParaRPr>
          </a:p>
        </p:txBody>
      </p:sp>
      <p:pic>
        <p:nvPicPr>
          <p:cNvPr id="32777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5013176"/>
            <a:ext cx="18669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8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4941168"/>
            <a:ext cx="1906588" cy="6492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2779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2132856"/>
            <a:ext cx="2316163" cy="6397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1760" y="6237312"/>
            <a:ext cx="4176464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</a:t>
            </a:r>
            <a:r>
              <a:rPr lang="sr-Cyrl-RS" sz="2000" dirty="0" smtClean="0">
                <a:latin typeface="+mj-lt"/>
              </a:rPr>
              <a:t>201</a:t>
            </a:r>
            <a:r>
              <a:rPr lang="en-US" sz="2000" dirty="0" smtClean="0">
                <a:latin typeface="+mj-lt"/>
              </a:rPr>
              <a:t>3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 smtClean="0">
                <a:latin typeface="+mj-lt"/>
              </a:rPr>
              <a:t>4</a:t>
            </a:r>
            <a:r>
              <a:rPr lang="sr-Cyrl-RS" sz="2000" dirty="0" smtClean="0">
                <a:latin typeface="+mj-lt"/>
              </a:rPr>
              <a:t>. </a:t>
            </a:r>
            <a:r>
              <a:rPr lang="sr-Cyrl-RS" sz="2000" dirty="0" smtClean="0">
                <a:latin typeface="+mj-lt"/>
              </a:rPr>
              <a:t>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55576" y="620688"/>
            <a:ext cx="7656263" cy="286232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Компромис: 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смањити</a:t>
            </a: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опасност од производа и процеса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који</a:t>
            </a: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су од есенцијалног значаја за светску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економију</a:t>
            </a: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и одржати висок квалитет живота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sr-Cyrl-CS" sz="2800" dirty="0">
                <a:solidFill>
                  <a:schemeClr val="accent1">
                    <a:lumMod val="10000"/>
                  </a:schemeClr>
                </a:solidFill>
              </a:rPr>
              <a:t>који</a:t>
            </a:r>
            <a:r>
              <a:rPr lang="sr-Cyrl-RS" sz="2800" dirty="0">
                <a:solidFill>
                  <a:schemeClr val="accent1">
                    <a:lumMod val="10000"/>
                  </a:schemeClr>
                </a:solidFill>
              </a:rPr>
              <a:t> нам хемија обезбеђује</a:t>
            </a:r>
            <a:endParaRPr lang="en-US" sz="2800" dirty="0">
              <a:solidFill>
                <a:schemeClr val="accent1">
                  <a:lumMod val="10000"/>
                </a:schemeClr>
              </a:solidFill>
            </a:endParaRPr>
          </a:p>
        </p:txBody>
      </p:sp>
      <p:pic>
        <p:nvPicPr>
          <p:cNvPr id="3380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3212976"/>
            <a:ext cx="1843088" cy="200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3645024"/>
            <a:ext cx="2668587" cy="180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1760" y="6237312"/>
            <a:ext cx="4176464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</a:t>
            </a:r>
            <a:r>
              <a:rPr lang="sr-Cyrl-RS" sz="2000" dirty="0" smtClean="0">
                <a:latin typeface="+mj-lt"/>
              </a:rPr>
              <a:t>201</a:t>
            </a:r>
            <a:r>
              <a:rPr lang="en-US" sz="2000" dirty="0" smtClean="0">
                <a:latin typeface="+mj-lt"/>
              </a:rPr>
              <a:t>3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 smtClean="0">
                <a:latin typeface="+mj-lt"/>
              </a:rPr>
              <a:t>4</a:t>
            </a:r>
            <a:r>
              <a:rPr lang="sr-Cyrl-RS" sz="2000" dirty="0" smtClean="0">
                <a:latin typeface="+mj-lt"/>
              </a:rPr>
              <a:t>. </a:t>
            </a:r>
            <a:r>
              <a:rPr lang="sr-Cyrl-RS" sz="2000" dirty="0" smtClean="0">
                <a:latin typeface="+mj-lt"/>
              </a:rPr>
              <a:t>година</a:t>
            </a:r>
            <a:endParaRPr lang="sr-Latn-C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1760" y="6237312"/>
            <a:ext cx="4176464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</a:t>
            </a:r>
            <a:r>
              <a:rPr lang="sr-Cyrl-RS" sz="2000" dirty="0" smtClean="0">
                <a:latin typeface="+mj-lt"/>
              </a:rPr>
              <a:t>201</a:t>
            </a:r>
            <a:r>
              <a:rPr lang="en-US" sz="2000" dirty="0" smtClean="0">
                <a:latin typeface="+mj-lt"/>
              </a:rPr>
              <a:t>3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 smtClean="0">
                <a:latin typeface="+mj-lt"/>
              </a:rPr>
              <a:t>4</a:t>
            </a:r>
            <a:r>
              <a:rPr lang="sr-Cyrl-RS" sz="2000" dirty="0" smtClean="0">
                <a:latin typeface="+mj-lt"/>
              </a:rPr>
              <a:t>. </a:t>
            </a:r>
            <a:r>
              <a:rPr lang="sr-Cyrl-RS" sz="2000" dirty="0" smtClean="0">
                <a:latin typeface="+mj-lt"/>
              </a:rPr>
              <a:t>година</a:t>
            </a:r>
            <a:endParaRPr lang="sr-Latn-CS" sz="2000" dirty="0">
              <a:latin typeface="+mj-lt"/>
            </a:endParaRPr>
          </a:p>
        </p:txBody>
      </p:sp>
      <p:pic>
        <p:nvPicPr>
          <p:cNvPr id="1026" name="Picture 2" descr="Green Chromatographic Techniqu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340768"/>
            <a:ext cx="2016224" cy="2833257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53136"/>
            <a:ext cx="5688632" cy="1677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188640"/>
            <a:ext cx="1163761" cy="403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1720" y="764704"/>
            <a:ext cx="3991566" cy="1812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065087">
            <a:off x="3203570" y="1937746"/>
            <a:ext cx="5184577" cy="1842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27984" y="3717032"/>
            <a:ext cx="4716016" cy="1403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8839904">
            <a:off x="4233492" y="3613999"/>
            <a:ext cx="5457152" cy="796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lance">
  <a:themeElements>
    <a:clrScheme name="Balance 9">
      <a:dk1>
        <a:srgbClr val="000000"/>
      </a:dk1>
      <a:lt1>
        <a:srgbClr val="FFFFFF"/>
      </a:lt1>
      <a:dk2>
        <a:srgbClr val="00A29E"/>
      </a:dk2>
      <a:lt2>
        <a:srgbClr val="CBCBCB"/>
      </a:lt2>
      <a:accent1>
        <a:srgbClr val="E5E5FF"/>
      </a:accent1>
      <a:accent2>
        <a:srgbClr val="79CD6B"/>
      </a:accent2>
      <a:accent3>
        <a:srgbClr val="FFFFFF"/>
      </a:accent3>
      <a:accent4>
        <a:srgbClr val="000000"/>
      </a:accent4>
      <a:accent5>
        <a:srgbClr val="F0F0FF"/>
      </a:accent5>
      <a:accent6>
        <a:srgbClr val="6DBA60"/>
      </a:accent6>
      <a:hlink>
        <a:srgbClr val="4477DE"/>
      </a:hlink>
      <a:folHlink>
        <a:srgbClr val="65498F"/>
      </a:folHlink>
    </a:clrScheme>
    <a:fontScheme name="Balance">
      <a:majorFont>
        <a:latin typeface="Arial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alance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lance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Balance</Template>
  <TotalTime>986</TotalTime>
  <Words>1160</Words>
  <Application>Microsoft Office PowerPoint</Application>
  <PresentationFormat>On-screen Show (4:3)</PresentationFormat>
  <Paragraphs>240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Balance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Company>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OBRADA REZULTATA MERENJA  U (BIO)HEMIJI</dc:title>
  <dc:creator>user</dc:creator>
  <cp:lastModifiedBy>Dusica</cp:lastModifiedBy>
  <cp:revision>57</cp:revision>
  <cp:lastPrinted>1601-01-01T00:00:00Z</cp:lastPrinted>
  <dcterms:created xsi:type="dcterms:W3CDTF">2005-10-14T12:09:59Z</dcterms:created>
  <dcterms:modified xsi:type="dcterms:W3CDTF">2014-02-27T19:30:14Z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8</vt:i4>
  </property>
</Properties>
</file>