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6" r:id="rId3"/>
    <p:sldId id="277" r:id="rId4"/>
    <p:sldId id="261" r:id="rId5"/>
    <p:sldId id="262" r:id="rId6"/>
    <p:sldId id="263" r:id="rId7"/>
    <p:sldId id="278" r:id="rId8"/>
    <p:sldId id="279" r:id="rId9"/>
    <p:sldId id="264" r:id="rId10"/>
    <p:sldId id="280" r:id="rId11"/>
    <p:sldId id="294" r:id="rId12"/>
    <p:sldId id="265" r:id="rId13"/>
    <p:sldId id="266" r:id="rId14"/>
    <p:sldId id="292" r:id="rId15"/>
    <p:sldId id="267" r:id="rId16"/>
    <p:sldId id="283" r:id="rId17"/>
    <p:sldId id="284" r:id="rId18"/>
    <p:sldId id="285" r:id="rId19"/>
    <p:sldId id="269" r:id="rId20"/>
    <p:sldId id="286" r:id="rId21"/>
    <p:sldId id="270" r:id="rId22"/>
    <p:sldId id="271" r:id="rId23"/>
    <p:sldId id="272" r:id="rId24"/>
    <p:sldId id="273" r:id="rId25"/>
    <p:sldId id="274" r:id="rId26"/>
    <p:sldId id="275" r:id="rId27"/>
    <p:sldId id="287" r:id="rId28"/>
    <p:sldId id="288" r:id="rId29"/>
    <p:sldId id="289" r:id="rId30"/>
    <p:sldId id="290" r:id="rId31"/>
    <p:sldId id="293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FFCC"/>
    <a:srgbClr val="00FFFF"/>
    <a:srgbClr val="A50021"/>
    <a:srgbClr val="FFFF66"/>
    <a:srgbClr val="660033"/>
    <a:srgbClr val="CCFF33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28769-B672-4415-AC1D-E99B6ACEA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1C2A5-BD97-4BBD-B179-F2E77DEF29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39F49-7AD0-4C68-8013-5C1C97FF8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91AFE-F010-4DF4-BF2D-A29F1ED505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9EC2D-B436-4ED9-99B5-7801A71CB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0545F-795D-478F-B117-3E9CFB45C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003C9-29D5-4C8C-9A7A-40446FDB68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5EEDD-5734-4F7E-B6D6-9DDAC3DE3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9EAB1-8397-4D87-9B90-B59FA2F09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0BCB0-AFA5-41AF-9F4D-07430A335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DF7F9-30CE-4EC0-A446-B9DD698CF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640564-E575-4641-B499-7380230F1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wmf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3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066800" y="609600"/>
            <a:ext cx="707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STATISTI</a:t>
            </a:r>
            <a:r>
              <a:rPr lang="sl-SI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ČKI TESTOVI (TESTOVI ZNAČAJNOSTI)</a:t>
            </a:r>
            <a:endParaRPr lang="en-US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57200" y="2768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endParaRPr lang="sr-Latn-CS">
              <a:solidFill>
                <a:srgbClr val="660033"/>
              </a:solidFill>
            </a:endParaRP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773238"/>
            <a:ext cx="3282950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16113"/>
            <a:ext cx="3278188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4221163"/>
            <a:ext cx="333692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830263" y="3500438"/>
            <a:ext cx="8313737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600" u="sng" dirty="0">
                <a:solidFill>
                  <a:srgbClr val="003399"/>
                </a:solidFill>
                <a:cs typeface="Times New Roman" pitchFamily="18" charset="0"/>
              </a:rPr>
              <a:t>t- test</a:t>
            </a:r>
            <a:endParaRPr lang="sl-SI" sz="2600" dirty="0">
              <a:solidFill>
                <a:srgbClr val="660033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l-SI" sz="2600" dirty="0">
                <a:solidFill>
                  <a:srgbClr val="660033"/>
                </a:solidFill>
                <a:cs typeface="Times New Roman" pitchFamily="18" charset="0"/>
              </a:rPr>
              <a:t>Ocena </a:t>
            </a:r>
            <a:r>
              <a:rPr lang="en-US" sz="2600" dirty="0" smtClean="0">
                <a:solidFill>
                  <a:srgbClr val="660033"/>
                </a:solidFill>
                <a:cs typeface="Times New Roman" pitchFamily="18" charset="0"/>
              </a:rPr>
              <a:t>‘</a:t>
            </a:r>
            <a:r>
              <a:rPr lang="sl-SI" sz="2600" dirty="0" smtClean="0">
                <a:solidFill>
                  <a:srgbClr val="660033"/>
                </a:solidFill>
                <a:cs typeface="Times New Roman" pitchFamily="18" charset="0"/>
              </a:rPr>
              <a:t>tačnosti</a:t>
            </a:r>
            <a:r>
              <a:rPr lang="en-US" sz="2600" dirty="0" smtClean="0">
                <a:solidFill>
                  <a:srgbClr val="660033"/>
                </a:solidFill>
                <a:cs typeface="Times New Roman" pitchFamily="18" charset="0"/>
              </a:rPr>
              <a:t>’</a:t>
            </a:r>
            <a:r>
              <a:rPr lang="sl-SI" sz="2600" dirty="0" smtClean="0">
                <a:solidFill>
                  <a:srgbClr val="660033"/>
                </a:solidFill>
                <a:cs typeface="Times New Roman" pitchFamily="18" charset="0"/>
              </a:rPr>
              <a:t> </a:t>
            </a:r>
            <a:r>
              <a:rPr lang="sl-SI" sz="2600" dirty="0">
                <a:solidFill>
                  <a:srgbClr val="660033"/>
                </a:solidFill>
                <a:cs typeface="Times New Roman" pitchFamily="18" charset="0"/>
              </a:rPr>
              <a:t>srednje vrednosti:</a:t>
            </a:r>
          </a:p>
          <a:p>
            <a:pPr>
              <a:buFont typeface="Wingdings" pitchFamily="2" charset="2"/>
              <a:buChar char="ü"/>
            </a:pPr>
            <a:r>
              <a:rPr lang="sl-SI" sz="2600" dirty="0">
                <a:solidFill>
                  <a:srgbClr val="003399"/>
                </a:solidFill>
                <a:cs typeface="Times New Roman" pitchFamily="18" charset="0"/>
              </a:rPr>
              <a:t>Da li metoda daje tačne rezultate?</a:t>
            </a:r>
          </a:p>
          <a:p>
            <a:pPr>
              <a:buFont typeface="Wingdings" pitchFamily="2" charset="2"/>
              <a:buChar char="ü"/>
            </a:pPr>
            <a:r>
              <a:rPr lang="sl-SI" sz="2600" dirty="0">
                <a:solidFill>
                  <a:srgbClr val="003399"/>
                </a:solidFill>
                <a:cs typeface="Times New Roman" pitchFamily="18" charset="0"/>
              </a:rPr>
              <a:t>Poređenje eksperimentalno određenog i očekivanog sastava</a:t>
            </a:r>
            <a:endParaRPr lang="sl-SI" sz="2600" dirty="0">
              <a:solidFill>
                <a:srgbClr val="660033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l-SI" sz="2600" dirty="0">
                <a:solidFill>
                  <a:srgbClr val="660033"/>
                </a:solidFill>
                <a:cs typeface="Times New Roman" pitchFamily="18" charset="0"/>
              </a:rPr>
              <a:t>Ocena razlike dve srednje vrednosti</a:t>
            </a:r>
          </a:p>
          <a:p>
            <a:pPr eaLnBrk="0" hangingPunct="0"/>
            <a:endParaRPr lang="sl-SI" dirty="0"/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2051050" y="2205038"/>
            <a:ext cx="23955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l-SI">
                <a:solidFill>
                  <a:schemeClr val="accent2"/>
                </a:solidFill>
                <a:cs typeface="Times New Roman" pitchFamily="18" charset="0"/>
              </a:rPr>
              <a:t> parametrijski</a:t>
            </a:r>
          </a:p>
          <a:p>
            <a:pPr>
              <a:buFont typeface="Wingdings" pitchFamily="2" charset="2"/>
              <a:buChar char="Ø"/>
            </a:pPr>
            <a:r>
              <a:rPr lang="sl-SI">
                <a:solidFill>
                  <a:schemeClr val="accent2"/>
                </a:solidFill>
                <a:cs typeface="Times New Roman" pitchFamily="18" charset="0"/>
              </a:rPr>
              <a:t> neparametrijski</a:t>
            </a:r>
            <a:endParaRPr lang="en-US">
              <a:solidFill>
                <a:schemeClr val="accent2"/>
              </a:solidFill>
              <a:cs typeface="Times New Roman" pitchFamily="18" charset="0"/>
            </a:endParaRPr>
          </a:p>
          <a:p>
            <a:pPr eaLnBrk="0" hangingPunct="0"/>
            <a:endParaRPr lang="en-US"/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1166813" y="785813"/>
            <a:ext cx="55197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Subjektivna procena?  NE!</a:t>
            </a:r>
          </a:p>
          <a:p>
            <a:endParaRPr lang="sr-Latn-CS"/>
          </a:p>
          <a:p>
            <a:r>
              <a:rPr lang="sr-Latn-CS">
                <a:sym typeface="Wingdings 3" pitchFamily="18" charset="2"/>
              </a:rPr>
              <a:t>  STATISTIČKI TEST (Test značajnosti)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1619250" y="4437063"/>
            <a:ext cx="6192838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           </a:t>
            </a:r>
            <a:r>
              <a:rPr lang="sr-Latn-CS"/>
              <a:t>     </a:t>
            </a:r>
            <a:r>
              <a:rPr lang="en-US" sz="2600">
                <a:latin typeface="palatino" pitchFamily="18" charset="0"/>
              </a:rPr>
              <a:t>William Gosset </a:t>
            </a:r>
            <a:endParaRPr lang="en-US" sz="1100"/>
          </a:p>
          <a:p>
            <a:pPr eaLnBrk="0" hangingPunct="0"/>
            <a:r>
              <a:rPr lang="sr-Latn-CS" sz="2600">
                <a:latin typeface="palatino" pitchFamily="18" charset="0"/>
              </a:rPr>
              <a:t>        </a:t>
            </a:r>
            <a:r>
              <a:rPr lang="en-US" sz="2600">
                <a:latin typeface="palatino" pitchFamily="18" charset="0"/>
              </a:rPr>
              <a:t>lived from 1876 to 1937 </a:t>
            </a:r>
            <a:endParaRPr lang="en-US" sz="1100"/>
          </a:p>
          <a:p>
            <a:pPr eaLnBrk="0" hangingPunct="0"/>
            <a:r>
              <a:rPr lang="en-US" sz="1600" b="1">
                <a:latin typeface="palatino" pitchFamily="18" charset="0"/>
              </a:rPr>
              <a:t>Gosset</a:t>
            </a:r>
            <a:r>
              <a:rPr lang="en-US" sz="1600">
                <a:latin typeface="palatino" pitchFamily="18" charset="0"/>
              </a:rPr>
              <a:t> invented the </a:t>
            </a:r>
            <a:r>
              <a:rPr lang="en-US" sz="1600" i="1">
                <a:latin typeface="palatino" pitchFamily="18" charset="0"/>
              </a:rPr>
              <a:t>t </a:t>
            </a:r>
            <a:r>
              <a:rPr lang="en-US" sz="1600">
                <a:latin typeface="palatino" pitchFamily="18" charset="0"/>
              </a:rPr>
              <a:t>-test to handle small samples</a:t>
            </a:r>
            <a:endParaRPr lang="sr-Latn-CS" sz="1600">
              <a:latin typeface="palatino" pitchFamily="18" charset="0"/>
            </a:endParaRPr>
          </a:p>
          <a:p>
            <a:pPr eaLnBrk="0" hangingPunct="0"/>
            <a:r>
              <a:rPr lang="en-US" sz="1600">
                <a:latin typeface="palatino" pitchFamily="18" charset="0"/>
              </a:rPr>
              <a:t> for quality control in brewing. He wrote under the name "Student". </a:t>
            </a:r>
            <a:endParaRPr lang="en-US" sz="1100"/>
          </a:p>
        </p:txBody>
      </p:sp>
      <p:pic>
        <p:nvPicPr>
          <p:cNvPr id="17411" name="Picture 5" descr="Goss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692150"/>
            <a:ext cx="25527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1355725" y="685800"/>
            <a:ext cx="3825875" cy="8223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/>
              <a:t>NULTA HIPOTEZA</a:t>
            </a:r>
            <a:r>
              <a:rPr lang="en-US"/>
              <a:t>, H</a:t>
            </a:r>
            <a:r>
              <a:rPr lang="en-US" baseline="-25000"/>
              <a:t>0</a:t>
            </a:r>
            <a:r>
              <a:rPr lang="sl-SI"/>
              <a:t>: </a:t>
            </a:r>
          </a:p>
          <a:p>
            <a:r>
              <a:rPr lang="sl-SI"/>
              <a:t>Nema razlike između </a:t>
            </a:r>
            <a:r>
              <a:rPr lang="sl-SI">
                <a:cs typeface="Times New Roman" pitchFamily="18" charset="0"/>
              </a:rPr>
              <a:t>μ</a:t>
            </a:r>
            <a:r>
              <a:rPr lang="sl-SI"/>
              <a:t>  i </a:t>
            </a:r>
            <a:endParaRPr lang="en-US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4724400" y="1066800"/>
          <a:ext cx="280988" cy="331788"/>
        </p:xfrm>
        <a:graphic>
          <a:graphicData uri="http://schemas.openxmlformats.org/presentationml/2006/ole">
            <p:oleObj spid="_x0000_s1026" name="Equation" r:id="rId3" imgW="139680" imgH="164880" progId="Equation.3">
              <p:embed/>
            </p:oleObj>
          </a:graphicData>
        </a:graphic>
      </p:graphicFrame>
      <p:sp>
        <p:nvSpPr>
          <p:cNvPr id="1028" name="Text Box 5"/>
          <p:cNvSpPr txBox="1">
            <a:spLocks noChangeArrowheads="1"/>
          </p:cNvSpPr>
          <p:nvPr/>
        </p:nvSpPr>
        <p:spPr bwMode="auto">
          <a:xfrm>
            <a:off x="1143000" y="1981200"/>
            <a:ext cx="7178675" cy="41179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>
                <a:solidFill>
                  <a:srgbClr val="003399"/>
                </a:solidFill>
              </a:rPr>
              <a:t>Kolika je verovatnoća (P) da je razlika uslovljena SAMO</a:t>
            </a:r>
          </a:p>
          <a:p>
            <a:r>
              <a:rPr lang="sl-SI">
                <a:solidFill>
                  <a:srgbClr val="003399"/>
                </a:solidFill>
              </a:rPr>
              <a:t>slučajnim greškama?</a:t>
            </a:r>
          </a:p>
          <a:p>
            <a:r>
              <a:rPr lang="sl-SI">
                <a:solidFill>
                  <a:srgbClr val="A50021"/>
                </a:solidFill>
              </a:rPr>
              <a:t>P </a:t>
            </a:r>
            <a:r>
              <a:rPr lang="sl-SI">
                <a:solidFill>
                  <a:srgbClr val="A50021"/>
                </a:solidFill>
                <a:sym typeface="Wingdings 3" pitchFamily="18" charset="2"/>
              </a:rPr>
              <a:t>  tačnost nulte hipoteze </a:t>
            </a:r>
          </a:p>
          <a:p>
            <a:endParaRPr lang="sl-SI">
              <a:sym typeface="Wingdings 3" pitchFamily="18" charset="2"/>
            </a:endParaRPr>
          </a:p>
          <a:p>
            <a:r>
              <a:rPr lang="sl-SI">
                <a:solidFill>
                  <a:srgbClr val="660033"/>
                </a:solidFill>
                <a:sym typeface="Wingdings 3" pitchFamily="18" charset="2"/>
              </a:rPr>
              <a:t>Obično: P &lt; 1 : 20 (0,05 ili 5 %)</a:t>
            </a:r>
          </a:p>
          <a:p>
            <a:r>
              <a:rPr lang="sl-SI">
                <a:solidFill>
                  <a:srgbClr val="660033"/>
                </a:solidFill>
                <a:sym typeface="Wingdings 3" pitchFamily="18" charset="2"/>
              </a:rPr>
              <a:t>	  nulta hipoteza se odbacuje </a:t>
            </a:r>
          </a:p>
          <a:p>
            <a:r>
              <a:rPr lang="sl-SI">
                <a:solidFill>
                  <a:srgbClr val="660033"/>
                </a:solidFill>
                <a:sym typeface="Wingdings 3" pitchFamily="18" charset="2"/>
              </a:rPr>
              <a:t>	tj. Razlika je značajna na nivou od 5%</a:t>
            </a:r>
          </a:p>
          <a:p>
            <a:endParaRPr lang="sl-SI">
              <a:sym typeface="Wingdings 3" pitchFamily="18" charset="2"/>
            </a:endParaRPr>
          </a:p>
          <a:p>
            <a:r>
              <a:rPr lang="sl-SI">
                <a:solidFill>
                  <a:srgbClr val="A50021"/>
                </a:solidFill>
                <a:sym typeface="Wingdings 3" pitchFamily="18" charset="2"/>
              </a:rPr>
              <a:t>Nulta hipoteza prihvaćena 	</a:t>
            </a:r>
            <a:r>
              <a:rPr lang="sl-SI">
                <a:solidFill>
                  <a:srgbClr val="A50021"/>
                </a:solidFill>
                <a:sym typeface="Symbol" pitchFamily="18" charset="2"/>
              </a:rPr>
              <a:t> 	tačna</a:t>
            </a:r>
          </a:p>
          <a:p>
            <a:r>
              <a:rPr lang="sl-SI">
                <a:solidFill>
                  <a:srgbClr val="A50021"/>
                </a:solidFill>
                <a:sym typeface="Symbol" pitchFamily="18" charset="2"/>
              </a:rPr>
              <a:t>				= 	nije dokazano da je</a:t>
            </a:r>
          </a:p>
          <a:p>
            <a:r>
              <a:rPr lang="sl-SI">
                <a:solidFill>
                  <a:srgbClr val="A50021"/>
                </a:solidFill>
                <a:sym typeface="Symbol" pitchFamily="18" charset="2"/>
              </a:rPr>
              <a:t>					pogrešna </a:t>
            </a:r>
            <a:endParaRPr lang="en-US">
              <a:solidFill>
                <a:srgbClr val="A50021"/>
              </a:solidFill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2"/>
          <p:cNvSpPr txBox="1">
            <a:spLocks noChangeArrowheads="1"/>
          </p:cNvSpPr>
          <p:nvPr/>
        </p:nvSpPr>
        <p:spPr bwMode="auto">
          <a:xfrm>
            <a:off x="7461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571625" y="814388"/>
          <a:ext cx="1087438" cy="711200"/>
        </p:xfrm>
        <a:graphic>
          <a:graphicData uri="http://schemas.openxmlformats.org/presentationml/2006/ole">
            <p:oleObj spid="_x0000_s2050" name="Equation" r:id="rId3" imgW="825480" imgH="419040" progId="Equation.3">
              <p:embed/>
            </p:oleObj>
          </a:graphicData>
        </a:graphic>
      </p:graphicFrame>
      <p:sp>
        <p:nvSpPr>
          <p:cNvPr id="2057" name="Text Box 4"/>
          <p:cNvSpPr txBox="1">
            <a:spLocks noChangeArrowheads="1"/>
          </p:cNvSpPr>
          <p:nvPr/>
        </p:nvSpPr>
        <p:spPr bwMode="auto">
          <a:xfrm>
            <a:off x="3733800" y="990600"/>
            <a:ext cx="4410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>
                <a:solidFill>
                  <a:srgbClr val="A50021"/>
                </a:solidFill>
              </a:rPr>
              <a:t>t &gt;</a:t>
            </a:r>
            <a:r>
              <a:rPr lang="en-US">
                <a:solidFill>
                  <a:srgbClr val="A50021"/>
                </a:solidFill>
              </a:rPr>
              <a:t> </a:t>
            </a:r>
            <a:r>
              <a:rPr lang="sl-SI">
                <a:solidFill>
                  <a:srgbClr val="A50021"/>
                </a:solidFill>
              </a:rPr>
              <a:t>t</a:t>
            </a:r>
            <a:r>
              <a:rPr lang="sl-SI" baseline="-25000">
                <a:solidFill>
                  <a:srgbClr val="A50021"/>
                </a:solidFill>
              </a:rPr>
              <a:t>k </a:t>
            </a:r>
            <a:r>
              <a:rPr lang="sl-SI">
                <a:solidFill>
                  <a:srgbClr val="A50021"/>
                </a:solidFill>
                <a:sym typeface="Wingdings 3" pitchFamily="18" charset="2"/>
              </a:rPr>
              <a:t> odbacuje se nulta hipoteza</a:t>
            </a:r>
            <a:endParaRPr lang="en-US">
              <a:solidFill>
                <a:srgbClr val="A50021"/>
              </a:solidFill>
              <a:sym typeface="Wingdings 3" pitchFamily="18" charset="2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295400" y="1981200"/>
            <a:ext cx="416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Poređenje dve srednje vrednosti:</a:t>
            </a:r>
          </a:p>
          <a:p>
            <a:pPr>
              <a:defRPr/>
            </a:pPr>
            <a:endParaRPr lang="en-US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1447800" y="2819400"/>
          <a:ext cx="1716088" cy="1125538"/>
        </p:xfrm>
        <a:graphic>
          <a:graphicData uri="http://schemas.openxmlformats.org/presentationml/2006/ole">
            <p:oleObj spid="_x0000_s2051" name="Equation" r:id="rId4" imgW="1143000" imgH="749160" progId="Equation.3">
              <p:embed/>
            </p:oleObj>
          </a:graphicData>
        </a:graphic>
      </p:graphicFrame>
      <p:graphicFrame>
        <p:nvGraphicFramePr>
          <p:cNvPr id="2052" name="Object 7"/>
          <p:cNvGraphicFramePr>
            <a:graphicFrameLocks noChangeAspect="1"/>
          </p:cNvGraphicFramePr>
          <p:nvPr/>
        </p:nvGraphicFramePr>
        <p:xfrm>
          <a:off x="3867150" y="2962275"/>
          <a:ext cx="2516188" cy="742950"/>
        </p:xfrm>
        <a:graphic>
          <a:graphicData uri="http://schemas.openxmlformats.org/presentationml/2006/ole">
            <p:oleObj spid="_x0000_s2052" name="Equation" r:id="rId5" imgW="1676160" imgH="495000" progId="Equation.3">
              <p:embed/>
            </p:oleObj>
          </a:graphicData>
        </a:graphic>
      </p:graphicFrame>
      <p:graphicFrame>
        <p:nvGraphicFramePr>
          <p:cNvPr id="2053" name="Object 8"/>
          <p:cNvGraphicFramePr>
            <a:graphicFrameLocks noChangeAspect="1"/>
          </p:cNvGraphicFramePr>
          <p:nvPr/>
        </p:nvGraphicFramePr>
        <p:xfrm>
          <a:off x="6858000" y="3124200"/>
          <a:ext cx="1741488" cy="363538"/>
        </p:xfrm>
        <a:graphic>
          <a:graphicData uri="http://schemas.openxmlformats.org/presentationml/2006/ole">
            <p:oleObj spid="_x0000_s2053" name="Equation" r:id="rId6" imgW="1155600" imgH="241200" progId="Equation.3">
              <p:embed/>
            </p:oleObj>
          </a:graphicData>
        </a:graphic>
      </p:graphicFrame>
      <p:graphicFrame>
        <p:nvGraphicFramePr>
          <p:cNvPr id="2054" name="Object 9"/>
          <p:cNvGraphicFramePr>
            <a:graphicFrameLocks noChangeAspect="1"/>
          </p:cNvGraphicFramePr>
          <p:nvPr/>
        </p:nvGraphicFramePr>
        <p:xfrm>
          <a:off x="323528" y="4725144"/>
          <a:ext cx="1428750" cy="1143000"/>
        </p:xfrm>
        <a:graphic>
          <a:graphicData uri="http://schemas.openxmlformats.org/presentationml/2006/ole">
            <p:oleObj spid="_x0000_s2054" name="Equation" r:id="rId7" imgW="952200" imgH="761760" progId="Equation.3">
              <p:embed/>
            </p:oleObj>
          </a:graphicData>
        </a:graphic>
      </p:graphicFrame>
      <p:graphicFrame>
        <p:nvGraphicFramePr>
          <p:cNvPr id="2055" name="Object 10"/>
          <p:cNvGraphicFramePr>
            <a:graphicFrameLocks noChangeAspect="1"/>
          </p:cNvGraphicFramePr>
          <p:nvPr/>
        </p:nvGraphicFramePr>
        <p:xfrm>
          <a:off x="2123728" y="4365104"/>
          <a:ext cx="2706688" cy="2230438"/>
        </p:xfrm>
        <a:graphic>
          <a:graphicData uri="http://schemas.openxmlformats.org/presentationml/2006/ole">
            <p:oleObj spid="_x0000_s2055" name="Equation" r:id="rId8" imgW="1803240" imgH="1485720" progId="Equation.3">
              <p:embed/>
            </p:oleObj>
          </a:graphicData>
        </a:graphic>
      </p:graphicFrame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80112" y="4509120"/>
            <a:ext cx="3080429" cy="1664308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004048" y="5085184"/>
            <a:ext cx="429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102780" y="692150"/>
            <a:ext cx="45352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sl-SI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Paired t-test – “metoda diferencije”</a:t>
            </a:r>
            <a:endParaRPr lang="en-US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dirty="0" err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uporedni</a:t>
            </a:r>
            <a: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-test)</a:t>
            </a: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1431925" y="1717675"/>
            <a:ext cx="66881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>
                <a:solidFill>
                  <a:srgbClr val="A50021"/>
                </a:solidFill>
              </a:rPr>
              <a:t>Nulta hipoteza:</a:t>
            </a:r>
            <a:r>
              <a:rPr lang="sl-SI"/>
              <a:t> </a:t>
            </a:r>
            <a:r>
              <a:rPr lang="sl-SI">
                <a:solidFill>
                  <a:srgbClr val="660033"/>
                </a:solidFill>
              </a:rPr>
              <a:t>nema razlike između parova rezultata</a:t>
            </a:r>
          </a:p>
          <a:p>
            <a:r>
              <a:rPr lang="sl-SI">
                <a:solidFill>
                  <a:srgbClr val="660033"/>
                </a:solidFill>
              </a:rPr>
              <a:t>		 dobijenih dvema metodama</a:t>
            </a:r>
            <a:endParaRPr lang="en-US">
              <a:solidFill>
                <a:srgbClr val="660033"/>
              </a:solidFill>
            </a:endParaRP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2041525" y="4232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3276600" y="2971800"/>
          <a:ext cx="2343150" cy="881063"/>
        </p:xfrm>
        <a:graphic>
          <a:graphicData uri="http://schemas.openxmlformats.org/presentationml/2006/ole">
            <p:oleObj spid="_x0000_s3074" name="Equation" r:id="rId3" imgW="1384200" imgH="520560" progId="Equation.3">
              <p:embed/>
            </p:oleObj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431925" y="4994275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>
                <a:solidFill>
                  <a:schemeClr val="accent2"/>
                </a:solidFill>
              </a:rPr>
              <a:t>Jednosmerno ili dvosmerno testiranje?</a:t>
            </a:r>
            <a:endParaRPr 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549275"/>
            <a:ext cx="3660775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2997200"/>
            <a:ext cx="3606800" cy="218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3141663"/>
            <a:ext cx="3606800" cy="347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10"/>
          <p:cNvSpPr>
            <a:spLocks noChangeArrowheads="1"/>
          </p:cNvSpPr>
          <p:nvPr/>
        </p:nvSpPr>
        <p:spPr bwMode="auto">
          <a:xfrm>
            <a:off x="2051050" y="5373688"/>
            <a:ext cx="6265863" cy="1150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Text Box 11"/>
          <p:cNvSpPr txBox="1">
            <a:spLocks noChangeArrowheads="1"/>
          </p:cNvSpPr>
          <p:nvPr/>
        </p:nvSpPr>
        <p:spPr bwMode="auto">
          <a:xfrm>
            <a:off x="2139950" y="5507038"/>
            <a:ext cx="596106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a) dvosmerni; b) i c) jednosmerni testovi:</a:t>
            </a:r>
          </a:p>
          <a:p>
            <a:pPr>
              <a:spcBef>
                <a:spcPct val="50000"/>
              </a:spcBef>
            </a:pPr>
            <a:r>
              <a:rPr lang="en-US" sz="2000"/>
              <a:t>Osen</a:t>
            </a:r>
            <a:r>
              <a:rPr lang="sr-Latn-CS" sz="2000"/>
              <a:t>čeni deo = vrednosti koje se odbacuju</a:t>
            </a:r>
          </a:p>
        </p:txBody>
      </p:sp>
      <p:pic>
        <p:nvPicPr>
          <p:cNvPr id="18439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692150"/>
            <a:ext cx="1471612" cy="488950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8440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1484313"/>
            <a:ext cx="1533525" cy="420687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8441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7813" y="2852738"/>
            <a:ext cx="1539875" cy="439737"/>
          </a:xfrm>
          <a:prstGeom prst="rect">
            <a:avLst/>
          </a:prstGeom>
          <a:noFill/>
          <a:ln w="76200" cmpd="tri">
            <a:solidFill>
              <a:srgbClr val="A50021"/>
            </a:solidFill>
            <a:miter lim="800000"/>
            <a:headEnd/>
            <a:tailEnd/>
          </a:ln>
        </p:spPr>
      </p:pic>
      <p:pic>
        <p:nvPicPr>
          <p:cNvPr id="18442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1863" y="2852738"/>
            <a:ext cx="1539875" cy="525462"/>
          </a:xfrm>
          <a:prstGeom prst="rect">
            <a:avLst/>
          </a:prstGeom>
          <a:noFill/>
          <a:ln w="76200" cmpd="tri">
            <a:solidFill>
              <a:srgbClr val="A5002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757238" y="0"/>
          <a:ext cx="7215187" cy="6686550"/>
        </p:xfrm>
        <a:graphic>
          <a:graphicData uri="http://schemas.openxmlformats.org/presentationml/2006/ole">
            <p:oleObj spid="_x0000_s4098" name="Document" r:id="rId3" imgW="6493416" imgH="6032185" progId="Word.Document.8">
              <p:embed/>
            </p:oleObj>
          </a:graphicData>
        </a:graphic>
      </p:graphicFrame>
      <p:sp>
        <p:nvSpPr>
          <p:cNvPr id="4099" name="Oval 6"/>
          <p:cNvSpPr>
            <a:spLocks noChangeArrowheads="1"/>
          </p:cNvSpPr>
          <p:nvPr/>
        </p:nvSpPr>
        <p:spPr bwMode="auto">
          <a:xfrm>
            <a:off x="4500563" y="333375"/>
            <a:ext cx="647700" cy="1150938"/>
          </a:xfrm>
          <a:prstGeom prst="ellipse">
            <a:avLst/>
          </a:prstGeom>
          <a:noFill/>
          <a:ln w="1905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676400" y="1143000"/>
            <a:ext cx="5197475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F–test – poređenje standardnih devijacija</a:t>
            </a:r>
            <a:endParaRPr lang="en-US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803525" y="2403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828800" y="2133600"/>
          <a:ext cx="795338" cy="876300"/>
        </p:xfrm>
        <a:graphic>
          <a:graphicData uri="http://schemas.openxmlformats.org/presentationml/2006/ole">
            <p:oleObj spid="_x0000_s5122" name="Equation" r:id="rId3" imgW="495000" imgH="545760" progId="Equation.3">
              <p:embed/>
            </p:oleObj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565525" y="2403475"/>
            <a:ext cx="839788" cy="4667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/>
              <a:t>F &gt; 1</a:t>
            </a:r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355725" y="3622675"/>
            <a:ext cx="57467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>
                <a:solidFill>
                  <a:srgbClr val="660033"/>
                </a:solidFill>
              </a:rPr>
              <a:t>Da li je jedna metoda preciznija od druge?</a:t>
            </a:r>
            <a:r>
              <a:rPr lang="sl-SI"/>
              <a:t> </a:t>
            </a:r>
          </a:p>
          <a:p>
            <a:pPr>
              <a:buFont typeface="Wingdings 3" pitchFamily="18" charset="2"/>
              <a:buChar char="_"/>
            </a:pPr>
            <a:r>
              <a:rPr lang="sl-SI">
                <a:solidFill>
                  <a:srgbClr val="A50021"/>
                </a:solidFill>
                <a:sym typeface="Wingdings 3" pitchFamily="18" charset="2"/>
              </a:rPr>
              <a:t>Jednosmerni F-test</a:t>
            </a:r>
          </a:p>
          <a:p>
            <a:pPr>
              <a:buFont typeface="Wingdings 3" pitchFamily="18" charset="2"/>
              <a:buChar char="_"/>
            </a:pPr>
            <a:endParaRPr lang="sl-SI">
              <a:solidFill>
                <a:srgbClr val="A50021"/>
              </a:solidFill>
            </a:endParaRPr>
          </a:p>
          <a:p>
            <a:pPr>
              <a:buFont typeface="Wingdings 3" pitchFamily="18" charset="2"/>
              <a:buNone/>
            </a:pPr>
            <a:r>
              <a:rPr lang="sl-SI">
                <a:solidFill>
                  <a:srgbClr val="660033"/>
                </a:solidFill>
              </a:rPr>
              <a:t>Kada F-test prethodi t-testu</a:t>
            </a:r>
            <a:r>
              <a:rPr lang="sl-SI">
                <a:solidFill>
                  <a:srgbClr val="A50021"/>
                </a:solidFill>
              </a:rPr>
              <a:t> </a:t>
            </a:r>
            <a:r>
              <a:rPr lang="sl-SI">
                <a:solidFill>
                  <a:srgbClr val="A50021"/>
                </a:solidFill>
                <a:sym typeface="Wingdings 3" pitchFamily="18" charset="2"/>
              </a:rPr>
              <a:t> dvosmerni test</a:t>
            </a:r>
            <a:endParaRPr lang="en-US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8706803" cy="618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8853488" cy="601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203325" y="1336675"/>
            <a:ext cx="6446838" cy="466725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Grube greške i eliminisanje “spoljnih” rezultata</a:t>
            </a:r>
            <a:endParaRPr lang="en-US" b="1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69925" y="2251075"/>
            <a:ext cx="840105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u="sng">
                <a:solidFill>
                  <a:srgbClr val="003399"/>
                </a:solidFill>
              </a:rPr>
              <a:t>Gausov zakon:</a:t>
            </a:r>
            <a:r>
              <a:rPr lang="sl-SI"/>
              <a:t> </a:t>
            </a:r>
            <a:r>
              <a:rPr lang="sl-SI">
                <a:solidFill>
                  <a:schemeClr val="accent2"/>
                </a:solidFill>
              </a:rPr>
              <a:t>čak i najveće greške se mogu smatrati slučajnim</a:t>
            </a:r>
          </a:p>
          <a:p>
            <a:r>
              <a:rPr lang="sl-SI">
                <a:solidFill>
                  <a:schemeClr val="accent2"/>
                </a:solidFill>
              </a:rPr>
              <a:t>		(P jako malo)</a:t>
            </a:r>
          </a:p>
          <a:p>
            <a:endParaRPr lang="sl-SI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l-SI">
                <a:solidFill>
                  <a:schemeClr val="accent2"/>
                </a:solidFill>
              </a:rPr>
              <a:t>Prave grube greške = greške analitičara</a:t>
            </a:r>
          </a:p>
          <a:p>
            <a:pPr>
              <a:buFont typeface="Wingdings" pitchFamily="2" charset="2"/>
              <a:buChar char="ü"/>
            </a:pPr>
            <a:r>
              <a:rPr lang="sl-SI">
                <a:solidFill>
                  <a:schemeClr val="accent2"/>
                </a:solidFill>
              </a:rPr>
              <a:t>Mogu se javiti uvek</a:t>
            </a:r>
          </a:p>
          <a:p>
            <a:pPr>
              <a:buFont typeface="Wingdings" pitchFamily="2" charset="2"/>
              <a:buChar char="ü"/>
            </a:pPr>
            <a:r>
              <a:rPr lang="sl-SI">
                <a:solidFill>
                  <a:schemeClr val="accent2"/>
                </a:solidFill>
              </a:rPr>
              <a:t>Jako iskrivljuju krajnji rezultat</a:t>
            </a:r>
          </a:p>
          <a:p>
            <a:pPr>
              <a:buFont typeface="Wingdings" pitchFamily="2" charset="2"/>
              <a:buChar char="ü"/>
            </a:pPr>
            <a:r>
              <a:rPr lang="sl-SI">
                <a:solidFill>
                  <a:schemeClr val="accent2"/>
                </a:solidFill>
              </a:rPr>
              <a:t>Gruba greška </a:t>
            </a:r>
            <a:r>
              <a:rPr lang="sl-SI">
                <a:solidFill>
                  <a:schemeClr val="accent2"/>
                </a:solidFill>
                <a:sym typeface="Symbol" pitchFamily="18" charset="2"/>
              </a:rPr>
              <a:t> sistematska (zbog veličine i izolovanog javljanja</a:t>
            </a:r>
            <a:r>
              <a:rPr lang="sl-SI">
                <a:solidFill>
                  <a:srgbClr val="003399"/>
                </a:solidFill>
                <a:sym typeface="Symbol" pitchFamily="18" charset="2"/>
              </a:rPr>
              <a:t>)</a:t>
            </a:r>
          </a:p>
          <a:p>
            <a:pPr>
              <a:buFont typeface="Wingdings" pitchFamily="2" charset="2"/>
              <a:buChar char="ü"/>
            </a:pPr>
            <a:endParaRPr lang="sl-SI">
              <a:solidFill>
                <a:srgbClr val="003399"/>
              </a:solidFill>
              <a:sym typeface="Symbol" pitchFamily="18" charset="2"/>
            </a:endParaRPr>
          </a:p>
          <a:p>
            <a:pPr>
              <a:buFont typeface="Wingdings" pitchFamily="2" charset="2"/>
              <a:buChar char="v"/>
            </a:pPr>
            <a:r>
              <a:rPr lang="sl-SI">
                <a:solidFill>
                  <a:srgbClr val="660033"/>
                </a:solidFill>
              </a:rPr>
              <a:t>Outlying results = outliers – “spoljni” rezultati</a:t>
            </a:r>
          </a:p>
          <a:p>
            <a:endParaRPr lang="en-US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276600" y="762000"/>
            <a:ext cx="1987550" cy="457200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>
                <a:effectLst>
                  <a:outerShdw blurRad="38100" dist="38100" dir="2700000" algn="tl">
                    <a:srgbClr val="FFFFFF"/>
                  </a:outerShdw>
                </a:effectLst>
              </a:rPr>
              <a:t>Grubbs-ov test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51" name="Text Box 3"/>
          <p:cNvSpPr txBox="1">
            <a:spLocks noChangeArrowheads="1"/>
          </p:cNvSpPr>
          <p:nvPr/>
        </p:nvSpPr>
        <p:spPr bwMode="auto">
          <a:xfrm>
            <a:off x="1431925" y="2022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676400" y="1752600"/>
          <a:ext cx="1482725" cy="730250"/>
        </p:xfrm>
        <a:graphic>
          <a:graphicData uri="http://schemas.openxmlformats.org/presentationml/2006/ole">
            <p:oleObj spid="_x0000_s6146" name="Equation" r:id="rId3" imgW="927000" imgH="457200" progId="Equation.3">
              <p:embed/>
            </p:oleObj>
          </a:graphicData>
        </a:graphic>
      </p:graphicFrame>
      <p:sp>
        <p:nvSpPr>
          <p:cNvPr id="6152" name="Text Box 5"/>
          <p:cNvSpPr txBox="1">
            <a:spLocks noChangeArrowheads="1"/>
          </p:cNvSpPr>
          <p:nvPr/>
        </p:nvSpPr>
        <p:spPr bwMode="auto">
          <a:xfrm>
            <a:off x="3733800" y="1828800"/>
            <a:ext cx="446088" cy="466725"/>
          </a:xfrm>
          <a:prstGeom prst="rect">
            <a:avLst/>
          </a:prstGeom>
          <a:noFill/>
          <a:ln w="9525">
            <a:solidFill>
              <a:srgbClr val="FFCC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/>
              <a:t>ili</a:t>
            </a:r>
            <a:endParaRPr lang="en-US"/>
          </a:p>
        </p:txBody>
      </p:sp>
      <p:sp>
        <p:nvSpPr>
          <p:cNvPr id="6153" name="Text Box 6"/>
          <p:cNvSpPr txBox="1">
            <a:spLocks noChangeArrowheads="1"/>
          </p:cNvSpPr>
          <p:nvPr/>
        </p:nvSpPr>
        <p:spPr bwMode="auto">
          <a:xfrm>
            <a:off x="4556125" y="1946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6147" name="Object 7"/>
          <p:cNvGraphicFramePr>
            <a:graphicFrameLocks noChangeAspect="1"/>
          </p:cNvGraphicFramePr>
          <p:nvPr/>
        </p:nvGraphicFramePr>
        <p:xfrm>
          <a:off x="4800600" y="1752600"/>
          <a:ext cx="1382713" cy="731838"/>
        </p:xfrm>
        <a:graphic>
          <a:graphicData uri="http://schemas.openxmlformats.org/presentationml/2006/ole">
            <p:oleObj spid="_x0000_s6147" name="Equation" r:id="rId4" imgW="863280" imgH="457200" progId="Equation.3">
              <p:embed/>
            </p:oleObj>
          </a:graphicData>
        </a:graphic>
      </p:graphicFrame>
      <p:sp>
        <p:nvSpPr>
          <p:cNvPr id="6154" name="Text Box 8"/>
          <p:cNvSpPr txBox="1">
            <a:spLocks noChangeArrowheads="1"/>
          </p:cNvSpPr>
          <p:nvPr/>
        </p:nvSpPr>
        <p:spPr bwMode="auto">
          <a:xfrm>
            <a:off x="1905000" y="2819400"/>
            <a:ext cx="4683125" cy="466725"/>
          </a:xfrm>
          <a:prstGeom prst="rect">
            <a:avLst/>
          </a:prstGeom>
          <a:noFill/>
          <a:ln w="9525">
            <a:solidFill>
              <a:srgbClr val="FFCC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/>
              <a:t>G</a:t>
            </a:r>
            <a:r>
              <a:rPr lang="sl-SI" baseline="-25000"/>
              <a:t>1</a:t>
            </a:r>
            <a:r>
              <a:rPr lang="sl-SI"/>
              <a:t>, G</a:t>
            </a:r>
            <a:r>
              <a:rPr lang="sl-SI" baseline="-25000"/>
              <a:t>n</a:t>
            </a:r>
            <a:r>
              <a:rPr lang="sl-SI"/>
              <a:t> &gt; G</a:t>
            </a:r>
            <a:r>
              <a:rPr lang="sl-SI" baseline="-25000"/>
              <a:t>k</a:t>
            </a:r>
            <a:r>
              <a:rPr lang="sl-SI"/>
              <a:t> </a:t>
            </a:r>
            <a:r>
              <a:rPr lang="sl-SI">
                <a:sym typeface="Wingdings 3" pitchFamily="18" charset="2"/>
              </a:rPr>
              <a:t> eliminisanje rezultata</a:t>
            </a:r>
            <a:endParaRPr lang="en-US"/>
          </a:p>
        </p:txBody>
      </p:sp>
      <p:sp>
        <p:nvSpPr>
          <p:cNvPr id="6155" name="Text Box 9"/>
          <p:cNvSpPr txBox="1">
            <a:spLocks noChangeArrowheads="1"/>
          </p:cNvSpPr>
          <p:nvPr/>
        </p:nvSpPr>
        <p:spPr bwMode="auto">
          <a:xfrm>
            <a:off x="3200400" y="3886200"/>
            <a:ext cx="2173288" cy="4572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/>
              <a:t>Dixon-ov Q-test</a:t>
            </a:r>
            <a:endParaRPr lang="en-US"/>
          </a:p>
        </p:txBody>
      </p:sp>
      <p:sp>
        <p:nvSpPr>
          <p:cNvPr id="6156" name="Text Box 10"/>
          <p:cNvSpPr txBox="1">
            <a:spLocks noChangeArrowheads="1"/>
          </p:cNvSpPr>
          <p:nvPr/>
        </p:nvSpPr>
        <p:spPr bwMode="auto">
          <a:xfrm>
            <a:off x="441325" y="5070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6148" name="Object 11"/>
          <p:cNvGraphicFramePr>
            <a:graphicFrameLocks noChangeAspect="1"/>
          </p:cNvGraphicFramePr>
          <p:nvPr/>
        </p:nvGraphicFramePr>
        <p:xfrm>
          <a:off x="1371600" y="4724400"/>
          <a:ext cx="1828800" cy="711200"/>
        </p:xfrm>
        <a:graphic>
          <a:graphicData uri="http://schemas.openxmlformats.org/presentationml/2006/ole">
            <p:oleObj spid="_x0000_s6148" name="Equation" r:id="rId5" imgW="1143000" imgH="444240" progId="Equation.3">
              <p:embed/>
            </p:oleObj>
          </a:graphicData>
        </a:graphic>
      </p:graphicFrame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3794125" y="4841875"/>
            <a:ext cx="446088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/>
              <a:t>ili</a:t>
            </a:r>
            <a:endParaRPr lang="en-US"/>
          </a:p>
        </p:txBody>
      </p:sp>
      <p:sp>
        <p:nvSpPr>
          <p:cNvPr id="6158" name="Text Box 13"/>
          <p:cNvSpPr txBox="1">
            <a:spLocks noChangeArrowheads="1"/>
          </p:cNvSpPr>
          <p:nvPr/>
        </p:nvSpPr>
        <p:spPr bwMode="auto">
          <a:xfrm>
            <a:off x="4708525" y="4765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6149" name="Object 14"/>
          <p:cNvGraphicFramePr>
            <a:graphicFrameLocks noChangeAspect="1"/>
          </p:cNvGraphicFramePr>
          <p:nvPr/>
        </p:nvGraphicFramePr>
        <p:xfrm>
          <a:off x="4953000" y="4724400"/>
          <a:ext cx="1500188" cy="709613"/>
        </p:xfrm>
        <a:graphic>
          <a:graphicData uri="http://schemas.openxmlformats.org/presentationml/2006/ole">
            <p:oleObj spid="_x0000_s6149" name="Equation" r:id="rId6" imgW="939600" imgH="444240" progId="Equation.3">
              <p:embed/>
            </p:oleObj>
          </a:graphicData>
        </a:graphic>
      </p:graphicFrame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2117725" y="5754688"/>
            <a:ext cx="4597400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/>
              <a:t>Q</a:t>
            </a:r>
            <a:r>
              <a:rPr lang="sl-SI" baseline="-25000"/>
              <a:t>n</a:t>
            </a:r>
            <a:r>
              <a:rPr lang="sl-SI"/>
              <a:t> ili Q</a:t>
            </a:r>
            <a:r>
              <a:rPr lang="sl-SI" baseline="-25000"/>
              <a:t>1</a:t>
            </a:r>
            <a:r>
              <a:rPr lang="sl-SI"/>
              <a:t> &gt; Q</a:t>
            </a:r>
            <a:r>
              <a:rPr lang="sl-SI" baseline="-25000"/>
              <a:t>k</a:t>
            </a:r>
            <a:r>
              <a:rPr lang="sl-SI"/>
              <a:t> </a:t>
            </a:r>
            <a:r>
              <a:rPr lang="sl-SI">
                <a:sym typeface="Wingdings 3" pitchFamily="18" charset="2"/>
              </a:rPr>
              <a:t> eliminisati rezultat</a:t>
            </a:r>
            <a:endParaRPr lang="en-US"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808038" y="928688"/>
            <a:ext cx="4467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rgbClr val="A50021"/>
                </a:solidFill>
              </a:rPr>
              <a:t>Pažljivo sa “spoljnim” rezultatima!</a:t>
            </a:r>
          </a:p>
        </p:txBody>
      </p:sp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879475" y="4384675"/>
            <a:ext cx="72723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lphaLcParenR"/>
            </a:pPr>
            <a:r>
              <a:rPr lang="sr-Latn-CS"/>
              <a:t>Q</a:t>
            </a:r>
            <a:r>
              <a:rPr lang="sr-Latn-CS" baseline="-25000"/>
              <a:t>7</a:t>
            </a:r>
            <a:r>
              <a:rPr lang="sr-Latn-CS"/>
              <a:t> (0,18) </a:t>
            </a:r>
            <a:r>
              <a:rPr lang="en-US">
                <a:cs typeface="Times New Roman" pitchFamily="18" charset="0"/>
              </a:rPr>
              <a:t>&lt;</a:t>
            </a:r>
            <a:r>
              <a:rPr lang="sr-Latn-CS">
                <a:cs typeface="Times New Roman" pitchFamily="18" charset="0"/>
              </a:rPr>
              <a:t> Q</a:t>
            </a:r>
            <a:r>
              <a:rPr lang="sr-Latn-CS" baseline="-25000">
                <a:cs typeface="Times New Roman" pitchFamily="18" charset="0"/>
              </a:rPr>
              <a:t>k</a:t>
            </a:r>
            <a:r>
              <a:rPr lang="sr-Latn-CS">
                <a:cs typeface="Times New Roman" pitchFamily="18" charset="0"/>
              </a:rPr>
              <a:t> (0,57) </a:t>
            </a:r>
          </a:p>
          <a:p>
            <a:pPr marL="457200" indent="-457200"/>
            <a:r>
              <a:rPr lang="sr-Latn-CS">
                <a:cs typeface="Times New Roman" pitchFamily="18" charset="0"/>
              </a:rPr>
              <a:t>	Rezultat 2,9 “maskira” rezultat 3,1</a:t>
            </a:r>
          </a:p>
          <a:p>
            <a:pPr marL="457200" indent="-457200">
              <a:buFont typeface="Wingdings 3" pitchFamily="18" charset="2"/>
              <a:buChar char="a"/>
            </a:pPr>
            <a:r>
              <a:rPr lang="sr-Latn-CS">
                <a:cs typeface="Times New Roman" pitchFamily="18" charset="0"/>
                <a:sym typeface="Wingdings 3" pitchFamily="18" charset="2"/>
              </a:rPr>
              <a:t>Specijalni postupci opisani u odgovarajućoj literaturi</a:t>
            </a:r>
          </a:p>
          <a:p>
            <a:pPr marL="457200" indent="-457200">
              <a:buFont typeface="Wingdings 3" pitchFamily="18" charset="2"/>
              <a:buNone/>
            </a:pPr>
            <a:endParaRPr lang="sr-Latn-CS">
              <a:cs typeface="Times New Roman" pitchFamily="18" charset="0"/>
              <a:sym typeface="Wingdings 3" pitchFamily="18" charset="2"/>
            </a:endParaRPr>
          </a:p>
          <a:p>
            <a:pPr marL="457200" indent="-457200">
              <a:buFont typeface="Wingdings 3" pitchFamily="18" charset="2"/>
              <a:buNone/>
            </a:pPr>
            <a:r>
              <a:rPr lang="sr-Latn-CS">
                <a:cs typeface="Times New Roman" pitchFamily="18" charset="0"/>
                <a:sym typeface="Wingdings 3" pitchFamily="18" charset="2"/>
              </a:rPr>
              <a:t> Npr. V. Barnett and T. Lewis, </a:t>
            </a:r>
            <a:r>
              <a:rPr lang="sr-Latn-CS" i="1">
                <a:cs typeface="Times New Roman" pitchFamily="18" charset="0"/>
                <a:sym typeface="Wingdings 3" pitchFamily="18" charset="2"/>
              </a:rPr>
              <a:t>Outliers in Statistical Data</a:t>
            </a: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5730240" cy="199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981200" y="838200"/>
            <a:ext cx="5410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sl-SI" sz="2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ANALIZA VARIJANSE</a:t>
            </a:r>
          </a:p>
          <a:p>
            <a:pPr>
              <a:defRPr/>
            </a:pPr>
            <a:r>
              <a:rPr lang="sl-SI" sz="280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</a:t>
            </a:r>
            <a:r>
              <a:rPr lang="sl-SI" sz="2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alysis </a:t>
            </a:r>
            <a:r>
              <a:rPr lang="sl-SI" sz="280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</a:t>
            </a:r>
            <a:r>
              <a:rPr lang="sl-SI" sz="2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 </a:t>
            </a:r>
            <a:r>
              <a:rPr lang="sl-SI" sz="280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</a:t>
            </a:r>
            <a:r>
              <a:rPr lang="sl-SI" sz="2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riance </a:t>
            </a:r>
            <a:r>
              <a:rPr lang="sl-SI" sz="2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Wingdings 3" pitchFamily="18" charset="2"/>
              </a:rPr>
              <a:t></a:t>
            </a:r>
            <a:r>
              <a:rPr lang="sl-SI" sz="280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Wingdings 3" pitchFamily="18" charset="2"/>
              </a:rPr>
              <a:t>ANOVA</a:t>
            </a:r>
            <a:endParaRPr lang="en-US" sz="280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1371600" y="2362200"/>
            <a:ext cx="5810250" cy="955675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l-SI" sz="2800"/>
              <a:t>Da li postoje razlike između nekoliko</a:t>
            </a:r>
          </a:p>
          <a:p>
            <a:pPr>
              <a:buFont typeface="Wingdings" pitchFamily="2" charset="2"/>
              <a:buNone/>
            </a:pPr>
            <a:r>
              <a:rPr lang="sl-SI" sz="2800"/>
              <a:t> aritmetičkih sredina?</a:t>
            </a:r>
            <a:endParaRPr lang="en-US" sz="2800"/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762000" y="3581400"/>
            <a:ext cx="80391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006600"/>
                </a:solidFill>
              </a:rPr>
              <a:t>OSNOVNA IDEJA</a:t>
            </a:r>
            <a:r>
              <a:rPr lang="sl-SI" sz="2800">
                <a:solidFill>
                  <a:srgbClr val="003399"/>
                </a:solidFill>
              </a:rPr>
              <a:t>: Dokazati da li je varijabilitet 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A50021"/>
                </a:solidFill>
              </a:rPr>
              <a:t>MEĐU grupama</a:t>
            </a:r>
            <a:r>
              <a:rPr lang="sl-SI" sz="2800"/>
              <a:t> </a:t>
            </a:r>
            <a:r>
              <a:rPr lang="sl-SI" sz="2800">
                <a:solidFill>
                  <a:srgbClr val="003399"/>
                </a:solidFill>
              </a:rPr>
              <a:t>veći od varijabiliteta</a:t>
            </a:r>
            <a:r>
              <a:rPr lang="sl-SI" sz="2800"/>
              <a:t> </a:t>
            </a:r>
            <a:r>
              <a:rPr lang="sl-SI" sz="2800">
                <a:solidFill>
                  <a:srgbClr val="A50021"/>
                </a:solidFill>
              </a:rPr>
              <a:t>UNUTAR grupa</a:t>
            </a:r>
          </a:p>
          <a:p>
            <a:pPr>
              <a:buFont typeface="Wingdings" pitchFamily="2" charset="2"/>
              <a:buNone/>
            </a:pPr>
            <a:endParaRPr lang="sl-SI" sz="2800">
              <a:solidFill>
                <a:srgbClr val="A50021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A50021"/>
                </a:solidFill>
              </a:rPr>
              <a:t>DA </a:t>
            </a:r>
            <a:r>
              <a:rPr lang="sl-SI" sz="2800">
                <a:solidFill>
                  <a:srgbClr val="A50021"/>
                </a:solidFill>
                <a:sym typeface="Wingdings 3" pitchFamily="18" charset="2"/>
              </a:rPr>
              <a:t> Grupe ne pripadaju istoj populaciji</a:t>
            </a:r>
          </a:p>
          <a:p>
            <a:pPr>
              <a:buFont typeface="Wingdings" pitchFamily="2" charset="2"/>
              <a:buNone/>
            </a:pPr>
            <a:endParaRPr lang="sl-SI" sz="2800">
              <a:solidFill>
                <a:srgbClr val="A50021"/>
              </a:solidFill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A50021"/>
                </a:solidFill>
                <a:sym typeface="Wingdings 3" pitchFamily="18" charset="2"/>
              </a:rPr>
              <a:t>NE  Grupe pripadaju istoj populaciji</a:t>
            </a:r>
            <a:endParaRPr lang="en-US" sz="2800">
              <a:solidFill>
                <a:srgbClr val="A50021"/>
              </a:solidFill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549275"/>
            <a:ext cx="55149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3068638"/>
            <a:ext cx="467836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6084888" y="4076700"/>
            <a:ext cx="2171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99"/>
                </a:solidFill>
                <a:cs typeface="Times New Roman" pitchFamily="18" charset="0"/>
              </a:rPr>
              <a:t>Grupe pripadaju</a:t>
            </a:r>
          </a:p>
          <a:p>
            <a:r>
              <a:rPr lang="en-US">
                <a:solidFill>
                  <a:srgbClr val="000099"/>
                </a:solidFill>
                <a:cs typeface="Times New Roman" pitchFamily="18" charset="0"/>
              </a:rPr>
              <a:t>istoj populaciji</a:t>
            </a:r>
            <a:endParaRPr lang="sr-Latn-CS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23557" name="Line 7"/>
          <p:cNvSpPr>
            <a:spLocks noChangeShapeType="1"/>
          </p:cNvSpPr>
          <p:nvPr/>
        </p:nvSpPr>
        <p:spPr bwMode="auto">
          <a:xfrm flipH="1">
            <a:off x="5148263" y="4437063"/>
            <a:ext cx="719137" cy="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8" name="Text Box 8"/>
          <p:cNvSpPr txBox="1">
            <a:spLocks noChangeArrowheads="1"/>
          </p:cNvSpPr>
          <p:nvPr/>
        </p:nvSpPr>
        <p:spPr bwMode="auto">
          <a:xfrm>
            <a:off x="6424613" y="2584450"/>
            <a:ext cx="25352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33"/>
                </a:solidFill>
              </a:rPr>
              <a:t>Grupe ne pripadaju</a:t>
            </a:r>
          </a:p>
          <a:p>
            <a:r>
              <a:rPr lang="en-US">
                <a:solidFill>
                  <a:srgbClr val="660033"/>
                </a:solidFill>
              </a:rPr>
              <a:t>istoj populaciji</a:t>
            </a:r>
            <a:endParaRPr lang="sr-Latn-CS">
              <a:solidFill>
                <a:srgbClr val="660033"/>
              </a:solidFill>
            </a:endParaRPr>
          </a:p>
        </p:txBody>
      </p:sp>
      <p:sp>
        <p:nvSpPr>
          <p:cNvPr id="23559" name="Line 9"/>
          <p:cNvSpPr>
            <a:spLocks noChangeShapeType="1"/>
          </p:cNvSpPr>
          <p:nvPr/>
        </p:nvSpPr>
        <p:spPr bwMode="auto">
          <a:xfrm flipH="1" flipV="1">
            <a:off x="6443663" y="2060575"/>
            <a:ext cx="504825" cy="504825"/>
          </a:xfrm>
          <a:prstGeom prst="line">
            <a:avLst/>
          </a:prstGeom>
          <a:noFill/>
          <a:ln w="9525">
            <a:solidFill>
              <a:srgbClr val="6600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539750" y="836613"/>
            <a:ext cx="7945438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l-SI" sz="2800">
                <a:solidFill>
                  <a:srgbClr val="006666"/>
                </a:solidFill>
              </a:rPr>
              <a:t>Analiza varijanse</a:t>
            </a:r>
            <a:r>
              <a:rPr lang="sl-SI" sz="2800"/>
              <a:t> = </a:t>
            </a:r>
            <a:r>
              <a:rPr lang="sl-SI" sz="2800">
                <a:solidFill>
                  <a:srgbClr val="008080"/>
                </a:solidFill>
              </a:rPr>
              <a:t>“rastavljanje” varijabiliteta svih</a:t>
            </a:r>
          </a:p>
          <a:p>
            <a:pPr algn="just"/>
            <a:r>
              <a:rPr lang="sl-SI" sz="2800">
                <a:solidFill>
                  <a:srgbClr val="008080"/>
                </a:solidFill>
              </a:rPr>
              <a:t>			 dobijenih rezultata na interni </a:t>
            </a:r>
          </a:p>
          <a:p>
            <a:pPr algn="just"/>
            <a:r>
              <a:rPr lang="sl-SI" sz="2800">
                <a:solidFill>
                  <a:srgbClr val="008080"/>
                </a:solidFill>
              </a:rPr>
              <a:t>			 varijabilitet unutar svake pojedine </a:t>
            </a:r>
          </a:p>
          <a:p>
            <a:pPr algn="just"/>
            <a:r>
              <a:rPr lang="sl-SI" sz="2800">
                <a:solidFill>
                  <a:srgbClr val="008080"/>
                </a:solidFill>
              </a:rPr>
              <a:t>			 grupe i na varijabilitet između</a:t>
            </a:r>
          </a:p>
          <a:p>
            <a:pPr algn="just"/>
            <a:r>
              <a:rPr lang="sl-SI" sz="2800">
                <a:solidFill>
                  <a:srgbClr val="008080"/>
                </a:solidFill>
              </a:rPr>
              <a:t>			 pojedinih grupa</a:t>
            </a:r>
            <a:endParaRPr lang="en-US" sz="2800">
              <a:solidFill>
                <a:srgbClr val="008080"/>
              </a:solidFill>
            </a:endParaRP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1042988" y="4941888"/>
            <a:ext cx="5753100" cy="1382712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Dve pretpostavke:</a:t>
            </a:r>
          </a:p>
          <a:p>
            <a:pPr>
              <a:buFontTx/>
              <a:buChar char="•"/>
            </a:pPr>
            <a:r>
              <a:rPr lang="sr-Latn-CS" sz="2800"/>
              <a:t> svi rezultati su normalno distribuirani</a:t>
            </a:r>
          </a:p>
          <a:p>
            <a:pPr>
              <a:buFontTx/>
              <a:buChar char="•"/>
            </a:pPr>
            <a:r>
              <a:rPr lang="sr-Latn-CS" sz="2800"/>
              <a:t> varijanse unutar grupa su homogene</a:t>
            </a:r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900113" y="3500438"/>
            <a:ext cx="6375400" cy="12001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/>
              <a:t> isti uzorak različiti uslovi</a:t>
            </a:r>
          </a:p>
          <a:p>
            <a:pPr>
              <a:buFont typeface="Wingdings" pitchFamily="2" charset="2"/>
              <a:buChar char="Ø"/>
            </a:pPr>
            <a:r>
              <a:rPr lang="sr-Latn-CS"/>
              <a:t> isti uzorak različite metode</a:t>
            </a:r>
          </a:p>
          <a:p>
            <a:pPr>
              <a:buFont typeface="Wingdings" pitchFamily="2" charset="2"/>
              <a:buChar char="Ø"/>
            </a:pPr>
            <a:r>
              <a:rPr lang="sr-Latn-CS"/>
              <a:t> isti uzorak, ista metoda</a:t>
            </a:r>
            <a:r>
              <a:rPr lang="en-US"/>
              <a:t>,</a:t>
            </a:r>
            <a:r>
              <a:rPr lang="sr-Latn-CS"/>
              <a:t> različite laboratorije, ...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2051050" y="5157788"/>
            <a:ext cx="27828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l-SI" sz="2800" dirty="0"/>
              <a:t> </a:t>
            </a:r>
            <a:r>
              <a:rPr lang="sl-SI" sz="2800" dirty="0" smtClean="0"/>
              <a:t>jednofaktorska</a:t>
            </a:r>
            <a:endParaRPr lang="sl-SI" sz="2800" dirty="0"/>
          </a:p>
          <a:p>
            <a:pPr>
              <a:buFont typeface="Wingdings" pitchFamily="2" charset="2"/>
              <a:buChar char="ü"/>
            </a:pPr>
            <a:r>
              <a:rPr lang="sl-SI" sz="2800" dirty="0"/>
              <a:t> </a:t>
            </a:r>
            <a:r>
              <a:rPr lang="sl-SI" sz="2800" dirty="0" smtClean="0"/>
              <a:t>višefaktorska</a:t>
            </a:r>
            <a:endParaRPr lang="en-US" sz="2800" dirty="0"/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1187450" y="692150"/>
            <a:ext cx="60563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H</a:t>
            </a:r>
            <a:r>
              <a:rPr lang="sr-Latn-CS" sz="2800" baseline="-25000"/>
              <a:t>0</a:t>
            </a:r>
            <a:r>
              <a:rPr lang="sr-Latn-CS" sz="2800"/>
              <a:t>: srednje vrednosti ispitivanih grupa se</a:t>
            </a:r>
          </a:p>
          <a:p>
            <a:r>
              <a:rPr lang="sr-Latn-CS" sz="2800"/>
              <a:t>      međusobno ne razlikuju značajno</a:t>
            </a:r>
          </a:p>
        </p:txBody>
      </p:sp>
      <p:graphicFrame>
        <p:nvGraphicFramePr>
          <p:cNvPr id="7170" name="Object 6"/>
          <p:cNvGraphicFramePr>
            <a:graphicFrameLocks noChangeAspect="1"/>
          </p:cNvGraphicFramePr>
          <p:nvPr/>
        </p:nvGraphicFramePr>
        <p:xfrm>
          <a:off x="1476375" y="2852738"/>
          <a:ext cx="5718175" cy="1176337"/>
        </p:xfrm>
        <a:graphic>
          <a:graphicData uri="http://schemas.openxmlformats.org/presentationml/2006/ole">
            <p:oleObj spid="_x0000_s7170" name="Equation" r:id="rId3" imgW="2590560" imgH="533160" progId="Equation.3">
              <p:embed/>
            </p:oleObj>
          </a:graphicData>
        </a:graphic>
      </p:graphicFrame>
      <p:sp>
        <p:nvSpPr>
          <p:cNvPr id="7173" name="Rectangle 7"/>
          <p:cNvSpPr>
            <a:spLocks noChangeArrowheads="1"/>
          </p:cNvSpPr>
          <p:nvPr/>
        </p:nvSpPr>
        <p:spPr bwMode="auto">
          <a:xfrm>
            <a:off x="5364163" y="3141663"/>
            <a:ext cx="1800225" cy="5746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H</a:t>
            </a:r>
            <a:r>
              <a:rPr lang="en-US" baseline="-25000"/>
              <a:t>0</a:t>
            </a:r>
            <a:r>
              <a:rPr lang="en-US"/>
              <a:t> prihva</a:t>
            </a:r>
            <a:r>
              <a:rPr lang="sr-Latn-CS"/>
              <a:t>ćena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8223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16389" name="Group 5"/>
          <p:cNvGraphicFramePr>
            <a:graphicFrameLocks noGrp="1"/>
          </p:cNvGraphicFramePr>
          <p:nvPr/>
        </p:nvGraphicFramePr>
        <p:xfrm>
          <a:off x="1524000" y="1397000"/>
          <a:ext cx="6096000" cy="4064002"/>
        </p:xfrm>
        <a:graphic>
          <a:graphicData uri="http://schemas.openxmlformats.org/drawingml/2006/table">
            <a:tbl>
              <a:tblPr/>
              <a:tblGrid>
                <a:gridCol w="990600"/>
                <a:gridCol w="3073400"/>
                <a:gridCol w="2032000"/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Lab.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Rezultati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102, 100, 101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101, 101, 104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102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97, 95, 99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97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90, 92, 94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92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Zajednička sr. vr.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</a:rPr>
                        <a:t>98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194" name="Object 35"/>
          <p:cNvGraphicFramePr>
            <a:graphicFrameLocks noChangeAspect="1"/>
          </p:cNvGraphicFramePr>
          <p:nvPr/>
        </p:nvGraphicFramePr>
        <p:xfrm>
          <a:off x="6248400" y="1524000"/>
          <a:ext cx="280988" cy="331788"/>
        </p:xfrm>
        <a:graphic>
          <a:graphicData uri="http://schemas.openxmlformats.org/presentationml/2006/ole">
            <p:oleObj spid="_x0000_s8194" name="Equation" r:id="rId3" imgW="13968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4139952" y="5661248"/>
            <a:ext cx="1366837" cy="3603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dirty="0"/>
              <a:t>Lab.</a:t>
            </a:r>
          </a:p>
        </p:txBody>
      </p:sp>
      <p:sp>
        <p:nvSpPr>
          <p:cNvPr id="25604" name="Rectangle 7"/>
          <p:cNvSpPr>
            <a:spLocks noChangeArrowheads="1"/>
          </p:cNvSpPr>
          <p:nvPr/>
        </p:nvSpPr>
        <p:spPr bwMode="auto">
          <a:xfrm>
            <a:off x="827584" y="2852936"/>
            <a:ext cx="431800" cy="10080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dirty="0"/>
              <a:t>Y</a:t>
            </a:r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6360795" cy="413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669925" y="1031875"/>
            <a:ext cx="36036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l-SI" u="sng">
                <a:solidFill>
                  <a:srgbClr val="A50021"/>
                </a:solidFill>
              </a:rPr>
              <a:t>Varijabilitet unutar grupa:</a:t>
            </a:r>
          </a:p>
          <a:p>
            <a:pPr>
              <a:buFont typeface="Wingdings" pitchFamily="2" charset="2"/>
              <a:buChar char="Ø"/>
            </a:pPr>
            <a:endParaRPr lang="sl-SI">
              <a:solidFill>
                <a:srgbClr val="A50021"/>
              </a:solidFill>
            </a:endParaRPr>
          </a:p>
          <a:p>
            <a:pPr>
              <a:buFont typeface="Wingdings" pitchFamily="2" charset="2"/>
              <a:buNone/>
            </a:pPr>
            <a:endParaRPr lang="en-US">
              <a:solidFill>
                <a:srgbClr val="A50021"/>
              </a:solidFill>
            </a:endParaRP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685800" y="1752600"/>
          <a:ext cx="6035675" cy="865188"/>
        </p:xfrm>
        <a:graphic>
          <a:graphicData uri="http://schemas.openxmlformats.org/presentationml/2006/ole">
            <p:oleObj spid="_x0000_s9218" name="Equation" r:id="rId3" imgW="3543120" imgH="507960" progId="Equation.3">
              <p:embed/>
            </p:oleObj>
          </a:graphicData>
        </a:graphic>
      </p:graphicFrame>
      <p:graphicFrame>
        <p:nvGraphicFramePr>
          <p:cNvPr id="9219" name="Object 6"/>
          <p:cNvGraphicFramePr>
            <a:graphicFrameLocks noChangeAspect="1"/>
          </p:cNvGraphicFramePr>
          <p:nvPr/>
        </p:nvGraphicFramePr>
        <p:xfrm>
          <a:off x="685800" y="2667000"/>
          <a:ext cx="6096000" cy="865188"/>
        </p:xfrm>
        <a:graphic>
          <a:graphicData uri="http://schemas.openxmlformats.org/presentationml/2006/ole">
            <p:oleObj spid="_x0000_s9219" name="Equation" r:id="rId4" imgW="3581280" imgH="507960" progId="Equation.3">
              <p:embed/>
            </p:oleObj>
          </a:graphicData>
        </a:graphic>
      </p:graphicFrame>
      <p:graphicFrame>
        <p:nvGraphicFramePr>
          <p:cNvPr id="9220" name="Object 7"/>
          <p:cNvGraphicFramePr>
            <a:graphicFrameLocks noChangeAspect="1"/>
          </p:cNvGraphicFramePr>
          <p:nvPr/>
        </p:nvGraphicFramePr>
        <p:xfrm>
          <a:off x="762000" y="3657600"/>
          <a:ext cx="5427663" cy="865188"/>
        </p:xfrm>
        <a:graphic>
          <a:graphicData uri="http://schemas.openxmlformats.org/presentationml/2006/ole">
            <p:oleObj spid="_x0000_s9220" name="Equation" r:id="rId5" imgW="3187440" imgH="507960" progId="Equation.3">
              <p:embed/>
            </p:oleObj>
          </a:graphicData>
        </a:graphic>
      </p:graphicFrame>
      <p:graphicFrame>
        <p:nvGraphicFramePr>
          <p:cNvPr id="9221" name="Object 8"/>
          <p:cNvGraphicFramePr>
            <a:graphicFrameLocks noChangeAspect="1"/>
          </p:cNvGraphicFramePr>
          <p:nvPr/>
        </p:nvGraphicFramePr>
        <p:xfrm>
          <a:off x="838200" y="4648200"/>
          <a:ext cx="5427663" cy="865188"/>
        </p:xfrm>
        <a:graphic>
          <a:graphicData uri="http://schemas.openxmlformats.org/presentationml/2006/ole">
            <p:oleObj spid="_x0000_s9221" name="Equation" r:id="rId6" imgW="3187440" imgH="507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1663700" y="927100"/>
          <a:ext cx="4649788" cy="863600"/>
        </p:xfrm>
        <a:graphic>
          <a:graphicData uri="http://schemas.openxmlformats.org/presentationml/2006/ole">
            <p:oleObj spid="_x0000_s10242" name="Equation" r:id="rId3" imgW="2323800" imgH="431640" progId="Equation.3">
              <p:embed/>
            </p:oleObj>
          </a:graphicData>
        </a:graphic>
      </p:graphicFrame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1660525" y="1971675"/>
            <a:ext cx="51831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3399"/>
                </a:solidFill>
                <a:cs typeface="Times New Roman" pitchFamily="18" charset="0"/>
              </a:rPr>
              <a:t>ν</a:t>
            </a:r>
            <a:r>
              <a:rPr lang="sl-SI" sz="2800">
                <a:solidFill>
                  <a:srgbClr val="003399"/>
                </a:solidFill>
              </a:rPr>
              <a:t> = 8 (4 grupe x 2 stepena slobode)</a:t>
            </a:r>
            <a:endParaRPr lang="en-US" sz="2800">
              <a:solidFill>
                <a:srgbClr val="003399"/>
              </a:solidFill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219200" y="3657600"/>
            <a:ext cx="2625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l-SI">
                <a:solidFill>
                  <a:srgbClr val="A50021"/>
                </a:solidFill>
              </a:rPr>
              <a:t>U opštem slučaju:</a:t>
            </a:r>
          </a:p>
          <a:p>
            <a:pPr>
              <a:buFont typeface="Wingdings" pitchFamily="2" charset="2"/>
              <a:buNone/>
            </a:pPr>
            <a:endParaRPr lang="en-US">
              <a:solidFill>
                <a:srgbClr val="A50021"/>
              </a:solidFill>
            </a:endParaRPr>
          </a:p>
        </p:txBody>
      </p:sp>
      <p:graphicFrame>
        <p:nvGraphicFramePr>
          <p:cNvPr id="10243" name="Object 7"/>
          <p:cNvGraphicFramePr>
            <a:graphicFrameLocks noChangeAspect="1"/>
          </p:cNvGraphicFramePr>
          <p:nvPr/>
        </p:nvGraphicFramePr>
        <p:xfrm>
          <a:off x="4343400" y="3505200"/>
          <a:ext cx="2482850" cy="1122363"/>
        </p:xfrm>
        <a:graphic>
          <a:graphicData uri="http://schemas.openxmlformats.org/presentationml/2006/ole">
            <p:oleObj spid="_x0000_s10243" name="Equation" r:id="rId4" imgW="1460160" imgH="660240" progId="Equation.3">
              <p:embed/>
            </p:oleObj>
          </a:graphicData>
        </a:graphic>
      </p:graphicFrame>
      <p:sp>
        <p:nvSpPr>
          <p:cNvPr id="10246" name="Text Box 8"/>
          <p:cNvSpPr txBox="1">
            <a:spLocks noChangeArrowheads="1"/>
          </p:cNvSpPr>
          <p:nvPr/>
        </p:nvSpPr>
        <p:spPr bwMode="auto">
          <a:xfrm>
            <a:off x="4191000" y="4876800"/>
            <a:ext cx="33988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>
                <a:solidFill>
                  <a:srgbClr val="006600"/>
                </a:solidFill>
              </a:rPr>
              <a:t>Tzv. Srednji kvadrat (MS)</a:t>
            </a:r>
          </a:p>
          <a:p>
            <a:r>
              <a:rPr lang="sl-SI">
                <a:solidFill>
                  <a:srgbClr val="006600"/>
                </a:solidFill>
              </a:rPr>
              <a:t>MS = 3 </a:t>
            </a:r>
            <a:r>
              <a:rPr lang="sl-SI">
                <a:solidFill>
                  <a:srgbClr val="006600"/>
                </a:solidFill>
                <a:sym typeface="Wingdings 3" pitchFamily="18" charset="2"/>
              </a:rPr>
              <a:t>SS = 3x8 = 24</a:t>
            </a:r>
            <a:endParaRPr lang="en-US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62000" y="685800"/>
            <a:ext cx="6426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l-SI" u="sng">
                <a:solidFill>
                  <a:srgbClr val="A50021"/>
                </a:solidFill>
              </a:rPr>
              <a:t>Varijabilitet između-grupa:</a:t>
            </a:r>
          </a:p>
          <a:p>
            <a:pPr>
              <a:buFont typeface="Wingdings" pitchFamily="2" charset="2"/>
              <a:buNone/>
            </a:pPr>
            <a:r>
              <a:rPr lang="sl-SI">
                <a:solidFill>
                  <a:srgbClr val="003399"/>
                </a:solidFill>
              </a:rPr>
              <a:t>Ako grupe pripadaju populaciji čija je varijansa </a:t>
            </a:r>
            <a:r>
              <a:rPr lang="sl-SI">
                <a:solidFill>
                  <a:srgbClr val="003399"/>
                </a:solidFill>
                <a:cs typeface="Times New Roman" pitchFamily="18" charset="0"/>
              </a:rPr>
              <a:t>σ</a:t>
            </a:r>
            <a:r>
              <a:rPr lang="sl-SI" baseline="-25000">
                <a:solidFill>
                  <a:srgbClr val="003399"/>
                </a:solidFill>
              </a:rPr>
              <a:t>0</a:t>
            </a:r>
            <a:r>
              <a:rPr lang="sl-SI" baseline="30000">
                <a:solidFill>
                  <a:srgbClr val="003399"/>
                </a:solidFill>
              </a:rPr>
              <a:t>2</a:t>
            </a:r>
            <a:endParaRPr lang="sl-SI">
              <a:solidFill>
                <a:srgbClr val="003399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sl-SI">
                <a:solidFill>
                  <a:srgbClr val="003399"/>
                </a:solidFill>
                <a:sym typeface="Wingdings 3" pitchFamily="18" charset="2"/>
              </a:rPr>
              <a:t>njihova srednja vrednost pripada populaciji sa </a:t>
            </a:r>
          </a:p>
          <a:p>
            <a:pPr>
              <a:buFont typeface="Wingdings" pitchFamily="2" charset="2"/>
              <a:buNone/>
            </a:pPr>
            <a:r>
              <a:rPr lang="sl-SI">
                <a:solidFill>
                  <a:srgbClr val="003399"/>
                </a:solidFill>
                <a:sym typeface="Wingdings 3" pitchFamily="18" charset="2"/>
              </a:rPr>
              <a:t>varijansom </a:t>
            </a:r>
            <a:r>
              <a:rPr lang="sl-SI">
                <a:solidFill>
                  <a:srgbClr val="003399"/>
                </a:solidFill>
                <a:cs typeface="Times New Roman" pitchFamily="18" charset="0"/>
              </a:rPr>
              <a:t>σ</a:t>
            </a:r>
            <a:r>
              <a:rPr lang="sl-SI" baseline="-25000">
                <a:solidFill>
                  <a:srgbClr val="003399"/>
                </a:solidFill>
              </a:rPr>
              <a:t>0</a:t>
            </a:r>
            <a:r>
              <a:rPr lang="sl-SI" baseline="30000">
                <a:solidFill>
                  <a:srgbClr val="003399"/>
                </a:solidFill>
              </a:rPr>
              <a:t>2</a:t>
            </a:r>
            <a:r>
              <a:rPr lang="sl-SI">
                <a:solidFill>
                  <a:srgbClr val="003399"/>
                </a:solidFill>
              </a:rPr>
              <a:t>/n</a:t>
            </a:r>
            <a:endParaRPr lang="en-US" baseline="30000">
              <a:solidFill>
                <a:srgbClr val="003399"/>
              </a:solidFill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609600" y="2514600"/>
          <a:ext cx="7734300" cy="915988"/>
        </p:xfrm>
        <a:graphic>
          <a:graphicData uri="http://schemas.openxmlformats.org/presentationml/2006/ole">
            <p:oleObj spid="_x0000_s11266" name="Equation" r:id="rId3" imgW="4292280" imgH="507960" progId="Equation.3">
              <p:embed/>
            </p:oleObj>
          </a:graphicData>
        </a:graphic>
      </p:graphicFrame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669925" y="3546475"/>
            <a:ext cx="5371983" cy="46166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dirty="0"/>
              <a:t>Onda je </a:t>
            </a:r>
            <a:r>
              <a:rPr lang="sl-SI" dirty="0">
                <a:solidFill>
                  <a:srgbClr val="003399"/>
                </a:solidFill>
                <a:cs typeface="Times New Roman" pitchFamily="18" charset="0"/>
              </a:rPr>
              <a:t>σ</a:t>
            </a:r>
            <a:r>
              <a:rPr lang="sl-SI" baseline="-25000" dirty="0">
                <a:solidFill>
                  <a:srgbClr val="003399"/>
                </a:solidFill>
              </a:rPr>
              <a:t>0</a:t>
            </a:r>
            <a:r>
              <a:rPr lang="sl-SI" baseline="30000" dirty="0">
                <a:solidFill>
                  <a:srgbClr val="003399"/>
                </a:solidFill>
              </a:rPr>
              <a:t>2</a:t>
            </a:r>
            <a:r>
              <a:rPr lang="sl-SI" dirty="0"/>
              <a:t> između-grupa = 62/3 </a:t>
            </a:r>
            <a:r>
              <a:rPr lang="sl-SI" dirty="0" smtClean="0"/>
              <a:t>× </a:t>
            </a:r>
            <a:r>
              <a:rPr lang="sl-SI" dirty="0"/>
              <a:t>3 = 62</a:t>
            </a:r>
            <a:endParaRPr lang="en-US" dirty="0"/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838200" y="4419600"/>
            <a:ext cx="2468563" cy="466725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/>
              <a:t>U opštem slučaju: </a:t>
            </a:r>
            <a:endParaRPr lang="en-US"/>
          </a:p>
        </p:txBody>
      </p:sp>
      <p:graphicFrame>
        <p:nvGraphicFramePr>
          <p:cNvPr id="11267" name="Object 8"/>
          <p:cNvGraphicFramePr>
            <a:graphicFrameLocks noChangeAspect="1"/>
          </p:cNvGraphicFramePr>
          <p:nvPr/>
        </p:nvGraphicFramePr>
        <p:xfrm>
          <a:off x="3352800" y="4191000"/>
          <a:ext cx="2309813" cy="1050925"/>
        </p:xfrm>
        <a:graphic>
          <a:graphicData uri="http://schemas.openxmlformats.org/presentationml/2006/ole">
            <p:oleObj spid="_x0000_s11267" name="Equation" r:id="rId4" imgW="1282680" imgH="583920" progId="Equation.3">
              <p:embed/>
            </p:oleObj>
          </a:graphicData>
        </a:graphic>
      </p:graphicFrame>
      <p:sp>
        <p:nvSpPr>
          <p:cNvPr id="11271" name="Text Box 9"/>
          <p:cNvSpPr txBox="1">
            <a:spLocks noChangeArrowheads="1"/>
          </p:cNvSpPr>
          <p:nvPr/>
        </p:nvSpPr>
        <p:spPr bwMode="auto">
          <a:xfrm>
            <a:off x="5867400" y="4800600"/>
            <a:ext cx="2535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>
                <a:solidFill>
                  <a:srgbClr val="006600"/>
                </a:solidFill>
              </a:rPr>
              <a:t>Tzv. MS</a:t>
            </a:r>
          </a:p>
          <a:p>
            <a:r>
              <a:rPr lang="sl-SI">
                <a:solidFill>
                  <a:srgbClr val="006600"/>
                </a:solidFill>
              </a:rPr>
              <a:t>MS = 62; SS = 186</a:t>
            </a:r>
            <a:endParaRPr lang="en-US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1066800" y="914400"/>
            <a:ext cx="6621463" cy="5226050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solidFill>
                  <a:srgbClr val="006600"/>
                </a:solidFill>
              </a:rPr>
              <a:t>MS unutar grupa = 3, </a:t>
            </a:r>
            <a:r>
              <a:rPr lang="sl-SI" sz="2800">
                <a:solidFill>
                  <a:srgbClr val="006600"/>
                </a:solidFill>
                <a:cs typeface="Times New Roman" pitchFamily="18" charset="0"/>
              </a:rPr>
              <a:t>ν</a:t>
            </a:r>
            <a:r>
              <a:rPr lang="sl-SI" sz="2800">
                <a:solidFill>
                  <a:srgbClr val="006600"/>
                </a:solidFill>
              </a:rPr>
              <a:t> = 8</a:t>
            </a:r>
          </a:p>
          <a:p>
            <a:r>
              <a:rPr lang="sl-SI" sz="2800">
                <a:solidFill>
                  <a:srgbClr val="006600"/>
                </a:solidFill>
              </a:rPr>
              <a:t>MS između grupa = 62, </a:t>
            </a:r>
            <a:r>
              <a:rPr lang="sl-SI" sz="2800">
                <a:solidFill>
                  <a:srgbClr val="006600"/>
                </a:solidFill>
                <a:cs typeface="Times New Roman" pitchFamily="18" charset="0"/>
              </a:rPr>
              <a:t>ν</a:t>
            </a:r>
            <a:r>
              <a:rPr lang="sl-SI" sz="2800">
                <a:solidFill>
                  <a:srgbClr val="006600"/>
                </a:solidFill>
              </a:rPr>
              <a:t> = 3</a:t>
            </a:r>
          </a:p>
          <a:p>
            <a:r>
              <a:rPr lang="sl-SI" sz="2800" u="sng">
                <a:solidFill>
                  <a:srgbClr val="A50021"/>
                </a:solidFill>
              </a:rPr>
              <a:t>Nulta hipoteza: </a:t>
            </a:r>
            <a:r>
              <a:rPr lang="sl-SI" sz="2800">
                <a:solidFill>
                  <a:schemeClr val="accent2"/>
                </a:solidFill>
              </a:rPr>
              <a:t>ove dve procene varijanse se </a:t>
            </a:r>
          </a:p>
          <a:p>
            <a:r>
              <a:rPr lang="sl-SI" sz="2800">
                <a:solidFill>
                  <a:schemeClr val="accent2"/>
                </a:solidFill>
              </a:rPr>
              <a:t>ne razlikuju značajno</a:t>
            </a:r>
          </a:p>
          <a:p>
            <a:endParaRPr lang="sl-SI" sz="2800">
              <a:solidFill>
                <a:schemeClr val="accent2"/>
              </a:solidFill>
            </a:endParaRPr>
          </a:p>
          <a:p>
            <a:r>
              <a:rPr lang="sl-SI" sz="2800">
                <a:solidFill>
                  <a:srgbClr val="006600"/>
                </a:solidFill>
              </a:rPr>
              <a:t>Da li je varijabilitet između grupa veći od </a:t>
            </a:r>
          </a:p>
          <a:p>
            <a:r>
              <a:rPr lang="sl-SI" sz="2800">
                <a:solidFill>
                  <a:srgbClr val="006600"/>
                </a:solidFill>
              </a:rPr>
              <a:t>varijabiliteta unutar grupa? </a:t>
            </a:r>
          </a:p>
          <a:p>
            <a:r>
              <a:rPr lang="sl-SI" sz="2800">
                <a:solidFill>
                  <a:srgbClr val="A50021"/>
                </a:solidFill>
                <a:sym typeface="Wingdings 3" pitchFamily="18" charset="2"/>
              </a:rPr>
              <a:t>jednosmerni F-test: </a:t>
            </a:r>
            <a:r>
              <a:rPr lang="sl-SI" sz="2800">
                <a:solidFill>
                  <a:schemeClr val="accent2"/>
                </a:solidFill>
                <a:sym typeface="Wingdings 3" pitchFamily="18" charset="2"/>
              </a:rPr>
              <a:t>F</a:t>
            </a:r>
            <a:r>
              <a:rPr lang="sl-SI" sz="2800" baseline="-25000">
                <a:solidFill>
                  <a:schemeClr val="accent2"/>
                </a:solidFill>
                <a:sym typeface="Wingdings 3" pitchFamily="18" charset="2"/>
              </a:rPr>
              <a:t>3,8</a:t>
            </a:r>
            <a:r>
              <a:rPr lang="sl-SI" sz="2800">
                <a:solidFill>
                  <a:schemeClr val="accent2"/>
                </a:solidFill>
                <a:sym typeface="Wingdings 3" pitchFamily="18" charset="2"/>
              </a:rPr>
              <a:t> = 62/3 = 20,7</a:t>
            </a:r>
          </a:p>
          <a:p>
            <a:endParaRPr lang="sl-SI" sz="2800">
              <a:solidFill>
                <a:schemeClr val="accent2"/>
              </a:solidFill>
              <a:sym typeface="Wingdings 3" pitchFamily="18" charset="2"/>
            </a:endParaRPr>
          </a:p>
          <a:p>
            <a:r>
              <a:rPr lang="sl-SI" sz="2800">
                <a:solidFill>
                  <a:schemeClr val="accent2"/>
                </a:solidFill>
                <a:sym typeface="Wingdings 3" pitchFamily="18" charset="2"/>
              </a:rPr>
              <a:t>	</a:t>
            </a:r>
            <a:r>
              <a:rPr lang="sl-SI" sz="2800" u="sng">
                <a:solidFill>
                  <a:schemeClr val="accent2"/>
                </a:solidFill>
                <a:sym typeface="Wingdings 3" pitchFamily="18" charset="2"/>
              </a:rPr>
              <a:t>F &gt; F</a:t>
            </a:r>
            <a:r>
              <a:rPr lang="sl-SI" sz="2800" u="sng" baseline="-25000">
                <a:solidFill>
                  <a:schemeClr val="accent2"/>
                </a:solidFill>
                <a:sym typeface="Wingdings 3" pitchFamily="18" charset="2"/>
              </a:rPr>
              <a:t>k</a:t>
            </a:r>
            <a:r>
              <a:rPr lang="sl-SI" sz="2800" u="sng">
                <a:solidFill>
                  <a:schemeClr val="accent2"/>
                </a:solidFill>
                <a:sym typeface="Wingdings 3" pitchFamily="18" charset="2"/>
              </a:rPr>
              <a:t> (= 4,066; P = 0,05)</a:t>
            </a:r>
          </a:p>
          <a:p>
            <a:r>
              <a:rPr lang="sl-SI" sz="2800">
                <a:solidFill>
                  <a:srgbClr val="A50021"/>
                </a:solidFill>
                <a:sym typeface="Wingdings 3" pitchFamily="18" charset="2"/>
              </a:rPr>
              <a:t>ODBACUJE SE NULTA HIPOTEZA!</a:t>
            </a:r>
          </a:p>
          <a:p>
            <a:endParaRPr lang="en-US" sz="2800" u="sng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914400" y="12192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/>
              <a:t>Najmanja značajna razlika = </a:t>
            </a:r>
            <a:endParaRPr lang="en-US"/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4724400" y="914400"/>
          <a:ext cx="1878013" cy="963613"/>
        </p:xfrm>
        <a:graphic>
          <a:graphicData uri="http://schemas.openxmlformats.org/presentationml/2006/ole">
            <p:oleObj spid="_x0000_s12290" name="Equation" r:id="rId3" imgW="939600" imgH="482400" progId="Equation.3">
              <p:embed/>
            </p:oleObj>
          </a:graphicData>
        </a:graphic>
      </p:graphicFrame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990600" y="2590800"/>
            <a:ext cx="2247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/>
              <a:t>Za dati primer = </a:t>
            </a:r>
            <a:endParaRPr lang="en-US"/>
          </a:p>
        </p:txBody>
      </p:sp>
      <p:graphicFrame>
        <p:nvGraphicFramePr>
          <p:cNvPr id="12291" name="Object 7"/>
          <p:cNvGraphicFramePr>
            <a:graphicFrameLocks noChangeAspect="1"/>
          </p:cNvGraphicFramePr>
          <p:nvPr/>
        </p:nvGraphicFramePr>
        <p:xfrm>
          <a:off x="3327400" y="2311400"/>
          <a:ext cx="4467225" cy="938213"/>
        </p:xfrm>
        <a:graphic>
          <a:graphicData uri="http://schemas.openxmlformats.org/presentationml/2006/ole">
            <p:oleObj spid="_x0000_s12291" name="Equation" r:id="rId4" imgW="2234880" imgH="469800" progId="Equation.3">
              <p:embed/>
            </p:oleObj>
          </a:graphicData>
        </a:graphic>
      </p:graphicFrame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1981200" y="4038600"/>
            <a:ext cx="3963988" cy="466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/>
              <a:t>A i B se ne razlikuju značajno!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2843213" y="620713"/>
            <a:ext cx="1208087" cy="588962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3200">
                <a:cs typeface="Times New Roman" pitchFamily="18" charset="0"/>
              </a:rPr>
              <a:t>χ</a:t>
            </a:r>
            <a:r>
              <a:rPr lang="sl-SI" sz="3200" baseline="30000"/>
              <a:t>2</a:t>
            </a:r>
            <a:r>
              <a:rPr lang="sl-SI" sz="3200"/>
              <a:t>-test</a:t>
            </a:r>
            <a:endParaRPr lang="en-US" sz="3200"/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971550" y="1557338"/>
            <a:ext cx="64484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>
                <a:solidFill>
                  <a:schemeClr val="accent2"/>
                </a:solidFill>
              </a:rPr>
              <a:t>Poredi teorijsku (očekivanu) i opaženu frekvenciju:</a:t>
            </a:r>
          </a:p>
          <a:p>
            <a:endParaRPr lang="sl-SI"/>
          </a:p>
          <a:p>
            <a:r>
              <a:rPr lang="sl-SI"/>
              <a:t>	</a:t>
            </a:r>
            <a:endParaRPr lang="en-US"/>
          </a:p>
        </p:txBody>
      </p:sp>
      <p:graphicFrame>
        <p:nvGraphicFramePr>
          <p:cNvPr id="13314" name="Object 6"/>
          <p:cNvGraphicFramePr>
            <a:graphicFrameLocks noChangeAspect="1"/>
          </p:cNvGraphicFramePr>
          <p:nvPr/>
        </p:nvGraphicFramePr>
        <p:xfrm>
          <a:off x="2987675" y="2349500"/>
          <a:ext cx="2108200" cy="1092200"/>
        </p:xfrm>
        <a:graphic>
          <a:graphicData uri="http://schemas.openxmlformats.org/presentationml/2006/ole">
            <p:oleObj spid="_x0000_s13314" name="Equation" r:id="rId3" imgW="1054080" imgH="545760" progId="Equation.3">
              <p:embed/>
            </p:oleObj>
          </a:graphicData>
        </a:graphic>
      </p:graphicFrame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663575" y="3952875"/>
            <a:ext cx="791368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</a:t>
            </a:r>
            <a:r>
              <a:rPr lang="sr-Latn-CS"/>
              <a:t>potreba:</a:t>
            </a:r>
          </a:p>
          <a:p>
            <a:pPr>
              <a:buFontTx/>
              <a:buChar char="•"/>
            </a:pPr>
            <a:r>
              <a:rPr lang="sr-Latn-CS"/>
              <a:t> da li frekvencije jednog seta rezultata odstupaju od onih koje</a:t>
            </a:r>
          </a:p>
          <a:p>
            <a:r>
              <a:rPr lang="sr-Latn-CS"/>
              <a:t>  se očekuju u skladu sa određenom hipotezom</a:t>
            </a:r>
          </a:p>
          <a:p>
            <a:pPr>
              <a:buFontTx/>
              <a:buChar char="•"/>
            </a:pPr>
            <a:r>
              <a:rPr lang="sr-Latn-CS"/>
              <a:t> da li se frekvencije dva seta rezultata međusobno razlikuju</a:t>
            </a:r>
          </a:p>
          <a:p>
            <a:endParaRPr lang="sr-Latn-CS"/>
          </a:p>
          <a:p>
            <a:r>
              <a:rPr lang="sr-Latn-CS"/>
              <a:t>Uslov: pojedinačna f</a:t>
            </a:r>
            <a:r>
              <a:rPr lang="sr-Latn-CS" baseline="-25000"/>
              <a:t>t</a:t>
            </a:r>
            <a:r>
              <a:rPr lang="sr-Latn-CS"/>
              <a:t> </a:t>
            </a:r>
            <a:r>
              <a:rPr lang="en-US">
                <a:cs typeface="Times New Roman" pitchFamily="18" charset="0"/>
              </a:rPr>
              <a:t>&gt;</a:t>
            </a:r>
            <a:r>
              <a:rPr lang="sr-Latn-CS">
                <a:cs typeface="Times New Roman" pitchFamily="18" charset="0"/>
              </a:rPr>
              <a:t> 5 (Yates-ova korekcija: f</a:t>
            </a:r>
            <a:r>
              <a:rPr lang="sr-Latn-CS" baseline="-25000">
                <a:cs typeface="Times New Roman" pitchFamily="18" charset="0"/>
              </a:rPr>
              <a:t>o</a:t>
            </a:r>
            <a:r>
              <a:rPr lang="sr-Latn-CS">
                <a:cs typeface="Times New Roman" pitchFamily="18" charset="0"/>
              </a:rPr>
              <a:t>-f</a:t>
            </a:r>
            <a:r>
              <a:rPr lang="sr-Latn-CS" baseline="-25000">
                <a:cs typeface="Times New Roman" pitchFamily="18" charset="0"/>
              </a:rPr>
              <a:t>t</a:t>
            </a:r>
            <a:r>
              <a:rPr lang="en-US">
                <a:cs typeface="Times New Roman" pitchFamily="18" charset="0"/>
                <a:sym typeface="Wingdings 3" pitchFamily="18" charset="2"/>
              </a:rPr>
              <a:t> </a:t>
            </a:r>
            <a:r>
              <a:rPr lang="en-US"/>
              <a:t>|</a:t>
            </a:r>
            <a:r>
              <a:rPr lang="sr-Latn-CS"/>
              <a:t>f</a:t>
            </a:r>
            <a:r>
              <a:rPr lang="sr-Latn-CS" baseline="-25000"/>
              <a:t>o</a:t>
            </a:r>
            <a:r>
              <a:rPr lang="sr-Latn-CS"/>
              <a:t>-f</a:t>
            </a:r>
            <a:r>
              <a:rPr lang="sr-Latn-CS" baseline="-25000"/>
              <a:t>t</a:t>
            </a:r>
            <a:r>
              <a:rPr lang="en-US"/>
              <a:t>|</a:t>
            </a:r>
            <a:r>
              <a:rPr lang="sr-Latn-CS"/>
              <a:t>-0,5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600">
                <a:solidFill>
                  <a:schemeClr val="tx2"/>
                </a:solidFill>
              </a:rPr>
              <a:t>Još nešto o statističkim testovima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5288" y="17732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>
                <a:solidFill>
                  <a:srgbClr val="008080"/>
                </a:solidFill>
              </a:rPr>
              <a:t>Da li je raspodela normalna?</a:t>
            </a:r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1692275" y="3500438"/>
            <a:ext cx="4760913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sr-Latn-CS"/>
              <a:t>  </a:t>
            </a:r>
            <a:r>
              <a:rPr lang="sr-Latn-CS" sz="2800"/>
              <a:t>n </a:t>
            </a:r>
            <a:r>
              <a:rPr lang="sr-Latn-CS" sz="2800">
                <a:cs typeface="Times New Roman" pitchFamily="18" charset="0"/>
              </a:rPr>
              <a:t>≥ </a:t>
            </a:r>
            <a:r>
              <a:rPr lang="sr-Latn-CS" sz="2800"/>
              <a:t>50 </a:t>
            </a:r>
            <a:r>
              <a:rPr lang="sr-Latn-CS" sz="2800">
                <a:sym typeface="Wingdings 3" pitchFamily="18" charset="2"/>
              </a:rPr>
              <a:t> </a:t>
            </a:r>
            <a:r>
              <a:rPr lang="el-GR" sz="2800">
                <a:cs typeface="Times New Roman" pitchFamily="18" charset="0"/>
                <a:sym typeface="Wingdings 3" pitchFamily="18" charset="2"/>
              </a:rPr>
              <a:t>χ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</a:t>
            </a:r>
          </a:p>
          <a:p>
            <a:endParaRPr lang="sr-Latn-CS" sz="2800">
              <a:cs typeface="Times New Roman" pitchFamily="18" charset="0"/>
              <a:sym typeface="Wingdings 3" pitchFamily="18" charset="2"/>
            </a:endParaRPr>
          </a:p>
          <a:p>
            <a:pPr>
              <a:buFontTx/>
              <a:buChar char="•"/>
            </a:pPr>
            <a:r>
              <a:rPr lang="sr-Latn-CS" sz="2800">
                <a:cs typeface="Times New Roman" pitchFamily="18" charset="0"/>
                <a:sym typeface="Wingdings 3" pitchFamily="18" charset="2"/>
              </a:rPr>
              <a:t>  tzv. papir verovatnoće</a:t>
            </a:r>
          </a:p>
          <a:p>
            <a:endParaRPr lang="sr-Latn-CS" sz="2800">
              <a:cs typeface="Times New Roman" pitchFamily="18" charset="0"/>
              <a:sym typeface="Wingdings 3" pitchFamily="18" charset="2"/>
            </a:endParaRPr>
          </a:p>
          <a:p>
            <a:pPr>
              <a:buFontTx/>
              <a:buChar char="•"/>
            </a:pPr>
            <a:r>
              <a:rPr lang="sr-Latn-CS" sz="2800">
                <a:cs typeface="Times New Roman" pitchFamily="18" charset="0"/>
                <a:sym typeface="Wingdings 3" pitchFamily="18" charset="2"/>
              </a:rPr>
              <a:t>  Kolmogorov-Smirnovljev test</a:t>
            </a:r>
            <a:endParaRPr lang="el-GR" sz="2800" baseline="30000"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844675"/>
            <a:ext cx="56292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023938" y="641350"/>
            <a:ext cx="2720975" cy="533400"/>
          </a:xfrm>
          <a:prstGeom prst="rect">
            <a:avLst/>
          </a:prstGeom>
          <a:solidFill>
            <a:srgbClr val="F7E5E1"/>
          </a:solidFill>
          <a:ln w="76200" cmpd="tri">
            <a:solidFill>
              <a:srgbClr val="80008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Normalna raspodela</a:t>
            </a: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5076825" y="5805488"/>
            <a:ext cx="1295400" cy="366712"/>
          </a:xfrm>
          <a:prstGeom prst="rect">
            <a:avLst/>
          </a:prstGeom>
          <a:solidFill>
            <a:srgbClr val="F7E5E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1800">
                <a:latin typeface="Arial" charset="0"/>
              </a:rPr>
              <a:t>Merenje</a:t>
            </a:r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1476375" y="2781300"/>
            <a:ext cx="503238" cy="2303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sz="1800">
                <a:latin typeface="Arial" charset="0"/>
              </a:rPr>
              <a:t>f</a:t>
            </a:r>
          </a:p>
          <a:p>
            <a:pPr algn="ctr"/>
            <a:endParaRPr lang="sr-Latn-CS" sz="1800">
              <a:latin typeface="Arial" charset="0"/>
            </a:endParaRPr>
          </a:p>
          <a:p>
            <a:pPr algn="ctr"/>
            <a:r>
              <a:rPr lang="sr-Latn-CS" sz="1800">
                <a:latin typeface="Arial" charset="0"/>
              </a:rPr>
              <a:t>(%)</a:t>
            </a:r>
          </a:p>
          <a:p>
            <a:pPr algn="ctr"/>
            <a:endParaRPr lang="sr-Latn-C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2627784" y="476672"/>
            <a:ext cx="2643188" cy="457200"/>
          </a:xfrm>
          <a:prstGeom prst="rect">
            <a:avLst/>
          </a:prstGeom>
          <a:solidFill>
            <a:srgbClr val="F7E5E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dirty="0">
                <a:latin typeface="Arial" charset="0"/>
              </a:rPr>
              <a:t>Papir verovatnoće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052736"/>
            <a:ext cx="5151120" cy="542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b="1">
                <a:solidFill>
                  <a:srgbClr val="008080"/>
                </a:solidFill>
              </a:rPr>
              <a:t>Greške pri testiranju hipoteza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323850" y="2276475"/>
            <a:ext cx="8574088" cy="3082925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lnSpc>
                <a:spcPct val="125000"/>
              </a:lnSpc>
            </a:pPr>
            <a:r>
              <a:rPr lang="sr-Latn-CS" sz="2600">
                <a:latin typeface="Arial" charset="0"/>
              </a:rPr>
              <a:t>Dve vrste grešaka:</a:t>
            </a:r>
          </a:p>
          <a:p>
            <a:pPr marL="457200" indent="-457200">
              <a:lnSpc>
                <a:spcPct val="125000"/>
              </a:lnSpc>
              <a:buFontTx/>
              <a:buAutoNum type="arabicPeriod"/>
            </a:pPr>
            <a:r>
              <a:rPr lang="sr-Latn-CS" sz="2600">
                <a:latin typeface="Arial" charset="0"/>
              </a:rPr>
              <a:t>Odbacivanje H</a:t>
            </a:r>
            <a:r>
              <a:rPr lang="sr-Latn-CS" sz="2600" baseline="-25000">
                <a:latin typeface="Arial" charset="0"/>
              </a:rPr>
              <a:t>0</a:t>
            </a:r>
            <a:r>
              <a:rPr lang="sr-Latn-CS" sz="2600">
                <a:latin typeface="Arial" charset="0"/>
              </a:rPr>
              <a:t> kada je ona tačna (nivo značajnosti </a:t>
            </a:r>
            <a:r>
              <a:rPr lang="el-GR" sz="2600">
                <a:latin typeface="Arial" charset="0"/>
                <a:cs typeface="Times New Roman" pitchFamily="18" charset="0"/>
              </a:rPr>
              <a:t>α</a:t>
            </a:r>
            <a:r>
              <a:rPr lang="sr-Latn-CS" sz="2600">
                <a:latin typeface="Arial" charset="0"/>
                <a:cs typeface="Times New Roman" pitchFamily="18" charset="0"/>
              </a:rPr>
              <a:t>)</a:t>
            </a:r>
          </a:p>
          <a:p>
            <a:pPr marL="457200" indent="-457200">
              <a:lnSpc>
                <a:spcPct val="125000"/>
              </a:lnSpc>
            </a:pPr>
            <a:r>
              <a:rPr lang="sr-Latn-CS" sz="2600">
                <a:latin typeface="Arial" charset="0"/>
                <a:cs typeface="Times New Roman" pitchFamily="18" charset="0"/>
              </a:rPr>
              <a:t>	</a:t>
            </a:r>
            <a:r>
              <a:rPr lang="sr-Latn-CS" sz="2600">
                <a:latin typeface="Arial" charset="0"/>
                <a:cs typeface="Times New Roman" pitchFamily="18" charset="0"/>
                <a:sym typeface="Wingdings 3" pitchFamily="18" charset="2"/>
              </a:rPr>
              <a:t> greška prvog reda (tipa I)</a:t>
            </a:r>
          </a:p>
          <a:p>
            <a:pPr marL="457200" indent="-457200">
              <a:lnSpc>
                <a:spcPct val="125000"/>
              </a:lnSpc>
              <a:buFontTx/>
              <a:buAutoNum type="arabicPeriod" startAt="2"/>
            </a:pPr>
            <a:r>
              <a:rPr lang="sr-Latn-CS" sz="2600">
                <a:latin typeface="Arial" charset="0"/>
                <a:cs typeface="Times New Roman" pitchFamily="18" charset="0"/>
                <a:sym typeface="Wingdings 3" pitchFamily="18" charset="2"/>
              </a:rPr>
              <a:t>Prihvatanje pogrešne H</a:t>
            </a:r>
            <a:r>
              <a:rPr lang="sr-Latn-CS" sz="2600" baseline="-25000">
                <a:latin typeface="Arial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r-Latn-CS" sz="2600">
                <a:latin typeface="Arial" charset="0"/>
                <a:cs typeface="Times New Roman" pitchFamily="18" charset="0"/>
                <a:sym typeface="Wingdings 3" pitchFamily="18" charset="2"/>
              </a:rPr>
              <a:t> (</a:t>
            </a:r>
            <a:r>
              <a:rPr lang="sr-Latn-CS" sz="2600">
                <a:latin typeface="Arial" charset="0"/>
                <a:cs typeface="Times New Roman" pitchFamily="18" charset="0"/>
              </a:rPr>
              <a:t>odbacivanje tačne H</a:t>
            </a:r>
            <a:r>
              <a:rPr lang="sr-Latn-CS" sz="2600" baseline="-25000">
                <a:latin typeface="Arial" charset="0"/>
                <a:cs typeface="Times New Roman" pitchFamily="18" charset="0"/>
              </a:rPr>
              <a:t>1</a:t>
            </a:r>
            <a:r>
              <a:rPr lang="sr-Latn-CS" sz="2600">
                <a:latin typeface="Arial" charset="0"/>
                <a:cs typeface="Times New Roman" pitchFamily="18" charset="0"/>
              </a:rPr>
              <a:t>)</a:t>
            </a:r>
          </a:p>
          <a:p>
            <a:pPr marL="457200" indent="-457200">
              <a:lnSpc>
                <a:spcPct val="125000"/>
              </a:lnSpc>
            </a:pPr>
            <a:r>
              <a:rPr lang="sr-Latn-CS" sz="2600">
                <a:latin typeface="Arial" charset="0"/>
                <a:cs typeface="Times New Roman" pitchFamily="18" charset="0"/>
              </a:rPr>
              <a:t>	</a:t>
            </a:r>
            <a:r>
              <a:rPr lang="sr-Latn-CS" sz="2600">
                <a:latin typeface="Arial" charset="0"/>
                <a:sym typeface="Wingdings 3" pitchFamily="18" charset="2"/>
              </a:rPr>
              <a:t> greška drugog reda (tipa II) - </a:t>
            </a:r>
            <a:r>
              <a:rPr lang="el-GR" sz="2600">
                <a:latin typeface="Arial" charset="0"/>
                <a:cs typeface="Times New Roman" pitchFamily="18" charset="0"/>
                <a:sym typeface="Wingdings 3" pitchFamily="18" charset="2"/>
              </a:rPr>
              <a:t>β</a:t>
            </a:r>
          </a:p>
          <a:p>
            <a:pPr marL="457200" indent="-457200">
              <a:lnSpc>
                <a:spcPct val="125000"/>
              </a:lnSpc>
            </a:pPr>
            <a:endParaRPr lang="el-GR" sz="2600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8972550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647</Words>
  <Application>Microsoft Office PowerPoint</Application>
  <PresentationFormat>On-screen Show (4:3)</PresentationFormat>
  <Paragraphs>170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Default Design</vt:lpstr>
      <vt:lpstr>Equation</vt:lpstr>
      <vt:lpstr>Microsoft Equation 3.0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Opsenica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D&amp;D</dc:creator>
  <cp:lastModifiedBy>Dusica</cp:lastModifiedBy>
  <cp:revision>31</cp:revision>
  <dcterms:created xsi:type="dcterms:W3CDTF">2004-11-21T21:32:41Z</dcterms:created>
  <dcterms:modified xsi:type="dcterms:W3CDTF">2014-03-07T12:24:08Z</dcterms:modified>
</cp:coreProperties>
</file>