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9"/>
  </p:notesMasterIdLst>
  <p:sldIdLst>
    <p:sldId id="367" r:id="rId2"/>
    <p:sldId id="379" r:id="rId3"/>
    <p:sldId id="368" r:id="rId4"/>
    <p:sldId id="369" r:id="rId5"/>
    <p:sldId id="380" r:id="rId6"/>
    <p:sldId id="370" r:id="rId7"/>
    <p:sldId id="381" r:id="rId8"/>
    <p:sldId id="372" r:id="rId9"/>
    <p:sldId id="373" r:id="rId10"/>
    <p:sldId id="382" r:id="rId11"/>
    <p:sldId id="383" r:id="rId12"/>
    <p:sldId id="374" r:id="rId13"/>
    <p:sldId id="375" r:id="rId14"/>
    <p:sldId id="376" r:id="rId15"/>
    <p:sldId id="377" r:id="rId16"/>
    <p:sldId id="384" r:id="rId17"/>
    <p:sldId id="385" r:id="rId18"/>
  </p:sldIdLst>
  <p:sldSz cx="9144000" cy="6858000" type="screen4x3"/>
  <p:notesSz cx="6858000" cy="9144000"/>
  <p:defaultTextStyle>
    <a:defPPr>
      <a:defRPr lang="sr-Latn-C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76" autoAdjust="0"/>
  </p:normalViewPr>
  <p:slideViewPr>
    <p:cSldViewPr>
      <p:cViewPr varScale="1">
        <p:scale>
          <a:sx n="84" d="100"/>
          <a:sy n="84" d="100"/>
        </p:scale>
        <p:origin x="-139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DA615A-ADCB-4EF8-BA0E-EFA72975049D}" type="datetimeFigureOut">
              <a:rPr lang="en-US" smtClean="0"/>
              <a:pPr/>
              <a:t>4/1/2016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F3B729-BA63-4C1C-A236-7D60B45F639E}" type="slidenum">
              <a:rPr lang="en-US" smtClean="0"/>
              <a:pPr/>
              <a:t>‹#›</a:t>
            </a:fld>
            <a:endParaRPr lang="en-US"/>
          </a:p>
        </p:txBody>
      </p:sp>
    </p:spTree>
    <p:extLst>
      <p:ext uri="{BB962C8B-B14F-4D97-AF65-F5344CB8AC3E}">
        <p14:creationId xmlns:p14="http://schemas.microsoft.com/office/powerpoint/2010/main" val="2398286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800475" y="1789113"/>
            <a:ext cx="5340350"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1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1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en-US">
                <a:latin typeface="Tahoma" charset="0"/>
                <a:cs typeface="+mn-cs"/>
              </a:endParaRPr>
            </a:p>
          </p:txBody>
        </p:sp>
        <p:sp>
          <p:nvSpPr>
            <p:cNvPr id="1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sp>
          <p:nvSpPr>
            <p:cNvPr id="1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1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sp>
          <p:nvSpPr>
            <p:cNvPr id="2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en-US">
                <a:latin typeface="Tahoma" charset="0"/>
                <a:cs typeface="+mn-cs"/>
              </a:endParaRPr>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en-US">
                <a:latin typeface="Tahoma" charset="0"/>
                <a:cs typeface="+mn-cs"/>
              </a:endParaRPr>
            </a:p>
          </p:txBody>
        </p:sp>
        <p:sp>
          <p:nvSpPr>
            <p:cNvPr id="3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3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3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en-US">
                <a:latin typeface="Tahoma" charset="0"/>
                <a:cs typeface="+mn-cs"/>
              </a:endParaRPr>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3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a:latin typeface="Tahoma" charset="0"/>
                <a:cs typeface="+mn-cs"/>
              </a:endParaRPr>
            </a:p>
          </p:txBody>
        </p:sp>
        <p:sp>
          <p:nvSpPr>
            <p:cNvPr id="3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grpSp>
      <p:sp>
        <p:nvSpPr>
          <p:cNvPr id="25639"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sr-Latn-CS"/>
              <a:t>Click to edit Master subtitle style</a:t>
            </a:r>
          </a:p>
        </p:txBody>
      </p:sp>
      <p:sp>
        <p:nvSpPr>
          <p:cNvPr id="25640" name="Rectangle 40"/>
          <p:cNvSpPr>
            <a:spLocks noGrp="1" noChangeArrowheads="1"/>
          </p:cNvSpPr>
          <p:nvPr>
            <p:ph type="ctrTitle"/>
          </p:nvPr>
        </p:nvSpPr>
        <p:spPr>
          <a:xfrm>
            <a:off x="685800" y="1768475"/>
            <a:ext cx="7772400" cy="1736725"/>
          </a:xfrm>
        </p:spPr>
        <p:txBody>
          <a:bodyPr anchor="b" anchorCtr="1"/>
          <a:lstStyle>
            <a:lvl1pPr>
              <a:defRPr sz="5400"/>
            </a:lvl1pPr>
          </a:lstStyle>
          <a:p>
            <a:r>
              <a:rPr lang="sr-Latn-CS"/>
              <a:t>Click to edit Master title style</a:t>
            </a:r>
          </a:p>
        </p:txBody>
      </p:sp>
      <p:sp>
        <p:nvSpPr>
          <p:cNvPr id="39" name="Rectangle 37"/>
          <p:cNvSpPr>
            <a:spLocks noGrp="1" noChangeArrowheads="1"/>
          </p:cNvSpPr>
          <p:nvPr>
            <p:ph type="dt" sz="half" idx="10"/>
          </p:nvPr>
        </p:nvSpPr>
        <p:spPr/>
        <p:txBody>
          <a:bodyPr/>
          <a:lstStyle>
            <a:lvl1pPr>
              <a:defRPr/>
            </a:lvl1pPr>
          </a:lstStyle>
          <a:p>
            <a:pPr>
              <a:defRPr/>
            </a:pPr>
            <a:endParaRPr lang="sr-Latn-CS"/>
          </a:p>
        </p:txBody>
      </p:sp>
      <p:sp>
        <p:nvSpPr>
          <p:cNvPr id="40" name="Rectangle 38"/>
          <p:cNvSpPr>
            <a:spLocks noGrp="1" noChangeArrowheads="1"/>
          </p:cNvSpPr>
          <p:nvPr>
            <p:ph type="ftr" sz="quarter" idx="11"/>
          </p:nvPr>
        </p:nvSpPr>
        <p:spPr/>
        <p:txBody>
          <a:bodyPr/>
          <a:lstStyle>
            <a:lvl1pPr>
              <a:defRPr/>
            </a:lvl1pPr>
          </a:lstStyle>
          <a:p>
            <a:pPr>
              <a:defRPr/>
            </a:pPr>
            <a:endParaRPr lang="sr-Latn-CS"/>
          </a:p>
        </p:txBody>
      </p:sp>
      <p:sp>
        <p:nvSpPr>
          <p:cNvPr id="41" name="Rectangle 41"/>
          <p:cNvSpPr>
            <a:spLocks noGrp="1" noChangeArrowheads="1"/>
          </p:cNvSpPr>
          <p:nvPr>
            <p:ph type="sldNum" sz="quarter" idx="12"/>
          </p:nvPr>
        </p:nvSpPr>
        <p:spPr/>
        <p:txBody>
          <a:bodyPr/>
          <a:lstStyle>
            <a:lvl1pPr>
              <a:defRPr/>
            </a:lvl1pPr>
          </a:lstStyle>
          <a:p>
            <a:pPr>
              <a:defRPr/>
            </a:pPr>
            <a:fld id="{9A78D37E-256F-4951-ACCD-C3B03E42D746}" type="slidenum">
              <a:rPr lang="sr-Latn-CS"/>
              <a:pPr>
                <a:defRPr/>
              </a:pPr>
              <a:t>‹#›</a:t>
            </a:fld>
            <a:endParaRPr lang="sr-Latn-C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endParaRPr lang="sr-Latn-CS"/>
          </a:p>
        </p:txBody>
      </p:sp>
      <p:sp>
        <p:nvSpPr>
          <p:cNvPr id="5"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6" name="Rectangle 41"/>
          <p:cNvSpPr>
            <a:spLocks noGrp="1" noChangeArrowheads="1"/>
          </p:cNvSpPr>
          <p:nvPr>
            <p:ph type="sldNum" sz="quarter" idx="12"/>
          </p:nvPr>
        </p:nvSpPr>
        <p:spPr>
          <a:ln/>
        </p:spPr>
        <p:txBody>
          <a:bodyPr/>
          <a:lstStyle>
            <a:lvl1pPr>
              <a:defRPr/>
            </a:lvl1pPr>
          </a:lstStyle>
          <a:p>
            <a:pPr>
              <a:defRPr/>
            </a:pPr>
            <a:fld id="{2E64E0C7-55D2-49F9-90F3-C6314C2A6CDC}" type="slidenum">
              <a:rPr lang="sr-Latn-CS"/>
              <a:pPr>
                <a:defRPr/>
              </a:pPr>
              <a:t>‹#›</a:t>
            </a:fld>
            <a:endParaRPr lang="sr-Latn-C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9"/>
          <p:cNvSpPr>
            <a:spLocks noGrp="1" noChangeArrowheads="1"/>
          </p:cNvSpPr>
          <p:nvPr>
            <p:ph type="dt" sz="half" idx="10"/>
          </p:nvPr>
        </p:nvSpPr>
        <p:spPr>
          <a:ln/>
        </p:spPr>
        <p:txBody>
          <a:bodyPr/>
          <a:lstStyle>
            <a:lvl1pPr>
              <a:defRPr/>
            </a:lvl1pPr>
          </a:lstStyle>
          <a:p>
            <a:pPr>
              <a:defRPr/>
            </a:pPr>
            <a:endParaRPr lang="sr-Latn-CS"/>
          </a:p>
        </p:txBody>
      </p:sp>
      <p:sp>
        <p:nvSpPr>
          <p:cNvPr id="5"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6" name="Rectangle 41"/>
          <p:cNvSpPr>
            <a:spLocks noGrp="1" noChangeArrowheads="1"/>
          </p:cNvSpPr>
          <p:nvPr>
            <p:ph type="sldNum" sz="quarter" idx="12"/>
          </p:nvPr>
        </p:nvSpPr>
        <p:spPr>
          <a:ln/>
        </p:spPr>
        <p:txBody>
          <a:bodyPr/>
          <a:lstStyle>
            <a:lvl1pPr>
              <a:defRPr/>
            </a:lvl1pPr>
          </a:lstStyle>
          <a:p>
            <a:pPr>
              <a:defRPr/>
            </a:pPr>
            <a:fld id="{983102D1-C423-4AD8-82B2-C33A13EA0583}" type="slidenum">
              <a:rPr lang="sr-Latn-CS"/>
              <a:pPr>
                <a:defRPr/>
              </a:pPr>
              <a:t>‹#›</a:t>
            </a:fld>
            <a:endParaRPr lang="sr-Latn-C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9"/>
          <p:cNvSpPr>
            <a:spLocks noGrp="1" noChangeArrowheads="1"/>
          </p:cNvSpPr>
          <p:nvPr>
            <p:ph type="dt" sz="half" idx="10"/>
          </p:nvPr>
        </p:nvSpPr>
        <p:spPr>
          <a:ln/>
        </p:spPr>
        <p:txBody>
          <a:bodyPr/>
          <a:lstStyle>
            <a:lvl1pPr>
              <a:defRPr/>
            </a:lvl1pPr>
          </a:lstStyle>
          <a:p>
            <a:pPr>
              <a:defRPr/>
            </a:pPr>
            <a:endParaRPr lang="sr-Latn-CS"/>
          </a:p>
        </p:txBody>
      </p:sp>
      <p:sp>
        <p:nvSpPr>
          <p:cNvPr id="6"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7" name="Rectangle 41"/>
          <p:cNvSpPr>
            <a:spLocks noGrp="1" noChangeArrowheads="1"/>
          </p:cNvSpPr>
          <p:nvPr>
            <p:ph type="sldNum" sz="quarter" idx="12"/>
          </p:nvPr>
        </p:nvSpPr>
        <p:spPr>
          <a:ln/>
        </p:spPr>
        <p:txBody>
          <a:bodyPr/>
          <a:lstStyle>
            <a:lvl1pPr>
              <a:defRPr/>
            </a:lvl1pPr>
          </a:lstStyle>
          <a:p>
            <a:pPr>
              <a:defRPr/>
            </a:pPr>
            <a:fld id="{4C777F9A-4488-4C7E-B0BA-1DAA5D4E9EF3}" type="slidenum">
              <a:rPr lang="sr-Latn-CS"/>
              <a:pPr>
                <a:defRPr/>
              </a:pPr>
              <a:t>‹#›</a:t>
            </a:fld>
            <a:endParaRPr lang="sr-Latn-C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9"/>
          <p:cNvSpPr>
            <a:spLocks noGrp="1" noChangeArrowheads="1"/>
          </p:cNvSpPr>
          <p:nvPr>
            <p:ph type="dt" sz="half" idx="10"/>
          </p:nvPr>
        </p:nvSpPr>
        <p:spPr>
          <a:ln/>
        </p:spPr>
        <p:txBody>
          <a:bodyPr/>
          <a:lstStyle>
            <a:lvl1pPr>
              <a:defRPr/>
            </a:lvl1pPr>
          </a:lstStyle>
          <a:p>
            <a:pPr>
              <a:defRPr/>
            </a:pPr>
            <a:endParaRPr lang="sr-Latn-CS"/>
          </a:p>
        </p:txBody>
      </p:sp>
      <p:sp>
        <p:nvSpPr>
          <p:cNvPr id="8"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9" name="Rectangle 41"/>
          <p:cNvSpPr>
            <a:spLocks noGrp="1" noChangeArrowheads="1"/>
          </p:cNvSpPr>
          <p:nvPr>
            <p:ph type="sldNum" sz="quarter" idx="12"/>
          </p:nvPr>
        </p:nvSpPr>
        <p:spPr>
          <a:ln/>
        </p:spPr>
        <p:txBody>
          <a:bodyPr/>
          <a:lstStyle>
            <a:lvl1pPr>
              <a:defRPr/>
            </a:lvl1pPr>
          </a:lstStyle>
          <a:p>
            <a:pPr>
              <a:defRPr/>
            </a:pPr>
            <a:fld id="{181ABFE2-F043-4E0D-A1E1-F2C99C5D1CFD}" type="slidenum">
              <a:rPr lang="sr-Latn-CS"/>
              <a:pPr>
                <a:defRPr/>
              </a:pPr>
              <a:t>‹#›</a:t>
            </a:fld>
            <a:endParaRPr lang="sr-Latn-C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9"/>
          <p:cNvSpPr>
            <a:spLocks noGrp="1" noChangeArrowheads="1"/>
          </p:cNvSpPr>
          <p:nvPr>
            <p:ph type="dt" sz="half" idx="10"/>
          </p:nvPr>
        </p:nvSpPr>
        <p:spPr>
          <a:ln/>
        </p:spPr>
        <p:txBody>
          <a:bodyPr/>
          <a:lstStyle>
            <a:lvl1pPr>
              <a:defRPr/>
            </a:lvl1pPr>
          </a:lstStyle>
          <a:p>
            <a:pPr>
              <a:defRPr/>
            </a:pPr>
            <a:endParaRPr lang="sr-Latn-CS"/>
          </a:p>
        </p:txBody>
      </p:sp>
      <p:sp>
        <p:nvSpPr>
          <p:cNvPr id="4"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5" name="Rectangle 41"/>
          <p:cNvSpPr>
            <a:spLocks noGrp="1" noChangeArrowheads="1"/>
          </p:cNvSpPr>
          <p:nvPr>
            <p:ph type="sldNum" sz="quarter" idx="12"/>
          </p:nvPr>
        </p:nvSpPr>
        <p:spPr>
          <a:ln/>
        </p:spPr>
        <p:txBody>
          <a:bodyPr/>
          <a:lstStyle>
            <a:lvl1pPr>
              <a:defRPr/>
            </a:lvl1pPr>
          </a:lstStyle>
          <a:p>
            <a:pPr>
              <a:defRPr/>
            </a:pPr>
            <a:fld id="{918EB945-9018-466D-A654-3CCDD986A466}" type="slidenum">
              <a:rPr lang="sr-Latn-CS"/>
              <a:pPr>
                <a:defRPr/>
              </a:pPr>
              <a:t>‹#›</a:t>
            </a:fld>
            <a:endParaRPr lang="sr-Latn-C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ln/>
        </p:spPr>
        <p:txBody>
          <a:bodyPr/>
          <a:lstStyle>
            <a:lvl1pPr>
              <a:defRPr/>
            </a:lvl1pPr>
          </a:lstStyle>
          <a:p>
            <a:pPr>
              <a:defRPr/>
            </a:pPr>
            <a:endParaRPr lang="sr-Latn-CS"/>
          </a:p>
        </p:txBody>
      </p:sp>
      <p:sp>
        <p:nvSpPr>
          <p:cNvPr id="3"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4" name="Rectangle 41"/>
          <p:cNvSpPr>
            <a:spLocks noGrp="1" noChangeArrowheads="1"/>
          </p:cNvSpPr>
          <p:nvPr>
            <p:ph type="sldNum" sz="quarter" idx="12"/>
          </p:nvPr>
        </p:nvSpPr>
        <p:spPr>
          <a:ln/>
        </p:spPr>
        <p:txBody>
          <a:bodyPr/>
          <a:lstStyle>
            <a:lvl1pPr>
              <a:defRPr/>
            </a:lvl1pPr>
          </a:lstStyle>
          <a:p>
            <a:pPr>
              <a:defRPr/>
            </a:pPr>
            <a:fld id="{A48C4218-654D-4DEA-A854-F3DD5DA5381B}" type="slidenum">
              <a:rPr lang="sr-Latn-CS"/>
              <a:pPr>
                <a:defRPr/>
              </a:pPr>
              <a:t>‹#›</a:t>
            </a:fld>
            <a:endParaRPr lang="sr-Latn-C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9"/>
          <p:cNvSpPr>
            <a:spLocks noGrp="1" noChangeArrowheads="1"/>
          </p:cNvSpPr>
          <p:nvPr>
            <p:ph type="dt" sz="half" idx="10"/>
          </p:nvPr>
        </p:nvSpPr>
        <p:spPr>
          <a:ln/>
        </p:spPr>
        <p:txBody>
          <a:bodyPr/>
          <a:lstStyle>
            <a:lvl1pPr>
              <a:defRPr/>
            </a:lvl1pPr>
          </a:lstStyle>
          <a:p>
            <a:pPr>
              <a:defRPr/>
            </a:pPr>
            <a:endParaRPr lang="sr-Latn-CS"/>
          </a:p>
        </p:txBody>
      </p:sp>
      <p:sp>
        <p:nvSpPr>
          <p:cNvPr id="6"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7" name="Rectangle 41"/>
          <p:cNvSpPr>
            <a:spLocks noGrp="1" noChangeArrowheads="1"/>
          </p:cNvSpPr>
          <p:nvPr>
            <p:ph type="sldNum" sz="quarter" idx="12"/>
          </p:nvPr>
        </p:nvSpPr>
        <p:spPr>
          <a:ln/>
        </p:spPr>
        <p:txBody>
          <a:bodyPr/>
          <a:lstStyle>
            <a:lvl1pPr>
              <a:defRPr/>
            </a:lvl1pPr>
          </a:lstStyle>
          <a:p>
            <a:pPr>
              <a:defRPr/>
            </a:pPr>
            <a:fld id="{AEB8F74E-0DE8-4FC4-851E-883732482081}" type="slidenum">
              <a:rPr lang="sr-Latn-CS"/>
              <a:pPr>
                <a:defRPr/>
              </a:pPr>
              <a:t>‹#›</a:t>
            </a:fld>
            <a:endParaRPr lang="sr-Latn-C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9"/>
          <p:cNvSpPr>
            <a:spLocks noGrp="1" noChangeArrowheads="1"/>
          </p:cNvSpPr>
          <p:nvPr>
            <p:ph type="dt" sz="half" idx="10"/>
          </p:nvPr>
        </p:nvSpPr>
        <p:spPr>
          <a:ln/>
        </p:spPr>
        <p:txBody>
          <a:bodyPr/>
          <a:lstStyle>
            <a:lvl1pPr>
              <a:defRPr/>
            </a:lvl1pPr>
          </a:lstStyle>
          <a:p>
            <a:pPr>
              <a:defRPr/>
            </a:pPr>
            <a:endParaRPr lang="sr-Latn-CS"/>
          </a:p>
        </p:txBody>
      </p:sp>
      <p:sp>
        <p:nvSpPr>
          <p:cNvPr id="6"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7" name="Rectangle 41"/>
          <p:cNvSpPr>
            <a:spLocks noGrp="1" noChangeArrowheads="1"/>
          </p:cNvSpPr>
          <p:nvPr>
            <p:ph type="sldNum" sz="quarter" idx="12"/>
          </p:nvPr>
        </p:nvSpPr>
        <p:spPr>
          <a:ln/>
        </p:spPr>
        <p:txBody>
          <a:bodyPr/>
          <a:lstStyle>
            <a:lvl1pPr>
              <a:defRPr/>
            </a:lvl1pPr>
          </a:lstStyle>
          <a:p>
            <a:pPr>
              <a:defRPr/>
            </a:pPr>
            <a:fld id="{3D545B80-06CA-4038-8899-DFAE777B628B}" type="slidenum">
              <a:rPr lang="sr-Latn-CS"/>
              <a:pPr>
                <a:defRPr/>
              </a:pPr>
              <a:t>‹#›</a:t>
            </a:fld>
            <a:endParaRPr lang="sr-Latn-C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endParaRPr lang="sr-Latn-CS"/>
          </a:p>
        </p:txBody>
      </p:sp>
      <p:sp>
        <p:nvSpPr>
          <p:cNvPr id="5"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6" name="Rectangle 41"/>
          <p:cNvSpPr>
            <a:spLocks noGrp="1" noChangeArrowheads="1"/>
          </p:cNvSpPr>
          <p:nvPr>
            <p:ph type="sldNum" sz="quarter" idx="12"/>
          </p:nvPr>
        </p:nvSpPr>
        <p:spPr>
          <a:ln/>
        </p:spPr>
        <p:txBody>
          <a:bodyPr/>
          <a:lstStyle>
            <a:lvl1pPr>
              <a:defRPr/>
            </a:lvl1pPr>
          </a:lstStyle>
          <a:p>
            <a:pPr>
              <a:defRPr/>
            </a:pPr>
            <a:fld id="{B5A9DF52-957A-4C5A-8FA6-18CDB733411D}" type="slidenum">
              <a:rPr lang="sr-Latn-CS"/>
              <a:pPr>
                <a:defRPr/>
              </a:pPr>
              <a:t>‹#›</a:t>
            </a:fld>
            <a:endParaRPr lang="sr-Latn-C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endParaRPr lang="sr-Latn-CS"/>
          </a:p>
        </p:txBody>
      </p:sp>
      <p:sp>
        <p:nvSpPr>
          <p:cNvPr id="5"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6" name="Rectangle 41"/>
          <p:cNvSpPr>
            <a:spLocks noGrp="1" noChangeArrowheads="1"/>
          </p:cNvSpPr>
          <p:nvPr>
            <p:ph type="sldNum" sz="quarter" idx="12"/>
          </p:nvPr>
        </p:nvSpPr>
        <p:spPr>
          <a:ln/>
        </p:spPr>
        <p:txBody>
          <a:bodyPr/>
          <a:lstStyle>
            <a:lvl1pPr>
              <a:defRPr/>
            </a:lvl1pPr>
          </a:lstStyle>
          <a:p>
            <a:pPr>
              <a:defRPr/>
            </a:pPr>
            <a:fld id="{60BF09B8-0DB7-4F4A-84B5-2ED78DA0E1D8}" type="slidenum">
              <a:rPr lang="sr-Latn-CS"/>
              <a:pPr>
                <a:defRPr/>
              </a:pPr>
              <a:t>‹#›</a:t>
            </a:fld>
            <a:endParaRPr lang="sr-Latn-C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35842" name="Group 2"/>
          <p:cNvGrpSpPr>
            <a:grpSpLocks/>
          </p:cNvGrpSpPr>
          <p:nvPr/>
        </p:nvGrpSpPr>
        <p:grpSpPr bwMode="auto">
          <a:xfrm>
            <a:off x="3800475" y="1789113"/>
            <a:ext cx="5340350" cy="5056187"/>
            <a:chOff x="2394" y="1127"/>
            <a:chExt cx="3364" cy="3185"/>
          </a:xfrm>
        </p:grpSpPr>
        <p:sp>
          <p:nvSpPr>
            <p:cNvPr id="24579"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0"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24581"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2"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83"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4"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5"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6"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7"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8"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89"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0"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en-US">
                <a:latin typeface="Tahoma" charset="0"/>
                <a:cs typeface="+mn-cs"/>
              </a:endParaRPr>
            </a:p>
          </p:txBody>
        </p:sp>
        <p:sp>
          <p:nvSpPr>
            <p:cNvPr id="24591"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sp>
          <p:nvSpPr>
            <p:cNvPr id="24592"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3"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4"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5"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6"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7"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8"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9"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sp>
          <p:nvSpPr>
            <p:cNvPr id="24600"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1"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2"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3"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en-US">
                <a:latin typeface="Tahoma" charset="0"/>
                <a:cs typeface="+mn-cs"/>
              </a:endParaRPr>
            </a:p>
          </p:txBody>
        </p:sp>
        <p:sp>
          <p:nvSpPr>
            <p:cNvPr id="24604"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24605"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en-US">
                <a:latin typeface="Tahoma" charset="0"/>
                <a:cs typeface="+mn-cs"/>
              </a:endParaRPr>
            </a:p>
          </p:txBody>
        </p:sp>
        <p:sp>
          <p:nvSpPr>
            <p:cNvPr id="24606"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7"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8"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en-US">
                <a:latin typeface="Tahoma" charset="0"/>
                <a:cs typeface="+mn-cs"/>
              </a:endParaRPr>
            </a:p>
          </p:txBody>
        </p:sp>
        <p:sp>
          <p:nvSpPr>
            <p:cNvPr id="24609"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610"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24611"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a:latin typeface="Tahoma" charset="0"/>
                <a:cs typeface="+mn-cs"/>
              </a:endParaRPr>
            </a:p>
          </p:txBody>
        </p:sp>
        <p:sp>
          <p:nvSpPr>
            <p:cNvPr id="24612"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grpSp>
      <p:sp>
        <p:nvSpPr>
          <p:cNvPr id="24613"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sr-Latn-CS" smtClean="0"/>
              <a:t>Click to edit Master title style</a:t>
            </a:r>
          </a:p>
        </p:txBody>
      </p:sp>
      <p:sp>
        <p:nvSpPr>
          <p:cNvPr id="24614" name="Rectangle 38"/>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r-Latn-CS" smtClean="0"/>
              <a:t>Click to edit Master text styles</a:t>
            </a:r>
          </a:p>
          <a:p>
            <a:pPr lvl="1"/>
            <a:r>
              <a:rPr lang="sr-Latn-CS" smtClean="0"/>
              <a:t>Second level</a:t>
            </a:r>
          </a:p>
          <a:p>
            <a:pPr lvl="2"/>
            <a:r>
              <a:rPr lang="sr-Latn-CS" smtClean="0"/>
              <a:t>Third level</a:t>
            </a:r>
          </a:p>
          <a:p>
            <a:pPr lvl="3"/>
            <a:r>
              <a:rPr lang="sr-Latn-CS" smtClean="0"/>
              <a:t>Fourth level</a:t>
            </a:r>
          </a:p>
          <a:p>
            <a:pPr lvl="4"/>
            <a:r>
              <a:rPr lang="sr-Latn-CS" smtClean="0"/>
              <a:t>Fifth level</a:t>
            </a:r>
          </a:p>
        </p:txBody>
      </p:sp>
      <p:sp>
        <p:nvSpPr>
          <p:cNvPr id="24615"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cs typeface="+mn-cs"/>
              </a:defRPr>
            </a:lvl1pPr>
          </a:lstStyle>
          <a:p>
            <a:pPr>
              <a:defRPr/>
            </a:pPr>
            <a:endParaRPr lang="sr-Latn-CS"/>
          </a:p>
        </p:txBody>
      </p:sp>
      <p:sp>
        <p:nvSpPr>
          <p:cNvPr id="24616"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Tahoma" charset="0"/>
                <a:cs typeface="+mn-cs"/>
              </a:defRPr>
            </a:lvl1pPr>
          </a:lstStyle>
          <a:p>
            <a:pPr>
              <a:defRPr/>
            </a:pPr>
            <a:endParaRPr lang="sr-Latn-CS"/>
          </a:p>
        </p:txBody>
      </p:sp>
      <p:sp>
        <p:nvSpPr>
          <p:cNvPr id="24617"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cs typeface="+mn-cs"/>
              </a:defRPr>
            </a:lvl1pPr>
          </a:lstStyle>
          <a:p>
            <a:pPr>
              <a:defRPr/>
            </a:pPr>
            <a:fld id="{44E60E21-DA1E-4D85-83F0-B8AEA0591EF4}" type="slidenum">
              <a:rPr lang="sr-Latn-CS"/>
              <a:pPr>
                <a:defRPr/>
              </a:pPr>
              <a:t>‹#›</a:t>
            </a:fld>
            <a:endParaRPr lang="sr-Latn-CS"/>
          </a:p>
        </p:txBody>
      </p:sp>
    </p:spTree>
  </p:cSld>
  <p:clrMap bg1="lt1" tx1="dk1" bg2="lt2" tx2="dk2" accent1="accent1" accent2="accent2" accent3="accent3" accent4="accent4" accent5="accent5" accent6="accent6" hlink="hlink" folHlink="folHlink"/>
  <p:sldLayoutIdLst>
    <p:sldLayoutId id="2147483688"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FFFFFF"/>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FFFFFF"/>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FFFFFF"/>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oleObject" Target="../embeddings/Microsoft_Word_97_-_2003_Document1.doc"/><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4.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3" name="TextBox 2"/>
          <p:cNvSpPr txBox="1"/>
          <p:nvPr/>
        </p:nvSpPr>
        <p:spPr>
          <a:xfrm>
            <a:off x="827584" y="980728"/>
            <a:ext cx="6291402" cy="3108543"/>
          </a:xfrm>
          <a:prstGeom prst="rect">
            <a:avLst/>
          </a:prstGeom>
          <a:noFill/>
        </p:spPr>
        <p:txBody>
          <a:bodyPr wrap="none" rtlCol="0">
            <a:spAutoFit/>
          </a:bodyPr>
          <a:lstStyle/>
          <a:p>
            <a:r>
              <a:rPr lang="sr-Cyrl-RS" sz="2800" b="1" dirty="0" smtClean="0">
                <a:solidFill>
                  <a:schemeClr val="accent5">
                    <a:lumMod val="10000"/>
                  </a:schemeClr>
                </a:solidFill>
                <a:latin typeface="+mj-lt"/>
              </a:rPr>
              <a:t>Фазе аналитичког процеса</a:t>
            </a:r>
            <a:r>
              <a:rPr lang="sr-Cyrl-RS" sz="2800" dirty="0" smtClean="0">
                <a:solidFill>
                  <a:schemeClr val="accent5">
                    <a:lumMod val="10000"/>
                  </a:schemeClr>
                </a:solidFill>
                <a:latin typeface="+mj-lt"/>
              </a:rPr>
              <a:t>:</a:t>
            </a:r>
          </a:p>
          <a:p>
            <a:pPr marL="457200" indent="-457200">
              <a:buFont typeface="Arial" pitchFamily="34" charset="0"/>
              <a:buChar char="•"/>
            </a:pPr>
            <a:r>
              <a:rPr lang="sr-Cyrl-RS" sz="2800" dirty="0" smtClean="0">
                <a:solidFill>
                  <a:schemeClr val="accent5">
                    <a:lumMod val="10000"/>
                  </a:schemeClr>
                </a:solidFill>
                <a:latin typeface="+mj-lt"/>
              </a:rPr>
              <a:t>Идентификација проблема</a:t>
            </a:r>
          </a:p>
          <a:p>
            <a:pPr marL="457200" indent="-457200">
              <a:buFont typeface="Arial" pitchFamily="34" charset="0"/>
              <a:buChar char="•"/>
            </a:pPr>
            <a:r>
              <a:rPr lang="sr-Cyrl-RS" sz="2800" dirty="0" smtClean="0">
                <a:solidFill>
                  <a:schemeClr val="accent5">
                    <a:lumMod val="10000"/>
                  </a:schemeClr>
                </a:solidFill>
                <a:latin typeface="+mj-lt"/>
              </a:rPr>
              <a:t>Избор методе</a:t>
            </a:r>
          </a:p>
          <a:p>
            <a:pPr marL="457200" indent="-457200">
              <a:buFont typeface="Arial" pitchFamily="34" charset="0"/>
              <a:buChar char="•"/>
            </a:pPr>
            <a:r>
              <a:rPr lang="sr-Cyrl-RS" sz="2800" dirty="0" smtClean="0">
                <a:solidFill>
                  <a:schemeClr val="accent5">
                    <a:lumMod val="10000"/>
                  </a:schemeClr>
                </a:solidFill>
                <a:latin typeface="+mj-lt"/>
              </a:rPr>
              <a:t>Узимање узорка</a:t>
            </a:r>
          </a:p>
          <a:p>
            <a:pPr marL="457200" indent="-457200">
              <a:buFont typeface="Arial" pitchFamily="34" charset="0"/>
              <a:buChar char="•"/>
            </a:pPr>
            <a:r>
              <a:rPr lang="sr-Cyrl-RS" sz="2800" dirty="0" smtClean="0">
                <a:solidFill>
                  <a:schemeClr val="accent5">
                    <a:lumMod val="10000"/>
                  </a:schemeClr>
                </a:solidFill>
                <a:latin typeface="+mj-lt"/>
              </a:rPr>
              <a:t>Припрема (обрада) узорка</a:t>
            </a:r>
          </a:p>
          <a:p>
            <a:pPr marL="457200" indent="-457200">
              <a:buFont typeface="Arial" pitchFamily="34" charset="0"/>
              <a:buChar char="•"/>
            </a:pPr>
            <a:r>
              <a:rPr lang="sr-Cyrl-RS" sz="2800" dirty="0" smtClean="0">
                <a:solidFill>
                  <a:schemeClr val="accent5">
                    <a:lumMod val="10000"/>
                  </a:schemeClr>
                </a:solidFill>
                <a:latin typeface="+mj-lt"/>
              </a:rPr>
              <a:t>Одређивање</a:t>
            </a:r>
          </a:p>
          <a:p>
            <a:pPr marL="457200" indent="-457200">
              <a:buFont typeface="Arial" pitchFamily="34" charset="0"/>
              <a:buChar char="•"/>
            </a:pPr>
            <a:r>
              <a:rPr lang="sr-Cyrl-RS" sz="2800" dirty="0" smtClean="0">
                <a:solidFill>
                  <a:schemeClr val="accent5">
                    <a:lumMod val="10000"/>
                  </a:schemeClr>
                </a:solidFill>
                <a:latin typeface="+mj-lt"/>
              </a:rPr>
              <a:t>Обрада и приказивање резултата</a:t>
            </a:r>
            <a:endParaRPr lang="en-US" sz="2800" dirty="0">
              <a:solidFill>
                <a:schemeClr val="accent5">
                  <a:lumMod val="10000"/>
                </a:schemeClr>
              </a:solidFill>
              <a:latin typeface="+mj-lt"/>
            </a:endParaRPr>
          </a:p>
        </p:txBody>
      </p:sp>
      <p:sp>
        <p:nvSpPr>
          <p:cNvPr id="5" name="Curved Left Arrow 4"/>
          <p:cNvSpPr/>
          <p:nvPr/>
        </p:nvSpPr>
        <p:spPr>
          <a:xfrm>
            <a:off x="6012160" y="2780928"/>
            <a:ext cx="1656183" cy="2376264"/>
          </a:xfrm>
          <a:prstGeom prst="curvedLeftArrow">
            <a:avLst>
              <a:gd name="adj1" fmla="val 25000"/>
              <a:gd name="adj2" fmla="val 50000"/>
              <a:gd name="adj3" fmla="val 335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1691680" y="4680138"/>
            <a:ext cx="4887813" cy="954107"/>
          </a:xfrm>
          <a:prstGeom prst="rect">
            <a:avLst/>
          </a:prstGeom>
          <a:noFill/>
        </p:spPr>
        <p:txBody>
          <a:bodyPr wrap="none" rtlCol="0">
            <a:spAutoFit/>
          </a:bodyPr>
          <a:lstStyle/>
          <a:p>
            <a:r>
              <a:rPr lang="sr-Cyrl-RS" sz="2800" dirty="0" smtClean="0">
                <a:solidFill>
                  <a:schemeClr val="accent5">
                    <a:lumMod val="10000"/>
                  </a:schemeClr>
                </a:solidFill>
                <a:latin typeface="+mj-lt"/>
              </a:rPr>
              <a:t>Мерење, растварање,</a:t>
            </a:r>
          </a:p>
          <a:p>
            <a:r>
              <a:rPr lang="sr-Cyrl-RS" sz="2800" b="1" dirty="0" smtClean="0">
                <a:solidFill>
                  <a:schemeClr val="accent5">
                    <a:lumMod val="10000"/>
                  </a:schemeClr>
                </a:solidFill>
                <a:latin typeface="+mj-lt"/>
              </a:rPr>
              <a:t>одвајање</a:t>
            </a:r>
            <a:r>
              <a:rPr lang="sr-Cyrl-RS" sz="2800" dirty="0" smtClean="0">
                <a:solidFill>
                  <a:schemeClr val="accent5">
                    <a:lumMod val="10000"/>
                  </a:schemeClr>
                </a:solidFill>
                <a:latin typeface="+mj-lt"/>
              </a:rPr>
              <a:t> жељеног састојка</a:t>
            </a:r>
            <a:endParaRPr lang="en-US" sz="2800" dirty="0">
              <a:solidFill>
                <a:schemeClr val="accent5">
                  <a:lumMod val="10000"/>
                </a:schemeClr>
              </a:solidFill>
              <a:latin typeface="+mj-lt"/>
            </a:endParaRPr>
          </a:p>
        </p:txBody>
      </p:sp>
    </p:spTree>
    <p:extLst>
      <p:ext uri="{BB962C8B-B14F-4D97-AF65-F5344CB8AC3E}">
        <p14:creationId xmlns:p14="http://schemas.microsoft.com/office/powerpoint/2010/main" val="3961506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679943428"/>
              </p:ext>
            </p:extLst>
          </p:nvPr>
        </p:nvGraphicFramePr>
        <p:xfrm>
          <a:off x="1331640" y="332656"/>
          <a:ext cx="6696744" cy="5899718"/>
        </p:xfrm>
        <a:graphic>
          <a:graphicData uri="http://schemas.openxmlformats.org/presentationml/2006/ole">
            <mc:AlternateContent xmlns:mc="http://schemas.openxmlformats.org/markup-compatibility/2006">
              <mc:Choice xmlns:v="urn:schemas-microsoft-com:vml" Requires="v">
                <p:oleObj spid="_x0000_s4101" name="Document" r:id="rId3" imgW="6075426" imgH="5199391" progId="Word.Document.8">
                  <p:embed/>
                </p:oleObj>
              </mc:Choice>
              <mc:Fallback>
                <p:oleObj name="Document" r:id="rId3" imgW="6075426" imgH="5199391"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32656"/>
                        <a:ext cx="6696744" cy="5899718"/>
                      </a:xfrm>
                      <a:prstGeom prst="rect">
                        <a:avLst/>
                      </a:prstGeom>
                      <a:noFill/>
                      <a:ln>
                        <a:noFill/>
                      </a:ln>
                      <a:effectLst/>
                    </p:spPr>
                  </p:pic>
                </p:oleObj>
              </mc:Fallback>
            </mc:AlternateContent>
          </a:graphicData>
        </a:graphic>
      </p:graphicFrame>
      <p:sp>
        <p:nvSpPr>
          <p:cNvPr id="4" name="Rounded Rectangle 3"/>
          <p:cNvSpPr/>
          <p:nvPr/>
        </p:nvSpPr>
        <p:spPr>
          <a:xfrm>
            <a:off x="4573918" y="5661248"/>
            <a:ext cx="3168352" cy="360040"/>
          </a:xfrm>
          <a:prstGeom prst="roundRect">
            <a:avLst/>
          </a:prstGeom>
          <a:noFill/>
          <a:ln>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8457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2" name="TextBox 1"/>
          <p:cNvSpPr txBox="1"/>
          <p:nvPr/>
        </p:nvSpPr>
        <p:spPr>
          <a:xfrm>
            <a:off x="1259632" y="332656"/>
            <a:ext cx="4764446" cy="523220"/>
          </a:xfrm>
          <a:prstGeom prst="rect">
            <a:avLst/>
          </a:prstGeom>
          <a:noFill/>
        </p:spPr>
        <p:txBody>
          <a:bodyPr wrap="none" rtlCol="0">
            <a:spAutoFit/>
          </a:bodyPr>
          <a:lstStyle/>
          <a:p>
            <a:r>
              <a:rPr lang="sr-Latn-RS" sz="2800" dirty="0" smtClean="0">
                <a:solidFill>
                  <a:schemeClr val="accent5">
                    <a:lumMod val="10000"/>
                  </a:schemeClr>
                </a:solidFill>
                <a:latin typeface="+mj-lt"/>
              </a:rPr>
              <a:t>Kratka istorija hromatografije</a:t>
            </a:r>
            <a:endParaRPr lang="en-US" sz="2800" dirty="0">
              <a:solidFill>
                <a:schemeClr val="accent5">
                  <a:lumMod val="10000"/>
                </a:schemeClr>
              </a:solidFill>
              <a:latin typeface="+mj-lt"/>
            </a:endParaRPr>
          </a:p>
        </p:txBody>
      </p:sp>
      <p:pic>
        <p:nvPicPr>
          <p:cNvPr id="4" name="Picture 7" descr="tswett7.jpg (5292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967992"/>
            <a:ext cx="1944687" cy="187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919720" y="2996952"/>
            <a:ext cx="2714141" cy="584775"/>
          </a:xfrm>
          <a:prstGeom prst="rect">
            <a:avLst/>
          </a:prstGeom>
        </p:spPr>
        <p:txBody>
          <a:bodyPr wrap="none">
            <a:spAutoFit/>
          </a:bodyPr>
          <a:lstStyle/>
          <a:p>
            <a:pPr algn="ctr"/>
            <a:r>
              <a:rPr lang="sr-Cyrl-RS" sz="1600" b="1" dirty="0">
                <a:latin typeface="+mj-lt"/>
              </a:rPr>
              <a:t>Михаил Семёнович </a:t>
            </a:r>
            <a:r>
              <a:rPr lang="sr-Cyrl-RS" sz="1600" b="1" dirty="0" smtClean="0">
                <a:latin typeface="+mj-lt"/>
              </a:rPr>
              <a:t>Цвет</a:t>
            </a:r>
            <a:endParaRPr lang="sr-Latn-RS" sz="1600" b="1" dirty="0" smtClean="0">
              <a:latin typeface="+mj-lt"/>
            </a:endParaRPr>
          </a:p>
          <a:p>
            <a:pPr algn="ctr"/>
            <a:r>
              <a:rPr lang="sr-Latn-RS" sz="1600" b="1" dirty="0" smtClean="0">
                <a:latin typeface="+mj-lt"/>
              </a:rPr>
              <a:t>(1872 – 1919)</a:t>
            </a:r>
            <a:endParaRPr lang="en-US" sz="1600" dirty="0">
              <a:latin typeface="+mj-lt"/>
            </a:endParaRPr>
          </a:p>
        </p:txBody>
      </p:sp>
      <p:sp>
        <p:nvSpPr>
          <p:cNvPr id="6" name="Rectangle 5"/>
          <p:cNvSpPr/>
          <p:nvPr/>
        </p:nvSpPr>
        <p:spPr>
          <a:xfrm>
            <a:off x="323528" y="2132856"/>
            <a:ext cx="4572000" cy="3970318"/>
          </a:xfrm>
          <a:prstGeom prst="rect">
            <a:avLst/>
          </a:prstGeom>
          <a:ln>
            <a:solidFill>
              <a:schemeClr val="accent5">
                <a:lumMod val="25000"/>
              </a:schemeClr>
            </a:solidFill>
          </a:ln>
        </p:spPr>
        <p:txBody>
          <a:bodyPr>
            <a:spAutoFit/>
          </a:bodyPr>
          <a:lstStyle/>
          <a:p>
            <a:r>
              <a:rPr lang="en-US" i="1" dirty="0">
                <a:latin typeface="Times New Roman"/>
              </a:rPr>
              <a:t>It is very instructive to observe the adsorption</a:t>
            </a:r>
            <a:endParaRPr lang="en-US" dirty="0">
              <a:latin typeface="Times New Roman"/>
            </a:endParaRPr>
          </a:p>
          <a:p>
            <a:pPr marR="41770" algn="just"/>
            <a:r>
              <a:rPr lang="en-US" i="1" dirty="0">
                <a:latin typeface="Times New Roman"/>
              </a:rPr>
              <a:t>phenomena during filtration through a powder. First a </a:t>
            </a:r>
            <a:r>
              <a:rPr lang="en-US" i="1" dirty="0" err="1">
                <a:latin typeface="Times New Roman"/>
              </a:rPr>
              <a:t>colourless</a:t>
            </a:r>
            <a:r>
              <a:rPr lang="en-US" i="1" dirty="0">
                <a:latin typeface="Times New Roman"/>
              </a:rPr>
              <a:t>, then a yellow (carotene) liquid flows out from the bottom of the funnel, while a bright green ring forms at the top of the inulin column, below which a yellow ring soon appears. On subsequent washing of the inulin column with pure ligroin, both rings, the green and the yellow, are considerably widened and move down the column.</a:t>
            </a:r>
            <a:endParaRPr lang="en-US" dirty="0">
              <a:latin typeface="Times New Roman"/>
            </a:endParaRPr>
          </a:p>
          <a:p>
            <a:endParaRPr lang="en-US" i="1" dirty="0">
              <a:latin typeface="Times New Roman"/>
            </a:endParaRPr>
          </a:p>
          <a:p>
            <a:pPr marR="40670" lvl="1" algn="ctr"/>
            <a:r>
              <a:rPr lang="en-US" dirty="0">
                <a:latin typeface="Times New Roman"/>
              </a:rPr>
              <a:t>M.S. </a:t>
            </a:r>
            <a:r>
              <a:rPr lang="en-US" dirty="0" err="1">
                <a:latin typeface="Times New Roman"/>
              </a:rPr>
              <a:t>Tswett</a:t>
            </a:r>
            <a:endParaRPr lang="en-US" dirty="0">
              <a:latin typeface="Times New Roman"/>
            </a:endParaRPr>
          </a:p>
          <a:p>
            <a:r>
              <a:rPr lang="en-US" i="1" dirty="0">
                <a:latin typeface="Times New Roman"/>
              </a:rPr>
              <a:t>Tr. </a:t>
            </a:r>
            <a:r>
              <a:rPr lang="en-US" i="1" dirty="0" err="1">
                <a:latin typeface="Times New Roman"/>
              </a:rPr>
              <a:t>Varshav</a:t>
            </a:r>
            <a:r>
              <a:rPr lang="en-US" i="1" dirty="0">
                <a:latin typeface="Times New Roman"/>
              </a:rPr>
              <a:t>. </a:t>
            </a:r>
            <a:r>
              <a:rPr lang="en-US" i="1" dirty="0" err="1">
                <a:latin typeface="Times New Roman"/>
              </a:rPr>
              <a:t>Obshch</a:t>
            </a:r>
            <a:r>
              <a:rPr lang="en-US" i="1" dirty="0">
                <a:latin typeface="Times New Roman"/>
              </a:rPr>
              <a:t>. </a:t>
            </a:r>
            <a:r>
              <a:rPr lang="en-US" i="1" dirty="0" err="1">
                <a:latin typeface="Times New Roman"/>
              </a:rPr>
              <a:t>Estestvoispyt</a:t>
            </a:r>
            <a:r>
              <a:rPr lang="en-US" i="1" dirty="0">
                <a:latin typeface="Times New Roman"/>
              </a:rPr>
              <a:t>., </a:t>
            </a:r>
            <a:r>
              <a:rPr lang="en-US" i="1" dirty="0" err="1">
                <a:latin typeface="Times New Roman"/>
              </a:rPr>
              <a:t>Otd</a:t>
            </a:r>
            <a:r>
              <a:rPr lang="en-US" i="1" dirty="0">
                <a:latin typeface="Times New Roman"/>
              </a:rPr>
              <a:t>. Biol.,</a:t>
            </a:r>
            <a:endParaRPr lang="en-US" dirty="0">
              <a:latin typeface="Times New Roman"/>
            </a:endParaRPr>
          </a:p>
          <a:p>
            <a:pPr marR="41570" algn="ctr"/>
            <a:r>
              <a:rPr lang="en-US" dirty="0">
                <a:latin typeface="Times New Roman"/>
              </a:rPr>
              <a:t>14 (1903) 20</a:t>
            </a:r>
          </a:p>
        </p:txBody>
      </p:sp>
      <p:sp>
        <p:nvSpPr>
          <p:cNvPr id="10" name="TextBox 9"/>
          <p:cNvSpPr txBox="1"/>
          <p:nvPr/>
        </p:nvSpPr>
        <p:spPr>
          <a:xfrm>
            <a:off x="5292080" y="4005064"/>
            <a:ext cx="3300327" cy="1477328"/>
          </a:xfrm>
          <a:prstGeom prst="rect">
            <a:avLst/>
          </a:prstGeom>
          <a:noFill/>
        </p:spPr>
        <p:txBody>
          <a:bodyPr wrap="none" rtlCol="0">
            <a:spAutoFit/>
          </a:bodyPr>
          <a:lstStyle/>
          <a:p>
            <a:r>
              <a:rPr lang="sr-Cyrl-RS" b="1" dirty="0" smtClean="0">
                <a:solidFill>
                  <a:schemeClr val="accent5">
                    <a:lumMod val="10000"/>
                  </a:schemeClr>
                </a:solidFill>
              </a:rPr>
              <a:t>1903</a:t>
            </a:r>
            <a:r>
              <a:rPr lang="sr-Cyrl-RS" dirty="0" smtClean="0">
                <a:solidFill>
                  <a:schemeClr val="accent5">
                    <a:lumMod val="10000"/>
                  </a:schemeClr>
                </a:solidFill>
              </a:rPr>
              <a:t>. </a:t>
            </a:r>
            <a:r>
              <a:rPr lang="en-US" dirty="0" err="1">
                <a:solidFill>
                  <a:schemeClr val="accent5">
                    <a:lumMod val="10000"/>
                  </a:schemeClr>
                </a:solidFill>
              </a:rPr>
              <a:t>opisao</a:t>
            </a:r>
            <a:r>
              <a:rPr lang="en-US" dirty="0">
                <a:solidFill>
                  <a:schemeClr val="accent5">
                    <a:lumMod val="10000"/>
                  </a:schemeClr>
                </a:solidFill>
              </a:rPr>
              <a:t> </a:t>
            </a:r>
            <a:r>
              <a:rPr lang="en-US" dirty="0" err="1">
                <a:solidFill>
                  <a:schemeClr val="accent5">
                    <a:lumMod val="10000"/>
                  </a:schemeClr>
                </a:solidFill>
              </a:rPr>
              <a:t>razdvajanje</a:t>
            </a:r>
            <a:r>
              <a:rPr lang="en-US" dirty="0">
                <a:solidFill>
                  <a:schemeClr val="accent5">
                    <a:lumMod val="10000"/>
                  </a:schemeClr>
                </a:solidFill>
              </a:rPr>
              <a:t> </a:t>
            </a:r>
            <a:endParaRPr lang="en-US" dirty="0" smtClean="0">
              <a:solidFill>
                <a:schemeClr val="accent5">
                  <a:lumMod val="10000"/>
                </a:schemeClr>
              </a:solidFill>
            </a:endParaRPr>
          </a:p>
          <a:p>
            <a:r>
              <a:rPr lang="en-US" dirty="0" err="1" smtClean="0">
                <a:solidFill>
                  <a:schemeClr val="accent5">
                    <a:lumMod val="10000"/>
                  </a:schemeClr>
                </a:solidFill>
              </a:rPr>
              <a:t>Pigmenata</a:t>
            </a:r>
            <a:r>
              <a:rPr lang="en-US" dirty="0" smtClean="0">
                <a:solidFill>
                  <a:schemeClr val="accent5">
                    <a:lumMod val="10000"/>
                  </a:schemeClr>
                </a:solidFill>
              </a:rPr>
              <a:t> </a:t>
            </a:r>
            <a:r>
              <a:rPr lang="en-US" dirty="0" err="1" smtClean="0">
                <a:solidFill>
                  <a:schemeClr val="accent5">
                    <a:lumMod val="10000"/>
                  </a:schemeClr>
                </a:solidFill>
              </a:rPr>
              <a:t>iz</a:t>
            </a:r>
            <a:r>
              <a:rPr lang="en-US" dirty="0" smtClean="0">
                <a:solidFill>
                  <a:schemeClr val="accent5">
                    <a:lumMod val="10000"/>
                  </a:schemeClr>
                </a:solidFill>
              </a:rPr>
              <a:t> </a:t>
            </a:r>
            <a:r>
              <a:rPr lang="en-US" dirty="0" err="1">
                <a:solidFill>
                  <a:schemeClr val="accent5">
                    <a:lumMod val="10000"/>
                  </a:schemeClr>
                </a:solidFill>
              </a:rPr>
              <a:t>ekstrakta</a:t>
            </a:r>
            <a:r>
              <a:rPr lang="en-US" dirty="0">
                <a:solidFill>
                  <a:schemeClr val="accent5">
                    <a:lumMod val="10000"/>
                  </a:schemeClr>
                </a:solidFill>
              </a:rPr>
              <a:t> </a:t>
            </a:r>
            <a:r>
              <a:rPr lang="en-US" dirty="0" err="1">
                <a:solidFill>
                  <a:schemeClr val="accent5">
                    <a:lumMod val="10000"/>
                  </a:schemeClr>
                </a:solidFill>
              </a:rPr>
              <a:t>lišća</a:t>
            </a:r>
            <a:r>
              <a:rPr lang="en-US" dirty="0">
                <a:solidFill>
                  <a:schemeClr val="accent5">
                    <a:lumMod val="10000"/>
                  </a:schemeClr>
                </a:solidFill>
              </a:rPr>
              <a:t> </a:t>
            </a:r>
          </a:p>
          <a:p>
            <a:r>
              <a:rPr lang="en-US" dirty="0">
                <a:solidFill>
                  <a:schemeClr val="accent5">
                    <a:lumMod val="10000"/>
                  </a:schemeClr>
                </a:solidFill>
              </a:rPr>
              <a:t>(O </a:t>
            </a:r>
            <a:r>
              <a:rPr lang="en-US" dirty="0" err="1">
                <a:solidFill>
                  <a:schemeClr val="accent5">
                    <a:lumMod val="10000"/>
                  </a:schemeClr>
                </a:solidFill>
              </a:rPr>
              <a:t>novoj</a:t>
            </a:r>
            <a:r>
              <a:rPr lang="en-US" dirty="0">
                <a:solidFill>
                  <a:schemeClr val="accent5">
                    <a:lumMod val="10000"/>
                  </a:schemeClr>
                </a:solidFill>
              </a:rPr>
              <a:t> </a:t>
            </a:r>
            <a:r>
              <a:rPr lang="en-US" dirty="0" err="1">
                <a:solidFill>
                  <a:schemeClr val="accent5">
                    <a:lumMod val="10000"/>
                  </a:schemeClr>
                </a:solidFill>
              </a:rPr>
              <a:t>vrsti</a:t>
            </a:r>
            <a:r>
              <a:rPr lang="en-US" dirty="0">
                <a:solidFill>
                  <a:schemeClr val="accent5">
                    <a:lumMod val="10000"/>
                  </a:schemeClr>
                </a:solidFill>
              </a:rPr>
              <a:t> </a:t>
            </a:r>
            <a:r>
              <a:rPr lang="en-US" dirty="0" err="1">
                <a:solidFill>
                  <a:schemeClr val="accent5">
                    <a:lumMod val="10000"/>
                  </a:schemeClr>
                </a:solidFill>
              </a:rPr>
              <a:t>adsorpcionog</a:t>
            </a:r>
            <a:endParaRPr lang="en-US" dirty="0">
              <a:solidFill>
                <a:schemeClr val="accent5">
                  <a:lumMod val="10000"/>
                </a:schemeClr>
              </a:solidFill>
            </a:endParaRPr>
          </a:p>
          <a:p>
            <a:r>
              <a:rPr lang="en-US" dirty="0" err="1">
                <a:solidFill>
                  <a:schemeClr val="accent5">
                    <a:lumMod val="10000"/>
                  </a:schemeClr>
                </a:solidFill>
              </a:rPr>
              <a:t>fenomena</a:t>
            </a:r>
            <a:r>
              <a:rPr lang="en-US" dirty="0">
                <a:solidFill>
                  <a:schemeClr val="accent5">
                    <a:lumMod val="10000"/>
                  </a:schemeClr>
                </a:solidFill>
              </a:rPr>
              <a:t> </a:t>
            </a:r>
            <a:r>
              <a:rPr lang="en-US" dirty="0" err="1">
                <a:solidFill>
                  <a:schemeClr val="accent5">
                    <a:lumMod val="10000"/>
                  </a:schemeClr>
                </a:solidFill>
              </a:rPr>
              <a:t>i</a:t>
            </a:r>
            <a:r>
              <a:rPr lang="en-US" dirty="0">
                <a:solidFill>
                  <a:schemeClr val="accent5">
                    <a:lumMod val="10000"/>
                  </a:schemeClr>
                </a:solidFill>
              </a:rPr>
              <a:t> </a:t>
            </a:r>
            <a:r>
              <a:rPr lang="en-US" dirty="0" err="1">
                <a:solidFill>
                  <a:schemeClr val="accent5">
                    <a:lumMod val="10000"/>
                  </a:schemeClr>
                </a:solidFill>
              </a:rPr>
              <a:t>njegovoj</a:t>
            </a:r>
            <a:r>
              <a:rPr lang="en-US" dirty="0">
                <a:solidFill>
                  <a:schemeClr val="accent5">
                    <a:lumMod val="10000"/>
                  </a:schemeClr>
                </a:solidFill>
              </a:rPr>
              <a:t> </a:t>
            </a:r>
            <a:r>
              <a:rPr lang="en-US" dirty="0" err="1">
                <a:solidFill>
                  <a:schemeClr val="accent5">
                    <a:lumMod val="10000"/>
                  </a:schemeClr>
                </a:solidFill>
              </a:rPr>
              <a:t>primeni</a:t>
            </a:r>
            <a:r>
              <a:rPr lang="en-US" dirty="0">
                <a:solidFill>
                  <a:schemeClr val="accent5">
                    <a:lumMod val="10000"/>
                  </a:schemeClr>
                </a:solidFill>
              </a:rPr>
              <a:t> u</a:t>
            </a:r>
          </a:p>
          <a:p>
            <a:r>
              <a:rPr lang="en-US" dirty="0" err="1">
                <a:solidFill>
                  <a:schemeClr val="accent5">
                    <a:lumMod val="10000"/>
                  </a:schemeClr>
                </a:solidFill>
              </a:rPr>
              <a:t>biohemijskoj</a:t>
            </a:r>
            <a:r>
              <a:rPr lang="en-US" dirty="0">
                <a:solidFill>
                  <a:schemeClr val="accent5">
                    <a:lumMod val="10000"/>
                  </a:schemeClr>
                </a:solidFill>
              </a:rPr>
              <a:t> </a:t>
            </a:r>
            <a:r>
              <a:rPr lang="en-US" dirty="0" err="1">
                <a:solidFill>
                  <a:schemeClr val="accent5">
                    <a:lumMod val="10000"/>
                  </a:schemeClr>
                </a:solidFill>
              </a:rPr>
              <a:t>analizi</a:t>
            </a:r>
            <a:r>
              <a:rPr lang="en-US" dirty="0">
                <a:solidFill>
                  <a:schemeClr val="accent5">
                    <a:lumMod val="10000"/>
                  </a:schemeClr>
                </a:solidFill>
              </a:rPr>
              <a:t>)</a:t>
            </a:r>
            <a:endParaRPr lang="en-US" dirty="0">
              <a:solidFill>
                <a:schemeClr val="accent5">
                  <a:lumMod val="10000"/>
                </a:schemeClr>
              </a:solidFill>
            </a:endParaRPr>
          </a:p>
        </p:txBody>
      </p:sp>
      <p:sp>
        <p:nvSpPr>
          <p:cNvPr id="11" name="Rectangle 10"/>
          <p:cNvSpPr/>
          <p:nvPr/>
        </p:nvSpPr>
        <p:spPr>
          <a:xfrm>
            <a:off x="349970" y="1340768"/>
            <a:ext cx="5112568" cy="369332"/>
          </a:xfrm>
          <a:prstGeom prst="rect">
            <a:avLst/>
          </a:prstGeom>
          <a:solidFill>
            <a:schemeClr val="tx2">
              <a:lumMod val="20000"/>
              <a:lumOff val="80000"/>
            </a:schemeClr>
          </a:solidFill>
        </p:spPr>
        <p:txBody>
          <a:bodyPr wrap="square">
            <a:spAutoFit/>
          </a:bodyPr>
          <a:lstStyle/>
          <a:p>
            <a:r>
              <a:rPr lang="el-GR" dirty="0"/>
              <a:t>χρώμα:</a:t>
            </a:r>
            <a:r>
              <a:rPr lang="en-US" dirty="0" err="1"/>
              <a:t>chroma</a:t>
            </a:r>
            <a:r>
              <a:rPr lang="en-US" dirty="0"/>
              <a:t>, </a:t>
            </a:r>
            <a:r>
              <a:rPr lang="en-US" dirty="0" err="1"/>
              <a:t>boja</a:t>
            </a:r>
            <a:r>
              <a:rPr lang="en-US" dirty="0"/>
              <a:t> </a:t>
            </a:r>
            <a:r>
              <a:rPr lang="en-US" dirty="0" err="1"/>
              <a:t>i</a:t>
            </a:r>
            <a:r>
              <a:rPr lang="en-US" dirty="0"/>
              <a:t> </a:t>
            </a:r>
            <a:r>
              <a:rPr lang="el-GR" dirty="0"/>
              <a:t>γραφειν:</a:t>
            </a:r>
            <a:r>
              <a:rPr lang="en-US" dirty="0" err="1" smtClean="0"/>
              <a:t>grafein</a:t>
            </a:r>
            <a:r>
              <a:rPr lang="en-US" dirty="0" smtClean="0"/>
              <a:t>, </a:t>
            </a:r>
            <a:r>
              <a:rPr lang="en-US" dirty="0" err="1"/>
              <a:t>pisati</a:t>
            </a:r>
            <a:endParaRPr lang="en-US" dirty="0"/>
          </a:p>
        </p:txBody>
      </p:sp>
    </p:spTree>
    <p:extLst>
      <p:ext uri="{BB962C8B-B14F-4D97-AF65-F5344CB8AC3E}">
        <p14:creationId xmlns:p14="http://schemas.microsoft.com/office/powerpoint/2010/main" val="3961506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2" name="TextBox 1"/>
          <p:cNvSpPr txBox="1"/>
          <p:nvPr/>
        </p:nvSpPr>
        <p:spPr>
          <a:xfrm>
            <a:off x="942282" y="332656"/>
            <a:ext cx="5041765" cy="523220"/>
          </a:xfrm>
          <a:prstGeom prst="rect">
            <a:avLst/>
          </a:prstGeom>
          <a:noFill/>
        </p:spPr>
        <p:txBody>
          <a:bodyPr wrap="none" rtlCol="0">
            <a:spAutoFit/>
          </a:bodyPr>
          <a:lstStyle/>
          <a:p>
            <a:pPr marL="457200" indent="-457200">
              <a:buFont typeface="Arial" pitchFamily="34" charset="0"/>
              <a:buChar char="•"/>
            </a:pPr>
            <a:r>
              <a:rPr lang="en-US" sz="2800" dirty="0" smtClean="0">
                <a:solidFill>
                  <a:schemeClr val="accent1">
                    <a:lumMod val="25000"/>
                  </a:schemeClr>
                </a:solidFill>
                <a:latin typeface="+mj-lt"/>
              </a:rPr>
              <a:t>XX </a:t>
            </a:r>
            <a:r>
              <a:rPr lang="en-US" sz="2800" dirty="0" err="1" smtClean="0">
                <a:solidFill>
                  <a:schemeClr val="accent1">
                    <a:lumMod val="25000"/>
                  </a:schemeClr>
                </a:solidFill>
                <a:latin typeface="+mj-lt"/>
              </a:rPr>
              <a:t>vek</a:t>
            </a:r>
            <a:r>
              <a:rPr lang="en-US" sz="2800" dirty="0" smtClean="0">
                <a:solidFill>
                  <a:schemeClr val="accent1">
                    <a:lumMod val="25000"/>
                  </a:schemeClr>
                </a:solidFill>
                <a:latin typeface="+mj-lt"/>
              </a:rPr>
              <a:t> - </a:t>
            </a:r>
            <a:r>
              <a:rPr lang="en-US" sz="2800" dirty="0" err="1" smtClean="0">
                <a:solidFill>
                  <a:schemeClr val="accent1">
                    <a:lumMod val="25000"/>
                  </a:schemeClr>
                </a:solidFill>
                <a:latin typeface="+mj-lt"/>
              </a:rPr>
              <a:t>vek</a:t>
            </a:r>
            <a:r>
              <a:rPr lang="en-US" sz="2800" dirty="0" smtClean="0">
                <a:solidFill>
                  <a:schemeClr val="accent1">
                    <a:lumMod val="25000"/>
                  </a:schemeClr>
                </a:solidFill>
                <a:latin typeface="+mj-lt"/>
              </a:rPr>
              <a:t> </a:t>
            </a:r>
            <a:r>
              <a:rPr lang="en-US" sz="2800" dirty="0" err="1" smtClean="0">
                <a:solidFill>
                  <a:schemeClr val="accent1">
                    <a:lumMod val="25000"/>
                  </a:schemeClr>
                </a:solidFill>
                <a:latin typeface="+mj-lt"/>
              </a:rPr>
              <a:t>hromatografije</a:t>
            </a:r>
            <a:endParaRPr lang="en-US" sz="2800" dirty="0">
              <a:solidFill>
                <a:schemeClr val="accent1">
                  <a:lumMod val="25000"/>
                </a:schemeClr>
              </a:solidFill>
              <a:latin typeface="+mj-lt"/>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53616"/>
            <a:ext cx="4238732" cy="16993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2492452"/>
            <a:ext cx="4689529" cy="213177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52666" y="4797151"/>
            <a:ext cx="8075171" cy="1477328"/>
          </a:xfrm>
          <a:prstGeom prst="rect">
            <a:avLst/>
          </a:prstGeom>
          <a:solidFill>
            <a:schemeClr val="tx2">
              <a:lumMod val="20000"/>
              <a:lumOff val="80000"/>
            </a:schemeClr>
          </a:solidFill>
        </p:spPr>
        <p:txBody>
          <a:bodyPr wrap="square">
            <a:spAutoFit/>
          </a:bodyPr>
          <a:lstStyle/>
          <a:p>
            <a:r>
              <a:rPr lang="en-US" dirty="0"/>
              <a:t>Title International Symposium "100 years of Chromatography"</a:t>
            </a:r>
          </a:p>
          <a:p>
            <a:r>
              <a:rPr lang="en-US" dirty="0"/>
              <a:t>Short Description Current problems concerning separation methods, including chromatography </a:t>
            </a:r>
            <a:r>
              <a:rPr lang="en-US" dirty="0" smtClean="0"/>
              <a:t>and </a:t>
            </a:r>
            <a:r>
              <a:rPr lang="en-US" dirty="0" err="1" smtClean="0"/>
              <a:t>electromigration</a:t>
            </a:r>
            <a:r>
              <a:rPr lang="en-US" dirty="0" smtClean="0"/>
              <a:t> </a:t>
            </a:r>
            <a:r>
              <a:rPr lang="en-US" dirty="0"/>
              <a:t>techniques were addressed during this symposium</a:t>
            </a:r>
            <a:r>
              <a:rPr lang="en-US" dirty="0" smtClean="0"/>
              <a:t>.</a:t>
            </a:r>
          </a:p>
          <a:p>
            <a:r>
              <a:rPr lang="en-US" dirty="0" err="1" smtClean="0"/>
              <a:t>Moskva</a:t>
            </a:r>
            <a:r>
              <a:rPr lang="en-US" dirty="0" smtClean="0"/>
              <a:t>, 2003.</a:t>
            </a:r>
            <a:endParaRPr lang="en-US" dirty="0"/>
          </a:p>
        </p:txBody>
      </p:sp>
    </p:spTree>
    <p:extLst>
      <p:ext uri="{BB962C8B-B14F-4D97-AF65-F5344CB8AC3E}">
        <p14:creationId xmlns:p14="http://schemas.microsoft.com/office/powerpoint/2010/main" val="3961506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3" name="Text Box 7"/>
          <p:cNvSpPr txBox="1">
            <a:spLocks noChangeArrowheads="1"/>
          </p:cNvSpPr>
          <p:nvPr/>
        </p:nvSpPr>
        <p:spPr bwMode="auto">
          <a:xfrm>
            <a:off x="361601" y="692696"/>
            <a:ext cx="8529899" cy="5102935"/>
          </a:xfrm>
          <a:prstGeom prst="rect">
            <a:avLst/>
          </a:prstGeom>
          <a:noFill/>
          <a:ln w="9525">
            <a:noFill/>
            <a:miter lim="800000"/>
            <a:headEnd/>
            <a:tailEnd/>
          </a:ln>
          <a:effectLst/>
        </p:spPr>
        <p:txBody>
          <a:bodyPr wrap="none">
            <a:spAutoFit/>
          </a:bodyPr>
          <a:lstStyle/>
          <a:p>
            <a:pPr>
              <a:lnSpc>
                <a:spcPct val="110000"/>
              </a:lnSpc>
              <a:defRPr/>
            </a:pPr>
            <a:r>
              <a:rPr lang="sr-Cyrl-CS" sz="2800" dirty="0">
                <a:solidFill>
                  <a:schemeClr val="accent1">
                    <a:lumMod val="10000"/>
                  </a:schemeClr>
                </a:solidFill>
              </a:rPr>
              <a:t>Век хроматографије:</a:t>
            </a:r>
          </a:p>
          <a:p>
            <a:pPr>
              <a:lnSpc>
                <a:spcPct val="110000"/>
              </a:lnSpc>
              <a:defRPr/>
            </a:pPr>
            <a:r>
              <a:rPr lang="sr-Cyrl-CS" sz="2600" dirty="0">
                <a:solidFill>
                  <a:schemeClr val="accent1">
                    <a:lumMod val="10000"/>
                  </a:schemeClr>
                </a:solidFill>
              </a:rPr>
              <a:t>1903.</a:t>
            </a:r>
            <a:r>
              <a:rPr lang="sr-Cyrl-CS" sz="2800" dirty="0">
                <a:solidFill>
                  <a:schemeClr val="accent1">
                    <a:lumMod val="10000"/>
                  </a:schemeClr>
                </a:solidFill>
              </a:rPr>
              <a:t>  </a:t>
            </a:r>
            <a:r>
              <a:rPr lang="sr-Cyrl-CS" sz="2400" dirty="0">
                <a:solidFill>
                  <a:schemeClr val="accent1">
                    <a:lumMod val="10000"/>
                  </a:schemeClr>
                </a:solidFill>
              </a:rPr>
              <a:t>М. Цвет, </a:t>
            </a:r>
            <a:r>
              <a:rPr lang="sr-Cyrl-CS" sz="2400" i="1" dirty="0">
                <a:solidFill>
                  <a:schemeClr val="accent1">
                    <a:lumMod val="10000"/>
                  </a:schemeClr>
                </a:solidFill>
              </a:rPr>
              <a:t>О новој врсти адсорпционог феномена</a:t>
            </a:r>
          </a:p>
          <a:p>
            <a:pPr>
              <a:lnSpc>
                <a:spcPct val="110000"/>
              </a:lnSpc>
              <a:defRPr/>
            </a:pPr>
            <a:r>
              <a:rPr lang="sr-Cyrl-CS" sz="2400" i="1" dirty="0">
                <a:solidFill>
                  <a:schemeClr val="accent1">
                    <a:lumMod val="10000"/>
                  </a:schemeClr>
                </a:solidFill>
              </a:rPr>
              <a:t>	 и његовој примени у биохемијској </a:t>
            </a:r>
            <a:r>
              <a:rPr lang="sr-Cyrl-CS" sz="2400" i="1" dirty="0" smtClean="0">
                <a:solidFill>
                  <a:schemeClr val="accent1">
                    <a:lumMod val="10000"/>
                  </a:schemeClr>
                </a:solidFill>
              </a:rPr>
              <a:t>анализи;</a:t>
            </a:r>
          </a:p>
          <a:p>
            <a:pPr>
              <a:lnSpc>
                <a:spcPct val="110000"/>
              </a:lnSpc>
              <a:defRPr/>
            </a:pPr>
            <a:r>
              <a:rPr lang="sr-Cyrl-CS" sz="2400" i="1" dirty="0">
                <a:solidFill>
                  <a:schemeClr val="accent1">
                    <a:lumMod val="10000"/>
                  </a:schemeClr>
                </a:solidFill>
              </a:rPr>
              <a:t>	</a:t>
            </a:r>
            <a:r>
              <a:rPr lang="sr-Cyrl-CS" sz="2400" i="1" dirty="0" smtClean="0">
                <a:solidFill>
                  <a:schemeClr val="accent1">
                    <a:lumMod val="10000"/>
                  </a:schemeClr>
                </a:solidFill>
              </a:rPr>
              <a:t> </a:t>
            </a:r>
            <a:r>
              <a:rPr lang="sr-Cyrl-CS" sz="2400" dirty="0" smtClean="0">
                <a:solidFill>
                  <a:schemeClr val="accent1">
                    <a:lumMod val="10000"/>
                  </a:schemeClr>
                </a:solidFill>
              </a:rPr>
              <a:t>Адсорпциона хроматографија у колони</a:t>
            </a:r>
          </a:p>
          <a:p>
            <a:pPr marL="457200" indent="-457200">
              <a:lnSpc>
                <a:spcPct val="110000"/>
              </a:lnSpc>
              <a:buAutoNum type="arabicPeriod" startAt="1922"/>
              <a:defRPr/>
            </a:pPr>
            <a:r>
              <a:rPr lang="sr-Cyrl-CS" sz="2400" dirty="0" smtClean="0">
                <a:solidFill>
                  <a:schemeClr val="accent1">
                    <a:lumMod val="10000"/>
                  </a:schemeClr>
                </a:solidFill>
              </a:rPr>
              <a:t>  Палмер користи Цветову технику за анализу</a:t>
            </a:r>
          </a:p>
          <a:p>
            <a:pPr>
              <a:lnSpc>
                <a:spcPct val="110000"/>
              </a:lnSpc>
              <a:defRPr/>
            </a:pPr>
            <a:r>
              <a:rPr lang="sr-Cyrl-CS" sz="2400" dirty="0" smtClean="0">
                <a:solidFill>
                  <a:schemeClr val="accent1">
                    <a:lumMod val="10000"/>
                  </a:schemeClr>
                </a:solidFill>
              </a:rPr>
              <a:t> 	 различитих природних производа</a:t>
            </a:r>
          </a:p>
          <a:p>
            <a:pPr marL="457200" indent="-457200">
              <a:lnSpc>
                <a:spcPct val="110000"/>
              </a:lnSpc>
              <a:buAutoNum type="arabicPeriod" startAt="1931"/>
              <a:defRPr/>
            </a:pPr>
            <a:r>
              <a:rPr lang="sr-Cyrl-CS" sz="2400" dirty="0" smtClean="0">
                <a:solidFill>
                  <a:schemeClr val="accent1">
                    <a:lumMod val="10000"/>
                  </a:schemeClr>
                </a:solidFill>
              </a:rPr>
              <a:t>  Ричард Кун (Вилстатеров студент) одваја</a:t>
            </a:r>
          </a:p>
          <a:p>
            <a:pPr>
              <a:lnSpc>
                <a:spcPct val="110000"/>
              </a:lnSpc>
              <a:defRPr/>
            </a:pPr>
            <a:r>
              <a:rPr lang="sr-Cyrl-CS" sz="2400" dirty="0">
                <a:solidFill>
                  <a:schemeClr val="accent1">
                    <a:lumMod val="10000"/>
                  </a:schemeClr>
                </a:solidFill>
              </a:rPr>
              <a:t>	</a:t>
            </a:r>
            <a:r>
              <a:rPr lang="sr-Cyrl-CS" sz="2400" dirty="0" smtClean="0">
                <a:solidFill>
                  <a:schemeClr val="accent1">
                    <a:lumMod val="10000"/>
                  </a:schemeClr>
                </a:solidFill>
              </a:rPr>
              <a:t> изомере полиенских пигмената</a:t>
            </a:r>
            <a:endParaRPr lang="sr-Cyrl-CS" sz="2400" dirty="0">
              <a:solidFill>
                <a:schemeClr val="accent1">
                  <a:lumMod val="10000"/>
                </a:schemeClr>
              </a:solidFill>
            </a:endParaRPr>
          </a:p>
          <a:p>
            <a:pPr>
              <a:lnSpc>
                <a:spcPct val="110000"/>
              </a:lnSpc>
              <a:defRPr/>
            </a:pPr>
            <a:r>
              <a:rPr lang="sr-Cyrl-CS" sz="2400" dirty="0">
                <a:solidFill>
                  <a:schemeClr val="accent1">
                    <a:lumMod val="10000"/>
                  </a:schemeClr>
                </a:solidFill>
              </a:rPr>
              <a:t>1940е интензиван развој танкослојне </a:t>
            </a:r>
            <a:r>
              <a:rPr lang="sr-Cyrl-CS" sz="2400" dirty="0" smtClean="0">
                <a:solidFill>
                  <a:schemeClr val="accent1">
                    <a:lumMod val="10000"/>
                  </a:schemeClr>
                </a:solidFill>
              </a:rPr>
              <a:t>хроматографије</a:t>
            </a:r>
          </a:p>
          <a:p>
            <a:pPr>
              <a:lnSpc>
                <a:spcPct val="110000"/>
              </a:lnSpc>
              <a:defRPr/>
            </a:pPr>
            <a:r>
              <a:rPr lang="sr-Cyrl-CS" sz="2400" dirty="0">
                <a:solidFill>
                  <a:schemeClr val="accent1">
                    <a:lumMod val="10000"/>
                  </a:schemeClr>
                </a:solidFill>
              </a:rPr>
              <a:t>	</a:t>
            </a:r>
            <a:r>
              <a:rPr lang="sr-Cyrl-CS" sz="2400" dirty="0" smtClean="0">
                <a:solidFill>
                  <a:schemeClr val="accent1">
                    <a:lumMod val="10000"/>
                  </a:schemeClr>
                </a:solidFill>
              </a:rPr>
              <a:t> (1938. Исмаилов и Шрајбер, 1950. Киршнер</a:t>
            </a:r>
          </a:p>
          <a:p>
            <a:pPr>
              <a:lnSpc>
                <a:spcPct val="110000"/>
              </a:lnSpc>
              <a:defRPr/>
            </a:pPr>
            <a:r>
              <a:rPr lang="sr-Cyrl-CS" sz="2400" dirty="0">
                <a:solidFill>
                  <a:schemeClr val="accent1">
                    <a:lumMod val="10000"/>
                  </a:schemeClr>
                </a:solidFill>
              </a:rPr>
              <a:t>	</a:t>
            </a:r>
            <a:r>
              <a:rPr lang="sr-Cyrl-CS" sz="2400" dirty="0">
                <a:solidFill>
                  <a:schemeClr val="accent1">
                    <a:lumMod val="10000"/>
                  </a:schemeClr>
                </a:solidFill>
              </a:rPr>
              <a:t> </a:t>
            </a:r>
            <a:r>
              <a:rPr lang="sr-Cyrl-CS" sz="2400" dirty="0" smtClean="0">
                <a:solidFill>
                  <a:schemeClr val="accent1">
                    <a:lumMod val="10000"/>
                  </a:schemeClr>
                </a:solidFill>
              </a:rPr>
              <a:t> усавршава методу, користи силика-гел са скробом</a:t>
            </a:r>
          </a:p>
          <a:p>
            <a:pPr>
              <a:lnSpc>
                <a:spcPct val="110000"/>
              </a:lnSpc>
              <a:defRPr/>
            </a:pPr>
            <a:r>
              <a:rPr lang="sr-Cyrl-CS" sz="2400" dirty="0">
                <a:solidFill>
                  <a:schemeClr val="accent1">
                    <a:lumMod val="10000"/>
                  </a:schemeClr>
                </a:solidFill>
              </a:rPr>
              <a:t>	</a:t>
            </a:r>
            <a:r>
              <a:rPr lang="sr-Cyrl-CS" sz="2400" dirty="0" smtClean="0">
                <a:solidFill>
                  <a:schemeClr val="accent1">
                    <a:lumMod val="10000"/>
                  </a:schemeClr>
                </a:solidFill>
              </a:rPr>
              <a:t>  на стакленој плочи)</a:t>
            </a:r>
            <a:endParaRPr lang="sr-Cyrl-CS" sz="2400" dirty="0">
              <a:solidFill>
                <a:schemeClr val="accent1">
                  <a:lumMod val="10000"/>
                </a:schemeClr>
              </a:solidFill>
            </a:endParaRPr>
          </a:p>
        </p:txBody>
      </p:sp>
      <p:sp>
        <p:nvSpPr>
          <p:cNvPr id="4"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798068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8640"/>
            <a:ext cx="7255309" cy="5357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59" y="5445224"/>
            <a:ext cx="43719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506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7" name="Picture 7" descr="LC_2"/>
          <p:cNvPicPr>
            <a:picLocks noChangeAspect="1" noChangeArrowheads="1"/>
          </p:cNvPicPr>
          <p:nvPr/>
        </p:nvPicPr>
        <p:blipFill>
          <a:blip r:embed="rId2" cstate="print"/>
          <a:srcRect/>
          <a:stretch>
            <a:fillRect/>
          </a:stretch>
        </p:blipFill>
        <p:spPr bwMode="auto">
          <a:xfrm>
            <a:off x="251520" y="4005064"/>
            <a:ext cx="2030413" cy="1343025"/>
          </a:xfrm>
          <a:prstGeom prst="rect">
            <a:avLst/>
          </a:prstGeom>
          <a:noFill/>
          <a:ln w="9525">
            <a:noFill/>
            <a:miter lim="800000"/>
            <a:headEnd/>
            <a:tailEnd/>
          </a:ln>
        </p:spPr>
      </p:pic>
      <p:sp>
        <p:nvSpPr>
          <p:cNvPr id="15368" name="Rectangle 8"/>
          <p:cNvSpPr>
            <a:spLocks noChangeArrowheads="1"/>
          </p:cNvSpPr>
          <p:nvPr/>
        </p:nvSpPr>
        <p:spPr bwMode="auto">
          <a:xfrm>
            <a:off x="1403648" y="548680"/>
            <a:ext cx="6208713" cy="488950"/>
          </a:xfrm>
          <a:prstGeom prst="rect">
            <a:avLst/>
          </a:prstGeom>
          <a:noFill/>
          <a:ln w="9525">
            <a:noFill/>
            <a:miter lim="800000"/>
            <a:headEnd/>
            <a:tailEnd/>
          </a:ln>
        </p:spPr>
        <p:txBody>
          <a:bodyPr wrap="none" anchor="ctr">
            <a:spAutoFit/>
          </a:bodyPr>
          <a:lstStyle/>
          <a:p>
            <a:pPr>
              <a:spcBef>
                <a:spcPct val="20000"/>
              </a:spcBef>
              <a:spcAft>
                <a:spcPct val="20000"/>
              </a:spcAft>
            </a:pPr>
            <a:r>
              <a:rPr lang="sr-Cyrl-CS" sz="2600" dirty="0">
                <a:solidFill>
                  <a:srgbClr val="000066"/>
                </a:solidFill>
              </a:rPr>
              <a:t>... </a:t>
            </a:r>
            <a:r>
              <a:rPr lang="en-US" sz="2600" dirty="0">
                <a:solidFill>
                  <a:srgbClr val="000066"/>
                </a:solidFill>
              </a:rPr>
              <a:t>GC-MS, LC-MS, UPLC, </a:t>
            </a:r>
            <a:r>
              <a:rPr lang="en-US" sz="2600" dirty="0" err="1">
                <a:solidFill>
                  <a:srgbClr val="000066"/>
                </a:solidFill>
              </a:rPr>
              <a:t>nano</a:t>
            </a:r>
            <a:r>
              <a:rPr lang="en-US" sz="2600" dirty="0">
                <a:solidFill>
                  <a:srgbClr val="000066"/>
                </a:solidFill>
              </a:rPr>
              <a:t>-UPLC</a:t>
            </a:r>
            <a:r>
              <a:rPr lang="sr-Cyrl-CS" sz="2600" dirty="0">
                <a:solidFill>
                  <a:srgbClr val="000066"/>
                </a:solidFill>
              </a:rPr>
              <a:t> ...</a:t>
            </a:r>
            <a:endParaRPr lang="sr-Latn-CS" dirty="0"/>
          </a:p>
        </p:txBody>
      </p:sp>
      <p:pic>
        <p:nvPicPr>
          <p:cNvPr id="15369" name="Picture 9" descr="GC_1"/>
          <p:cNvPicPr>
            <a:picLocks noChangeAspect="1" noChangeArrowheads="1"/>
          </p:cNvPicPr>
          <p:nvPr/>
        </p:nvPicPr>
        <p:blipFill>
          <a:blip r:embed="rId3" cstate="print"/>
          <a:srcRect/>
          <a:stretch>
            <a:fillRect/>
          </a:stretch>
        </p:blipFill>
        <p:spPr bwMode="auto">
          <a:xfrm>
            <a:off x="179388" y="2349500"/>
            <a:ext cx="1957387" cy="1471613"/>
          </a:xfrm>
          <a:prstGeom prst="rect">
            <a:avLst/>
          </a:prstGeom>
          <a:noFill/>
          <a:ln w="9525">
            <a:noFill/>
            <a:miter lim="800000"/>
            <a:headEnd/>
            <a:tailEnd/>
          </a:ln>
        </p:spPr>
      </p:pic>
      <p:sp>
        <p:nvSpPr>
          <p:cNvPr id="15370" name="Text Box 11"/>
          <p:cNvSpPr txBox="1">
            <a:spLocks noChangeArrowheads="1"/>
          </p:cNvSpPr>
          <p:nvPr/>
        </p:nvSpPr>
        <p:spPr bwMode="auto">
          <a:xfrm>
            <a:off x="395288" y="2133600"/>
            <a:ext cx="527050" cy="366713"/>
          </a:xfrm>
          <a:prstGeom prst="rect">
            <a:avLst/>
          </a:prstGeom>
          <a:solidFill>
            <a:srgbClr val="CDE0EB"/>
          </a:solidFill>
          <a:ln w="9525">
            <a:noFill/>
            <a:miter lim="800000"/>
            <a:headEnd/>
            <a:tailEnd/>
          </a:ln>
        </p:spPr>
        <p:txBody>
          <a:bodyPr wrap="none">
            <a:spAutoFit/>
          </a:bodyPr>
          <a:lstStyle/>
          <a:p>
            <a:r>
              <a:rPr lang="en-US"/>
              <a:t>GC</a:t>
            </a:r>
            <a:endParaRPr lang="sr-Latn-CS"/>
          </a:p>
        </p:txBody>
      </p:sp>
      <p:sp>
        <p:nvSpPr>
          <p:cNvPr id="15371" name="Text Box 12"/>
          <p:cNvSpPr txBox="1">
            <a:spLocks noChangeArrowheads="1"/>
          </p:cNvSpPr>
          <p:nvPr/>
        </p:nvSpPr>
        <p:spPr bwMode="auto">
          <a:xfrm>
            <a:off x="1691680" y="3933056"/>
            <a:ext cx="793750" cy="366713"/>
          </a:xfrm>
          <a:prstGeom prst="rect">
            <a:avLst/>
          </a:prstGeom>
          <a:solidFill>
            <a:srgbClr val="CDE0EB"/>
          </a:solidFill>
          <a:ln w="9525">
            <a:noFill/>
            <a:miter lim="800000"/>
            <a:headEnd/>
            <a:tailEnd/>
          </a:ln>
        </p:spPr>
        <p:txBody>
          <a:bodyPr wrap="none">
            <a:spAutoFit/>
          </a:bodyPr>
          <a:lstStyle/>
          <a:p>
            <a:r>
              <a:rPr lang="en-US" dirty="0"/>
              <a:t>HPLC</a:t>
            </a:r>
            <a:endParaRPr lang="sr-Latn-CS" dirty="0"/>
          </a:p>
        </p:txBody>
      </p:sp>
      <p:pic>
        <p:nvPicPr>
          <p:cNvPr id="15372" name="Picture 13" descr="39-B-DionexICS3000"/>
          <p:cNvPicPr>
            <a:picLocks noChangeAspect="1" noChangeArrowheads="1"/>
          </p:cNvPicPr>
          <p:nvPr/>
        </p:nvPicPr>
        <p:blipFill>
          <a:blip r:embed="rId4" cstate="print"/>
          <a:srcRect/>
          <a:stretch>
            <a:fillRect/>
          </a:stretch>
        </p:blipFill>
        <p:spPr bwMode="auto">
          <a:xfrm>
            <a:off x="5220072" y="1268760"/>
            <a:ext cx="3048000" cy="2324100"/>
          </a:xfrm>
          <a:prstGeom prst="rect">
            <a:avLst/>
          </a:prstGeom>
          <a:noFill/>
          <a:ln w="9525">
            <a:noFill/>
            <a:miter lim="800000"/>
            <a:headEnd/>
            <a:tailEnd/>
          </a:ln>
        </p:spPr>
      </p:pic>
      <p:sp>
        <p:nvSpPr>
          <p:cNvPr id="15373" name="Text Box 14"/>
          <p:cNvSpPr txBox="1">
            <a:spLocks noChangeArrowheads="1"/>
          </p:cNvSpPr>
          <p:nvPr/>
        </p:nvSpPr>
        <p:spPr bwMode="auto">
          <a:xfrm>
            <a:off x="5724128" y="2708920"/>
            <a:ext cx="412750" cy="366713"/>
          </a:xfrm>
          <a:prstGeom prst="rect">
            <a:avLst/>
          </a:prstGeom>
          <a:solidFill>
            <a:srgbClr val="CDE0EB"/>
          </a:solidFill>
          <a:ln w="9525">
            <a:noFill/>
            <a:miter lim="800000"/>
            <a:headEnd/>
            <a:tailEnd/>
          </a:ln>
        </p:spPr>
        <p:txBody>
          <a:bodyPr wrap="none">
            <a:spAutoFit/>
          </a:bodyPr>
          <a:lstStyle/>
          <a:p>
            <a:r>
              <a:rPr lang="en-US" dirty="0"/>
              <a:t>IC</a:t>
            </a:r>
            <a:endParaRPr lang="sr-Latn-CS" dirty="0"/>
          </a:p>
        </p:txBody>
      </p:sp>
      <p:pic>
        <p:nvPicPr>
          <p:cNvPr id="15374" name="Picture 15" descr="GC_MS"/>
          <p:cNvPicPr>
            <a:picLocks noChangeAspect="1" noChangeArrowheads="1"/>
          </p:cNvPicPr>
          <p:nvPr/>
        </p:nvPicPr>
        <p:blipFill>
          <a:blip r:embed="rId5" cstate="print"/>
          <a:srcRect/>
          <a:stretch>
            <a:fillRect/>
          </a:stretch>
        </p:blipFill>
        <p:spPr bwMode="auto">
          <a:xfrm>
            <a:off x="2555776" y="1412776"/>
            <a:ext cx="2286000" cy="1554163"/>
          </a:xfrm>
          <a:prstGeom prst="rect">
            <a:avLst/>
          </a:prstGeom>
          <a:noFill/>
          <a:ln w="9525">
            <a:noFill/>
            <a:miter lim="800000"/>
            <a:headEnd/>
            <a:tailEnd/>
          </a:ln>
        </p:spPr>
      </p:pic>
      <p:sp>
        <p:nvSpPr>
          <p:cNvPr id="15375" name="Text Box 16"/>
          <p:cNvSpPr txBox="1">
            <a:spLocks noChangeArrowheads="1"/>
          </p:cNvSpPr>
          <p:nvPr/>
        </p:nvSpPr>
        <p:spPr bwMode="auto">
          <a:xfrm>
            <a:off x="1979712" y="1772816"/>
            <a:ext cx="946150" cy="366713"/>
          </a:xfrm>
          <a:prstGeom prst="rect">
            <a:avLst/>
          </a:prstGeom>
          <a:solidFill>
            <a:srgbClr val="CDE0EB"/>
          </a:solidFill>
          <a:ln w="9525">
            <a:noFill/>
            <a:miter lim="800000"/>
            <a:headEnd/>
            <a:tailEnd/>
          </a:ln>
        </p:spPr>
        <p:txBody>
          <a:bodyPr wrap="none">
            <a:spAutoFit/>
          </a:bodyPr>
          <a:lstStyle/>
          <a:p>
            <a:r>
              <a:rPr lang="en-US" dirty="0"/>
              <a:t>GC-MS</a:t>
            </a:r>
            <a:endParaRPr lang="sr-Latn-CS" dirty="0"/>
          </a:p>
        </p:txBody>
      </p:sp>
      <p:pic>
        <p:nvPicPr>
          <p:cNvPr id="15376" name="Picture 17" descr="LC_MS"/>
          <p:cNvPicPr>
            <a:picLocks noChangeAspect="1" noChangeArrowheads="1"/>
          </p:cNvPicPr>
          <p:nvPr/>
        </p:nvPicPr>
        <p:blipFill>
          <a:blip r:embed="rId6" cstate="print"/>
          <a:srcRect/>
          <a:stretch>
            <a:fillRect/>
          </a:stretch>
        </p:blipFill>
        <p:spPr bwMode="auto">
          <a:xfrm>
            <a:off x="2555776" y="3717032"/>
            <a:ext cx="1814513" cy="1800225"/>
          </a:xfrm>
          <a:prstGeom prst="rect">
            <a:avLst/>
          </a:prstGeom>
          <a:noFill/>
          <a:ln w="9525">
            <a:noFill/>
            <a:miter lim="800000"/>
            <a:headEnd/>
            <a:tailEnd/>
          </a:ln>
        </p:spPr>
      </p:pic>
      <p:sp>
        <p:nvSpPr>
          <p:cNvPr id="15377" name="Text Box 18"/>
          <p:cNvSpPr txBox="1">
            <a:spLocks noChangeArrowheads="1"/>
          </p:cNvSpPr>
          <p:nvPr/>
        </p:nvSpPr>
        <p:spPr bwMode="auto">
          <a:xfrm>
            <a:off x="2843808" y="3429000"/>
            <a:ext cx="1212850" cy="366712"/>
          </a:xfrm>
          <a:prstGeom prst="rect">
            <a:avLst/>
          </a:prstGeom>
          <a:solidFill>
            <a:srgbClr val="CDE0EB"/>
          </a:solidFill>
          <a:ln w="9525">
            <a:noFill/>
            <a:miter lim="800000"/>
            <a:headEnd/>
            <a:tailEnd/>
          </a:ln>
        </p:spPr>
        <p:txBody>
          <a:bodyPr wrap="none">
            <a:spAutoFit/>
          </a:bodyPr>
          <a:lstStyle/>
          <a:p>
            <a:r>
              <a:rPr lang="en-US" dirty="0"/>
              <a:t>HPLC-MS</a:t>
            </a:r>
            <a:endParaRPr lang="sr-Latn-CS" dirty="0"/>
          </a:p>
        </p:txBody>
      </p:sp>
      <p:pic>
        <p:nvPicPr>
          <p:cNvPr id="15378" name="Picture 19" descr="UPLC"/>
          <p:cNvPicPr>
            <a:picLocks noChangeAspect="1" noChangeArrowheads="1"/>
          </p:cNvPicPr>
          <p:nvPr/>
        </p:nvPicPr>
        <p:blipFill>
          <a:blip r:embed="rId7" cstate="print"/>
          <a:srcRect/>
          <a:stretch>
            <a:fillRect/>
          </a:stretch>
        </p:blipFill>
        <p:spPr bwMode="auto">
          <a:xfrm>
            <a:off x="4644008" y="3429000"/>
            <a:ext cx="1714500" cy="2505075"/>
          </a:xfrm>
          <a:prstGeom prst="rect">
            <a:avLst/>
          </a:prstGeom>
          <a:noFill/>
          <a:ln w="9525">
            <a:noFill/>
            <a:miter lim="800000"/>
            <a:headEnd/>
            <a:tailEnd/>
          </a:ln>
        </p:spPr>
      </p:pic>
      <p:sp>
        <p:nvSpPr>
          <p:cNvPr id="15379" name="Text Box 20"/>
          <p:cNvSpPr txBox="1">
            <a:spLocks noChangeArrowheads="1"/>
          </p:cNvSpPr>
          <p:nvPr/>
        </p:nvSpPr>
        <p:spPr bwMode="auto">
          <a:xfrm>
            <a:off x="4860032" y="5733256"/>
            <a:ext cx="793750" cy="366713"/>
          </a:xfrm>
          <a:prstGeom prst="rect">
            <a:avLst/>
          </a:prstGeom>
          <a:solidFill>
            <a:srgbClr val="CDE0EB"/>
          </a:solidFill>
          <a:ln w="9525">
            <a:noFill/>
            <a:miter lim="800000"/>
            <a:headEnd/>
            <a:tailEnd/>
          </a:ln>
        </p:spPr>
        <p:txBody>
          <a:bodyPr wrap="none">
            <a:spAutoFit/>
          </a:bodyPr>
          <a:lstStyle/>
          <a:p>
            <a:r>
              <a:rPr lang="en-US" dirty="0"/>
              <a:t>UPLC</a:t>
            </a:r>
            <a:endParaRPr lang="sr-Latn-CS" dirty="0"/>
          </a:p>
        </p:txBody>
      </p:sp>
      <p:pic>
        <p:nvPicPr>
          <p:cNvPr id="17" name="Picture 7"/>
          <p:cNvPicPr>
            <a:picLocks noChangeAspect="1" noChangeArrowheads="1"/>
          </p:cNvPicPr>
          <p:nvPr/>
        </p:nvPicPr>
        <p:blipFill>
          <a:blip r:embed="rId8" cstate="print"/>
          <a:srcRect/>
          <a:stretch>
            <a:fillRect/>
          </a:stretch>
        </p:blipFill>
        <p:spPr bwMode="auto">
          <a:xfrm>
            <a:off x="6660232" y="3645024"/>
            <a:ext cx="2131110" cy="2852936"/>
          </a:xfrm>
          <a:prstGeom prst="rect">
            <a:avLst/>
          </a:prstGeom>
          <a:noFill/>
          <a:ln w="9525">
            <a:noFill/>
            <a:miter lim="800000"/>
            <a:headEnd/>
            <a:tailEnd/>
          </a:ln>
        </p:spPr>
      </p:pic>
      <p:sp>
        <p:nvSpPr>
          <p:cNvPr id="18" name="Rectangle 17"/>
          <p:cNvSpPr/>
          <p:nvPr/>
        </p:nvSpPr>
        <p:spPr>
          <a:xfrm>
            <a:off x="7236296" y="6237312"/>
            <a:ext cx="1531188" cy="369332"/>
          </a:xfrm>
          <a:prstGeom prst="rect">
            <a:avLst/>
          </a:prstGeom>
          <a:solidFill>
            <a:schemeClr val="bg1"/>
          </a:solidFill>
        </p:spPr>
        <p:txBody>
          <a:bodyPr wrap="none">
            <a:spAutoFit/>
          </a:bodyPr>
          <a:lstStyle/>
          <a:p>
            <a:r>
              <a:rPr lang="en-US" b="1" dirty="0" smtClean="0">
                <a:solidFill>
                  <a:schemeClr val="tx2">
                    <a:lumMod val="50000"/>
                  </a:schemeClr>
                </a:solidFill>
                <a:latin typeface="Arial" pitchFamily="34" charset="0"/>
                <a:cs typeface="Arial" pitchFamily="34" charset="0"/>
              </a:rPr>
              <a:t>EA/LC-IRMS</a:t>
            </a:r>
            <a:endParaRPr lang="en-US" dirty="0"/>
          </a:p>
        </p:txBody>
      </p:sp>
      <p:sp>
        <p:nvSpPr>
          <p:cNvPr id="20"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214306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764704"/>
            <a:ext cx="7776864" cy="500513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506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88640"/>
            <a:ext cx="6238875" cy="336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068960"/>
            <a:ext cx="4109058"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9188" y="3356992"/>
            <a:ext cx="4936207" cy="2674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506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4" name="Picture 6"/>
          <p:cNvPicPr>
            <a:picLocks noChangeAspect="1" noChangeArrowheads="1"/>
          </p:cNvPicPr>
          <p:nvPr/>
        </p:nvPicPr>
        <p:blipFill>
          <a:blip r:embed="rId2" cstate="print"/>
          <a:srcRect/>
          <a:stretch>
            <a:fillRect/>
          </a:stretch>
        </p:blipFill>
        <p:spPr>
          <a:xfrm>
            <a:off x="4356099" y="260648"/>
            <a:ext cx="4537075" cy="5832475"/>
          </a:xfrm>
          <a:prstGeom prst="rect">
            <a:avLst/>
          </a:prstGeom>
        </p:spPr>
      </p:pic>
      <p:sp>
        <p:nvSpPr>
          <p:cNvPr id="5" name="Rectangle 5"/>
          <p:cNvSpPr txBox="1">
            <a:spLocks noChangeArrowheads="1"/>
          </p:cNvSpPr>
          <p:nvPr/>
        </p:nvSpPr>
        <p:spPr bwMode="auto">
          <a:xfrm>
            <a:off x="395288" y="1557338"/>
            <a:ext cx="3889375" cy="3671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75000"/>
              <a:buBlip>
                <a:blip r:embed="rId3"/>
              </a:buBli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105000"/>
              <a:buChar char="•"/>
              <a:defRPr sz="2400">
                <a:solidFill>
                  <a:schemeClr val="tx1"/>
                </a:solidFill>
                <a:latin typeface="+mn-lt"/>
              </a:defRPr>
            </a:lvl2pPr>
            <a:lvl3pPr marL="1143000" indent="-228600" algn="l" rtl="0" eaLnBrk="0" fontAlgn="base" hangingPunct="0">
              <a:spcBef>
                <a:spcPct val="20000"/>
              </a:spcBef>
              <a:spcAft>
                <a:spcPct val="0"/>
              </a:spcAft>
              <a:buClr>
                <a:schemeClr val="accent2"/>
              </a:buClr>
              <a:buSzPct val="105000"/>
              <a:buChar char="•"/>
              <a:defRPr sz="2000">
                <a:solidFill>
                  <a:schemeClr val="tx1"/>
                </a:solidFill>
                <a:latin typeface="+mn-lt"/>
              </a:defRPr>
            </a:lvl3pPr>
            <a:lvl4pPr marL="1600200" indent="-228600" algn="l" rtl="0" eaLnBrk="0" fontAlgn="base" hangingPunct="0">
              <a:spcBef>
                <a:spcPct val="20000"/>
              </a:spcBef>
              <a:spcAft>
                <a:spcPct val="0"/>
              </a:spcAft>
              <a:buClr>
                <a:schemeClr val="folHlink"/>
              </a:buClr>
              <a:buSzPct val="105000"/>
              <a:buChar char="•"/>
              <a:defRPr sz="1800">
                <a:solidFill>
                  <a:schemeClr val="tx1"/>
                </a:solidFill>
                <a:latin typeface="+mn-lt"/>
              </a:defRPr>
            </a:lvl4pPr>
            <a:lvl5pPr marL="2057400" indent="-228600" algn="l" rtl="0" eaLnBrk="0" fontAlgn="base" hangingPunct="0">
              <a:spcBef>
                <a:spcPct val="20000"/>
              </a:spcBef>
              <a:spcAft>
                <a:spcPct val="0"/>
              </a:spcAft>
              <a:buSzPct val="105000"/>
              <a:buChar char="•"/>
              <a:defRPr sz="1800">
                <a:solidFill>
                  <a:schemeClr val="tx1"/>
                </a:solidFill>
                <a:latin typeface="+mn-lt"/>
              </a:defRPr>
            </a:lvl5pPr>
            <a:lvl6pPr marL="2514600" indent="-228600" algn="l" rtl="0" fontAlgn="base">
              <a:spcBef>
                <a:spcPct val="20000"/>
              </a:spcBef>
              <a:spcAft>
                <a:spcPct val="0"/>
              </a:spcAft>
              <a:buSzPct val="105000"/>
              <a:buChar char="•"/>
              <a:defRPr sz="1800">
                <a:solidFill>
                  <a:schemeClr val="tx1"/>
                </a:solidFill>
                <a:latin typeface="+mn-lt"/>
              </a:defRPr>
            </a:lvl6pPr>
            <a:lvl7pPr marL="2971800" indent="-228600" algn="l" rtl="0" fontAlgn="base">
              <a:spcBef>
                <a:spcPct val="20000"/>
              </a:spcBef>
              <a:spcAft>
                <a:spcPct val="0"/>
              </a:spcAft>
              <a:buSzPct val="105000"/>
              <a:buChar char="•"/>
              <a:defRPr sz="1800">
                <a:solidFill>
                  <a:schemeClr val="tx1"/>
                </a:solidFill>
                <a:latin typeface="+mn-lt"/>
              </a:defRPr>
            </a:lvl7pPr>
            <a:lvl8pPr marL="3429000" indent="-228600" algn="l" rtl="0" fontAlgn="base">
              <a:spcBef>
                <a:spcPct val="20000"/>
              </a:spcBef>
              <a:spcAft>
                <a:spcPct val="0"/>
              </a:spcAft>
              <a:buSzPct val="105000"/>
              <a:buChar char="•"/>
              <a:defRPr sz="1800">
                <a:solidFill>
                  <a:schemeClr val="tx1"/>
                </a:solidFill>
                <a:latin typeface="+mn-lt"/>
              </a:defRPr>
            </a:lvl8pPr>
            <a:lvl9pPr marL="3886200" indent="-228600" algn="l" rtl="0" fontAlgn="base">
              <a:spcBef>
                <a:spcPct val="20000"/>
              </a:spcBef>
              <a:spcAft>
                <a:spcPct val="0"/>
              </a:spcAft>
              <a:buSzPct val="105000"/>
              <a:buChar char="•"/>
              <a:defRPr sz="1800">
                <a:solidFill>
                  <a:schemeClr val="tx1"/>
                </a:solidFill>
                <a:latin typeface="+mn-lt"/>
              </a:defRPr>
            </a:lvl9pPr>
          </a:lstStyle>
          <a:p>
            <a:pPr marL="0" marR="0" lvl="0" indent="0" algn="ctr" defTabSz="914400" rtl="0" eaLnBrk="1" fontAlgn="base" latinLnBrk="0" hangingPunct="1">
              <a:lnSpc>
                <a:spcPct val="50000"/>
              </a:lnSpc>
              <a:spcBef>
                <a:spcPct val="20000"/>
              </a:spcBef>
              <a:spcAft>
                <a:spcPct val="0"/>
              </a:spcAft>
              <a:buClrTx/>
              <a:buSzPct val="75000"/>
              <a:buFontTx/>
              <a:buBlip>
                <a:blip r:embed="rId3"/>
              </a:buBlip>
              <a:tabLst/>
              <a:defRPr/>
            </a:pPr>
            <a:endParaRPr kumimoji="0" lang="sr-Latn-CS" sz="1400" b="1" i="0" u="none" strike="noStrike" kern="0" cap="none" spc="0" normalizeH="0" baseline="0" noProof="0" smtClean="0">
              <a:ln>
                <a:noFill/>
              </a:ln>
              <a:solidFill>
                <a:srgbClr val="003300"/>
              </a:solidFill>
              <a:effectLst/>
              <a:uLnTx/>
              <a:uFillTx/>
              <a:latin typeface="Times New Roman"/>
              <a:ea typeface="+mn-ea"/>
              <a:cs typeface="+mn-cs"/>
            </a:endParaRPr>
          </a:p>
          <a:p>
            <a:pPr marL="0" marR="0" lvl="0" indent="0" algn="ctr" defTabSz="914400" rtl="0" eaLnBrk="1" fontAlgn="base" latinLnBrk="0" hangingPunct="1">
              <a:lnSpc>
                <a:spcPct val="50000"/>
              </a:lnSpc>
              <a:spcBef>
                <a:spcPct val="20000"/>
              </a:spcBef>
              <a:spcAft>
                <a:spcPct val="0"/>
              </a:spcAft>
              <a:buClrTx/>
              <a:buSzPct val="75000"/>
              <a:buFontTx/>
              <a:buNone/>
              <a:tabLst/>
              <a:defRPr/>
            </a:pPr>
            <a:endParaRPr kumimoji="0" lang="sr-Latn-CS" sz="1400" b="1" i="0" u="none" strike="noStrike" kern="0" cap="none" spc="0" normalizeH="0" baseline="0" noProof="0" smtClean="0">
              <a:ln>
                <a:noFill/>
              </a:ln>
              <a:solidFill>
                <a:srgbClr val="003300"/>
              </a:solidFill>
              <a:effectLst/>
              <a:uLnTx/>
              <a:uFillTx/>
              <a:latin typeface="Times New Roman"/>
              <a:ea typeface="+mn-ea"/>
              <a:cs typeface="+mn-cs"/>
            </a:endParaRPr>
          </a:p>
          <a:p>
            <a:pPr marL="0" marR="0" lvl="0" indent="0" algn="ctr" defTabSz="914400" rtl="0" eaLnBrk="1" fontAlgn="base" latinLnBrk="0" hangingPunct="1">
              <a:lnSpc>
                <a:spcPct val="50000"/>
              </a:lnSpc>
              <a:spcBef>
                <a:spcPct val="20000"/>
              </a:spcBef>
              <a:spcAft>
                <a:spcPct val="0"/>
              </a:spcAft>
              <a:buClrTx/>
              <a:buSzPct val="75000"/>
              <a:buFontTx/>
              <a:buBlip>
                <a:blip r:embed="rId3"/>
              </a:buBlip>
              <a:tabLst/>
              <a:defRPr/>
            </a:pPr>
            <a:r>
              <a:rPr kumimoji="0" lang="sr-Latn-CS" sz="1400" b="1" i="0" u="none" strike="noStrike" kern="0" cap="none" spc="0" normalizeH="0" baseline="0" noProof="0" smtClean="0">
                <a:ln>
                  <a:noFill/>
                </a:ln>
                <a:solidFill>
                  <a:srgbClr val="003300"/>
                </a:solidFill>
                <a:effectLst/>
                <a:uLnTx/>
                <a:uFillTx/>
                <a:latin typeface="Times New Roman"/>
                <a:ea typeface="+mn-ea"/>
                <a:cs typeface="+mn-cs"/>
              </a:rPr>
              <a:t>  </a:t>
            </a:r>
            <a:r>
              <a:rPr kumimoji="0" lang="sr-Latn-CS" sz="1800" b="1" i="0" u="none" strike="noStrike" kern="0" cap="none" spc="0" normalizeH="0" baseline="0" noProof="0" smtClean="0">
                <a:ln>
                  <a:noFill/>
                </a:ln>
                <a:solidFill>
                  <a:srgbClr val="003300"/>
                </a:solidFill>
                <a:effectLst/>
                <a:uLnTx/>
                <a:uFillTx/>
                <a:latin typeface="Arial" charset="0"/>
                <a:ea typeface="+mn-ea"/>
                <a:cs typeface="+mn-cs"/>
              </a:rPr>
              <a:t>IUPAC – ova definicija</a:t>
            </a:r>
          </a:p>
          <a:p>
            <a:pPr marL="0" marR="0" lvl="0" indent="0" algn="ctr" defTabSz="914400" rtl="0" eaLnBrk="1" fontAlgn="base" latinLnBrk="0" hangingPunct="1">
              <a:lnSpc>
                <a:spcPct val="50000"/>
              </a:lnSpc>
              <a:spcBef>
                <a:spcPct val="20000"/>
              </a:spcBef>
              <a:spcAft>
                <a:spcPct val="0"/>
              </a:spcAft>
              <a:buClrTx/>
              <a:buSzPct val="75000"/>
              <a:buFontTx/>
              <a:buNone/>
              <a:tabLst/>
              <a:defRPr/>
            </a:pPr>
            <a:r>
              <a:rPr kumimoji="0" lang="sr-Latn-CS" sz="1800" b="1" i="0" u="none" strike="noStrike" kern="0" cap="none" spc="0" normalizeH="0" baseline="0" noProof="0" smtClean="0">
                <a:ln>
                  <a:noFill/>
                </a:ln>
                <a:solidFill>
                  <a:srgbClr val="003300"/>
                </a:solidFill>
                <a:effectLst/>
                <a:uLnTx/>
                <a:uFillTx/>
                <a:latin typeface="Arial" charset="0"/>
                <a:ea typeface="+mn-ea"/>
                <a:cs typeface="+mn-cs"/>
              </a:rPr>
              <a:t>      hromatografije</a:t>
            </a:r>
          </a:p>
          <a:p>
            <a:pPr marL="0" marR="0" lvl="0" indent="0" algn="ctr" defTabSz="914400" rtl="0" eaLnBrk="1" fontAlgn="base" latinLnBrk="0" hangingPunct="1">
              <a:lnSpc>
                <a:spcPct val="50000"/>
              </a:lnSpc>
              <a:spcBef>
                <a:spcPct val="20000"/>
              </a:spcBef>
              <a:spcAft>
                <a:spcPct val="0"/>
              </a:spcAft>
              <a:buClrTx/>
              <a:buSzPct val="75000"/>
              <a:buFontTx/>
              <a:buNone/>
              <a:tabLst/>
              <a:defRPr/>
            </a:pPr>
            <a:endParaRPr kumimoji="0" lang="sr-Latn-CS" sz="1800" b="1" i="0" u="none" strike="noStrike" kern="0" cap="none" spc="0" normalizeH="0" baseline="0" noProof="0" smtClean="0">
              <a:ln>
                <a:noFill/>
              </a:ln>
              <a:solidFill>
                <a:srgbClr val="003300"/>
              </a:solidFill>
              <a:effectLst/>
              <a:uLnTx/>
              <a:uFillTx/>
              <a:latin typeface="Arial" charset="0"/>
              <a:ea typeface="+mn-ea"/>
              <a:cs typeface="+mn-cs"/>
            </a:endParaRPr>
          </a:p>
          <a:p>
            <a:pPr marL="0" marR="0" lvl="0" indent="0" algn="ctr" defTabSz="914400" rtl="0" eaLnBrk="1" fontAlgn="base" latinLnBrk="0" hangingPunct="1">
              <a:lnSpc>
                <a:spcPct val="50000"/>
              </a:lnSpc>
              <a:spcBef>
                <a:spcPct val="20000"/>
              </a:spcBef>
              <a:spcAft>
                <a:spcPct val="0"/>
              </a:spcAft>
              <a:buClrTx/>
              <a:buSzPct val="75000"/>
              <a:buFontTx/>
              <a:buNone/>
              <a:tabLst/>
              <a:defRPr/>
            </a:pPr>
            <a:endParaRPr kumimoji="0" lang="sr-Latn-CS" sz="1800" b="1" i="0" u="none" strike="noStrike" kern="0" cap="none" spc="0" normalizeH="0" baseline="0" noProof="0" smtClean="0">
              <a:ln>
                <a:noFill/>
              </a:ln>
              <a:solidFill>
                <a:srgbClr val="003300"/>
              </a:solidFill>
              <a:effectLst/>
              <a:uLnTx/>
              <a:uFillTx/>
              <a:latin typeface="Arial" charset="0"/>
              <a:ea typeface="+mn-ea"/>
              <a:cs typeface="+mn-cs"/>
            </a:endParaRPr>
          </a:p>
          <a:p>
            <a:pPr marL="0" marR="0" lvl="0" indent="0" algn="just" defTabSz="914400" rtl="0" eaLnBrk="1" fontAlgn="base" latinLnBrk="0" hangingPunct="1">
              <a:lnSpc>
                <a:spcPct val="90000"/>
              </a:lnSpc>
              <a:spcBef>
                <a:spcPct val="20000"/>
              </a:spcBef>
              <a:spcAft>
                <a:spcPct val="0"/>
              </a:spcAft>
              <a:buClrTx/>
              <a:buSzPct val="75000"/>
              <a:buFontTx/>
              <a:buNone/>
              <a:tabLst/>
              <a:defRPr/>
            </a:pPr>
            <a:r>
              <a:rPr kumimoji="0" lang="sr-Latn-CS" sz="1800" b="1" i="0" u="none" strike="noStrike" kern="0" cap="none" spc="0" normalizeH="0" baseline="0" noProof="0" smtClean="0">
                <a:ln>
                  <a:noFill/>
                </a:ln>
                <a:solidFill>
                  <a:srgbClr val="6600CC"/>
                </a:solidFill>
                <a:effectLst/>
                <a:uLnTx/>
                <a:uFillTx/>
                <a:latin typeface="Arial" charset="0"/>
                <a:ea typeface="+mn-ea"/>
                <a:cs typeface="+mn-cs"/>
              </a:rPr>
              <a:t>       </a:t>
            </a:r>
            <a:r>
              <a:rPr kumimoji="0" lang="sr-Latn-CS" sz="1800" b="1" i="0" u="none" strike="noStrike" kern="0" cap="none" spc="0" normalizeH="0" baseline="0" noProof="0" smtClean="0">
                <a:ln>
                  <a:noFill/>
                </a:ln>
                <a:solidFill>
                  <a:srgbClr val="404176"/>
                </a:solidFill>
                <a:effectLst/>
                <a:uLnTx/>
                <a:uFillTx/>
                <a:latin typeface="Arial" charset="0"/>
                <a:ea typeface="+mn-ea"/>
                <a:cs typeface="+mn-cs"/>
              </a:rPr>
              <a:t>Chromatography is a physical method of separation in which the components to be separated are distributed between two phases, one of which is stationary (stationary phase) while the other (the mobile phase) moves in a definite direction. </a:t>
            </a:r>
          </a:p>
          <a:p>
            <a:pPr marL="0" marR="0" lvl="0" indent="0" algn="l" defTabSz="914400" rtl="0" eaLnBrk="1" fontAlgn="base" latinLnBrk="0" hangingPunct="1">
              <a:lnSpc>
                <a:spcPct val="90000"/>
              </a:lnSpc>
              <a:spcBef>
                <a:spcPct val="20000"/>
              </a:spcBef>
              <a:spcAft>
                <a:spcPct val="0"/>
              </a:spcAft>
              <a:buClrTx/>
              <a:buSzPct val="75000"/>
              <a:buFontTx/>
              <a:buNone/>
              <a:tabLst/>
              <a:defRPr/>
            </a:pPr>
            <a:endParaRPr kumimoji="0" lang="en-US" sz="1800" b="1" i="0" u="none" strike="noStrike" kern="0" cap="none" spc="0" normalizeH="0" baseline="0" noProof="0" dirty="0" smtClean="0">
              <a:ln>
                <a:noFill/>
              </a:ln>
              <a:solidFill>
                <a:srgbClr val="404176"/>
              </a:solidFill>
              <a:effectLst/>
              <a:uLnTx/>
              <a:uFillTx/>
              <a:latin typeface="Arial" charset="0"/>
              <a:ea typeface="+mn-ea"/>
              <a:cs typeface="+mn-cs"/>
            </a:endParaRPr>
          </a:p>
        </p:txBody>
      </p:sp>
    </p:spTree>
    <p:extLst>
      <p:ext uri="{BB962C8B-B14F-4D97-AF65-F5344CB8AC3E}">
        <p14:creationId xmlns:p14="http://schemas.microsoft.com/office/powerpoint/2010/main" val="2251273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9" name="Picture 8" descr="Hrom_Petn_10"/>
          <p:cNvPicPr>
            <a:picLocks noChangeAspect="1" noChangeArrowheads="1"/>
          </p:cNvPicPr>
          <p:nvPr/>
        </p:nvPicPr>
        <p:blipFill>
          <a:blip r:embed="rId2" cstate="print"/>
          <a:srcRect/>
          <a:stretch>
            <a:fillRect/>
          </a:stretch>
        </p:blipFill>
        <p:spPr bwMode="auto">
          <a:xfrm>
            <a:off x="323528" y="1124744"/>
            <a:ext cx="8470667" cy="5004395"/>
          </a:xfrm>
          <a:prstGeom prst="rect">
            <a:avLst/>
          </a:prstGeom>
          <a:noFill/>
          <a:ln w="9525">
            <a:noFill/>
            <a:miter lim="800000"/>
            <a:headEnd/>
            <a:tailEnd/>
          </a:ln>
        </p:spPr>
      </p:pic>
      <p:sp>
        <p:nvSpPr>
          <p:cNvPr id="4"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2" name="TextBox 1"/>
          <p:cNvSpPr txBox="1"/>
          <p:nvPr/>
        </p:nvSpPr>
        <p:spPr>
          <a:xfrm>
            <a:off x="827584" y="389855"/>
            <a:ext cx="6708888" cy="461665"/>
          </a:xfrm>
          <a:prstGeom prst="rect">
            <a:avLst/>
          </a:prstGeom>
          <a:noFill/>
        </p:spPr>
        <p:txBody>
          <a:bodyPr wrap="none" rtlCol="0">
            <a:spAutoFit/>
          </a:bodyPr>
          <a:lstStyle/>
          <a:p>
            <a:r>
              <a:rPr lang="sr-Latn-RS" sz="2400" dirty="0" smtClean="0">
                <a:solidFill>
                  <a:schemeClr val="accent1">
                    <a:lumMod val="25000"/>
                  </a:schemeClr>
                </a:solidFill>
                <a:latin typeface="+mj-lt"/>
              </a:rPr>
              <a:t>Prema fizičkoj prirodi mobilne i stacionarne faze</a:t>
            </a:r>
            <a:endParaRPr lang="en-US" sz="2400" dirty="0">
              <a:solidFill>
                <a:schemeClr val="accent1">
                  <a:lumMod val="25000"/>
                </a:schemeClr>
              </a:solidFill>
              <a:latin typeface="+mj-lt"/>
            </a:endParaRPr>
          </a:p>
        </p:txBody>
      </p:sp>
    </p:spTree>
    <p:extLst>
      <p:ext uri="{BB962C8B-B14F-4D97-AF65-F5344CB8AC3E}">
        <p14:creationId xmlns:p14="http://schemas.microsoft.com/office/powerpoint/2010/main" val="297323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3212976"/>
            <a:ext cx="4320480" cy="2586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11560" y="836712"/>
            <a:ext cx="5242141" cy="2308324"/>
          </a:xfrm>
          <a:prstGeom prst="rect">
            <a:avLst/>
          </a:prstGeom>
          <a:noFill/>
        </p:spPr>
        <p:txBody>
          <a:bodyPr wrap="none" rtlCol="0">
            <a:spAutoFit/>
          </a:bodyPr>
          <a:lstStyle/>
          <a:p>
            <a:r>
              <a:rPr lang="sr-Latn-RS" sz="2400" dirty="0" smtClean="0">
                <a:solidFill>
                  <a:schemeClr val="accent1">
                    <a:lumMod val="25000"/>
                  </a:schemeClr>
                </a:solidFill>
                <a:latin typeface="+mj-lt"/>
              </a:rPr>
              <a:t>Prema mehanizmu odvajanja:</a:t>
            </a:r>
          </a:p>
          <a:p>
            <a:pPr marL="342900" indent="-342900">
              <a:buFont typeface="Arial" pitchFamily="34" charset="0"/>
              <a:buChar char="•"/>
            </a:pPr>
            <a:r>
              <a:rPr lang="sr-Latn-RS" sz="2400" dirty="0" smtClean="0">
                <a:solidFill>
                  <a:schemeClr val="accent1">
                    <a:lumMod val="25000"/>
                  </a:schemeClr>
                </a:solidFill>
                <a:latin typeface="+mj-lt"/>
              </a:rPr>
              <a:t>Adsorpciona</a:t>
            </a:r>
          </a:p>
          <a:p>
            <a:pPr marL="342900" indent="-342900">
              <a:buFont typeface="Arial" pitchFamily="34" charset="0"/>
              <a:buChar char="•"/>
            </a:pPr>
            <a:r>
              <a:rPr lang="sr-Latn-RS" sz="2400" dirty="0" smtClean="0">
                <a:solidFill>
                  <a:schemeClr val="accent1">
                    <a:lumMod val="25000"/>
                  </a:schemeClr>
                </a:solidFill>
                <a:latin typeface="+mj-lt"/>
              </a:rPr>
              <a:t>Podeona (particiona, apsorpciona)</a:t>
            </a:r>
          </a:p>
          <a:p>
            <a:pPr marL="342900" indent="-342900">
              <a:buFont typeface="Arial" pitchFamily="34" charset="0"/>
              <a:buChar char="•"/>
            </a:pPr>
            <a:r>
              <a:rPr lang="sr-Latn-RS" sz="2400" dirty="0" smtClean="0">
                <a:solidFill>
                  <a:schemeClr val="accent1">
                    <a:lumMod val="25000"/>
                  </a:schemeClr>
                </a:solidFill>
                <a:latin typeface="+mj-lt"/>
              </a:rPr>
              <a:t>Jonoizmenjivačka</a:t>
            </a:r>
          </a:p>
          <a:p>
            <a:pPr marL="342900" indent="-342900">
              <a:buFont typeface="Arial" pitchFamily="34" charset="0"/>
              <a:buChar char="•"/>
            </a:pPr>
            <a:r>
              <a:rPr lang="sr-Latn-RS" sz="2400" dirty="0" smtClean="0">
                <a:solidFill>
                  <a:schemeClr val="accent1">
                    <a:lumMod val="25000"/>
                  </a:schemeClr>
                </a:solidFill>
                <a:latin typeface="+mj-lt"/>
              </a:rPr>
              <a:t>Gel-hromatografija</a:t>
            </a:r>
          </a:p>
          <a:p>
            <a:pPr marL="342900" indent="-342900">
              <a:buFont typeface="Arial" pitchFamily="34" charset="0"/>
              <a:buChar char="•"/>
            </a:pPr>
            <a:r>
              <a:rPr lang="sr-Latn-RS" sz="2400" dirty="0" smtClean="0">
                <a:solidFill>
                  <a:schemeClr val="accent1">
                    <a:lumMod val="25000"/>
                  </a:schemeClr>
                </a:solidFill>
                <a:latin typeface="+mj-lt"/>
              </a:rPr>
              <a:t>Afinitetna</a:t>
            </a:r>
            <a:endParaRPr lang="en-US" sz="2400" dirty="0">
              <a:solidFill>
                <a:schemeClr val="accent1">
                  <a:lumMod val="25000"/>
                </a:schemeClr>
              </a:solidFill>
              <a:latin typeface="+mj-lt"/>
            </a:endParaRPr>
          </a:p>
        </p:txBody>
      </p:sp>
    </p:spTree>
    <p:extLst>
      <p:ext uri="{BB962C8B-B14F-4D97-AF65-F5344CB8AC3E}">
        <p14:creationId xmlns:p14="http://schemas.microsoft.com/office/powerpoint/2010/main" val="3961506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2" name="TextBox 1"/>
          <p:cNvSpPr txBox="1"/>
          <p:nvPr/>
        </p:nvSpPr>
        <p:spPr>
          <a:xfrm>
            <a:off x="1187624" y="1052736"/>
            <a:ext cx="45719" cy="369332"/>
          </a:xfrm>
          <a:prstGeom prst="rect">
            <a:avLst/>
          </a:prstGeom>
          <a:noFill/>
        </p:spPr>
        <p:txBody>
          <a:bodyPr wrap="square" rtlCol="0">
            <a:spAutoFit/>
          </a:bodyPr>
          <a:lstStyle/>
          <a:p>
            <a:endParaRPr lang="en-US" dirty="0"/>
          </a:p>
        </p:txBody>
      </p:sp>
      <p:sp>
        <p:nvSpPr>
          <p:cNvPr id="3" name="TextBox 2"/>
          <p:cNvSpPr txBox="1"/>
          <p:nvPr/>
        </p:nvSpPr>
        <p:spPr>
          <a:xfrm>
            <a:off x="899592" y="836712"/>
            <a:ext cx="6005170" cy="1200329"/>
          </a:xfrm>
          <a:prstGeom prst="rect">
            <a:avLst/>
          </a:prstGeom>
          <a:noFill/>
        </p:spPr>
        <p:txBody>
          <a:bodyPr wrap="none" rtlCol="0">
            <a:spAutoFit/>
          </a:bodyPr>
          <a:lstStyle/>
          <a:p>
            <a:r>
              <a:rPr lang="sr-Latn-RS" sz="2400" dirty="0" smtClean="0">
                <a:solidFill>
                  <a:schemeClr val="accent1">
                    <a:lumMod val="25000"/>
                  </a:schemeClr>
                </a:solidFill>
                <a:latin typeface="+mj-lt"/>
              </a:rPr>
              <a:t>Prema načinu smeštanja stacionarne faze:</a:t>
            </a:r>
          </a:p>
          <a:p>
            <a:pPr marL="342900" indent="-342900">
              <a:buFont typeface="Arial" pitchFamily="34" charset="0"/>
              <a:buChar char="•"/>
            </a:pPr>
            <a:r>
              <a:rPr lang="sr-Latn-RS" sz="2400" dirty="0" smtClean="0">
                <a:solidFill>
                  <a:schemeClr val="accent1">
                    <a:lumMod val="25000"/>
                  </a:schemeClr>
                </a:solidFill>
                <a:latin typeface="+mj-lt"/>
              </a:rPr>
              <a:t>Hromatografija u koloni</a:t>
            </a:r>
          </a:p>
          <a:p>
            <a:pPr marL="342900" indent="-342900">
              <a:buFont typeface="Arial" pitchFamily="34" charset="0"/>
              <a:buChar char="•"/>
            </a:pPr>
            <a:r>
              <a:rPr lang="sr-Latn-RS" sz="2400" dirty="0" smtClean="0">
                <a:solidFill>
                  <a:schemeClr val="accent1">
                    <a:lumMod val="25000"/>
                  </a:schemeClr>
                </a:solidFill>
                <a:latin typeface="+mj-lt"/>
              </a:rPr>
              <a:t>Planarna hromatografija</a:t>
            </a:r>
            <a:endParaRPr lang="en-US" sz="2400" dirty="0">
              <a:solidFill>
                <a:schemeClr val="accent1">
                  <a:lumMod val="25000"/>
                </a:schemeClr>
              </a:solidFill>
              <a:latin typeface="+mj-lt"/>
            </a:endParaRPr>
          </a:p>
        </p:txBody>
      </p:sp>
      <p:pic>
        <p:nvPicPr>
          <p:cNvPr id="5" name="Picture 8" descr="liqcol1.jpg (6214 bytes)"/>
          <p:cNvPicPr>
            <a:picLocks noChangeAspect="1" noChangeArrowheads="1"/>
          </p:cNvPicPr>
          <p:nvPr/>
        </p:nvPicPr>
        <p:blipFill>
          <a:blip r:embed="rId2" cstate="print"/>
          <a:srcRect/>
          <a:stretch>
            <a:fillRect/>
          </a:stretch>
        </p:blipFill>
        <p:spPr bwMode="auto">
          <a:xfrm>
            <a:off x="1233343" y="2420888"/>
            <a:ext cx="1785938" cy="3024188"/>
          </a:xfrm>
          <a:prstGeom prst="rect">
            <a:avLst/>
          </a:prstGeom>
          <a:noFill/>
          <a:ln w="9525">
            <a:noFill/>
            <a:miter lim="800000"/>
            <a:headEnd/>
            <a:tailEnd/>
          </a:ln>
        </p:spPr>
      </p:pic>
      <p:pic>
        <p:nvPicPr>
          <p:cNvPr id="6" name="Picture 10" descr="tlc3.jpg (4376 bytes)"/>
          <p:cNvPicPr>
            <a:picLocks noChangeAspect="1" noChangeArrowheads="1"/>
          </p:cNvPicPr>
          <p:nvPr/>
        </p:nvPicPr>
        <p:blipFill>
          <a:blip r:embed="rId3" cstate="print"/>
          <a:srcRect/>
          <a:stretch>
            <a:fillRect/>
          </a:stretch>
        </p:blipFill>
        <p:spPr bwMode="auto">
          <a:xfrm>
            <a:off x="4578774" y="2847660"/>
            <a:ext cx="3097213" cy="2016125"/>
          </a:xfrm>
          <a:prstGeom prst="rect">
            <a:avLst/>
          </a:prstGeom>
          <a:noFill/>
          <a:ln w="9525">
            <a:noFill/>
            <a:miter lim="800000"/>
            <a:headEnd/>
            <a:tailEnd/>
          </a:ln>
        </p:spPr>
      </p:pic>
    </p:spTree>
    <p:extLst>
      <p:ext uri="{BB962C8B-B14F-4D97-AF65-F5344CB8AC3E}">
        <p14:creationId xmlns:p14="http://schemas.microsoft.com/office/powerpoint/2010/main" val="3961506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2" name="TextBox 1"/>
          <p:cNvSpPr txBox="1"/>
          <p:nvPr/>
        </p:nvSpPr>
        <p:spPr>
          <a:xfrm>
            <a:off x="899592" y="692696"/>
            <a:ext cx="2895344" cy="1569660"/>
          </a:xfrm>
          <a:prstGeom prst="rect">
            <a:avLst/>
          </a:prstGeom>
          <a:noFill/>
        </p:spPr>
        <p:txBody>
          <a:bodyPr wrap="none" rtlCol="0">
            <a:spAutoFit/>
          </a:bodyPr>
          <a:lstStyle/>
          <a:p>
            <a:r>
              <a:rPr lang="sr-Latn-RS" sz="2400" dirty="0" smtClean="0">
                <a:solidFill>
                  <a:schemeClr val="accent1">
                    <a:lumMod val="25000"/>
                  </a:schemeClr>
                </a:solidFill>
                <a:latin typeface="+mj-lt"/>
              </a:rPr>
              <a:t>Tehnika rada:</a:t>
            </a:r>
          </a:p>
          <a:p>
            <a:pPr marL="342900" indent="-342900">
              <a:buFont typeface="Arial" pitchFamily="34" charset="0"/>
              <a:buChar char="•"/>
            </a:pPr>
            <a:r>
              <a:rPr lang="sr-Latn-RS" sz="2400" dirty="0" smtClean="0">
                <a:solidFill>
                  <a:schemeClr val="accent1">
                    <a:lumMod val="25000"/>
                  </a:schemeClr>
                </a:solidFill>
                <a:latin typeface="+mj-lt"/>
              </a:rPr>
              <a:t>Eluiranje</a:t>
            </a:r>
          </a:p>
          <a:p>
            <a:pPr marL="342900" indent="-342900">
              <a:buFont typeface="Arial" pitchFamily="34" charset="0"/>
              <a:buChar char="•"/>
            </a:pPr>
            <a:r>
              <a:rPr lang="sr-Latn-RS" sz="2400" dirty="0" smtClean="0">
                <a:solidFill>
                  <a:schemeClr val="accent1">
                    <a:lumMod val="25000"/>
                  </a:schemeClr>
                </a:solidFill>
                <a:latin typeface="+mj-lt"/>
              </a:rPr>
              <a:t>Istiskivanje</a:t>
            </a:r>
          </a:p>
          <a:p>
            <a:pPr marL="342900" indent="-342900">
              <a:buFont typeface="Arial" pitchFamily="34" charset="0"/>
              <a:buChar char="•"/>
            </a:pPr>
            <a:r>
              <a:rPr lang="sr-Latn-RS" sz="2400" dirty="0" smtClean="0">
                <a:solidFill>
                  <a:schemeClr val="accent1">
                    <a:lumMod val="25000"/>
                  </a:schemeClr>
                </a:solidFill>
                <a:latin typeface="+mj-lt"/>
              </a:rPr>
              <a:t>Frontalna analiza</a:t>
            </a:r>
            <a:endParaRPr lang="en-US" sz="2400" dirty="0">
              <a:solidFill>
                <a:schemeClr val="accent1">
                  <a:lumMod val="25000"/>
                </a:schemeClr>
              </a:solidFill>
              <a:latin typeface="+mj-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134686087"/>
              </p:ext>
            </p:extLst>
          </p:nvPr>
        </p:nvGraphicFramePr>
        <p:xfrm>
          <a:off x="1115616" y="3933056"/>
          <a:ext cx="7525941" cy="1007740"/>
        </p:xfrm>
        <a:graphic>
          <a:graphicData uri="http://schemas.openxmlformats.org/presentationml/2006/ole">
            <mc:AlternateContent xmlns:mc="http://schemas.openxmlformats.org/markup-compatibility/2006">
              <mc:Choice xmlns:v="urn:schemas-microsoft-com:vml" Requires="v">
                <p:oleObj spid="_x0000_s11268" name="Equation" r:id="rId3" imgW="3225600" imgH="431640" progId="Equation.3">
                  <p:embed/>
                </p:oleObj>
              </mc:Choice>
              <mc:Fallback>
                <p:oleObj name="Equation" r:id="rId3" imgW="3225600" imgH="43164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3933056"/>
                        <a:ext cx="7525941" cy="100774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961506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3" name="TextBox 2"/>
          <p:cNvSpPr txBox="1"/>
          <p:nvPr/>
        </p:nvSpPr>
        <p:spPr>
          <a:xfrm>
            <a:off x="1187624" y="1412776"/>
            <a:ext cx="5303055" cy="3046988"/>
          </a:xfrm>
          <a:prstGeom prst="rect">
            <a:avLst/>
          </a:prstGeom>
          <a:noFill/>
        </p:spPr>
        <p:txBody>
          <a:bodyPr wrap="none" rtlCol="0">
            <a:spAutoFit/>
          </a:bodyPr>
          <a:lstStyle/>
          <a:p>
            <a:r>
              <a:rPr lang="sr-Latn-RS" sz="2400" dirty="0" smtClean="0">
                <a:solidFill>
                  <a:schemeClr val="accent1">
                    <a:lumMod val="25000"/>
                  </a:schemeClr>
                </a:solidFill>
                <a:latin typeface="+mj-lt"/>
              </a:rPr>
              <a:t>Značaj hromatografskih metoda</a:t>
            </a:r>
          </a:p>
          <a:p>
            <a:endParaRPr lang="sr-Latn-RS" sz="2400" dirty="0" smtClean="0">
              <a:solidFill>
                <a:schemeClr val="accent1">
                  <a:lumMod val="25000"/>
                </a:schemeClr>
              </a:solidFill>
              <a:latin typeface="+mj-lt"/>
            </a:endParaRPr>
          </a:p>
          <a:p>
            <a:pPr marL="342900" indent="-342900">
              <a:buFont typeface="Arial" pitchFamily="34" charset="0"/>
              <a:buChar char="•"/>
            </a:pPr>
            <a:r>
              <a:rPr lang="sr-Latn-RS" sz="2400" dirty="0" smtClean="0">
                <a:solidFill>
                  <a:schemeClr val="accent1">
                    <a:lumMod val="25000"/>
                  </a:schemeClr>
                </a:solidFill>
                <a:latin typeface="+mj-lt"/>
              </a:rPr>
              <a:t>Preparativna hromatografija</a:t>
            </a:r>
          </a:p>
          <a:p>
            <a:pPr marL="342900" indent="-342900">
              <a:buFont typeface="Arial" pitchFamily="34" charset="0"/>
              <a:buChar char="•"/>
            </a:pPr>
            <a:r>
              <a:rPr lang="sr-Latn-RS" sz="2400" dirty="0" smtClean="0">
                <a:solidFill>
                  <a:schemeClr val="accent1">
                    <a:lumMod val="25000"/>
                  </a:schemeClr>
                </a:solidFill>
                <a:latin typeface="+mj-lt"/>
              </a:rPr>
              <a:t>Analitička – kvalitativna</a:t>
            </a:r>
          </a:p>
          <a:p>
            <a:pPr marL="342900" indent="-342900">
              <a:buFont typeface="Arial" pitchFamily="34" charset="0"/>
              <a:buChar char="•"/>
            </a:pPr>
            <a:r>
              <a:rPr lang="sr-Latn-RS" sz="2400" dirty="0" smtClean="0">
                <a:solidFill>
                  <a:schemeClr val="accent1">
                    <a:lumMod val="25000"/>
                  </a:schemeClr>
                </a:solidFill>
                <a:latin typeface="+mj-lt"/>
              </a:rPr>
              <a:t>Analitička – kvantitativna</a:t>
            </a:r>
          </a:p>
          <a:p>
            <a:pPr marL="342900" indent="-342900">
              <a:buFont typeface="Arial" pitchFamily="34" charset="0"/>
              <a:buChar char="•"/>
            </a:pPr>
            <a:r>
              <a:rPr lang="sr-Latn-RS" sz="2400" dirty="0" smtClean="0">
                <a:solidFill>
                  <a:schemeClr val="accent1">
                    <a:lumMod val="25000"/>
                  </a:schemeClr>
                </a:solidFill>
                <a:latin typeface="+mj-lt"/>
              </a:rPr>
              <a:t>Korelacija strukture i retencije </a:t>
            </a:r>
          </a:p>
          <a:p>
            <a:r>
              <a:rPr lang="sr-Latn-RS" sz="2400" dirty="0" smtClean="0">
                <a:solidFill>
                  <a:schemeClr val="accent1">
                    <a:lumMod val="25000"/>
                  </a:schemeClr>
                </a:solidFill>
                <a:latin typeface="+mj-lt"/>
              </a:rPr>
              <a:t>    (određivanje ravnotežnih konstanti,</a:t>
            </a:r>
          </a:p>
          <a:p>
            <a:r>
              <a:rPr lang="sr-Latn-RS" sz="2400" dirty="0">
                <a:solidFill>
                  <a:schemeClr val="accent1">
                    <a:lumMod val="25000"/>
                  </a:schemeClr>
                </a:solidFill>
                <a:latin typeface="+mj-lt"/>
              </a:rPr>
              <a:t> </a:t>
            </a:r>
            <a:r>
              <a:rPr lang="sr-Latn-RS" sz="2400" dirty="0" smtClean="0">
                <a:solidFill>
                  <a:schemeClr val="accent1">
                    <a:lumMod val="25000"/>
                  </a:schemeClr>
                </a:solidFill>
                <a:latin typeface="+mj-lt"/>
              </a:rPr>
              <a:t>    fizičko-hemijskih parametara i sl.)</a:t>
            </a:r>
            <a:endParaRPr lang="en-US" sz="2400" dirty="0">
              <a:solidFill>
                <a:schemeClr val="accent1">
                  <a:lumMod val="25000"/>
                </a:schemeClr>
              </a:solidFill>
              <a:latin typeface="+mj-lt"/>
            </a:endParaRPr>
          </a:p>
        </p:txBody>
      </p:sp>
    </p:spTree>
    <p:extLst>
      <p:ext uri="{BB962C8B-B14F-4D97-AF65-F5344CB8AC3E}">
        <p14:creationId xmlns:p14="http://schemas.microsoft.com/office/powerpoint/2010/main" val="3961506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4199990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4199990541"/>
      </p:ext>
    </p:extLst>
  </p:cSld>
  <p:clrMapOvr>
    <a:masterClrMapping/>
  </p:clrMapOvr>
</p:sld>
</file>

<file path=ppt/theme/theme1.xml><?xml version="1.0" encoding="utf-8"?>
<a:theme xmlns:a="http://schemas.openxmlformats.org/drawingml/2006/main" name="Balance">
  <a:themeElements>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Balance</Template>
  <TotalTime>1476</TotalTime>
  <Words>511</Words>
  <Application>Microsoft Office PowerPoint</Application>
  <PresentationFormat>On-screen Show (4:3)</PresentationFormat>
  <Paragraphs>94</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0" baseType="lpstr">
      <vt:lpstr>Balance</vt:lpstr>
      <vt:lpstr>Document</vt:lpstr>
      <vt:lpstr>Microsoft Equation 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OBRADA REZULTATA MERENJA  U (BIO)HEMIJI</dc:title>
  <dc:creator>user</dc:creator>
  <cp:lastModifiedBy>Dusanka Milojkovic-Opsenica</cp:lastModifiedBy>
  <cp:revision>79</cp:revision>
  <cp:lastPrinted>1601-01-01T00:00:00Z</cp:lastPrinted>
  <dcterms:created xsi:type="dcterms:W3CDTF">2005-10-14T12:09:59Z</dcterms:created>
  <dcterms:modified xsi:type="dcterms:W3CDTF">2016-04-01T12:07:44Z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8</vt:i4>
  </property>
</Properties>
</file>