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2"/>
  </p:notesMasterIdLst>
  <p:sldIdLst>
    <p:sldId id="397" r:id="rId2"/>
    <p:sldId id="421" r:id="rId3"/>
    <p:sldId id="422" r:id="rId4"/>
    <p:sldId id="423" r:id="rId5"/>
    <p:sldId id="424" r:id="rId6"/>
    <p:sldId id="425" r:id="rId7"/>
    <p:sldId id="427" r:id="rId8"/>
    <p:sldId id="426" r:id="rId9"/>
    <p:sldId id="398" r:id="rId10"/>
    <p:sldId id="428" r:id="rId11"/>
    <p:sldId id="400" r:id="rId12"/>
    <p:sldId id="429" r:id="rId13"/>
    <p:sldId id="432" r:id="rId14"/>
    <p:sldId id="434" r:id="rId15"/>
    <p:sldId id="431" r:id="rId16"/>
    <p:sldId id="435" r:id="rId17"/>
    <p:sldId id="436" r:id="rId18"/>
    <p:sldId id="439" r:id="rId19"/>
    <p:sldId id="437" r:id="rId20"/>
    <p:sldId id="438" r:id="rId21"/>
    <p:sldId id="440" r:id="rId22"/>
    <p:sldId id="441" r:id="rId23"/>
    <p:sldId id="442" r:id="rId24"/>
    <p:sldId id="403" r:id="rId25"/>
    <p:sldId id="405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8" r:id="rId38"/>
    <p:sldId id="419" r:id="rId39"/>
    <p:sldId id="420" r:id="rId40"/>
    <p:sldId id="385" r:id="rId41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4/15/2016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4702C1-C035-4597-9554-4973F587DC2B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D37E-256F-4951-ACCD-C3B03E42D7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4E0C7-55D2-49F9-90F3-C6314C2A6CD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102D1-C423-4AD8-82B2-C33A13EA058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F9A-4488-4C7E-B0BA-1DAA5D4E9EF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BFE2-F043-4E0D-A1E1-F2C99C5D1CF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945-9018-466D-A654-3CCDD986A4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C4218-654D-4DEA-A854-F3DD5DA5381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F74E-0DE8-4FC4-851E-88373248208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5B80-06CA-4038-8899-DFAE777B628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9DF52-957A-4C5A-8FA6-18CDB733411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F09B8-0DB7-4F4A-84B5-2ED78DA0E1D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cs typeface="+mn-cs"/>
              </a:endParaRPr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44E60E21-DA1E-4D85-83F0-B8AEA0591E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7744" y="355077"/>
            <a:ext cx="460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Međumolekulske interakcije</a:t>
            </a:r>
            <a:endParaRPr lang="en-US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196752"/>
            <a:ext cx="78037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Osnovni i neodvojivi elementi hromatografskog sistema: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Stacionarna faza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Mobilna faza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Odvajana supstanca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531" y="3188323"/>
            <a:ext cx="317586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stacionarne faze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mobilne faze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792742" y="3371958"/>
            <a:ext cx="777876" cy="340616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155725"/>
            <a:ext cx="269336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selektivnosti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sistema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9" name="Down Arrow 8"/>
          <p:cNvSpPr/>
          <p:nvPr/>
        </p:nvSpPr>
        <p:spPr>
          <a:xfrm rot="18727778">
            <a:off x="3209350" y="3906080"/>
            <a:ext cx="445724" cy="989441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0" name="Down Arrow 9"/>
          <p:cNvSpPr/>
          <p:nvPr/>
        </p:nvSpPr>
        <p:spPr>
          <a:xfrm rot="2109001">
            <a:off x="4667963" y="3956316"/>
            <a:ext cx="475719" cy="880745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38958" y="5013176"/>
            <a:ext cx="2771913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Odvajanje različitih</a:t>
            </a:r>
          </a:p>
          <a:p>
            <a:pPr algn="ctr"/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supstanci</a:t>
            </a: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89577" y="764704"/>
            <a:ext cx="7775575" cy="515525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200" b="1" i="1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Međumolekulske sile koje se javljaju u hromatografskim sistemima</a:t>
            </a:r>
            <a:endParaRPr kumimoji="0" lang="sr-Latn-CS" sz="2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Jonske interakcije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Van der Waals–ove sile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20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Vodonične veze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Transfer naelektrisanja (donorno-akceptorske interakcije)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65" y="2852936"/>
            <a:ext cx="76200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836712"/>
            <a:ext cx="5394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Jonske interakcije: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Elektrostatičke (odbojne i privlačne)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166547"/>
              </p:ext>
            </p:extLst>
          </p:nvPr>
        </p:nvGraphicFramePr>
        <p:xfrm>
          <a:off x="1273175" y="2060575"/>
          <a:ext cx="20415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Equation" r:id="rId3" imgW="952200" imgH="419040" progId="Equation.3">
                  <p:embed/>
                </p:oleObj>
              </mc:Choice>
              <mc:Fallback>
                <p:oleObj name="Equation" r:id="rId3" imgW="95220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2060575"/>
                        <a:ext cx="204152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23928" y="2204864"/>
            <a:ext cx="2917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latin typeface="+mj-lt"/>
              </a:rPr>
              <a:t>q = naelektrisanje</a:t>
            </a:r>
          </a:p>
          <a:p>
            <a:r>
              <a:rPr lang="sr-Latn-RS" dirty="0" smtClean="0">
                <a:latin typeface="+mj-lt"/>
              </a:rPr>
              <a:t>s = razdaljina između jona</a:t>
            </a:r>
            <a:endParaRPr lang="en-US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3284984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 – jon </a:t>
            </a:r>
          </a:p>
          <a:p>
            <a:pPr marL="285750" indent="-285750">
              <a:buFontTx/>
              <a:buChar char="-"/>
            </a:pP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Jon - dipol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09120"/>
            <a:ext cx="4640095" cy="154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1600" y="1052736"/>
            <a:ext cx="3590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 Van der Waals-ove sile: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464078"/>
              </p:ext>
            </p:extLst>
          </p:nvPr>
        </p:nvGraphicFramePr>
        <p:xfrm>
          <a:off x="1826023" y="2431540"/>
          <a:ext cx="2433637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3" imgW="1409400" imgH="457200" progId="Equation.3">
                  <p:embed/>
                </p:oleObj>
              </mc:Choice>
              <mc:Fallback>
                <p:oleObj name="Equation" r:id="rId3" imgW="14094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6023" y="2431540"/>
                        <a:ext cx="2433637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4364" y="1756824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solidFill>
                  <a:schemeClr val="accent1">
                    <a:lumMod val="10000"/>
                  </a:schemeClr>
                </a:solidFill>
              </a:rPr>
              <a:t>- Dipol - dipol</a:t>
            </a:r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008" y="2204864"/>
            <a:ext cx="33105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µ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= dipolni momenat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k</a:t>
            </a:r>
            <a:r>
              <a:rPr lang="sr-Latn-RS" sz="2000" baseline="-25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B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= Bolcmanova konstanta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T = temperatura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390" y="3717032"/>
            <a:ext cx="3052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 Dipol – indukovani dipol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725126"/>
              </p:ext>
            </p:extLst>
          </p:nvPr>
        </p:nvGraphicFramePr>
        <p:xfrm>
          <a:off x="758068" y="4221088"/>
          <a:ext cx="1928812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Equation" r:id="rId5" imgW="914400" imgH="419040" progId="Equation.3">
                  <p:embed/>
                </p:oleObj>
              </mc:Choice>
              <mc:Fallback>
                <p:oleObj name="Equation" r:id="rId5" imgW="91440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68" y="4221088"/>
                        <a:ext cx="1928812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59653" y="5157192"/>
            <a:ext cx="2283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 = polarizabilnost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2254" y="3717032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 Indukovani dipol – indukovani dipol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85702"/>
              </p:ext>
            </p:extLst>
          </p:nvPr>
        </p:nvGraphicFramePr>
        <p:xfrm>
          <a:off x="5148064" y="4221088"/>
          <a:ext cx="291306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9" name="Equation" r:id="rId7" imgW="1752600" imgH="431800" progId="Equation.3">
                  <p:embed/>
                </p:oleObj>
              </mc:Choice>
              <mc:Fallback>
                <p:oleObj name="Equation" r:id="rId7" imgW="17526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221088"/>
                        <a:ext cx="291306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644008" y="5234550"/>
            <a:ext cx="44582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/>
              <a:buChar char="a"/>
            </a:pP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sym typeface="Symbol"/>
              </a:rPr>
              <a:t>= sposobnost polarizacije molekula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sym typeface="Symbol"/>
              </a:rPr>
              <a:t>I = potencijal jonizacije</a:t>
            </a:r>
          </a:p>
        </p:txBody>
      </p:sp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7278270" cy="391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08304" y="1916832"/>
            <a:ext cx="792088" cy="28083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3" y="1196752"/>
            <a:ext cx="83116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Vodoničn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</a:t>
            </a: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vez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</a:t>
            </a:r>
          </a:p>
          <a:p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 (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npr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.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silika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-gel,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celuloza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)</a:t>
            </a:r>
          </a:p>
          <a:p>
            <a:endParaRPr lang="en-U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endParaRPr lang="sr-Latn-R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Transfer naelektrisanja (donorno-akceptorske interakcije)</a:t>
            </a:r>
            <a:endParaRPr lang="en-U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 (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npr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.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nitrilne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stacionarne</a:t>
            </a:r>
            <a:r>
              <a:rPr lang="en-U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faze)</a:t>
            </a:r>
            <a:endParaRPr lang="sr-Latn-RS" sz="24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4149080"/>
            <a:ext cx="21868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Interakcije:</a:t>
            </a: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Specifične</a:t>
            </a:r>
          </a:p>
          <a:p>
            <a:pPr marL="285750" indent="-285750">
              <a:buFontTx/>
              <a:buChar char="-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nespecifične</a:t>
            </a:r>
            <a:endParaRPr lang="en-US" sz="24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2484437" y="332656"/>
            <a:ext cx="4211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Tečna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hromatografija</a:t>
            </a:r>
            <a:r>
              <a:rPr lang="en-US" sz="28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800" dirty="0">
              <a:solidFill>
                <a:schemeClr val="accent1">
                  <a:lumMod val="10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323528" y="951982"/>
            <a:ext cx="65166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Tečno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čvrsta</a:t>
            </a:r>
            <a:endParaRPr lang="en-US" sz="8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Tečno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tečna</a:t>
            </a:r>
            <a:endParaRPr lang="en-US" sz="8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Hromatografija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pomoću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jonskih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izmenjivača</a:t>
            </a:r>
            <a:endParaRPr lang="en-US" sz="8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Gel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hromatografija</a:t>
            </a:r>
            <a:endParaRPr lang="en-US" sz="8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Afinitetna</a:t>
            </a:r>
            <a:endParaRPr lang="en-US" sz="800" dirty="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lang="en-US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Ekstrakciona</a:t>
            </a:r>
            <a:endParaRPr lang="en-US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214312" y="3068960"/>
            <a:ext cx="604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TEČNO </a:t>
            </a:r>
            <a:r>
              <a:rPr lang="en-US" sz="2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ČVRSTA HROMATOGRAFIJA</a:t>
            </a:r>
            <a:endParaRPr lang="en-US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467544" y="3469010"/>
            <a:ext cx="3924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Mehanizam</a:t>
            </a:r>
            <a:r>
              <a:rPr lang="en-US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</a:t>
            </a:r>
            <a:r>
              <a:rPr lang="en-US" sz="2000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adsorpcija</a:t>
            </a:r>
            <a:endParaRPr lang="en-US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68985"/>
            <a:ext cx="2880320" cy="17400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36" y="3869060"/>
            <a:ext cx="5195967" cy="240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98081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1124744"/>
            <a:ext cx="755206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Latn-RS" sz="2000" dirty="0" smtClean="0">
                <a:latin typeface="+mj-lt"/>
              </a:rPr>
              <a:t>Adsorpcija na površini čvrste stacionarne faze je veoma</a:t>
            </a:r>
          </a:p>
          <a:p>
            <a:r>
              <a:rPr lang="sr-Latn-RS" sz="2000" dirty="0">
                <a:latin typeface="+mj-lt"/>
              </a:rPr>
              <a:t> </a:t>
            </a:r>
            <a:r>
              <a:rPr lang="sr-Latn-RS" sz="2000" dirty="0" smtClean="0">
                <a:latin typeface="+mj-lt"/>
              </a:rPr>
              <a:t>    složen proces:</a:t>
            </a:r>
          </a:p>
          <a:p>
            <a:r>
              <a:rPr lang="sr-Latn-RS" sz="2000" dirty="0">
                <a:latin typeface="+mj-lt"/>
              </a:rPr>
              <a:t>	</a:t>
            </a:r>
            <a:r>
              <a:rPr lang="sr-Latn-RS" sz="2000" dirty="0" smtClean="0">
                <a:latin typeface="+mj-lt"/>
              </a:rPr>
              <a:t>- heterogenost površine čvrste s.f., </a:t>
            </a:r>
          </a:p>
          <a:p>
            <a:r>
              <a:rPr lang="sr-Latn-RS" sz="2000" dirty="0">
                <a:latin typeface="+mj-lt"/>
              </a:rPr>
              <a:t>	</a:t>
            </a:r>
            <a:r>
              <a:rPr lang="sr-Latn-RS" sz="2000" dirty="0" smtClean="0">
                <a:latin typeface="+mj-lt"/>
              </a:rPr>
              <a:t>- orijentacija adsorbovanih molekula odvajane supstance</a:t>
            </a:r>
          </a:p>
          <a:p>
            <a:r>
              <a:rPr lang="sr-Latn-RS" sz="2000" dirty="0">
                <a:latin typeface="+mj-lt"/>
              </a:rPr>
              <a:t> </a:t>
            </a:r>
            <a:r>
              <a:rPr lang="sr-Latn-RS" sz="2000" dirty="0" smtClean="0">
                <a:latin typeface="+mj-lt"/>
              </a:rPr>
              <a:t>              na čvrstoj površini, </a:t>
            </a:r>
          </a:p>
          <a:p>
            <a:r>
              <a:rPr lang="sr-Latn-RS" sz="2000" dirty="0">
                <a:latin typeface="+mj-lt"/>
              </a:rPr>
              <a:t>	</a:t>
            </a:r>
            <a:r>
              <a:rPr lang="sr-Latn-RS" sz="2000" dirty="0" smtClean="0">
                <a:latin typeface="+mj-lt"/>
              </a:rPr>
              <a:t>- kompeticija između molekula odvajane supstance i</a:t>
            </a:r>
          </a:p>
          <a:p>
            <a:r>
              <a:rPr lang="sr-Latn-RS" sz="2000" dirty="0">
                <a:latin typeface="+mj-lt"/>
              </a:rPr>
              <a:t>	</a:t>
            </a:r>
            <a:r>
              <a:rPr lang="sr-Latn-RS" sz="2000" dirty="0" smtClean="0">
                <a:latin typeface="+mj-lt"/>
              </a:rPr>
              <a:t>  molekula rastvarača za površinske aktivne centre </a:t>
            </a:r>
            <a:endParaRPr lang="en-US" sz="2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933056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atin typeface="+mj-lt"/>
              </a:rPr>
              <a:t>Snyder-ova jednačina: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028347"/>
              </p:ext>
            </p:extLst>
          </p:nvPr>
        </p:nvGraphicFramePr>
        <p:xfrm>
          <a:off x="166164" y="4633108"/>
          <a:ext cx="3627438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Equation" r:id="rId3" imgW="1879560" imgH="241200" progId="Equation.3">
                  <p:embed/>
                </p:oleObj>
              </mc:Choice>
              <mc:Fallback>
                <p:oleObj name="Equation" r:id="rId3" imgW="187956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164" y="4633108"/>
                        <a:ext cx="3627438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92617" y="3645024"/>
            <a:ext cx="505138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latin typeface="+mj-lt"/>
              </a:rPr>
              <a:t>K = podeoni koeficijent supstance </a:t>
            </a:r>
          </a:p>
          <a:p>
            <a:r>
              <a:rPr lang="sr-Latn-RS" i="1" dirty="0" smtClean="0">
                <a:latin typeface="+mj-lt"/>
              </a:rPr>
              <a:t>V</a:t>
            </a:r>
            <a:r>
              <a:rPr lang="sr-Latn-RS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dirty="0" smtClean="0">
                <a:latin typeface="+mj-lt"/>
              </a:rPr>
              <a:t> = zapremina površine adsorbensa</a:t>
            </a:r>
          </a:p>
          <a:p>
            <a:r>
              <a:rPr lang="sr-Latn-RS" dirty="0" smtClean="0">
                <a:latin typeface="+mj-lt"/>
              </a:rPr>
              <a:t>(zapremina adsorbovanog monosloja</a:t>
            </a:r>
          </a:p>
          <a:p>
            <a:r>
              <a:rPr lang="sr-Latn-RS" dirty="0" smtClean="0">
                <a:latin typeface="+mj-lt"/>
              </a:rPr>
              <a:t>mobilne faze)</a:t>
            </a:r>
          </a:p>
          <a:p>
            <a:r>
              <a:rPr lang="sr-Latn-RS" i="1" dirty="0" smtClean="0">
                <a:latin typeface="+mj-lt"/>
              </a:rPr>
              <a:t>E</a:t>
            </a:r>
            <a:r>
              <a:rPr lang="sr-Latn-RS" i="1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dirty="0"/>
              <a:t> </a:t>
            </a:r>
            <a:r>
              <a:rPr lang="sr-Latn-RS" dirty="0" smtClean="0"/>
              <a:t>= srednji aktivitet površine s.f.</a:t>
            </a:r>
          </a:p>
          <a:p>
            <a:r>
              <a:rPr lang="sr-Latn-RS" i="1" dirty="0" smtClean="0">
                <a:latin typeface="+mj-lt"/>
              </a:rPr>
              <a:t>S</a:t>
            </a:r>
            <a:r>
              <a:rPr lang="sr-Latn-RS" baseline="30000" dirty="0" smtClean="0">
                <a:latin typeface="+mj-lt"/>
              </a:rPr>
              <a:t>0</a:t>
            </a:r>
            <a:r>
              <a:rPr lang="sr-Latn-RS" dirty="0" smtClean="0">
                <a:latin typeface="+mj-lt"/>
              </a:rPr>
              <a:t> = adsorpciona energija supstance</a:t>
            </a:r>
          </a:p>
          <a:p>
            <a:r>
              <a:rPr lang="sr-Latn-RS" i="1" dirty="0" smtClean="0">
                <a:latin typeface="+mj-lt"/>
              </a:rPr>
              <a:t>A</a:t>
            </a:r>
            <a:r>
              <a:rPr lang="sr-Latn-RS" baseline="-25000" dirty="0" smtClean="0">
                <a:latin typeface="+mj-lt"/>
              </a:rPr>
              <a:t>s</a:t>
            </a:r>
            <a:r>
              <a:rPr lang="sr-Latn-RS" dirty="0" smtClean="0">
                <a:latin typeface="+mj-lt"/>
              </a:rPr>
              <a:t> = površina s.f. na kojoj je adsorbovana</a:t>
            </a:r>
          </a:p>
          <a:p>
            <a:r>
              <a:rPr lang="sr-Latn-RS" dirty="0">
                <a:latin typeface="+mj-lt"/>
              </a:rPr>
              <a:t> </a:t>
            </a:r>
            <a:r>
              <a:rPr lang="sr-Latn-RS" dirty="0" smtClean="0">
                <a:latin typeface="+mj-lt"/>
              </a:rPr>
              <a:t>       supstanca</a:t>
            </a:r>
          </a:p>
          <a:p>
            <a:r>
              <a:rPr lang="sr-Latn-RS" dirty="0" smtClean="0">
                <a:latin typeface="+mj-lt"/>
              </a:rPr>
              <a:t>     = parametar jačine rastvarača – elucina moć</a:t>
            </a:r>
            <a:endParaRPr lang="en-US" dirty="0">
              <a:latin typeface="+mj-lt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465563"/>
              </p:ext>
            </p:extLst>
          </p:nvPr>
        </p:nvGraphicFramePr>
        <p:xfrm>
          <a:off x="4572000" y="5758289"/>
          <a:ext cx="3333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Equation" r:id="rId5" imgW="177569" imgH="202936" progId="Equation.3">
                  <p:embed/>
                </p:oleObj>
              </mc:Choice>
              <mc:Fallback>
                <p:oleObj name="Equation" r:id="rId5" imgW="177569" imgH="2029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758289"/>
                        <a:ext cx="33337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950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87733"/>
              </p:ext>
            </p:extLst>
          </p:nvPr>
        </p:nvGraphicFramePr>
        <p:xfrm>
          <a:off x="1043608" y="1484784"/>
          <a:ext cx="302577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3" imgW="1460160" imgH="431640" progId="Equation.3">
                  <p:embed/>
                </p:oleObj>
              </mc:Choice>
              <mc:Fallback>
                <p:oleObj name="Equation" r:id="rId3" imgW="1460160" imgH="431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484784"/>
                        <a:ext cx="3025775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795238"/>
            <a:ext cx="527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Efekat dve mobilne faze (za istu supstancu i m.f.):</a:t>
            </a:r>
            <a:endParaRPr lang="en-US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17032"/>
            <a:ext cx="4835472" cy="16051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268538" y="620713"/>
            <a:ext cx="403225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b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MOBILNE FAZE</a:t>
            </a:r>
            <a:endParaRPr lang="en-US" b="1" u="sng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248428" y="1219755"/>
            <a:ext cx="8642350" cy="266226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Mere polarnosti mobilne faze: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sr-Latn-CS" sz="2000" b="1" i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Parametar rastvorljivosti</a:t>
            </a:r>
            <a:r>
              <a:rPr lang="sr-Latn-CS" sz="2000" i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– </a:t>
            </a:r>
            <a:r>
              <a:rPr lang="el-GR" sz="2000" i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sr-Latn-CS" sz="2000" i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(∆E/V)</a:t>
            </a:r>
            <a:r>
              <a:rPr lang="sr-Latn-CS" sz="2000" i="1" baseline="30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∆E – unutrašnja energija isparavanja, V – molarna zapremina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sr-Latn-CS" sz="2000" b="1" i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Indeks polarnosti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određuje se eksperimentalno, gasnom hromatografijom, na osnovu distribucionih koeficijenata tri </a:t>
            </a:r>
            <a:r>
              <a:rPr lang="sr-Latn-CS" sz="2000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test-ras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vora, na velikom broju stacionarnih faza</a:t>
            </a:r>
            <a:endParaRPr lang="sr-Latn-CS" sz="2000" baseline="30000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sr-Latn-CS" sz="1800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395288" y="3716338"/>
            <a:ext cx="4105275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sr-Latn-CS" sz="18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1908175" y="3429000"/>
            <a:ext cx="4897438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 sz="1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7414" name="Text Box 10"/>
          <p:cNvSpPr txBox="1">
            <a:spLocks noChangeArrowheads="1"/>
          </p:cNvSpPr>
          <p:nvPr/>
        </p:nvSpPr>
        <p:spPr bwMode="auto">
          <a:xfrm>
            <a:off x="2051050" y="3284538"/>
            <a:ext cx="5329238" cy="33239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20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Izbor mobilne faze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sr-Latn-CS" sz="2000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endParaRPr lang="sr-Latn-CS" sz="2000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sr-Latn-CS" sz="2000" b="1" i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rastvorljivost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– uzorak mora biti potpuno rastvorljiv u mobilnoj fazi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sr-Latn-CS" sz="2000" b="1" i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kompatibilnost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– sve komponente mobilne faze moraju biti potpuno mešljive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sr-Latn-CS" sz="2000" b="1" i="1" u="sng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fazni sistem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– mobilna i stacionarna faza moraju da formiraju sistem koji </a:t>
            </a:r>
            <a:r>
              <a:rPr lang="sr-Latn-CS" sz="2000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omoguć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ava</a:t>
            </a:r>
            <a:r>
              <a:rPr lang="sr-Latn-CS" sz="2000" dirty="0" smtClean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 </a:t>
            </a:r>
            <a:r>
              <a:rPr lang="sr-Latn-CS" sz="2000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</a:rPr>
              <a:t>razdvajanje komponenata uzorka (izbor prema eluotropnoj seriji i trouglu selektivnosti)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5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2692" y="188638"/>
            <a:ext cx="5688632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3" y="1632711"/>
            <a:ext cx="3333038" cy="3396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948" y="5190123"/>
            <a:ext cx="219726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Hajldebrandov</a:t>
            </a:r>
            <a:r>
              <a:rPr lang="en-US" sz="1400" dirty="0" smtClean="0"/>
              <a:t> </a:t>
            </a:r>
            <a:r>
              <a:rPr lang="en-US" sz="1400" dirty="0" err="1" smtClean="0"/>
              <a:t>parametar</a:t>
            </a:r>
            <a:endParaRPr lang="en-US" sz="1400" dirty="0" smtClean="0"/>
          </a:p>
          <a:p>
            <a:r>
              <a:rPr lang="en-US" sz="1400" dirty="0" err="1" smtClean="0"/>
              <a:t>rastvorljivosti</a:t>
            </a:r>
            <a:endParaRPr lang="en-US" sz="1400" dirty="0"/>
          </a:p>
        </p:txBody>
      </p:sp>
      <p:cxnSp>
        <p:nvCxnSpPr>
          <p:cNvPr id="7" name="Straight Arrow Connector 6"/>
          <p:cNvCxnSpPr>
            <a:endCxn id="24578" idx="2"/>
          </p:cNvCxnSpPr>
          <p:nvPr/>
        </p:nvCxnSpPr>
        <p:spPr>
          <a:xfrm flipV="1">
            <a:off x="1340774" y="5029641"/>
            <a:ext cx="433108" cy="21215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94178" y="5190123"/>
            <a:ext cx="99751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Snajderov</a:t>
            </a:r>
            <a:endParaRPr lang="en-US" sz="1400" dirty="0" smtClean="0"/>
          </a:p>
          <a:p>
            <a:r>
              <a:rPr lang="en-US" sz="1400" dirty="0" err="1" smtClean="0"/>
              <a:t>parametar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699792" y="4869160"/>
            <a:ext cx="72008" cy="32096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764748" y="2420888"/>
            <a:ext cx="286972" cy="36004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634558" y="2387237"/>
            <a:ext cx="353266" cy="39369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23528" y="234682"/>
            <a:ext cx="3241675" cy="32778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q"/>
            </a:pPr>
            <a:r>
              <a:rPr lang="sr-Latn-CS" sz="1600" dirty="0">
                <a:solidFill>
                  <a:schemeClr val="tx2"/>
                </a:solidFill>
              </a:rPr>
              <a:t> </a:t>
            </a:r>
            <a:r>
              <a:rPr lang="sr-Latn-CS" sz="1800" dirty="0">
                <a:solidFill>
                  <a:schemeClr val="accent1">
                    <a:lumMod val="10000"/>
                  </a:schemeClr>
                </a:solidFill>
              </a:rPr>
              <a:t>Veliki broj rastvarača i/ili smeša rastvarača će dati odgovarajuće razdvajanje, ali ako i dalje treba 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poboljša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ti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Latn-CS" sz="1800" dirty="0">
                <a:solidFill>
                  <a:schemeClr val="accent1">
                    <a:lumMod val="10000"/>
                  </a:schemeClr>
                </a:solidFill>
              </a:rPr>
              <a:t>rezoluciju 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upotreb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ljava</a:t>
            </a:r>
            <a:r>
              <a:rPr lang="en-US" sz="1800" dirty="0" smtClean="0">
                <a:solidFill>
                  <a:schemeClr val="accent1">
                    <a:lumMod val="10000"/>
                  </a:schemeClr>
                </a:solidFill>
              </a:rPr>
              <a:t> se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šem</a:t>
            </a:r>
            <a:r>
              <a:rPr lang="en-US" sz="1800" dirty="0" smtClean="0">
                <a:solidFill>
                  <a:schemeClr val="accent1">
                    <a:lumMod val="10000"/>
                  </a:schemeClr>
                </a:solidFill>
              </a:rPr>
              <a:t>a 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po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koj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oj</a:t>
            </a:r>
            <a:r>
              <a:rPr lang="en-US" sz="18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su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rastvarač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i</a:t>
            </a:r>
            <a:r>
              <a:rPr lang="en-US" sz="18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klasifik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ovani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p</a:t>
            </a:r>
            <a:r>
              <a:rPr lang="en-US" sz="1800" dirty="0" err="1" smtClean="0">
                <a:solidFill>
                  <a:schemeClr val="accent1">
                    <a:lumMod val="10000"/>
                  </a:schemeClr>
                </a:solidFill>
              </a:rPr>
              <a:t>rema</a:t>
            </a:r>
            <a:r>
              <a:rPr lang="sr-Latn-CS" sz="18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Latn-CS" sz="1800" dirty="0">
                <a:solidFill>
                  <a:schemeClr val="accent1">
                    <a:lumMod val="10000"/>
                  </a:schemeClr>
                </a:solidFill>
              </a:rPr>
              <a:t>njihovim specifičnim interakcijama – </a:t>
            </a:r>
            <a:r>
              <a:rPr lang="sr-Latn-CS" sz="1800" b="1" dirty="0">
                <a:solidFill>
                  <a:schemeClr val="accent1">
                    <a:lumMod val="10000"/>
                  </a:schemeClr>
                </a:solidFill>
              </a:rPr>
              <a:t>Snyder-ov trougao selektivnosti.</a:t>
            </a:r>
            <a:endParaRPr lang="en-US" sz="1800" b="1" dirty="0">
              <a:solidFill>
                <a:schemeClr val="accent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18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29"/>
            <a:ext cx="4392488" cy="350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12502"/>
            <a:ext cx="6084759" cy="2805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245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44048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3568" y="1124744"/>
            <a:ext cx="648072" cy="338437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23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052513"/>
            <a:ext cx="835342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1692275" y="549275"/>
            <a:ext cx="5761038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2000" b="1" u="sng">
                <a:solidFill>
                  <a:srgbClr val="003300"/>
                </a:solidFill>
                <a:latin typeface="Times New Roman" pitchFamily="18" charset="0"/>
              </a:rPr>
              <a:t>STACIONARNE FAZE</a:t>
            </a:r>
            <a:endParaRPr lang="en-US" sz="2000" b="1" u="sng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476672"/>
            <a:ext cx="835998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Normalno-fazn</a:t>
            </a:r>
            <a:r>
              <a:rPr lang="sr-Latn-RS" sz="2000" b="1" u="sng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sistem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ve</a:t>
            </a:r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ć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a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polarnost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stacionarne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faze 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u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odnosu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na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mobilnu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fazu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endParaRPr lang="sr-Latn-RS" sz="2000" dirty="0" smtClean="0">
              <a:solidFill>
                <a:schemeClr val="accent1">
                  <a:lumMod val="10000"/>
                </a:schemeClr>
              </a:solidFill>
              <a:latin typeface="+mj-lt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polarnije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supstance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pokazuju jaču retenciju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pove</a:t>
            </a:r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ć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a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nj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e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polarnosti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mobilne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faze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slabi retenciju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retencija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zasn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o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va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na na 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specifi</a:t>
            </a:r>
            <a:r>
              <a:rPr lang="sr-Latn-R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č</a:t>
            </a:r>
            <a:r>
              <a:rPr lang="en-US" sz="2000" b="1" i="1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nim</a:t>
            </a:r>
            <a:r>
              <a:rPr lang="en-U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interakcijama</a:t>
            </a:r>
            <a:r>
              <a:rPr lang="en-US" sz="2000" b="1" i="1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izme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đ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u </a:t>
            </a:r>
            <a:endParaRPr lang="sr-Latn-RS" sz="2000" dirty="0" smtClean="0">
              <a:solidFill>
                <a:schemeClr val="accent1">
                  <a:lumMod val="10000"/>
                </a:schemeClr>
              </a:solidFill>
              <a:latin typeface="+mj-lt"/>
              <a:cs typeface="Times New Roman" pitchFamily="18" charset="0"/>
            </a:endParaRPr>
          </a:p>
          <a:p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   odvajane supstance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stacionarne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faze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: (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vodoni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č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ne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veze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dipol-dipol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endParaRPr lang="en-US" sz="2000" dirty="0" smtClean="0">
              <a:solidFill>
                <a:schemeClr val="accent1">
                  <a:lumMod val="10000"/>
                </a:schemeClr>
              </a:solidFill>
              <a:latin typeface="+mj-lt"/>
              <a:cs typeface="Times New Roman" pitchFamily="18" charset="0"/>
            </a:endParaRP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   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jon-dipol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ili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donorno-akceptorske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interakcije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  <a:cs typeface="Times New Roman" pitchFamily="18" charset="0"/>
              </a:rPr>
              <a:t>)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32417"/>
            <a:ext cx="61626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2160" y="4005064"/>
            <a:ext cx="2959381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200" dirty="0" smtClean="0">
                <a:latin typeface="+mj-lt"/>
              </a:rPr>
              <a:t>(D. Orčić, </a:t>
            </a:r>
            <a:r>
              <a:rPr lang="sr-Latn-CS" sz="1200" b="1" dirty="0">
                <a:latin typeface="+mj-lt"/>
              </a:rPr>
              <a:t>HPLC: Teorija i primena u biohemijskim </a:t>
            </a:r>
            <a:r>
              <a:rPr lang="sr-Latn-CS" sz="1200" b="1" dirty="0" smtClean="0">
                <a:latin typeface="+mj-lt"/>
              </a:rPr>
              <a:t>naukama</a:t>
            </a:r>
            <a:r>
              <a:rPr lang="sr-Latn-CS" sz="1200" dirty="0" smtClean="0">
                <a:latin typeface="+mj-lt"/>
              </a:rPr>
              <a:t>,</a:t>
            </a:r>
          </a:p>
          <a:p>
            <a:r>
              <a:rPr lang="sr-Latn-CS" sz="1200" dirty="0" smtClean="0">
                <a:latin typeface="+mj-lt"/>
              </a:rPr>
              <a:t>PMF, Novi Sad, 2016)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7492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48680"/>
            <a:ext cx="7608173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Reverzno-fazni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sistemi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ve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ća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polarno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st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u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odnosu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na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fazu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,</a:t>
            </a:r>
            <a:endParaRPr lang="sr-Latn-R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ma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nj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polarne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supstance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pokazuju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ja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č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u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retenciju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endParaRPr lang="sr-Latn-RS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pove</a:t>
            </a:r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ć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a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nj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polarnosti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faze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jača retenciju</a:t>
            </a:r>
          </a:p>
          <a:p>
            <a:pPr marL="342900" indent="-342900">
              <a:buFontTx/>
              <a:buChar char="-"/>
            </a:pPr>
            <a:r>
              <a:rPr lang="en-US" sz="2000" b="1" i="1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nespecifi</a:t>
            </a:r>
            <a:r>
              <a:rPr lang="sr-Latn-R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č</a:t>
            </a:r>
            <a:r>
              <a:rPr lang="en-U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</a:t>
            </a:r>
            <a:r>
              <a:rPr lang="sr-Latn-R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</a:t>
            </a:r>
            <a:r>
              <a:rPr lang="en-U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b="1" i="1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interakci</a:t>
            </a:r>
            <a:r>
              <a:rPr lang="sr-Latn-RS" sz="2000" b="1" i="1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je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sa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stacionarnom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fazom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endParaRPr lang="sr-Latn-RS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 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(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disperzione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i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indukcione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sile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odnosno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hidrofobne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interakcije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) </a:t>
            </a:r>
            <a:endParaRPr lang="sr-Latn-RS" sz="2000" dirty="0" smtClean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r>
              <a:rPr lang="sr-Latn-R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  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specifi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č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n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interakcij</a:t>
            </a:r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e</a:t>
            </a:r>
            <a:r>
              <a:rPr lang="en-U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sa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polarnom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mobilnom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fazom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578167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2160" y="4005064"/>
            <a:ext cx="2959381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200" dirty="0" smtClean="0">
                <a:latin typeface="+mj-lt"/>
              </a:rPr>
              <a:t>(D. Orčić, </a:t>
            </a:r>
            <a:r>
              <a:rPr lang="sr-Latn-CS" sz="1200" b="1" dirty="0">
                <a:latin typeface="+mj-lt"/>
              </a:rPr>
              <a:t>HPLC: Teorija i primena u biohemijskim </a:t>
            </a:r>
            <a:r>
              <a:rPr lang="sr-Latn-CS" sz="1200" b="1" dirty="0" smtClean="0">
                <a:latin typeface="+mj-lt"/>
              </a:rPr>
              <a:t>naukama</a:t>
            </a:r>
            <a:r>
              <a:rPr lang="sr-Latn-CS" sz="1200" dirty="0" smtClean="0">
                <a:latin typeface="+mj-lt"/>
              </a:rPr>
              <a:t>,</a:t>
            </a:r>
          </a:p>
          <a:p>
            <a:r>
              <a:rPr lang="sr-Latn-CS" sz="1200" dirty="0" smtClean="0">
                <a:latin typeface="+mj-lt"/>
              </a:rPr>
              <a:t>PMF, Novi Sad, 2016)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1656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526732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548680"/>
            <a:ext cx="6245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</a:rPr>
              <a:t>Hromatografija hidrofilnih interakcija (HILIC)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89040"/>
            <a:ext cx="5472608" cy="215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656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980728"/>
            <a:ext cx="707437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schemeClr val="accent1">
                    <a:lumMod val="10000"/>
                  </a:schemeClr>
                </a:solidFill>
              </a:rPr>
              <a:t>Силика-гел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accent1">
                    <a:lumMod val="10000"/>
                  </a:schemeClr>
                </a:solidFill>
              </a:rPr>
              <a:t>-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најчешће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примењивани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ад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сорбент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-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Добија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ње: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спонтан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полимеризациј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дехидратациј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</a:t>
            </a: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воденог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раствора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силицијумове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киселине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настале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додатком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киселине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у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раствор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натријум-силиката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.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- Различити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експериментални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услови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  <a:sym typeface="Wingdings 3"/>
              </a:rPr>
              <a:t>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производи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међусобно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разликују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специфичној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површини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и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порозности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.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-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За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адсорпциону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хроматографију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су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погодни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средњепорозни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силика-гелови</a:t>
            </a: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: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просечан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пречник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пора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од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6-10 nm,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релативно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велика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специфична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површина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од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преко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200 m</a:t>
            </a:r>
            <a:r>
              <a:rPr lang="en-US" baseline="30000" dirty="0">
                <a:solidFill>
                  <a:schemeClr val="accent1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/g и </a:t>
            </a:r>
            <a:endParaRPr lang="sr-Latn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велика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запремина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пора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(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преко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0,7 cm</a:t>
            </a:r>
            <a:r>
              <a:rPr lang="en-US" baseline="30000" dirty="0">
                <a:solidFill>
                  <a:schemeClr val="accent1">
                    <a:lumMod val="10000"/>
                  </a:schemeClr>
                </a:solidFill>
              </a:rPr>
              <a:t>3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/g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).</a:t>
            </a:r>
            <a:endParaRPr lang="en-US" dirty="0">
              <a:solidFill>
                <a:schemeClr val="accent1">
                  <a:lumMod val="1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314266"/>
            <a:ext cx="2826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chemeClr val="accent1">
                    <a:lumMod val="10000"/>
                  </a:schemeClr>
                </a:solidFill>
              </a:rPr>
              <a:t>Стационарне фазе</a:t>
            </a:r>
            <a:endParaRPr lang="en-US" sz="24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20049"/>
            <a:ext cx="5423017" cy="214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385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5" y="620688"/>
            <a:ext cx="6264696" cy="216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7865" y="2924944"/>
            <a:ext cx="77524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Адсорпциона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својства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одређена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присуством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силанолних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група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М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огуће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интеракције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: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водоничне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везе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дипол-дипол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и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друге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електростатичке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интеракције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Јачина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интеракција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зависи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од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: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броја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ефективних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силанолних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група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структуре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одвајаних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супстанци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елуционе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моћи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моб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Ф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азе</a:t>
            </a:r>
            <a:endParaRPr lang="sr-Cyrl-RS" dirty="0">
              <a:solidFill>
                <a:schemeClr val="accent1">
                  <a:lumMod val="1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Г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устина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силанолних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група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: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око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8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mmol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/m</a:t>
            </a:r>
            <a:r>
              <a:rPr lang="en-US" baseline="30000" dirty="0">
                <a:solidFill>
                  <a:schemeClr val="accent1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константна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)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  <a:sym typeface="Wingdings 3"/>
              </a:rPr>
              <a:t></a:t>
            </a: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  <a:sym typeface="Wingdings 3"/>
              </a:rPr>
              <a:t>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интензитет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адорпционих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интеракција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директно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је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пропорционалан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специфичној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површини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М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олекули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поларн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им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или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поларизабилн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им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груп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ама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због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јачих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endParaRPr lang="sr-Cyrl-RS" dirty="0" smtClean="0">
              <a:solidFill>
                <a:schemeClr val="accent1">
                  <a:lumMod val="10000"/>
                </a:schemeClr>
              </a:solidFill>
            </a:endParaRPr>
          </a:p>
          <a:p>
            <a:r>
              <a:rPr lang="sr-Cyrl-R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интеракција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са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ад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сорбен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en-US" dirty="0" err="1" smtClean="0">
                <a:solidFill>
                  <a:schemeClr val="accent1">
                    <a:lumMod val="10000"/>
                  </a:schemeClr>
                </a:solidFill>
              </a:rPr>
              <a:t>ом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показују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1">
                    <a:lumMod val="10000"/>
                  </a:schemeClr>
                </a:solidFill>
              </a:rPr>
              <a:t>јачу</a:t>
            </a:r>
            <a:r>
              <a:rPr lang="en-US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ретенцију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591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19053" y="-552297"/>
            <a:ext cx="5064017" cy="745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591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2" y="44624"/>
            <a:ext cx="4919002" cy="215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33625"/>
            <a:ext cx="62293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748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81075"/>
            <a:ext cx="39878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981075"/>
            <a:ext cx="396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8"/>
          <p:cNvSpPr txBox="1">
            <a:spLocks noChangeArrowheads="1"/>
          </p:cNvSpPr>
          <p:nvPr/>
        </p:nvSpPr>
        <p:spPr bwMode="auto">
          <a:xfrm>
            <a:off x="1547813" y="5949950"/>
            <a:ext cx="67691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003300"/>
                </a:solidFill>
                <a:latin typeface="Times New Roman" pitchFamily="18" charset="0"/>
              </a:rPr>
              <a:t>Restek® ULTRA C-18 and CN Columns (250mm x 4.6mm, 5µ),  </a:t>
            </a:r>
          </a:p>
          <a:p>
            <a:r>
              <a:rPr lang="en-US" sz="1800" b="1">
                <a:solidFill>
                  <a:srgbClr val="003300"/>
                </a:solidFill>
                <a:latin typeface="Times New Roman" pitchFamily="18" charset="0"/>
              </a:rPr>
              <a:t>Mobile Phase: (1:1 Methanol:Water), 1.5 mL/min. </a:t>
            </a:r>
          </a:p>
        </p:txBody>
      </p:sp>
    </p:spTree>
    <p:extLst>
      <p:ext uri="{BB962C8B-B14F-4D97-AF65-F5344CB8AC3E}">
        <p14:creationId xmlns:p14="http://schemas.microsoft.com/office/powerpoint/2010/main" val="7310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765175"/>
            <a:ext cx="38862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836613"/>
            <a:ext cx="3600450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2124075" y="5373688"/>
            <a:ext cx="404813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A</a:t>
            </a: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6804025" y="5300663"/>
            <a:ext cx="404813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B</a:t>
            </a:r>
          </a:p>
        </p:txBody>
      </p:sp>
      <p:sp>
        <p:nvSpPr>
          <p:cNvPr id="26630" name="Rectangle 10"/>
          <p:cNvSpPr>
            <a:spLocks noChangeArrowheads="1"/>
          </p:cNvSpPr>
          <p:nvPr/>
        </p:nvSpPr>
        <p:spPr bwMode="auto">
          <a:xfrm>
            <a:off x="2987675" y="5300663"/>
            <a:ext cx="337978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Supelcosil LC-PAH Columns</a:t>
            </a:r>
            <a:r>
              <a:rPr lang="en-US" b="1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6631" name="Rectangle 11"/>
          <p:cNvSpPr>
            <a:spLocks noChangeArrowheads="1"/>
          </p:cNvSpPr>
          <p:nvPr/>
        </p:nvSpPr>
        <p:spPr bwMode="auto">
          <a:xfrm>
            <a:off x="539750" y="5876925"/>
            <a:ext cx="381635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tx2"/>
                </a:solidFill>
              </a:rPr>
              <a:t>Conditions: A: 150mm x 4.6mm, 5µ.</a:t>
            </a:r>
          </a:p>
          <a:p>
            <a:r>
              <a:rPr lang="en-US" sz="1600" b="1">
                <a:solidFill>
                  <a:schemeClr val="tx2"/>
                </a:solidFill>
              </a:rPr>
              <a:t>Flow Rate: 1.5 mL/min</a:t>
            </a:r>
          </a:p>
        </p:txBody>
      </p:sp>
      <p:sp>
        <p:nvSpPr>
          <p:cNvPr id="26632" name="Rectangle 12"/>
          <p:cNvSpPr>
            <a:spLocks noChangeArrowheads="1"/>
          </p:cNvSpPr>
          <p:nvPr/>
        </p:nvSpPr>
        <p:spPr bwMode="auto">
          <a:xfrm>
            <a:off x="5003800" y="5876925"/>
            <a:ext cx="3671888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tx2"/>
                </a:solidFill>
              </a:rPr>
              <a:t>Conditions: B: 50mm x 4.6mm, 3µ.</a:t>
            </a:r>
          </a:p>
          <a:p>
            <a:r>
              <a:rPr lang="en-US" sz="1600" b="1">
                <a:solidFill>
                  <a:schemeClr val="tx2"/>
                </a:solidFill>
              </a:rPr>
              <a:t>Flow Rate: 3.0 mL/min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83568" y="6165304"/>
            <a:ext cx="122413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2" name="Straight Connector 11"/>
          <p:cNvCxnSpPr>
            <a:stCxn id="26632" idx="1"/>
          </p:cNvCxnSpPr>
          <p:nvPr/>
        </p:nvCxnSpPr>
        <p:spPr bwMode="auto">
          <a:xfrm flipV="1">
            <a:off x="5003800" y="6165304"/>
            <a:ext cx="1440408" cy="213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6971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514350"/>
            <a:ext cx="9077325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786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9990541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2011</TotalTime>
  <Words>1132</Words>
  <Application>Microsoft Office PowerPoint</Application>
  <PresentationFormat>On-screen Show (4:3)</PresentationFormat>
  <Paragraphs>174</Paragraphs>
  <Slides>40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Balance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Dusanka Milojkovic-Opsenica</cp:lastModifiedBy>
  <cp:revision>121</cp:revision>
  <cp:lastPrinted>1601-01-01T00:00:00Z</cp:lastPrinted>
  <dcterms:created xsi:type="dcterms:W3CDTF">2005-10-14T12:09:59Z</dcterms:created>
  <dcterms:modified xsi:type="dcterms:W3CDTF">2016-04-15T12:09:48Z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