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2"/>
  </p:notesMasterIdLst>
  <p:sldIdLst>
    <p:sldId id="421" r:id="rId2"/>
    <p:sldId id="406" r:id="rId3"/>
    <p:sldId id="424" r:id="rId4"/>
    <p:sldId id="422" r:id="rId5"/>
    <p:sldId id="423" r:id="rId6"/>
    <p:sldId id="407" r:id="rId7"/>
    <p:sldId id="408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3" r:id="rId16"/>
    <p:sldId id="434" r:id="rId17"/>
    <p:sldId id="435" r:id="rId18"/>
    <p:sldId id="436" r:id="rId19"/>
    <p:sldId id="437" r:id="rId20"/>
    <p:sldId id="438" r:id="rId21"/>
    <p:sldId id="439" r:id="rId22"/>
    <p:sldId id="440" r:id="rId23"/>
    <p:sldId id="432" r:id="rId24"/>
    <p:sldId id="441" r:id="rId25"/>
    <p:sldId id="442" r:id="rId26"/>
    <p:sldId id="443" r:id="rId27"/>
    <p:sldId id="444" r:id="rId28"/>
    <p:sldId id="445" r:id="rId29"/>
    <p:sldId id="446" r:id="rId30"/>
    <p:sldId id="447" r:id="rId31"/>
    <p:sldId id="411" r:id="rId32"/>
    <p:sldId id="412" r:id="rId33"/>
    <p:sldId id="413" r:id="rId34"/>
    <p:sldId id="414" r:id="rId35"/>
    <p:sldId id="415" r:id="rId36"/>
    <p:sldId id="416" r:id="rId37"/>
    <p:sldId id="418" r:id="rId38"/>
    <p:sldId id="419" r:id="rId39"/>
    <p:sldId id="420" r:id="rId40"/>
    <p:sldId id="385" r:id="rId41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>
        <p:scale>
          <a:sx n="75" d="100"/>
          <a:sy n="75" d="100"/>
        </p:scale>
        <p:origin x="-165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A615A-ADCB-4EF8-BA0E-EFA72975049D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3B729-BA63-4C1C-A236-7D60B45F63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8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8D37E-256F-4951-ACCD-C3B03E42D74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4E0C7-55D2-49F9-90F3-C6314C2A6CD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102D1-C423-4AD8-82B2-C33A13EA058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F9A-4488-4C7E-B0BA-1DAA5D4E9EF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ABFE2-F043-4E0D-A1E1-F2C99C5D1CF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EB945-9018-466D-A654-3CCDD986A4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C4218-654D-4DEA-A854-F3DD5DA5381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8F74E-0DE8-4FC4-851E-88373248208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5B80-06CA-4038-8899-DFAE777B628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9DF52-957A-4C5A-8FA6-18CDB733411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F09B8-0DB7-4F4A-84B5-2ED78DA0E1D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44E60E21-DA1E-4D85-83F0-B8AEA0591EF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hyperlink" Target="http://en.wikipedia.org/wiki/Image:Cromatography_tank.png" TargetMode="Externa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1763713" y="692150"/>
            <a:ext cx="5545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b="1" u="sng">
                <a:solidFill>
                  <a:srgbClr val="003300"/>
                </a:solidFill>
              </a:rPr>
              <a:t>PLANARNA HROMATOGRAFIJA</a:t>
            </a:r>
            <a:endParaRPr lang="en-US" b="1" u="sng">
              <a:solidFill>
                <a:srgbClr val="003300"/>
              </a:solidFill>
            </a:endParaRP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468313" y="1268413"/>
            <a:ext cx="83518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2000" dirty="0">
                <a:solidFill>
                  <a:schemeClr val="accent1">
                    <a:lumMod val="25000"/>
                  </a:schemeClr>
                </a:solidFill>
              </a:rPr>
              <a:t> Mobilna faza nošena kapilarnim silama prolazi kroz stacionarnu fazu.</a:t>
            </a:r>
            <a:endParaRPr lang="en-US" sz="20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395288" y="2349500"/>
            <a:ext cx="41767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200" b="1" i="1" u="sng">
                <a:solidFill>
                  <a:srgbClr val="003300"/>
                </a:solidFill>
              </a:rPr>
              <a:t>Hromatografija na hartiji</a:t>
            </a:r>
          </a:p>
        </p:txBody>
      </p:sp>
      <p:pic>
        <p:nvPicPr>
          <p:cNvPr id="130057" name="Picture 9" descr="In paper chromatography, chemical interactions with the paper make compounds travel at different rates.">
            <a:hlinkClick r:id="rId3" tooltip="In paper chromatography, chemical interactions with the paper make compounds travel at different rates.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133600"/>
            <a:ext cx="3887788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005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521080"/>
              </p:ext>
            </p:extLst>
          </p:nvPr>
        </p:nvGraphicFramePr>
        <p:xfrm>
          <a:off x="347663" y="3789363"/>
          <a:ext cx="4059237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Equation" r:id="rId5" imgW="2145960" imgH="660240" progId="Equation.3">
                  <p:embed/>
                </p:oleObj>
              </mc:Choice>
              <mc:Fallback>
                <p:oleObj name="Equation" r:id="rId5" imgW="214596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3789363"/>
                        <a:ext cx="4059237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187088"/>
              </p:ext>
            </p:extLst>
          </p:nvPr>
        </p:nvGraphicFramePr>
        <p:xfrm>
          <a:off x="1308100" y="4941888"/>
          <a:ext cx="17033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Equation" r:id="rId7" imgW="660240" imgH="215640" progId="Equation.3">
                  <p:embed/>
                </p:oleObj>
              </mc:Choice>
              <mc:Fallback>
                <p:oleObj name="Equation" r:id="rId7" imgW="660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4941888"/>
                        <a:ext cx="1703388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3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996952"/>
            <a:ext cx="1900002" cy="208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714971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Stacionarna faza: </a:t>
            </a:r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“</a:t>
            </a: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kompleks </a:t>
            </a: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celuloza – </a:t>
            </a: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voda</a:t>
            </a:r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”</a:t>
            </a:r>
            <a:endParaRPr lang="sr-Latn-RS" sz="2400" dirty="0" smtClean="0">
              <a:solidFill>
                <a:schemeClr val="accent1">
                  <a:lumMod val="25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Mobilna faza: smeše vode i organskih rastvarača</a:t>
            </a:r>
          </a:p>
          <a:p>
            <a:pPr marL="285750" indent="-285750">
              <a:buFontTx/>
              <a:buChar char="-"/>
            </a:pPr>
            <a:endParaRPr lang="sr-Latn-RS" sz="2400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endParaRPr lang="sr-Latn-RS" sz="2400" dirty="0" smtClean="0">
              <a:solidFill>
                <a:schemeClr val="accent1">
                  <a:lumMod val="25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Jednodimenzionalna: </a:t>
            </a:r>
          </a:p>
          <a:p>
            <a:r>
              <a:rPr lang="sr-Latn-RS" sz="24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	</a:t>
            </a: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- uzlazna, </a:t>
            </a:r>
          </a:p>
          <a:p>
            <a:r>
              <a:rPr lang="sr-Latn-RS" sz="24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	</a:t>
            </a: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- silazna, </a:t>
            </a:r>
          </a:p>
          <a:p>
            <a:r>
              <a:rPr lang="sr-Latn-RS" sz="24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	</a:t>
            </a:r>
            <a:endParaRPr lang="sr-Latn-RS" sz="2400" dirty="0" smtClean="0">
              <a:solidFill>
                <a:schemeClr val="accent1">
                  <a:lumMod val="25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Dvodimenzionalna</a:t>
            </a:r>
            <a:endParaRPr lang="en-US" sz="2400" dirty="0" smtClean="0">
              <a:solidFill>
                <a:schemeClr val="accent1">
                  <a:lumMod val="25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accent1">
                    <a:lumMod val="25000"/>
                  </a:schemeClr>
                </a:solidFill>
              </a:rPr>
              <a:t>K</a:t>
            </a:r>
            <a:r>
              <a:rPr lang="sr-Latn-RS" sz="2400" dirty="0" smtClean="0">
                <a:solidFill>
                  <a:schemeClr val="accent1">
                    <a:lumMod val="25000"/>
                  </a:schemeClr>
                </a:solidFill>
              </a:rPr>
              <a:t>ružna</a:t>
            </a:r>
            <a:endParaRPr lang="sr-Latn-RS" sz="2400" dirty="0">
              <a:solidFill>
                <a:schemeClr val="accent1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sz="2400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1403350" y="765175"/>
            <a:ext cx="5976938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b="1" i="1" u="sng" dirty="0">
                <a:solidFill>
                  <a:schemeClr val="accent1">
                    <a:lumMod val="25000"/>
                  </a:schemeClr>
                </a:solidFill>
              </a:rPr>
              <a:t>Tankoslojna hromatografija </a:t>
            </a:r>
          </a:p>
          <a:p>
            <a:pPr algn="ctr">
              <a:spcBef>
                <a:spcPct val="50000"/>
              </a:spcBef>
            </a:pPr>
            <a:r>
              <a:rPr lang="sr-Latn-CS" sz="2000" dirty="0">
                <a:solidFill>
                  <a:schemeClr val="accent1">
                    <a:lumMod val="25000"/>
                  </a:schemeClr>
                </a:solidFill>
              </a:rPr>
              <a:t>Stacionarna faza tanak sloj neke čvrste porozne supstance (silika-gel, aluminijum-oksid, celuloza)</a:t>
            </a:r>
            <a:endParaRPr lang="en-US" sz="2000" dirty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131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76475"/>
            <a:ext cx="8353425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76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146175" y="682625"/>
          <a:ext cx="65246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Document" r:id="rId3" imgW="5882760" imgH="963720" progId="Word.Document.8">
                  <p:embed/>
                </p:oleObj>
              </mc:Choice>
              <mc:Fallback>
                <p:oleObj name="Document" r:id="rId3" imgW="5882760" imgH="96372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175" y="682625"/>
                        <a:ext cx="6524625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068388" y="2667000"/>
          <a:ext cx="7442200" cy="197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ISIS/Draw Sketch" r:id="rId5" imgW="4809960" imgH="1276200" progId="ISISServer">
                  <p:embed/>
                </p:oleObj>
              </mc:Choice>
              <mc:Fallback>
                <p:oleObj name="ISIS/Draw Sketch" r:id="rId5" imgW="4809960" imgH="127620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8388" y="2667000"/>
                        <a:ext cx="7442200" cy="197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276600" y="5181600"/>
            <a:ext cx="2286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 err="1">
                <a:solidFill>
                  <a:schemeClr val="accent1">
                    <a:lumMod val="25000"/>
                  </a:schemeClr>
                </a:solidFill>
              </a:rPr>
              <a:t>Analiti</a:t>
            </a:r>
            <a:r>
              <a:rPr lang="sl-SI" sz="2800" dirty="0">
                <a:solidFill>
                  <a:schemeClr val="accent1">
                    <a:lumMod val="25000"/>
                  </a:schemeClr>
                </a:solidFill>
              </a:rPr>
              <a:t>čka</a:t>
            </a:r>
          </a:p>
          <a:p>
            <a:r>
              <a:rPr lang="sl-SI" sz="2800" dirty="0">
                <a:solidFill>
                  <a:schemeClr val="accent1">
                    <a:lumMod val="25000"/>
                  </a:schemeClr>
                </a:solidFill>
              </a:rPr>
              <a:t>Preparativna</a:t>
            </a:r>
            <a:endParaRPr lang="en-US" sz="2800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937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914400" y="1143000"/>
          <a:ext cx="7680325" cy="425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Document" r:id="rId3" imgW="5486400" imgH="3037680" progId="Word.Document.8">
                  <p:embed/>
                </p:oleObj>
              </mc:Choice>
              <mc:Fallback>
                <p:oleObj name="Document" r:id="rId3" imgW="5486400" imgH="303768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143000"/>
                        <a:ext cx="7680325" cy="425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5792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2" y="9525"/>
            <a:ext cx="4324350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4104217" cy="423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5076428" cy="2000178"/>
          </a:xfrm>
          <a:prstGeom prst="rect">
            <a:avLst/>
          </a:prstGeom>
          <a:noFill/>
          <a:ln w="12700">
            <a:solidFill>
              <a:schemeClr val="accent1">
                <a:lumMod val="2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88840"/>
            <a:ext cx="6171530" cy="2232483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37863"/>
            <a:ext cx="3768288" cy="2305249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7200" y="762000"/>
            <a:ext cx="5215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l-SI" sz="2800" dirty="0" smtClean="0">
                <a:solidFill>
                  <a:srgbClr val="3F4993"/>
                </a:solidFill>
              </a:rPr>
              <a:t>- </a:t>
            </a:r>
            <a:r>
              <a:rPr lang="sl-SI" sz="2800" dirty="0">
                <a:solidFill>
                  <a:srgbClr val="3F4993"/>
                </a:solidFill>
              </a:rPr>
              <a:t>podvrsta tečne hromatografije</a:t>
            </a:r>
            <a:endParaRPr lang="en-US" sz="2800" dirty="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752600" y="1981200"/>
            <a:ext cx="54927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>
                <a:solidFill>
                  <a:srgbClr val="543369"/>
                </a:solidFill>
              </a:rPr>
              <a:t>Čvrsta stacionarna faza = (ad)sorbent</a:t>
            </a:r>
          </a:p>
          <a:p>
            <a:pPr algn="ctr"/>
            <a:r>
              <a:rPr lang="en-US" sz="2800">
                <a:solidFill>
                  <a:srgbClr val="543369"/>
                </a:solidFill>
              </a:rPr>
              <a:t>Tečna mobilna faza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828800" y="3886200"/>
            <a:ext cx="51054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7A4047"/>
                </a:solidFill>
                <a:sym typeface="Wingdings 3" pitchFamily="18" charset="2"/>
              </a:rPr>
              <a:t></a:t>
            </a:r>
            <a:r>
              <a:rPr lang="sl-SI" sz="3600">
                <a:solidFill>
                  <a:srgbClr val="7A4047"/>
                </a:solidFill>
                <a:sym typeface="Wingdings 3" pitchFamily="18" charset="2"/>
              </a:rPr>
              <a:t> </a:t>
            </a:r>
            <a:r>
              <a:rPr lang="en-US" sz="2800">
                <a:solidFill>
                  <a:srgbClr val="7A4047"/>
                </a:solidFill>
              </a:rPr>
              <a:t>Eluciona moć rastvarača</a:t>
            </a:r>
            <a:endParaRPr lang="sl-SI" sz="2800">
              <a:solidFill>
                <a:srgbClr val="7A4047"/>
              </a:solidFill>
            </a:endParaRPr>
          </a:p>
          <a:p>
            <a:r>
              <a:rPr lang="sl-SI">
                <a:solidFill>
                  <a:srgbClr val="7A4047"/>
                </a:solidFill>
              </a:rPr>
              <a:t>		</a:t>
            </a:r>
            <a:endParaRPr lang="en-US">
              <a:solidFill>
                <a:srgbClr val="7A4047"/>
              </a:solidFill>
            </a:endParaRPr>
          </a:p>
          <a:p>
            <a:r>
              <a:rPr lang="en-US" sz="3600">
                <a:solidFill>
                  <a:srgbClr val="7A4047"/>
                </a:solidFill>
                <a:sym typeface="Wingdings 3" pitchFamily="18" charset="2"/>
              </a:rPr>
              <a:t></a:t>
            </a:r>
            <a:r>
              <a:rPr lang="sl-SI" sz="3600">
                <a:solidFill>
                  <a:srgbClr val="7A4047"/>
                </a:solidFill>
                <a:sym typeface="Wingdings 3" pitchFamily="18" charset="2"/>
              </a:rPr>
              <a:t> </a:t>
            </a:r>
            <a:r>
              <a:rPr lang="en-US" sz="2800">
                <a:solidFill>
                  <a:srgbClr val="7A4047"/>
                </a:solidFill>
              </a:rPr>
              <a:t>Zadržavajuće dejstvo sorbent</a:t>
            </a:r>
            <a:r>
              <a:rPr lang="sl-SI" sz="2800">
                <a:solidFill>
                  <a:srgbClr val="7A4047"/>
                </a:solidFill>
              </a:rPr>
              <a:t>a</a:t>
            </a:r>
            <a:r>
              <a:rPr lang="sl-SI" sz="3600">
                <a:solidFill>
                  <a:srgbClr val="7A4047"/>
                </a:solidFill>
                <a:sym typeface="Wingdings 3" pitchFamily="18" charset="2"/>
              </a:rPr>
              <a:t>		</a:t>
            </a:r>
            <a:endParaRPr lang="en-US" sz="3600">
              <a:solidFill>
                <a:srgbClr val="7A4047"/>
              </a:solidFill>
              <a:sym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03197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48" y="692696"/>
            <a:ext cx="2224088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84" y="764704"/>
            <a:ext cx="2209800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56992"/>
            <a:ext cx="2261021" cy="121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296608"/>
            <a:ext cx="3930010" cy="133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267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905000" y="457200"/>
          <a:ext cx="4962525" cy="220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ISIS/Draw Sketch" r:id="rId3" imgW="4314600" imgH="1914480" progId="ISISServer">
                  <p:embed/>
                </p:oleObj>
              </mc:Choice>
              <mc:Fallback>
                <p:oleObj name="ISIS/Draw Sketch" r:id="rId3" imgW="4314600" imgH="191448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57200"/>
                        <a:ext cx="4962525" cy="220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2895600"/>
            <a:ext cx="8675688" cy="16287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4040D6"/>
                </a:solidFill>
              </a:rPr>
              <a:t>Normalno-fazni sistem:</a:t>
            </a:r>
            <a:r>
              <a:rPr lang="en-US">
                <a:solidFill>
                  <a:srgbClr val="4040D6"/>
                </a:solidFill>
              </a:rPr>
              <a:t> 	- stacionarna faza polarnija od mobilne</a:t>
            </a:r>
          </a:p>
          <a:p>
            <a:pPr algn="ctr"/>
            <a:r>
              <a:rPr lang="en-US">
                <a:solidFill>
                  <a:srgbClr val="4040D6"/>
                </a:solidFill>
              </a:rPr>
              <a:t>			- polarniji sorbend </a:t>
            </a:r>
            <a:r>
              <a:rPr lang="en-US">
                <a:solidFill>
                  <a:srgbClr val="4040D6"/>
                </a:solidFill>
                <a:sym typeface="Wingdings" pitchFamily="2" charset="2"/>
              </a:rPr>
              <a:t> jača sorpcija</a:t>
            </a:r>
          </a:p>
          <a:p>
            <a:pPr algn="ctr"/>
            <a:r>
              <a:rPr lang="en-US">
                <a:solidFill>
                  <a:srgbClr val="4040D6"/>
                </a:solidFill>
                <a:sym typeface="Wingdings" pitchFamily="2" charset="2"/>
              </a:rPr>
              <a:t>			- polarniji rastvarač  slabija retencija</a:t>
            </a:r>
          </a:p>
          <a:p>
            <a:pPr algn="ctr"/>
            <a:r>
              <a:rPr lang="en-US">
                <a:solidFill>
                  <a:srgbClr val="9C3E2E"/>
                </a:solidFill>
                <a:sym typeface="Wingdings" pitchFamily="2" charset="2"/>
              </a:rPr>
              <a:t>specifične interakcije: H-veze, dipol-dipol, jon-dipol, DA</a:t>
            </a:r>
            <a:endParaRPr lang="en-US">
              <a:solidFill>
                <a:srgbClr val="9C3E2E"/>
              </a:solidFill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7150" y="4651375"/>
            <a:ext cx="8675688" cy="16287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33713D"/>
                </a:solidFill>
              </a:rPr>
              <a:t>Reversno-fazni sistem:</a:t>
            </a:r>
            <a:r>
              <a:rPr lang="en-US">
                <a:solidFill>
                  <a:srgbClr val="33713D"/>
                </a:solidFill>
              </a:rPr>
              <a:t>	- mobilna faza polarnija od stacionarne</a:t>
            </a:r>
          </a:p>
          <a:p>
            <a:pPr algn="ctr"/>
            <a:r>
              <a:rPr lang="en-US">
                <a:solidFill>
                  <a:srgbClr val="33713D"/>
                </a:solidFill>
              </a:rPr>
              <a:t>			- polarniji sorbend </a:t>
            </a:r>
            <a:r>
              <a:rPr lang="en-US">
                <a:solidFill>
                  <a:srgbClr val="33713D"/>
                </a:solidFill>
                <a:sym typeface="Wingdings" pitchFamily="2" charset="2"/>
              </a:rPr>
              <a:t> slabija retencija</a:t>
            </a:r>
          </a:p>
          <a:p>
            <a:pPr algn="ctr"/>
            <a:r>
              <a:rPr lang="en-US">
                <a:solidFill>
                  <a:srgbClr val="33713D"/>
                </a:solidFill>
                <a:sym typeface="Wingdings" pitchFamily="2" charset="2"/>
              </a:rPr>
              <a:t>			- polarniji rastvarač  jača retencija</a:t>
            </a:r>
          </a:p>
          <a:p>
            <a:pPr algn="ctr"/>
            <a:r>
              <a:rPr lang="en-US">
                <a:solidFill>
                  <a:srgbClr val="9C3E2E"/>
                </a:solidFill>
                <a:sym typeface="Wingdings" pitchFamily="2" charset="2"/>
              </a:rPr>
              <a:t>nespecifične interakcije: disperzione i indukcione sile</a:t>
            </a:r>
            <a:endParaRPr lang="en-US">
              <a:solidFill>
                <a:srgbClr val="33713D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50479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11188" y="1295400"/>
          <a:ext cx="8142287" cy="477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Document" r:id="rId3" imgW="6264360" imgH="3675240" progId="Word.Document.8">
                  <p:embed/>
                </p:oleObj>
              </mc:Choice>
              <mc:Fallback>
                <p:oleObj name="Document" r:id="rId3" imgW="6264360" imgH="367524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295400"/>
                        <a:ext cx="8142287" cy="477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2009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838200" y="1905000"/>
          <a:ext cx="7162800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Document" r:id="rId3" imgW="5486400" imgH="4206960" progId="Word.Document.8">
                  <p:embed/>
                </p:oleObj>
              </mc:Choice>
              <mc:Fallback>
                <p:oleObj name="Document" r:id="rId3" imgW="5486400" imgH="420696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05000"/>
                        <a:ext cx="7162800" cy="469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85800" y="457200"/>
            <a:ext cx="792480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600">
                <a:solidFill>
                  <a:srgbClr val="612880"/>
                </a:solidFill>
              </a:rPr>
              <a:t>Fizičke karakteristike:</a:t>
            </a:r>
            <a:r>
              <a:rPr lang="sl-SI" sz="2600">
                <a:solidFill>
                  <a:srgbClr val="612880"/>
                </a:solidFill>
              </a:rPr>
              <a:t> 	</a:t>
            </a:r>
            <a:r>
              <a:rPr lang="en-US" sz="2600">
                <a:solidFill>
                  <a:srgbClr val="612880"/>
                </a:solidFill>
              </a:rPr>
              <a:t>prečnik pora 6 - 10 nm</a:t>
            </a:r>
          </a:p>
          <a:p>
            <a:r>
              <a:rPr lang="sl-SI" sz="2600">
                <a:solidFill>
                  <a:srgbClr val="612880"/>
                </a:solidFill>
              </a:rPr>
              <a:t>				</a:t>
            </a:r>
            <a:r>
              <a:rPr lang="en-US" sz="2600">
                <a:solidFill>
                  <a:srgbClr val="612880"/>
                </a:solidFill>
              </a:rPr>
              <a:t>velika specifična površina</a:t>
            </a:r>
          </a:p>
          <a:p>
            <a:r>
              <a:rPr lang="sl-SI" sz="2600">
                <a:solidFill>
                  <a:srgbClr val="612880"/>
                </a:solidFill>
              </a:rPr>
              <a:t>				</a:t>
            </a:r>
            <a:r>
              <a:rPr lang="en-US" sz="2600">
                <a:solidFill>
                  <a:srgbClr val="612880"/>
                </a:solidFill>
              </a:rPr>
              <a:t>velika zapremina pora</a:t>
            </a: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136557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762000" y="304800"/>
          <a:ext cx="7921625" cy="392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Document" r:id="rId3" imgW="5848200" imgH="3154320" progId="Word.Document.8">
                  <p:embed/>
                </p:oleObj>
              </mc:Choice>
              <mc:Fallback>
                <p:oleObj name="Document" r:id="rId3" imgW="5848200" imgH="315432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04800"/>
                        <a:ext cx="7921625" cy="392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447800" y="4648200"/>
            <a:ext cx="56737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>
                <a:solidFill>
                  <a:srgbClr val="B61030"/>
                </a:solidFill>
              </a:rPr>
              <a:t>Interakcije sa odvajanim supstancama:</a:t>
            </a:r>
          </a:p>
          <a:p>
            <a:pPr>
              <a:buFontTx/>
              <a:buChar char="•"/>
            </a:pPr>
            <a:r>
              <a:rPr lang="en-US" sz="2800">
                <a:solidFill>
                  <a:srgbClr val="B61030"/>
                </a:solidFill>
              </a:rPr>
              <a:t> vodonične veze</a:t>
            </a:r>
          </a:p>
          <a:p>
            <a:pPr>
              <a:buFontTx/>
              <a:buChar char="•"/>
            </a:pPr>
            <a:r>
              <a:rPr lang="en-US" sz="2800">
                <a:solidFill>
                  <a:srgbClr val="B61030"/>
                </a:solidFill>
              </a:rPr>
              <a:t> dipol - dipol</a:t>
            </a:r>
          </a:p>
          <a:p>
            <a:pPr>
              <a:buFontTx/>
              <a:buChar char="•"/>
            </a:pPr>
            <a:r>
              <a:rPr lang="en-US" sz="2800">
                <a:solidFill>
                  <a:srgbClr val="B61030"/>
                </a:solidFill>
              </a:rPr>
              <a:t> druge elektrostatičke interakcije</a:t>
            </a:r>
          </a:p>
        </p:txBody>
      </p:sp>
    </p:spTree>
    <p:extLst>
      <p:ext uri="{BB962C8B-B14F-4D97-AF65-F5344CB8AC3E}">
        <p14:creationId xmlns:p14="http://schemas.microsoft.com/office/powerpoint/2010/main" val="1325863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1000"/>
            <a:ext cx="2587625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05200"/>
            <a:ext cx="66294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078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5659932"/>
              </p:ext>
            </p:extLst>
          </p:nvPr>
        </p:nvGraphicFramePr>
        <p:xfrm>
          <a:off x="827584" y="188640"/>
          <a:ext cx="7848872" cy="7410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Document" r:id="rId3" imgW="6123258" imgH="5992842" progId="Word.Document.8">
                  <p:embed/>
                </p:oleObj>
              </mc:Choice>
              <mc:Fallback>
                <p:oleObj name="Document" r:id="rId3" imgW="6123258" imgH="599284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88640"/>
                        <a:ext cx="7848872" cy="7410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1724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66775"/>
            <a:ext cx="8858250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203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09600" y="914400"/>
          <a:ext cx="8231188" cy="490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Document" r:id="rId3" imgW="8231040" imgH="4906800" progId="Word.Document.8">
                  <p:embed/>
                </p:oleObj>
              </mc:Choice>
              <mc:Fallback>
                <p:oleObj name="Document" r:id="rId3" imgW="8231040" imgH="49068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914400"/>
                        <a:ext cx="8231188" cy="490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6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08779"/>
              </p:ext>
            </p:extLst>
          </p:nvPr>
        </p:nvGraphicFramePr>
        <p:xfrm>
          <a:off x="762000" y="1147763"/>
          <a:ext cx="7894638" cy="461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Document" r:id="rId3" imgW="5483860" imgH="3208233" progId="Word.Document.8">
                  <p:embed/>
                </p:oleObj>
              </mc:Choice>
              <mc:Fallback>
                <p:oleObj name="Document" r:id="rId3" imgW="5483860" imgH="320823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47763"/>
                        <a:ext cx="7894638" cy="461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017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27952"/>
              </p:ext>
            </p:extLst>
          </p:nvPr>
        </p:nvGraphicFramePr>
        <p:xfrm>
          <a:off x="539552" y="1196752"/>
          <a:ext cx="8116887" cy="415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Document" r:id="rId3" imgW="5483860" imgH="2813828" progId="Word.Document.8">
                  <p:embed/>
                </p:oleObj>
              </mc:Choice>
              <mc:Fallback>
                <p:oleObj name="Document" r:id="rId3" imgW="5483860" imgH="281382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196752"/>
                        <a:ext cx="8116887" cy="415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8373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601394"/>
              </p:ext>
            </p:extLst>
          </p:nvPr>
        </p:nvGraphicFramePr>
        <p:xfrm>
          <a:off x="539552" y="332656"/>
          <a:ext cx="7920880" cy="615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Document" r:id="rId3" imgW="5483860" imgH="5133389" progId="Word.Document.8">
                  <p:embed/>
                </p:oleObj>
              </mc:Choice>
              <mc:Fallback>
                <p:oleObj name="Document" r:id="rId3" imgW="5483860" imgH="513338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32656"/>
                        <a:ext cx="7920880" cy="615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5283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310015"/>
              </p:ext>
            </p:extLst>
          </p:nvPr>
        </p:nvGraphicFramePr>
        <p:xfrm>
          <a:off x="1138238" y="842963"/>
          <a:ext cx="6948487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Document" r:id="rId3" imgW="5483860" imgH="4475087" progId="Word.Document.8">
                  <p:embed/>
                </p:oleObj>
              </mc:Choice>
              <mc:Fallback>
                <p:oleObj name="Document" r:id="rId3" imgW="5483860" imgH="447508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842963"/>
                        <a:ext cx="6948487" cy="565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8756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576776"/>
              </p:ext>
            </p:extLst>
          </p:nvPr>
        </p:nvGraphicFramePr>
        <p:xfrm>
          <a:off x="619125" y="1138238"/>
          <a:ext cx="7386638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Document" r:id="rId3" imgW="5483860" imgH="3554689" progId="Word.Document.8">
                  <p:embed/>
                </p:oleObj>
              </mc:Choice>
              <mc:Fallback>
                <p:oleObj name="Document" r:id="rId3" imgW="5483860" imgH="355468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1138238"/>
                        <a:ext cx="7386638" cy="477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4712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24860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908050"/>
            <a:ext cx="2159000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437063"/>
            <a:ext cx="2376488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716338"/>
            <a:ext cx="1800225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789363"/>
            <a:ext cx="2951162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125538"/>
            <a:ext cx="20828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900113" y="2852738"/>
            <a:ext cx="2232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000" b="1" i="1" u="sng">
                <a:solidFill>
                  <a:srgbClr val="003300"/>
                </a:solidFill>
                <a:latin typeface="Times New Roman" pitchFamily="18" charset="0"/>
              </a:rPr>
              <a:t>Oprema za TLC</a:t>
            </a:r>
            <a:endParaRPr lang="en-US" sz="2000" b="1" i="1" u="sng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348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609600" y="304800"/>
          <a:ext cx="7870825" cy="607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Photo Editor Photo" r:id="rId3" imgW="4142857" imgH="3200000" progId="MSPhotoEd.3">
                  <p:embed/>
                </p:oleObj>
              </mc:Choice>
              <mc:Fallback>
                <p:oleObj name="Photo Editor Photo" r:id="rId3" imgW="4142857" imgH="320000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04800"/>
                        <a:ext cx="7870825" cy="607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9246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609600"/>
            <a:ext cx="8796337" cy="430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54450"/>
            <a:ext cx="2170113" cy="300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31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3692525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71600"/>
            <a:ext cx="4210050" cy="477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620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967663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906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2062163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85800"/>
            <a:ext cx="6410325" cy="558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430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7200"/>
            <a:ext cx="7135813" cy="617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636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2768" y="260648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/>
              </a:rPr>
              <a:t>Table 1. </a:t>
            </a:r>
            <a:r>
              <a:rPr lang="en-US" dirty="0">
                <a:latin typeface="Arial"/>
              </a:rPr>
              <a:t>Characteristics of conventional TLC and HPTLC</a:t>
            </a:r>
          </a:p>
          <a:p>
            <a:endParaRPr lang="en-US" sz="800" dirty="0">
              <a:latin typeface="Arial"/>
            </a:endParaRPr>
          </a:p>
          <a:p>
            <a:endParaRPr lang="en-US" sz="800" dirty="0">
              <a:latin typeface="Arial"/>
            </a:endParaRPr>
          </a:p>
          <a:p>
            <a:r>
              <a:rPr lang="en-US" dirty="0">
                <a:latin typeface="Arial"/>
              </a:rPr>
              <a:t>Parameter                                    Conventional TLC       HPTLC</a:t>
            </a:r>
          </a:p>
          <a:p>
            <a:endParaRPr lang="en-US" dirty="0">
              <a:latin typeface="Arial"/>
            </a:endParaRPr>
          </a:p>
          <a:p>
            <a:pPr lvl="1"/>
            <a:endParaRPr lang="en-US" sz="800" dirty="0">
              <a:latin typeface="Arial"/>
            </a:endParaRPr>
          </a:p>
          <a:p>
            <a:r>
              <a:rPr lang="en-US" dirty="0">
                <a:latin typeface="Arial"/>
              </a:rPr>
              <a:t>Plate size (cm)                             20 × 20                        10 × 10</a:t>
            </a:r>
          </a:p>
          <a:p>
            <a:endParaRPr lang="en-US" dirty="0">
              <a:latin typeface="Arial"/>
            </a:endParaRPr>
          </a:p>
          <a:p>
            <a:r>
              <a:rPr lang="en-US" dirty="0">
                <a:latin typeface="Arial"/>
              </a:rPr>
              <a:t>Layer thickness (</a:t>
            </a:r>
            <a:r>
              <a:rPr lang="en-US" dirty="0" err="1">
                <a:latin typeface="Arial"/>
              </a:rPr>
              <a:t>μm</a:t>
            </a:r>
            <a:r>
              <a:rPr lang="en-US" dirty="0">
                <a:latin typeface="Arial"/>
              </a:rPr>
              <a:t>)                    250                              100 or 200</a:t>
            </a:r>
          </a:p>
          <a:p>
            <a:r>
              <a:rPr lang="fr-FR" dirty="0" err="1">
                <a:latin typeface="Arial"/>
              </a:rPr>
              <a:t>Average</a:t>
            </a:r>
            <a:r>
              <a:rPr lang="fr-FR" dirty="0">
                <a:latin typeface="Arial"/>
              </a:rPr>
              <a:t> </a:t>
            </a:r>
            <a:r>
              <a:rPr lang="fr-FR" dirty="0" err="1">
                <a:latin typeface="Arial"/>
              </a:rPr>
              <a:t>particle</a:t>
            </a:r>
            <a:r>
              <a:rPr lang="fr-FR" dirty="0">
                <a:latin typeface="Arial"/>
              </a:rPr>
              <a:t> size (</a:t>
            </a:r>
            <a:r>
              <a:rPr lang="fr-FR" dirty="0" err="1">
                <a:latin typeface="Arial"/>
              </a:rPr>
              <a:t>μm</a:t>
            </a:r>
            <a:r>
              <a:rPr lang="fr-FR" dirty="0">
                <a:latin typeface="Arial"/>
              </a:rPr>
              <a:t>)           10 – 15                        5 – 7</a:t>
            </a:r>
          </a:p>
          <a:p>
            <a:r>
              <a:rPr lang="fr-FR" dirty="0" err="1">
                <a:latin typeface="Arial"/>
              </a:rPr>
              <a:t>Particle</a:t>
            </a:r>
            <a:r>
              <a:rPr lang="fr-FR" dirty="0">
                <a:latin typeface="Arial"/>
              </a:rPr>
              <a:t>-size distribution (</a:t>
            </a:r>
            <a:r>
              <a:rPr lang="fr-FR" dirty="0" err="1">
                <a:latin typeface="Arial"/>
              </a:rPr>
              <a:t>μm</a:t>
            </a:r>
            <a:r>
              <a:rPr lang="fr-FR" dirty="0">
                <a:latin typeface="Arial"/>
              </a:rPr>
              <a:t>)       0 – 25                          0 – 10</a:t>
            </a:r>
          </a:p>
          <a:p>
            <a:r>
              <a:rPr lang="en-US" dirty="0">
                <a:latin typeface="Arial"/>
              </a:rPr>
              <a:t>Average plate height (</a:t>
            </a:r>
            <a:r>
              <a:rPr lang="en-US" dirty="0" err="1">
                <a:latin typeface="Arial"/>
              </a:rPr>
              <a:t>μm</a:t>
            </a:r>
            <a:r>
              <a:rPr lang="en-US" dirty="0">
                <a:latin typeface="Arial"/>
              </a:rPr>
              <a:t>)            35 – 75                        23 – 25</a:t>
            </a:r>
          </a:p>
          <a:p>
            <a:r>
              <a:rPr lang="en-US" dirty="0">
                <a:latin typeface="Arial"/>
              </a:rPr>
              <a:t>Number of samples                      10                                18 – 36</a:t>
            </a:r>
          </a:p>
          <a:p>
            <a:r>
              <a:rPr lang="fr-FR" dirty="0" err="1">
                <a:latin typeface="Arial"/>
              </a:rPr>
              <a:t>Sample</a:t>
            </a:r>
            <a:r>
              <a:rPr lang="fr-FR" dirty="0">
                <a:latin typeface="Arial"/>
              </a:rPr>
              <a:t> volume (</a:t>
            </a:r>
            <a:r>
              <a:rPr lang="fr-FR" dirty="0" err="1">
                <a:latin typeface="Arial"/>
              </a:rPr>
              <a:t>μL</a:t>
            </a:r>
            <a:r>
              <a:rPr lang="fr-FR" dirty="0">
                <a:latin typeface="Arial"/>
              </a:rPr>
              <a:t>)                     1 – 5                            0.1 – 0.2</a:t>
            </a:r>
          </a:p>
          <a:p>
            <a:r>
              <a:rPr lang="nl-NL" dirty="0">
                <a:latin typeface="Arial"/>
              </a:rPr>
              <a:t>Solvent volume (mL)                    50                                5 – 10</a:t>
            </a:r>
          </a:p>
          <a:p>
            <a:r>
              <a:rPr lang="en-US" dirty="0">
                <a:latin typeface="Arial"/>
              </a:rPr>
              <a:t>Development distance (cm)         10 – 15                        3 – 5</a:t>
            </a:r>
          </a:p>
          <a:p>
            <a:r>
              <a:rPr lang="en-US" dirty="0">
                <a:latin typeface="Arial"/>
              </a:rPr>
              <a:t>Development time (min)               30 – 200                      3 – 20</a:t>
            </a:r>
          </a:p>
          <a:p>
            <a:endParaRPr lang="en-US" dirty="0">
              <a:latin typeface="Arial"/>
            </a:endParaRPr>
          </a:p>
          <a:p>
            <a:endParaRPr lang="en-US" dirty="0">
              <a:latin typeface="Times New Roman"/>
            </a:endParaRPr>
          </a:p>
          <a:p>
            <a:r>
              <a:rPr lang="en-US" dirty="0">
                <a:latin typeface="Arial"/>
              </a:rPr>
              <a:t>Limit of </a:t>
            </a:r>
            <a:r>
              <a:rPr lang="en-US" dirty="0" smtClean="0">
                <a:latin typeface="Arial"/>
              </a:rPr>
              <a:t>detection (</a:t>
            </a:r>
            <a:r>
              <a:rPr lang="en-US" dirty="0" err="1" smtClean="0">
                <a:latin typeface="Arial"/>
              </a:rPr>
              <a:t>ng</a:t>
            </a:r>
            <a:r>
              <a:rPr lang="en-US" dirty="0" smtClean="0">
                <a:latin typeface="Arial"/>
              </a:rPr>
              <a:t>) </a:t>
            </a:r>
            <a:endParaRPr lang="sr-Latn-RS" dirty="0" smtClean="0">
              <a:latin typeface="Arial"/>
            </a:endParaRPr>
          </a:p>
          <a:p>
            <a:r>
              <a:rPr lang="en-US" dirty="0" smtClean="0">
                <a:latin typeface="Arial"/>
              </a:rPr>
              <a:t>Absorbance </a:t>
            </a:r>
            <a:r>
              <a:rPr lang="sr-Latn-RS" dirty="0" smtClean="0">
                <a:latin typeface="Arial"/>
              </a:rPr>
              <a:t>			</a:t>
            </a:r>
            <a:r>
              <a:rPr lang="en-US" dirty="0" smtClean="0">
                <a:latin typeface="Arial"/>
              </a:rPr>
              <a:t>1 </a:t>
            </a:r>
            <a:r>
              <a:rPr lang="en-US" dirty="0">
                <a:latin typeface="Arial"/>
              </a:rPr>
              <a:t>– </a:t>
            </a:r>
            <a:r>
              <a:rPr lang="en-US" dirty="0" smtClean="0">
                <a:latin typeface="Arial"/>
              </a:rPr>
              <a:t>5</a:t>
            </a:r>
            <a:r>
              <a:rPr lang="sr-Latn-RS" dirty="0" smtClean="0">
                <a:latin typeface="Arial"/>
              </a:rPr>
              <a:t>		</a:t>
            </a:r>
            <a:r>
              <a:rPr lang="en-US" dirty="0" smtClean="0">
                <a:latin typeface="Arial"/>
              </a:rPr>
              <a:t>0.05 – 0.1</a:t>
            </a:r>
          </a:p>
          <a:p>
            <a:endParaRPr lang="sr-Latn-RS" dirty="0" smtClean="0">
              <a:latin typeface="Arial"/>
            </a:endParaRPr>
          </a:p>
          <a:p>
            <a:r>
              <a:rPr lang="en-US" dirty="0" smtClean="0">
                <a:latin typeface="Arial"/>
              </a:rPr>
              <a:t>Fluorescence</a:t>
            </a:r>
            <a:r>
              <a:rPr lang="sr-Latn-RS" dirty="0" smtClean="0">
                <a:latin typeface="Arial"/>
              </a:rPr>
              <a:t>			</a:t>
            </a:r>
            <a:r>
              <a:rPr lang="en-US" dirty="0" smtClean="0">
                <a:latin typeface="Arial"/>
              </a:rPr>
              <a:t>– 0.5</a:t>
            </a:r>
            <a:r>
              <a:rPr lang="sr-Latn-RS" dirty="0" smtClean="0">
                <a:latin typeface="Arial"/>
              </a:rPr>
              <a:t> 		</a:t>
            </a:r>
            <a:r>
              <a:rPr lang="en-US" dirty="0" smtClean="0">
                <a:latin typeface="Arial"/>
              </a:rPr>
              <a:t>0.005 – 0.010</a:t>
            </a: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8967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633"/>
            <a:ext cx="6340621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12" y="332656"/>
            <a:ext cx="6074780" cy="538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665222"/>
            <a:ext cx="5904656" cy="505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520" y="27072"/>
            <a:ext cx="5857949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764704"/>
            <a:ext cx="853107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9990541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2204</TotalTime>
  <Words>350</Words>
  <Application>Microsoft Office PowerPoint</Application>
  <PresentationFormat>On-screen Show (4:3)</PresentationFormat>
  <Paragraphs>76</Paragraphs>
  <Slides>40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Balance</vt:lpstr>
      <vt:lpstr>Equation</vt:lpstr>
      <vt:lpstr>Microsoft Equation 3.0</vt:lpstr>
      <vt:lpstr>Document</vt:lpstr>
      <vt:lpstr>ISIS/Draw Sketch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OBRADA REZULTATA MERENJA  U (BIO)HEMIJI</dc:title>
  <dc:creator>user</dc:creator>
  <cp:lastModifiedBy>Dusanka Milojkovic-Opsenica</cp:lastModifiedBy>
  <cp:revision>132</cp:revision>
  <cp:lastPrinted>1601-01-01T00:00:00Z</cp:lastPrinted>
  <dcterms:created xsi:type="dcterms:W3CDTF">2005-10-14T12:09:59Z</dcterms:created>
  <dcterms:modified xsi:type="dcterms:W3CDTF">2016-04-20T13:12:07Z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