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sldIdLst>
    <p:sldId id="425" r:id="rId2"/>
    <p:sldId id="422" r:id="rId3"/>
    <p:sldId id="423" r:id="rId4"/>
    <p:sldId id="424" r:id="rId5"/>
    <p:sldId id="416" r:id="rId6"/>
    <p:sldId id="432" r:id="rId7"/>
    <p:sldId id="418" r:id="rId8"/>
    <p:sldId id="419" r:id="rId9"/>
    <p:sldId id="420" r:id="rId10"/>
    <p:sldId id="426" r:id="rId11"/>
    <p:sldId id="427" r:id="rId12"/>
    <p:sldId id="429" r:id="rId13"/>
    <p:sldId id="430" r:id="rId14"/>
    <p:sldId id="431" r:id="rId15"/>
    <p:sldId id="433" r:id="rId16"/>
    <p:sldId id="434" r:id="rId17"/>
    <p:sldId id="435" r:id="rId18"/>
    <p:sldId id="437" r:id="rId19"/>
    <p:sldId id="436" r:id="rId20"/>
    <p:sldId id="438" r:id="rId21"/>
    <p:sldId id="439" r:id="rId22"/>
    <p:sldId id="385" r:id="rId23"/>
    <p:sldId id="440" r:id="rId24"/>
    <p:sldId id="441" r:id="rId25"/>
    <p:sldId id="442" r:id="rId26"/>
    <p:sldId id="443" r:id="rId27"/>
    <p:sldId id="444" r:id="rId28"/>
    <p:sldId id="445" r:id="rId2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>
        <p:scale>
          <a:sx n="75" d="100"/>
          <a:sy n="75" d="100"/>
        </p:scale>
        <p:origin x="-165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8CB4-84D4-497A-AAAB-1CC265B2D50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8CB4-84D4-497A-AAAB-1CC265B2D50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8CB4-84D4-497A-AAAB-1CC265B2D50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D37E-256F-4951-ACCD-C3B03E42D7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4E0C7-55D2-49F9-90F3-C6314C2A6CD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2D1-C423-4AD8-82B2-C33A13EA058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F9A-4488-4C7E-B0BA-1DAA5D4E9EF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BFE2-F043-4E0D-A1E1-F2C99C5D1C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945-9018-466D-A654-3CCDD986A4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C4218-654D-4DEA-A854-F3DD5DA5381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F74E-0DE8-4FC4-851E-88373248208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B80-06CA-4038-8899-DFAE777B628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9DF52-957A-4C5A-8FA6-18CDB733411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09B8-0DB7-4F4A-84B5-2ED78DA0E1D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E6D87-3CB5-449C-BE86-DFC411EE2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2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44E60E21-DA1E-4D85-83F0-B8AEA0591E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9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4105275" cy="587375"/>
          </a:xfrm>
        </p:spPr>
        <p:txBody>
          <a:bodyPr/>
          <a:lstStyle/>
          <a:p>
            <a:pPr eaLnBrk="1" hangingPunct="1"/>
            <a:r>
              <a:rPr lang="sr-Latn-CS" sz="2400" b="1" u="sng" dirty="0" smtClean="0">
                <a:solidFill>
                  <a:schemeClr val="accent1">
                    <a:lumMod val="25000"/>
                  </a:schemeClr>
                </a:solidFill>
              </a:rPr>
              <a:t>TEČNA HROMATOGRAFIJA</a:t>
            </a:r>
            <a:endParaRPr lang="en-US" sz="2400" b="1" u="sng" dirty="0" smtClean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852738"/>
            <a:ext cx="3810000" cy="2304454"/>
          </a:xfrm>
        </p:spPr>
        <p:txBody>
          <a:bodyPr/>
          <a:lstStyle/>
          <a:p>
            <a:pPr eaLnBrk="1" hangingPunct="1"/>
            <a:r>
              <a:rPr lang="sr-Latn-CS" sz="1800" b="1" dirty="0" smtClean="0">
                <a:solidFill>
                  <a:schemeClr val="accent1">
                    <a:lumMod val="25000"/>
                  </a:schemeClr>
                </a:solidFill>
              </a:rPr>
              <a:t>ADSORPCIONA (tečno – čvrsto)</a:t>
            </a:r>
          </a:p>
          <a:p>
            <a:pPr eaLnBrk="1" hangingPunct="1"/>
            <a:r>
              <a:rPr lang="sr-Latn-CS" sz="1800" b="1" dirty="0" smtClean="0">
                <a:solidFill>
                  <a:schemeClr val="accent1">
                    <a:lumMod val="25000"/>
                  </a:schemeClr>
                </a:solidFill>
              </a:rPr>
              <a:t>PARTICIONA (tečno – tečno)</a:t>
            </a:r>
          </a:p>
          <a:p>
            <a:pPr eaLnBrk="1" hangingPunct="1"/>
            <a:r>
              <a:rPr lang="sr-Latn-CS" sz="1800" b="1" dirty="0" smtClean="0">
                <a:solidFill>
                  <a:schemeClr val="accent1">
                    <a:lumMod val="25000"/>
                  </a:schemeClr>
                </a:solidFill>
              </a:rPr>
              <a:t>JONOIZMENJIVAČKA</a:t>
            </a:r>
          </a:p>
          <a:p>
            <a:pPr eaLnBrk="1" hangingPunct="1"/>
            <a:r>
              <a:rPr lang="sr-Latn-CS" sz="1800" b="1" dirty="0" smtClean="0">
                <a:solidFill>
                  <a:schemeClr val="accent1">
                    <a:lumMod val="25000"/>
                  </a:schemeClr>
                </a:solidFill>
              </a:rPr>
              <a:t>GEL-HROMATOGRAFIJA</a:t>
            </a:r>
            <a:endParaRPr lang="en-US" sz="1800" b="1" dirty="0" smtClean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2253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67175" y="692150"/>
            <a:ext cx="4897438" cy="5689600"/>
          </a:xfrm>
          <a:noFill/>
        </p:spPr>
      </p:pic>
    </p:spTree>
    <p:extLst>
      <p:ext uri="{BB962C8B-B14F-4D97-AF65-F5344CB8AC3E}">
        <p14:creationId xmlns:p14="http://schemas.microsoft.com/office/powerpoint/2010/main" val="22074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12151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65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04" y="3356992"/>
            <a:ext cx="7560840" cy="2293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937" y="764704"/>
            <a:ext cx="836959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upresija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jona</a:t>
            </a:r>
            <a:r>
              <a:rPr lang="sl-SI" sz="2400" b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(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ion-suppression chromatography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IS, ISC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)</a:t>
            </a:r>
            <a:endParaRPr lang="en-U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Analiza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s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lab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ih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kiselin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i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li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slab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ih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baz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a:</a:t>
            </a:r>
          </a:p>
          <a:p>
            <a:pPr marL="285750" indent="-285750">
              <a:buFontTx/>
              <a:buChar char="-"/>
            </a:pP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Dodatak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p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ufer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pogodne pH vrednosti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faz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</a:t>
            </a:r>
          </a:p>
          <a:p>
            <a:pPr marL="285750" indent="-285750">
              <a:buFontTx/>
              <a:buChar char="-"/>
            </a:pP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Ravnote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ža pomerena u smeru nenaelektrisane (delimično</a:t>
            </a:r>
          </a:p>
          <a:p>
            <a:r>
              <a:rPr lang="sr-Latn-R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naelektrisane komponente </a:t>
            </a:r>
            <a:r>
              <a:rPr lang="sr-Latn-RS" sz="24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k/b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para)</a:t>
            </a:r>
            <a:endParaRPr lang="en-U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9652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776" y="476672"/>
            <a:ext cx="862127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Hromatografija građenjem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jonskih parova </a:t>
            </a:r>
            <a:endParaRPr lang="sl-SI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(Jon-par hromatografija; </a:t>
            </a:r>
            <a:r>
              <a:rPr lang="sl-SI" sz="2400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ion-pair 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chromatography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IPC, </a:t>
            </a:r>
            <a:endParaRPr lang="sl-SI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400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ion-pairing 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chromatography, </a:t>
            </a:r>
            <a:r>
              <a:rPr lang="sl-SI" sz="2400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paired-ion 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chromatography, </a:t>
            </a:r>
            <a:endParaRPr lang="sl-SI" sz="2400" i="1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400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ion-interaction 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chromatography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Analiza </a:t>
            </a:r>
            <a:r>
              <a:rPr lang="sl-SI" sz="22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jakih kiselina, jakih </a:t>
            </a: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baza, jonskih </a:t>
            </a:r>
            <a:r>
              <a:rPr lang="sl-SI" sz="22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ili jonizabilnih </a:t>
            </a: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jedinjenja</a:t>
            </a:r>
          </a:p>
          <a:p>
            <a:pPr marL="285750" indent="-285750">
              <a:buFontTx/>
              <a:buChar char="-"/>
            </a:pP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pH </a:t>
            </a:r>
            <a:r>
              <a:rPr lang="sl-SI" sz="22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mobilne faze </a:t>
            </a: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se podešava u smeru potpune </a:t>
            </a:r>
            <a:r>
              <a:rPr lang="sl-SI" sz="22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jonizacije </a:t>
            </a:r>
            <a:r>
              <a:rPr lang="sl-SI" sz="22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analita </a:t>
            </a:r>
            <a:endParaRPr lang="en-US" sz="22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76" y="3140968"/>
            <a:ext cx="8271073" cy="2592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65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03891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560840" cy="471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9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492" y="692696"/>
            <a:ext cx="744926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465874"/>
            <a:ext cx="2699792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200" dirty="0" smtClean="0">
                <a:latin typeface="+mj-lt"/>
              </a:rPr>
              <a:t>(D. Orčić, </a:t>
            </a:r>
            <a:r>
              <a:rPr lang="sr-Latn-CS" sz="1200" b="1" dirty="0">
                <a:latin typeface="+mj-lt"/>
              </a:rPr>
              <a:t>HPLC: Teorija i primena </a:t>
            </a:r>
            <a:endParaRPr lang="sr-Latn-CS" sz="1200" b="1" dirty="0" smtClean="0">
              <a:latin typeface="+mj-lt"/>
            </a:endParaRPr>
          </a:p>
          <a:p>
            <a:r>
              <a:rPr lang="sr-Latn-CS" sz="1200" b="1" dirty="0" smtClean="0">
                <a:latin typeface="+mj-lt"/>
              </a:rPr>
              <a:t>u </a:t>
            </a:r>
            <a:r>
              <a:rPr lang="sr-Latn-CS" sz="1200" b="1" dirty="0">
                <a:latin typeface="+mj-lt"/>
              </a:rPr>
              <a:t>biohemijskim </a:t>
            </a:r>
            <a:r>
              <a:rPr lang="sr-Latn-CS" sz="1200" b="1" dirty="0" smtClean="0">
                <a:latin typeface="+mj-lt"/>
              </a:rPr>
              <a:t>naukama</a:t>
            </a:r>
            <a:r>
              <a:rPr lang="sr-Latn-CS" sz="1200" dirty="0" smtClean="0">
                <a:latin typeface="+mj-lt"/>
              </a:rPr>
              <a:t>,</a:t>
            </a:r>
          </a:p>
          <a:p>
            <a:r>
              <a:rPr lang="sr-Latn-CS" sz="1200" dirty="0" smtClean="0">
                <a:latin typeface="+mj-lt"/>
              </a:rPr>
              <a:t>PMF, Novi Sad, 2016)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2" y="1052736"/>
            <a:ext cx="846847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096" y="332656"/>
            <a:ext cx="3576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Micelarna hromatografija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3212976"/>
            <a:ext cx="2699792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200" dirty="0" smtClean="0">
                <a:latin typeface="+mj-lt"/>
              </a:rPr>
              <a:t>(D. Orčić, </a:t>
            </a:r>
            <a:r>
              <a:rPr lang="sr-Latn-CS" sz="1200" b="1" dirty="0">
                <a:latin typeface="+mj-lt"/>
              </a:rPr>
              <a:t>HPLC: Teorija i primena </a:t>
            </a:r>
            <a:endParaRPr lang="sr-Latn-CS" sz="1200" b="1" dirty="0" smtClean="0">
              <a:latin typeface="+mj-lt"/>
            </a:endParaRPr>
          </a:p>
          <a:p>
            <a:r>
              <a:rPr lang="sr-Latn-CS" sz="1200" b="1" dirty="0" smtClean="0">
                <a:latin typeface="+mj-lt"/>
              </a:rPr>
              <a:t>u </a:t>
            </a:r>
            <a:r>
              <a:rPr lang="sr-Latn-CS" sz="1200" b="1" dirty="0">
                <a:latin typeface="+mj-lt"/>
              </a:rPr>
              <a:t>biohemijskim </a:t>
            </a:r>
            <a:r>
              <a:rPr lang="sr-Latn-CS" sz="1200" b="1" dirty="0" smtClean="0">
                <a:latin typeface="+mj-lt"/>
              </a:rPr>
              <a:t>naukama</a:t>
            </a:r>
            <a:r>
              <a:rPr lang="sr-Latn-CS" sz="1200" dirty="0" smtClean="0">
                <a:latin typeface="+mj-lt"/>
              </a:rPr>
              <a:t>,</a:t>
            </a:r>
          </a:p>
          <a:p>
            <a:r>
              <a:rPr lang="sr-Latn-CS" sz="1200" dirty="0" smtClean="0">
                <a:latin typeface="+mj-lt"/>
              </a:rPr>
              <a:t>PMF, Novi Sad, 2016)</a:t>
            </a:r>
            <a:endParaRPr lang="en-US" sz="12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200" y="5301208"/>
            <a:ext cx="90059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 Uobičajeni surfaktanti: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Na-dodecilsulfat,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heksadeciltrimetilamonijum-bromid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Triton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X-100, Tween-60, 1-dodekanol itd. 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200" y="3584389"/>
            <a:ext cx="6467608" cy="254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0696" y="476672"/>
            <a:ext cx="66171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Hromatografija hidrofobnih interakcija </a:t>
            </a:r>
          </a:p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(Hydrophobic interaction chromatography, HIC)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556792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vodene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mobilne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faze (bez organskih rastvarača) visoke jonske sile (koncentrovani rastvor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pufera). </a:t>
            </a:r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Mehanizam retencije: solvofobne interakcije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(istiskivanjem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analita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iz </a:t>
            </a:r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hidrofilne m.f. na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površinu hidrofobne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s.f.)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ili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smanjenje solvatacije  analita  	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sym typeface="Wingdings 3"/>
              </a:rPr>
              <a:t>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isoljavanje analita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iz mobilne na stacionarnu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fazu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764" y="188640"/>
            <a:ext cx="8382423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Jonoizmenjivačka hromatografija </a:t>
            </a:r>
            <a:endParaRPr lang="sl-SI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(</a:t>
            </a:r>
            <a:r>
              <a:rPr lang="sl-SI" sz="2400" i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ion-exchange chromatography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IEC)</a:t>
            </a:r>
          </a:p>
          <a:p>
            <a:pPr marL="285750" indent="-285750">
              <a:buFontTx/>
              <a:buChar char="-"/>
            </a:pP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razdvajanje zasnovano na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Kulonovim (elektrostatičkim) interakcijama </a:t>
            </a:r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jona analita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sa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suprotno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naelektrisanim grupama (fiksiranim jonima) </a:t>
            </a:r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na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stacionarnoj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fazi </a:t>
            </a:r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–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jonoizmenjivaču </a:t>
            </a:r>
          </a:p>
          <a:p>
            <a:endParaRPr lang="sl-SI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Savremena varijanta (HP): </a:t>
            </a:r>
          </a:p>
          <a:p>
            <a:r>
              <a:rPr lang="sl-SI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l-SI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 	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jonska hromatografija (</a:t>
            </a:r>
            <a:r>
              <a:rPr lang="sl-SI" sz="2400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ion chromatography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, IC)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Picture 6" descr="Ion Exchange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077" y="2917873"/>
            <a:ext cx="5472609" cy="3909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875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6552728" cy="300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998183"/>
            <a:ext cx="4722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Katjoniti (jakokiseli, slabokiseli)</a:t>
            </a: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Anjoniti (jakobazni, slabobazni)</a:t>
            </a: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Amfoliti</a:t>
            </a: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Helatni joniti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448771" y="3474551"/>
            <a:ext cx="3673475" cy="1222375"/>
          </a:xfrm>
          <a:prstGeom prst="rect">
            <a:avLst/>
          </a:prstGeom>
          <a:noFill/>
          <a:ln w="12700" cap="sq">
            <a:solidFill>
              <a:schemeClr val="accent1">
                <a:lumMod val="5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000" b="1" i="1" u="sng" dirty="0">
                <a:solidFill>
                  <a:srgbClr val="003300"/>
                </a:solidFill>
                <a:latin typeface="Times New Roman" pitchFamily="18" charset="0"/>
              </a:rPr>
              <a:t>Anjonski izmenjivači</a:t>
            </a:r>
            <a:endParaRPr lang="sr-Latn-CS" sz="2000" dirty="0">
              <a:solidFill>
                <a:srgbClr val="0033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R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+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Y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-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  +   X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-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   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   R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+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X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-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   +   Y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-</a:t>
            </a:r>
          </a:p>
          <a:p>
            <a:pPr>
              <a:spcBef>
                <a:spcPct val="50000"/>
              </a:spcBef>
            </a:pP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(smola)  (rastvor)   (smola)   (rastvor)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04378" y="4869160"/>
            <a:ext cx="3816350" cy="1374775"/>
          </a:xfrm>
          <a:prstGeom prst="rect">
            <a:avLst/>
          </a:prstGeom>
          <a:noFill/>
          <a:ln w="12700" cap="sq">
            <a:solidFill>
              <a:srgbClr val="C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sr-Latn-CS" sz="2000" b="1" i="1" u="sng" dirty="0">
                <a:solidFill>
                  <a:srgbClr val="003300"/>
                </a:solidFill>
                <a:latin typeface="Times New Roman" pitchFamily="18" charset="0"/>
              </a:rPr>
              <a:t>Katjonski izmenjivači</a:t>
            </a:r>
            <a:endParaRPr lang="sr-Latn-CS" sz="2000" dirty="0">
              <a:solidFill>
                <a:srgbClr val="0033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R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-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Y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+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  +   X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</a:rPr>
              <a:t>+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</a:rPr>
              <a:t>    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   R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-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X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+</a:t>
            </a: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   +   Y</a:t>
            </a:r>
            <a:r>
              <a:rPr lang="sr-Latn-CS" sz="1800" baseline="300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+</a:t>
            </a:r>
          </a:p>
          <a:p>
            <a:pPr>
              <a:lnSpc>
                <a:spcPct val="150000"/>
              </a:lnSpc>
            </a:pPr>
            <a:r>
              <a:rPr lang="sr-Latn-CS" sz="1800" dirty="0">
                <a:solidFill>
                  <a:srgbClr val="003300"/>
                </a:solidFill>
                <a:latin typeface="Times New Roman" pitchFamily="18" charset="0"/>
                <a:sym typeface="Wingdings 3" pitchFamily="18" charset="2"/>
              </a:rPr>
              <a:t>(smola)  (rastvor)   (smola)   (rastvor)</a:t>
            </a:r>
            <a:endParaRPr lang="en-US" sz="1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7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76" y="332656"/>
            <a:ext cx="6984776" cy="56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75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5328592" cy="285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53716" y="1030860"/>
            <a:ext cx="2569840" cy="751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7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620688"/>
            <a:ext cx="7851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 afinitet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jona prema stacionarnoj fazi raste sa porastom </a:t>
            </a:r>
            <a:endParaRPr lang="sl-SI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njegovog </a:t>
            </a:r>
            <a:r>
              <a:rPr lang="sl-SI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naelektrisanja i smanjenjem </a:t>
            </a:r>
            <a:r>
              <a:rPr lang="sl-SI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poluprečnika: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1916832"/>
            <a:ext cx="12241359" cy="168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254" y="3615986"/>
            <a:ext cx="11781403" cy="139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75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438650" cy="613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932040" y="1700808"/>
            <a:ext cx="4032250" cy="3286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sr-Latn-CS" sz="20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DETEKTORI U IC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Provodljivost</a:t>
            </a:r>
          </a:p>
          <a:p>
            <a:pPr marL="342900" indent="-342900">
              <a:spcBef>
                <a:spcPct val="50000"/>
              </a:spcBef>
            </a:pP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     - suppressed IC</a:t>
            </a:r>
          </a:p>
          <a:p>
            <a:pPr marL="342900" indent="-342900">
              <a:spcBef>
                <a:spcPct val="50000"/>
              </a:spcBef>
            </a:pP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     - unsuppressed IC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UV apsorpcija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I</a:t>
            </a:r>
            <a:r>
              <a:rPr lang="sr-Latn-C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ndeks</a:t>
            </a:r>
            <a:r>
              <a:rPr lang="en-U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r</a:t>
            </a:r>
            <a:r>
              <a:rPr lang="sr-Latn-C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efrak</a:t>
            </a:r>
            <a:r>
              <a:rPr lang="en-U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c</a:t>
            </a:r>
            <a:r>
              <a:rPr lang="sr-Latn-C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i</a:t>
            </a:r>
            <a:r>
              <a:rPr lang="en-US" sz="1800" b="1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je</a:t>
            </a:r>
            <a:endParaRPr lang="sr-Latn-CS" sz="1800" b="1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Elektrohemijska detekcija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18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6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82490" cy="419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27984" y="4653136"/>
            <a:ext cx="237626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41976"/>
            <a:ext cx="8530742" cy="303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46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940425" y="177800"/>
            <a:ext cx="29527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Latn-CS" sz="2400">
                <a:solidFill>
                  <a:srgbClr val="00FFFF"/>
                </a:solidFill>
              </a:rPr>
              <a:t>Dr Živoslav Tešić</a:t>
            </a:r>
          </a:p>
          <a:p>
            <a:pPr algn="ctr"/>
            <a:r>
              <a:rPr lang="sr-Latn-CS" b="0">
                <a:solidFill>
                  <a:srgbClr val="00FFFF"/>
                </a:solidFill>
              </a:rPr>
              <a:t>Hemijski fakultet</a:t>
            </a:r>
            <a:endParaRPr lang="en-US" sz="1800" b="0">
              <a:solidFill>
                <a:srgbClr val="00FFFF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683568" y="573881"/>
            <a:ext cx="54875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Hiralna</a:t>
            </a:r>
            <a:r>
              <a:rPr lang="en-US" dirty="0"/>
              <a:t> </a:t>
            </a:r>
            <a:r>
              <a:rPr lang="en-US" dirty="0" err="1"/>
              <a:t>hromatografija</a:t>
            </a:r>
            <a:endParaRPr lang="en-US" dirty="0"/>
          </a:p>
        </p:txBody>
      </p:sp>
      <p:pic>
        <p:nvPicPr>
          <p:cNvPr id="5" name="Picture 4" descr="C:\Users\dejan\Desktop\Picture1.emf"/>
          <p:cNvPicPr/>
          <p:nvPr/>
        </p:nvPicPr>
        <p:blipFill>
          <a:blip r:embed="rId6" cstate="print"/>
          <a:srcRect l="925" t="2600" r="1850" b="5199"/>
          <a:stretch>
            <a:fillRect/>
          </a:stretch>
        </p:blipFill>
        <p:spPr bwMode="auto">
          <a:xfrm>
            <a:off x="1475657" y="1844824"/>
            <a:ext cx="482453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827584" y="4149080"/>
            <a:ext cx="72728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Interakcije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enantiomera</a:t>
            </a:r>
            <a:r>
              <a:rPr lang="en-US" dirty="0"/>
              <a:t> </a:t>
            </a:r>
            <a:r>
              <a:rPr lang="en-US" dirty="0" err="1"/>
              <a:t>hiralnog</a:t>
            </a:r>
            <a:r>
              <a:rPr lang="en-US" dirty="0"/>
              <a:t> </a:t>
            </a:r>
            <a:r>
              <a:rPr lang="en-US" dirty="0" err="1"/>
              <a:t>jedinjenja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ahiralnom</a:t>
            </a:r>
            <a:r>
              <a:rPr lang="en-US" dirty="0"/>
              <a:t> (</a:t>
            </a:r>
            <a:r>
              <a:rPr lang="en-US" dirty="0" err="1"/>
              <a:t>levo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hiralnom</a:t>
            </a:r>
            <a:r>
              <a:rPr lang="en-US" dirty="0"/>
              <a:t> </a:t>
            </a:r>
            <a:r>
              <a:rPr lang="en-US" dirty="0" err="1"/>
              <a:t>stacionarnom</a:t>
            </a:r>
            <a:r>
              <a:rPr lang="en-US" dirty="0"/>
              <a:t> </a:t>
            </a:r>
            <a:r>
              <a:rPr lang="en-US" dirty="0" err="1"/>
              <a:t>fazom</a:t>
            </a:r>
            <a:r>
              <a:rPr lang="en-US" dirty="0"/>
              <a:t> (</a:t>
            </a:r>
            <a:r>
              <a:rPr lang="en-US" dirty="0" err="1"/>
              <a:t>desno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69888380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01295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•</a:t>
            </a:r>
            <a:r>
              <a:rPr lang="sr-Latn-RS" dirty="0" smtClean="0"/>
              <a:t>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pretkolonska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derivatizacija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analita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(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kovalentna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modifikacija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hiralnim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reagensom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),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pri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čemu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se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formiraju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di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astereoizomeri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</a:t>
            </a:r>
          </a:p>
          <a:p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•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reverzibilno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formiranje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di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astereoizomernog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kompleksa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hiralnim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selektorom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u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mobilnoj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fazi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nakon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čega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sledi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RP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hromatografija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i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•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korišćenje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hiralnih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stacionarnih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faza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koje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pokazuju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različit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afinitet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prema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dva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enantiomera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7546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940425" y="177800"/>
            <a:ext cx="29527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Latn-CS" sz="2400">
                <a:solidFill>
                  <a:srgbClr val="00FFFF"/>
                </a:solidFill>
              </a:rPr>
              <a:t>Dr Živoslav Tešić</a:t>
            </a:r>
          </a:p>
          <a:p>
            <a:pPr algn="ctr"/>
            <a:r>
              <a:rPr lang="sr-Latn-CS" b="0">
                <a:solidFill>
                  <a:srgbClr val="00FFFF"/>
                </a:solidFill>
              </a:rPr>
              <a:t>Hemijski fakultet</a:t>
            </a:r>
            <a:endParaRPr lang="en-US" sz="1800" b="0">
              <a:solidFill>
                <a:srgbClr val="00FFFF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755577" y="692697"/>
            <a:ext cx="54404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Indirektno</a:t>
            </a:r>
            <a:r>
              <a:rPr lang="en-US" dirty="0"/>
              <a:t> </a:t>
            </a:r>
            <a:r>
              <a:rPr lang="en-US" dirty="0" err="1"/>
              <a:t>razdvajanje</a:t>
            </a:r>
            <a:r>
              <a:rPr lang="en-US" dirty="0"/>
              <a:t>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74" y="1628800"/>
            <a:ext cx="788501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3645024"/>
            <a:ext cx="78488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Razdvajanje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enantiomera</a:t>
            </a:r>
            <a:r>
              <a:rPr lang="en-US" dirty="0"/>
              <a:t> </a:t>
            </a:r>
            <a:r>
              <a:rPr lang="en-US" dirty="0" err="1"/>
              <a:t>analita</a:t>
            </a:r>
            <a:r>
              <a:rPr lang="en-US" dirty="0"/>
              <a:t> (An) </a:t>
            </a:r>
            <a:r>
              <a:rPr lang="en-US" dirty="0" err="1"/>
              <a:t>derivatizacijom</a:t>
            </a:r>
            <a:r>
              <a:rPr lang="en-US" dirty="0"/>
              <a:t> </a:t>
            </a:r>
            <a:r>
              <a:rPr lang="en-US" dirty="0" err="1"/>
              <a:t>hiralnim</a:t>
            </a:r>
            <a:r>
              <a:rPr lang="en-US" dirty="0"/>
              <a:t> </a:t>
            </a:r>
            <a:r>
              <a:rPr lang="en-US" dirty="0" err="1"/>
              <a:t>reagensom</a:t>
            </a:r>
            <a:r>
              <a:rPr lang="en-US" dirty="0"/>
              <a:t> (</a:t>
            </a:r>
            <a:r>
              <a:rPr lang="en-US" dirty="0" err="1"/>
              <a:t>Rg</a:t>
            </a:r>
            <a:r>
              <a:rPr lang="en-US" dirty="0"/>
              <a:t>). </a:t>
            </a:r>
            <a:r>
              <a:rPr lang="en-US" dirty="0" err="1"/>
              <a:t>Levo</a:t>
            </a:r>
            <a:r>
              <a:rPr lang="en-US" dirty="0"/>
              <a:t> –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dirty="0" err="1"/>
              <a:t>razdvajanje</a:t>
            </a:r>
            <a:r>
              <a:rPr lang="en-US" dirty="0"/>
              <a:t>, </a:t>
            </a:r>
            <a:r>
              <a:rPr lang="en-US" dirty="0" err="1"/>
              <a:t>desno</a:t>
            </a:r>
            <a:r>
              <a:rPr lang="en-US" dirty="0"/>
              <a:t> – </a:t>
            </a:r>
            <a:r>
              <a:rPr lang="en-US" dirty="0" err="1"/>
              <a:t>neadekvatno</a:t>
            </a:r>
            <a:r>
              <a:rPr lang="en-US" dirty="0"/>
              <a:t> </a:t>
            </a:r>
            <a:r>
              <a:rPr lang="en-US" dirty="0" err="1"/>
              <a:t>razdvajanje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korišćenja</a:t>
            </a:r>
            <a:r>
              <a:rPr lang="en-US" dirty="0"/>
              <a:t> </a:t>
            </a:r>
            <a:r>
              <a:rPr lang="en-US" dirty="0" err="1"/>
              <a:t>optički</a:t>
            </a:r>
            <a:r>
              <a:rPr lang="en-US" dirty="0"/>
              <a:t> </a:t>
            </a:r>
            <a:r>
              <a:rPr lang="en-US" dirty="0" err="1"/>
              <a:t>nečistog</a:t>
            </a:r>
            <a:r>
              <a:rPr lang="en-US" dirty="0"/>
              <a:t> </a:t>
            </a:r>
            <a:r>
              <a:rPr lang="en-US" dirty="0" err="1"/>
              <a:t>reagensa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7684399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940425" y="177800"/>
            <a:ext cx="29527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Latn-CS" sz="2400">
                <a:solidFill>
                  <a:srgbClr val="00FFFF"/>
                </a:solidFill>
              </a:rPr>
              <a:t>Dr Živoslav Tešić</a:t>
            </a:r>
          </a:p>
          <a:p>
            <a:pPr algn="ctr"/>
            <a:r>
              <a:rPr lang="sr-Latn-CS" b="0">
                <a:solidFill>
                  <a:srgbClr val="00FFFF"/>
                </a:solidFill>
              </a:rPr>
              <a:t>Hemijski fakultet</a:t>
            </a:r>
            <a:endParaRPr lang="en-US" sz="1800" b="0">
              <a:solidFill>
                <a:srgbClr val="00FFFF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5237163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59632" y="3140968"/>
            <a:ext cx="559836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Indirektno</a:t>
            </a:r>
            <a:r>
              <a:rPr lang="en-US" dirty="0"/>
              <a:t> </a:t>
            </a:r>
            <a:r>
              <a:rPr lang="en-US" dirty="0" err="1"/>
              <a:t>razdvajanje</a:t>
            </a:r>
            <a:r>
              <a:rPr lang="en-US" dirty="0"/>
              <a:t> (R)- </a:t>
            </a:r>
            <a:r>
              <a:rPr lang="en-US" dirty="0" err="1"/>
              <a:t>i</a:t>
            </a:r>
            <a:r>
              <a:rPr lang="en-US" dirty="0"/>
              <a:t> (S)-</a:t>
            </a:r>
            <a:r>
              <a:rPr lang="en-US" dirty="0" err="1"/>
              <a:t>oblika</a:t>
            </a:r>
            <a:r>
              <a:rPr lang="en-US" dirty="0"/>
              <a:t> </a:t>
            </a:r>
            <a:r>
              <a:rPr lang="en-US" dirty="0" err="1"/>
              <a:t>leka</a:t>
            </a:r>
            <a:r>
              <a:rPr lang="en-US" dirty="0"/>
              <a:t> </a:t>
            </a:r>
            <a:r>
              <a:rPr lang="en-US" dirty="0" err="1"/>
              <a:t>metoprolola</a:t>
            </a:r>
            <a:r>
              <a:rPr lang="en-US" dirty="0"/>
              <a:t> u </a:t>
            </a:r>
            <a:r>
              <a:rPr lang="en-US" dirty="0" err="1"/>
              <a:t>humanoj</a:t>
            </a:r>
            <a:r>
              <a:rPr lang="en-US" dirty="0"/>
              <a:t> </a:t>
            </a:r>
            <a:r>
              <a:rPr lang="en-US" dirty="0" err="1"/>
              <a:t>plazmi</a:t>
            </a:r>
            <a:r>
              <a:rPr lang="en-US" dirty="0"/>
              <a:t>. </a:t>
            </a:r>
            <a:r>
              <a:rPr lang="en-US" dirty="0" err="1"/>
              <a:t>Reagens</a:t>
            </a:r>
            <a:r>
              <a:rPr lang="en-US" dirty="0"/>
              <a:t>: (S)-terc-butil-3-(</a:t>
            </a:r>
            <a:r>
              <a:rPr lang="en-US" dirty="0" err="1"/>
              <a:t>hloroformoksi</a:t>
            </a:r>
            <a:r>
              <a:rPr lang="en-US" dirty="0"/>
              <a:t>)</a:t>
            </a:r>
            <a:r>
              <a:rPr lang="en-US" dirty="0" err="1"/>
              <a:t>butirat</a:t>
            </a:r>
            <a:r>
              <a:rPr lang="en-US" dirty="0"/>
              <a:t>. </a:t>
            </a:r>
            <a:r>
              <a:rPr lang="en-US" dirty="0" err="1"/>
              <a:t>Stacionarna</a:t>
            </a:r>
            <a:r>
              <a:rPr lang="en-US" dirty="0"/>
              <a:t> </a:t>
            </a:r>
            <a:r>
              <a:rPr lang="en-US" dirty="0" err="1"/>
              <a:t>faza</a:t>
            </a:r>
            <a:r>
              <a:rPr lang="en-US" dirty="0"/>
              <a:t>: C18 . </a:t>
            </a:r>
            <a:r>
              <a:rPr lang="en-US" dirty="0" err="1"/>
              <a:t>Mobilna</a:t>
            </a:r>
            <a:r>
              <a:rPr lang="en-US" dirty="0"/>
              <a:t> </a:t>
            </a:r>
            <a:r>
              <a:rPr lang="en-US" dirty="0" err="1"/>
              <a:t>faza</a:t>
            </a:r>
            <a:r>
              <a:rPr lang="en-US" dirty="0"/>
              <a:t>: </a:t>
            </a:r>
            <a:r>
              <a:rPr lang="en-US" dirty="0" err="1"/>
              <a:t>fosfatni</a:t>
            </a:r>
            <a:r>
              <a:rPr lang="en-US" dirty="0"/>
              <a:t> </a:t>
            </a:r>
            <a:r>
              <a:rPr lang="en-US" dirty="0" err="1"/>
              <a:t>pufer</a:t>
            </a:r>
            <a:r>
              <a:rPr lang="en-US" dirty="0"/>
              <a:t>-ACN 1:1. </a:t>
            </a:r>
            <a:r>
              <a:rPr lang="en-US" dirty="0" err="1"/>
              <a:t>Detekcija</a:t>
            </a:r>
            <a:r>
              <a:rPr lang="en-US" dirty="0"/>
              <a:t>: FLD, </a:t>
            </a:r>
            <a:r>
              <a:rPr lang="en-US" dirty="0" err="1"/>
              <a:t>ekscitacija</a:t>
            </a:r>
            <a:r>
              <a:rPr lang="en-US" dirty="0"/>
              <a:t> 272 nm, </a:t>
            </a:r>
            <a:r>
              <a:rPr lang="en-US" dirty="0" err="1"/>
              <a:t>emisija</a:t>
            </a:r>
            <a:r>
              <a:rPr lang="en-US" dirty="0"/>
              <a:t> 312 nm.</a:t>
            </a:r>
          </a:p>
        </p:txBody>
      </p:sp>
    </p:spTree>
    <p:extLst>
      <p:ext uri="{BB962C8B-B14F-4D97-AF65-F5344CB8AC3E}">
        <p14:creationId xmlns:p14="http://schemas.microsoft.com/office/powerpoint/2010/main" val="3986559360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764704"/>
            <a:ext cx="761760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990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 Chromatographic Techniqu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016224" cy="283325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69160"/>
            <a:ext cx="5688632" cy="167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04664"/>
            <a:ext cx="1163761" cy="40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836712"/>
            <a:ext cx="3991566" cy="181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65087">
            <a:off x="3203570" y="1937746"/>
            <a:ext cx="5184577" cy="184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717032"/>
            <a:ext cx="4716016" cy="140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839904">
            <a:off x="4233492" y="3613999"/>
            <a:ext cx="5457152" cy="79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10"/>
          <p:cNvSpPr/>
          <p:nvPr/>
        </p:nvSpPr>
        <p:spPr bwMode="auto">
          <a:xfrm rot="19991937">
            <a:off x="2864100" y="1961069"/>
            <a:ext cx="5093040" cy="545987"/>
          </a:xfrm>
          <a:prstGeom prst="ellipse">
            <a:avLst/>
          </a:prstGeom>
          <a:noFill/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33147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620688"/>
            <a:ext cx="2352652" cy="31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348880"/>
            <a:ext cx="2880320" cy="405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4666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LC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05263"/>
            <a:ext cx="20304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643042" y="1142984"/>
            <a:ext cx="6208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sr-Cyrl-CS" sz="2600" dirty="0">
                <a:solidFill>
                  <a:srgbClr val="000066"/>
                </a:solidFill>
              </a:rPr>
              <a:t>... </a:t>
            </a:r>
            <a:r>
              <a:rPr lang="en-US" sz="2600" dirty="0">
                <a:solidFill>
                  <a:srgbClr val="000066"/>
                </a:solidFill>
              </a:rPr>
              <a:t>GC-MS, LC-MS, UPLC, </a:t>
            </a:r>
            <a:r>
              <a:rPr lang="en-US" sz="2600" dirty="0" err="1">
                <a:solidFill>
                  <a:srgbClr val="000066"/>
                </a:solidFill>
              </a:rPr>
              <a:t>nano</a:t>
            </a:r>
            <a:r>
              <a:rPr lang="en-US" sz="2600" dirty="0">
                <a:solidFill>
                  <a:srgbClr val="000066"/>
                </a:solidFill>
              </a:rPr>
              <a:t>-UPLC</a:t>
            </a:r>
            <a:r>
              <a:rPr lang="sr-Cyrl-CS" sz="2600" dirty="0">
                <a:solidFill>
                  <a:srgbClr val="000066"/>
                </a:solidFill>
              </a:rPr>
              <a:t> ...</a:t>
            </a:r>
            <a:endParaRPr lang="sr-Latn-CS" dirty="0"/>
          </a:p>
        </p:txBody>
      </p:sp>
      <p:pic>
        <p:nvPicPr>
          <p:cNvPr id="15369" name="Picture 9" descr="G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349500"/>
            <a:ext cx="1957387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95288" y="2133600"/>
            <a:ext cx="5270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GC</a:t>
            </a:r>
            <a:endParaRPr lang="sr-Latn-CS"/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2195513" y="3933825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HPLC</a:t>
            </a:r>
            <a:endParaRPr lang="sr-Latn-CS"/>
          </a:p>
        </p:txBody>
      </p:sp>
      <p:pic>
        <p:nvPicPr>
          <p:cNvPr id="15372" name="Picture 13" descr="39-B-DionexICS3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557338"/>
            <a:ext cx="3048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6588125" y="2924175"/>
            <a:ext cx="412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IC</a:t>
            </a:r>
            <a:endParaRPr lang="sr-Latn-CS"/>
          </a:p>
        </p:txBody>
      </p:sp>
      <p:pic>
        <p:nvPicPr>
          <p:cNvPr id="15374" name="Picture 15" descr="GC_M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844675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2555875" y="2060575"/>
            <a:ext cx="9461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GC-MS</a:t>
            </a:r>
            <a:endParaRPr lang="sr-Latn-CS"/>
          </a:p>
        </p:txBody>
      </p:sp>
      <p:pic>
        <p:nvPicPr>
          <p:cNvPr id="15376" name="Picture 17" descr="LC_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575" y="4005263"/>
            <a:ext cx="1814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3543300" y="3665538"/>
            <a:ext cx="1212850" cy="366712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HPLC-MS</a:t>
            </a:r>
            <a:endParaRPr lang="sr-Latn-CS"/>
          </a:p>
        </p:txBody>
      </p:sp>
      <p:pic>
        <p:nvPicPr>
          <p:cNvPr id="15378" name="Picture 19" descr="UPL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9700" y="3429000"/>
            <a:ext cx="17145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6856413" y="4384675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UPLC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0548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3489" name="Object 1"/>
          <p:cNvGraphicFramePr>
            <a:graphicFrameLocks noChangeAspect="1"/>
          </p:cNvGraphicFramePr>
          <p:nvPr/>
        </p:nvGraphicFramePr>
        <p:xfrm>
          <a:off x="642910" y="785794"/>
          <a:ext cx="7815263" cy="551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4" name="Bitmap Image" r:id="rId3" imgW="6009524" imgH="4238095" progId="PBrush">
                  <p:embed/>
                </p:oleObj>
              </mc:Choice>
              <mc:Fallback>
                <p:oleObj name="Bitmap Image" r:id="rId3" imgW="6009524" imgH="42380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785794"/>
                        <a:ext cx="7815263" cy="551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985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ybrid mass spectrome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5832648" cy="437683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44008" y="5445224"/>
            <a:ext cx="3827715" cy="830997"/>
          </a:xfrm>
          <a:prstGeom prst="rect">
            <a:avLst/>
          </a:prstGeom>
          <a:solidFill>
            <a:srgbClr val="F2DA48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00"/>
                </a:solidFill>
              </a:rPr>
              <a:t>UHPLC-LTQ </a:t>
            </a:r>
            <a:r>
              <a:rPr lang="en-US" sz="2400" dirty="0" err="1" smtClean="0">
                <a:solidFill>
                  <a:srgbClr val="003300"/>
                </a:solidFill>
              </a:rPr>
              <a:t>OrbiTrap</a:t>
            </a:r>
            <a:r>
              <a:rPr lang="en-US" sz="2400" dirty="0" smtClean="0">
                <a:solidFill>
                  <a:srgbClr val="003300"/>
                </a:solidFill>
              </a:rPr>
              <a:t> XL, </a:t>
            </a:r>
            <a:endParaRPr lang="sr-Cyrl-RS" sz="2400" dirty="0" smtClean="0">
              <a:solidFill>
                <a:srgbClr val="003300"/>
              </a:solidFill>
            </a:endParaRPr>
          </a:p>
          <a:p>
            <a:r>
              <a:rPr lang="en-US" sz="2400" dirty="0" smtClean="0">
                <a:solidFill>
                  <a:srgbClr val="003300"/>
                </a:solidFill>
              </a:rPr>
              <a:t>Thermo</a:t>
            </a:r>
            <a:r>
              <a:rPr lang="sr-Cyrl-RS" sz="2400" dirty="0" smtClean="0">
                <a:solidFill>
                  <a:srgbClr val="003300"/>
                </a:solidFill>
              </a:rPr>
              <a:t> </a:t>
            </a:r>
            <a:r>
              <a:rPr lang="en-US" sz="2400" dirty="0" smtClean="0">
                <a:solidFill>
                  <a:srgbClr val="003300"/>
                </a:solidFill>
              </a:rPr>
              <a:t>Fisher Scientific</a:t>
            </a:r>
            <a:endParaRPr lang="en-US" sz="24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08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19672" y="1196752"/>
            <a:ext cx="6264696" cy="4032448"/>
            <a:chOff x="4572000" y="1628800"/>
            <a:chExt cx="3257153" cy="1581150"/>
          </a:xfrm>
        </p:grpSpPr>
        <p:pic>
          <p:nvPicPr>
            <p:cNvPr id="3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0" y="1628800"/>
              <a:ext cx="1181100" cy="158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24128" y="1628800"/>
              <a:ext cx="2105025" cy="158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5"/>
          <p:cNvSpPr/>
          <p:nvPr/>
        </p:nvSpPr>
        <p:spPr>
          <a:xfrm>
            <a:off x="1691680" y="5445224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EA/LC-IRMS</a:t>
            </a:r>
          </a:p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(Isotope Ratio Mass Spectrometry) 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132578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2484</TotalTime>
  <Words>720</Words>
  <Application>Microsoft Office PowerPoint</Application>
  <PresentationFormat>On-screen Show (4:3)</PresentationFormat>
  <Paragraphs>103</Paragraphs>
  <Slides>28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Balance</vt:lpstr>
      <vt:lpstr>Equation</vt:lpstr>
      <vt:lpstr>Bitmap Image</vt:lpstr>
      <vt:lpstr>TEČNA HROMATOGRAFIJA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Dusanka Milojkovic-Opsenica</cp:lastModifiedBy>
  <cp:revision>150</cp:revision>
  <cp:lastPrinted>1601-01-01T00:00:00Z</cp:lastPrinted>
  <dcterms:created xsi:type="dcterms:W3CDTF">2005-10-14T12:09:59Z</dcterms:created>
  <dcterms:modified xsi:type="dcterms:W3CDTF">2016-04-22T12:15:23Z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