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0"/>
  </p:notesMasterIdLst>
  <p:sldIdLst>
    <p:sldId id="329" r:id="rId2"/>
    <p:sldId id="330" r:id="rId3"/>
    <p:sldId id="331" r:id="rId4"/>
    <p:sldId id="333" r:id="rId5"/>
    <p:sldId id="334" r:id="rId6"/>
    <p:sldId id="332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1" r:id="rId33"/>
    <p:sldId id="360" r:id="rId34"/>
    <p:sldId id="362" r:id="rId35"/>
    <p:sldId id="363" r:id="rId36"/>
    <p:sldId id="364" r:id="rId37"/>
    <p:sldId id="365" r:id="rId38"/>
    <p:sldId id="366" r:id="rId39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A615A-ADCB-4EF8-BA0E-EFA72975049D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3B729-BA63-4C1C-A236-7D60B45F63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8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8D37E-256F-4951-ACCD-C3B03E42D74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4E0C7-55D2-49F9-90F3-C6314C2A6CD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102D1-C423-4AD8-82B2-C33A13EA058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F9A-4488-4C7E-B0BA-1DAA5D4E9EF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ABFE2-F043-4E0D-A1E1-F2C99C5D1CF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EB945-9018-466D-A654-3CCDD986A4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C4218-654D-4DEA-A854-F3DD5DA5381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8F74E-0DE8-4FC4-851E-88373248208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5B80-06CA-4038-8899-DFAE777B628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9DF52-957A-4C5A-8FA6-18CDB733411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F09B8-0DB7-4F4A-84B5-2ED78DA0E1D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44E60E21-DA1E-4D85-83F0-B8AEA0591EF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wmf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1812648" y="2565400"/>
            <a:ext cx="57711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accent1">
                    <a:lumMod val="10000"/>
                  </a:schemeClr>
                </a:solidFill>
              </a:rPr>
              <a:t>O</a:t>
            </a:r>
            <a:r>
              <a:rPr lang="sr-Cyrl-RS" sz="4400" b="1" dirty="0" smtClean="0">
                <a:solidFill>
                  <a:schemeClr val="accent1">
                    <a:lumMod val="10000"/>
                  </a:schemeClr>
                </a:solidFill>
              </a:rPr>
              <a:t>дабране области </a:t>
            </a:r>
          </a:p>
          <a:p>
            <a:pPr algn="ctr">
              <a:defRPr/>
            </a:pPr>
            <a:r>
              <a:rPr lang="sr-Cyrl-RS" sz="4400" b="1" dirty="0" smtClean="0">
                <a:solidFill>
                  <a:schemeClr val="accent1">
                    <a:lumMod val="10000"/>
                  </a:schemeClr>
                </a:solidFill>
              </a:rPr>
              <a:t>аналитичке хемије</a:t>
            </a:r>
            <a:endParaRPr lang="sr-Latn-CS" sz="44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504031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Универзитет у Београду – Хемијски факултет</a:t>
            </a:r>
            <a:endParaRPr lang="sr-Latn-RS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defRPr/>
            </a:pP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Катедра за 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A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налитичку </a:t>
            </a: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хемију</a:t>
            </a:r>
            <a:endParaRPr lang="en-US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20688"/>
            <a:ext cx="8723927" cy="4835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sr-Latn-C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lvl="1">
              <a:lnSpc>
                <a:spcPct val="115000"/>
              </a:lnSpc>
              <a:defRPr/>
            </a:pP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Аналитичка хемија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= научна дисциплина која 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развија и примењује методе, инструменте и 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стратегије ради добијања информација о саста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-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ву и природи материје у простору и </a:t>
            </a:r>
            <a:r>
              <a:rPr lang="sr-Cyrl-CS" sz="28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времену</a:t>
            </a:r>
            <a:endParaRPr lang="en-US" sz="28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lvl="1">
              <a:lnSpc>
                <a:spcPct val="115000"/>
              </a:lnSpc>
              <a:defRPr/>
            </a:pP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(</a:t>
            </a:r>
            <a:r>
              <a:rPr lang="sr-Cyrl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Одељење за аналитичку хемију Савеза европских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Х</a:t>
            </a:r>
            <a:r>
              <a:rPr lang="sr-Cyrl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емијских друштава, 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</a:rPr>
              <a:t>Division of Analytical Chemistry</a:t>
            </a:r>
            <a:endParaRPr lang="sr-Cyrl-RS" sz="2400" dirty="0" smtClean="0">
              <a:solidFill>
                <a:schemeClr val="accent1">
                  <a:lumMod val="10000"/>
                </a:schemeClr>
              </a:solidFill>
            </a:endParaRPr>
          </a:p>
          <a:p>
            <a:pPr lvl="1">
              <a:lnSpc>
                <a:spcPct val="115000"/>
              </a:lnSpc>
              <a:defRPr/>
            </a:pP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</a:rPr>
              <a:t> of the Federation of European Chemical Societies</a:t>
            </a:r>
            <a:r>
              <a:rPr lang="sr-Cyrl-RS" sz="2400" dirty="0" smtClean="0">
                <a:solidFill>
                  <a:schemeClr val="accent1">
                    <a:lumMod val="10000"/>
                  </a:schemeClr>
                </a:solidFill>
              </a:rPr>
              <a:t>)</a:t>
            </a:r>
            <a:endParaRPr lang="sr-Cyrl-C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lvl="1">
              <a:lnSpc>
                <a:spcPct val="115000"/>
              </a:lnSpc>
              <a:defRPr/>
            </a:pPr>
            <a:endParaRPr lang="sr-Cyrl-CS" sz="28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lvl="1"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тесно повезана са другим областима 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науке и технике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23963" y="1804194"/>
            <a:ext cx="6696075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sr-Latn-C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rgbClr val="0033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Развој аналитичке хемије почетком XX века био је условљен развојем физичке хемије, органске хемије и других сродних области</a:t>
            </a:r>
          </a:p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Касније се АХ развија као моћна и независна дисциплина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AH_VA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00250"/>
            <a:ext cx="18319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2928938" y="2000250"/>
            <a:ext cx="5472112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33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Атомска грађа материје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Откриће елемената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Развој масене спектрометрије</a:t>
            </a:r>
          </a:p>
          <a:p>
            <a:pPr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откриће изотопа</a:t>
            </a:r>
          </a:p>
        </p:txBody>
      </p:sp>
      <p:sp>
        <p:nvSpPr>
          <p:cNvPr id="9" name="Curved Right Arrow 8"/>
          <p:cNvSpPr/>
          <p:nvPr/>
        </p:nvSpPr>
        <p:spPr>
          <a:xfrm>
            <a:off x="3071813" y="3500438"/>
            <a:ext cx="428625" cy="4286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313" y="4572000"/>
            <a:ext cx="47847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Откриће радиоактивности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Katodna_ce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22098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611560" y="3429000"/>
            <a:ext cx="22431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Катодна цев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6153" name="Picture 9" descr="X_Ray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412776"/>
            <a:ext cx="2720975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Difrakcij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052736"/>
            <a:ext cx="2278063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6084168" y="3717032"/>
            <a:ext cx="235994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Дифракција</a:t>
            </a:r>
          </a:p>
          <a:p>
            <a:pPr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X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(икс) зрака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268760"/>
            <a:ext cx="7699375" cy="3970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Хроматографија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Атомска апсорпциона спектрометрија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Примена координационе хемије у АХ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Усавршавање тзв.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класичних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аналитичких</a:t>
            </a:r>
          </a:p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 поступака и њихова примена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Развој поларографије, спектрофотометрије</a:t>
            </a:r>
          </a:p>
          <a:p>
            <a:pPr>
              <a:defRPr/>
            </a:pPr>
            <a:endParaRPr lang="sr-Cyrl-R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Број захтева за хемијским анализама </a:t>
            </a:r>
          </a:p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   експоненцијално расте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7584" y="1124744"/>
            <a:ext cx="7770813" cy="3970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Средина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интензиван развој хроматографских метода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електроаналитичка хемија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кинетичке методе</a:t>
            </a:r>
          </a:p>
          <a:p>
            <a:pPr>
              <a:defRPr/>
            </a:pPr>
            <a:endParaRPr lang="sr-Cyrl-R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Друга половина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јонска хроматографија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проточна инјекциона анализа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индукционо спрегнута плазма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1115616" y="1340768"/>
            <a:ext cx="65436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Хемометрија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Микрокомпјутери</a:t>
            </a:r>
            <a:r>
              <a:rPr lang="en-US" sz="2800" dirty="0">
                <a:solidFill>
                  <a:srgbClr val="161645"/>
                </a:solidFill>
              </a:rPr>
              <a:t> у </a:t>
            </a:r>
            <a:r>
              <a:rPr lang="en-US" sz="2800" dirty="0" err="1">
                <a:solidFill>
                  <a:srgbClr val="161645"/>
                </a:solidFill>
              </a:rPr>
              <a:t>лабораторији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Биоаналитичка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Сензори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sr-Cyrl-CS" sz="2800" dirty="0">
                <a:solidFill>
                  <a:srgbClr val="161645"/>
                </a:solidFill>
              </a:rPr>
              <a:t>(биосензори)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Минијатуризација</a:t>
            </a:r>
            <a:r>
              <a:rPr lang="en-US" sz="2800" dirty="0">
                <a:solidFill>
                  <a:srgbClr val="161645"/>
                </a:solidFill>
              </a:rPr>
              <a:t> и </a:t>
            </a:r>
            <a:r>
              <a:rPr lang="en-US" sz="2800" dirty="0" err="1">
                <a:solidFill>
                  <a:srgbClr val="161645"/>
                </a:solidFill>
              </a:rPr>
              <a:t>инструментација</a:t>
            </a:r>
            <a:endParaRPr lang="en-US" sz="2800" dirty="0">
              <a:solidFill>
                <a:srgbClr val="161645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899592" y="1556792"/>
            <a:ext cx="7724775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Анализе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ван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традиционалних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лабораторија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Компјутерски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контролисани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уређаји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Анализа сложених узорака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2195736" y="3933056"/>
            <a:ext cx="431800" cy="5730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059832" y="4293096"/>
            <a:ext cx="3722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Комбиноване методе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259632" y="1052736"/>
            <a:ext cx="6815137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Главни правци развоја: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снижавање граница детекције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смањивање масе узорка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скраћивање времена трајања анализе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минијатуризација инструмената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употреба нетоксичних реагенаса</a:t>
            </a:r>
            <a:endParaRPr lang="sr-Latn-CS" sz="2800" dirty="0">
              <a:solidFill>
                <a:srgbClr val="000066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1619672" y="3933056"/>
            <a:ext cx="431800" cy="6445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124075" y="3860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267744" y="4221088"/>
            <a:ext cx="54879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Семимикро-, микро-,</a:t>
            </a:r>
          </a:p>
          <a:p>
            <a:r>
              <a:rPr lang="sr-Cyrl-CS" sz="2800" b="1" dirty="0">
                <a:solidFill>
                  <a:srgbClr val="000066"/>
                </a:solidFill>
              </a:rPr>
              <a:t>нано</a:t>
            </a:r>
            <a:r>
              <a:rPr lang="sr-Cyrl-CS" sz="2800" dirty="0">
                <a:solidFill>
                  <a:srgbClr val="000066"/>
                </a:solidFill>
              </a:rPr>
              <a:t>-, </a:t>
            </a:r>
            <a:r>
              <a:rPr lang="sr-Cyrl-CS" sz="2800" b="1" dirty="0">
                <a:solidFill>
                  <a:srgbClr val="000066"/>
                </a:solidFill>
              </a:rPr>
              <a:t>пико</a:t>
            </a:r>
            <a:r>
              <a:rPr lang="sr-Cyrl-CS" sz="2800" dirty="0">
                <a:solidFill>
                  <a:srgbClr val="000066"/>
                </a:solidFill>
              </a:rPr>
              <a:t>- аналитичка хемија</a:t>
            </a:r>
            <a:endParaRPr lang="sr-Latn-CS" sz="2800" dirty="0">
              <a:solidFill>
                <a:srgbClr val="000066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467544" y="1556792"/>
            <a:ext cx="634500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b="1" dirty="0" smtClean="0">
                <a:solidFill>
                  <a:srgbClr val="000066"/>
                </a:solidFill>
              </a:rPr>
              <a:t>ХРОМАТОГРАФИЈА</a:t>
            </a:r>
          </a:p>
          <a:p>
            <a:endParaRPr lang="sr-Cyrl-CS" sz="2800" b="1" dirty="0">
              <a:solidFill>
                <a:srgbClr val="000066"/>
              </a:solidFill>
            </a:endParaRPr>
          </a:p>
          <a:p>
            <a:pPr>
              <a:buFontTx/>
              <a:buChar char="-"/>
            </a:pPr>
            <a:r>
              <a:rPr lang="sr-Cyrl-CS" sz="2800" dirty="0">
                <a:solidFill>
                  <a:srgbClr val="000066"/>
                </a:solidFill>
              </a:rPr>
              <a:t> физичко-хемијска метода одвајања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заснована на расподели супстанци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између две фазе од којих је једна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непокретна (стационарна), а друга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покретна (мобилна фаза)</a:t>
            </a:r>
            <a:endParaRPr lang="sr-Latn-CS" sz="2800" dirty="0">
              <a:solidFill>
                <a:srgbClr val="000066"/>
              </a:solidFill>
            </a:endParaRPr>
          </a:p>
        </p:txBody>
      </p:sp>
      <p:pic>
        <p:nvPicPr>
          <p:cNvPr id="1229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2060575"/>
            <a:ext cx="1943100" cy="1876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12297" name="Text Box 11"/>
          <p:cNvSpPr txBox="1">
            <a:spLocks noChangeArrowheads="1"/>
          </p:cNvSpPr>
          <p:nvPr/>
        </p:nvSpPr>
        <p:spPr bwMode="auto">
          <a:xfrm>
            <a:off x="6948488" y="4076700"/>
            <a:ext cx="17637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000">
                <a:solidFill>
                  <a:srgbClr val="000066"/>
                </a:solidFill>
              </a:rPr>
              <a:t>Михаил Цвет</a:t>
            </a:r>
          </a:p>
          <a:p>
            <a:r>
              <a:rPr lang="sr-Cyrl-CS" sz="2000">
                <a:solidFill>
                  <a:srgbClr val="000066"/>
                </a:solidFill>
              </a:rPr>
              <a:t>(1872 – 1919)</a:t>
            </a:r>
            <a:endParaRPr lang="sr-Latn-CS" sz="2000">
              <a:solidFill>
                <a:srgbClr val="000066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8" descr="Hrom_Petn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470667" cy="500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523875" y="1196752"/>
            <a:ext cx="8620125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Век хроматографије: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1903.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</a:t>
            </a: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М. Цвет, </a:t>
            </a: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О новој врсти адсорпционог феномена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	 и његовој примени у биохемијској анализи</a:t>
            </a:r>
            <a:endParaRPr lang="sr-Cyrl-CS" sz="2800" i="1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1940е интензиван развој танкослојне хроматографије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1950е хроматографија у колони, подеона хром., 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	 гасна хроматографија, течна хроматографија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1960е Високо-ефикасна течна хроматографија </a:t>
            </a:r>
            <a:r>
              <a:rPr lang="en-US" sz="2600" dirty="0">
                <a:solidFill>
                  <a:schemeClr val="accent1">
                    <a:lumMod val="10000"/>
                  </a:schemeClr>
                </a:solidFill>
              </a:rPr>
              <a:t>(HPLC)</a:t>
            </a:r>
            <a:endParaRPr lang="sr-Cyrl-CS" sz="26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1970е Јонска хроматографија</a:t>
            </a:r>
            <a:endParaRPr lang="sr-Latn-CS" sz="26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 descr="LC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05064"/>
            <a:ext cx="203041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403648" y="548680"/>
            <a:ext cx="6208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sr-Cyrl-CS" sz="2600" dirty="0">
                <a:solidFill>
                  <a:srgbClr val="000066"/>
                </a:solidFill>
              </a:rPr>
              <a:t>... </a:t>
            </a:r>
            <a:r>
              <a:rPr lang="en-US" sz="2600" dirty="0">
                <a:solidFill>
                  <a:srgbClr val="000066"/>
                </a:solidFill>
              </a:rPr>
              <a:t>GC-MS, LC-MS, UPLC, </a:t>
            </a:r>
            <a:r>
              <a:rPr lang="en-US" sz="2600" dirty="0" err="1">
                <a:solidFill>
                  <a:srgbClr val="000066"/>
                </a:solidFill>
              </a:rPr>
              <a:t>nano</a:t>
            </a:r>
            <a:r>
              <a:rPr lang="en-US" sz="2600" dirty="0">
                <a:solidFill>
                  <a:srgbClr val="000066"/>
                </a:solidFill>
              </a:rPr>
              <a:t>-UPLC</a:t>
            </a:r>
            <a:r>
              <a:rPr lang="sr-Cyrl-CS" sz="2600" dirty="0">
                <a:solidFill>
                  <a:srgbClr val="000066"/>
                </a:solidFill>
              </a:rPr>
              <a:t> ...</a:t>
            </a:r>
            <a:endParaRPr lang="sr-Latn-CS" dirty="0"/>
          </a:p>
        </p:txBody>
      </p:sp>
      <p:pic>
        <p:nvPicPr>
          <p:cNvPr id="15369" name="Picture 9" descr="GC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349500"/>
            <a:ext cx="1957387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395288" y="2133600"/>
            <a:ext cx="5270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GC</a:t>
            </a:r>
            <a:endParaRPr lang="sr-Latn-CS"/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1691680" y="3933056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HPLC</a:t>
            </a:r>
            <a:endParaRPr lang="sr-Latn-CS" dirty="0"/>
          </a:p>
        </p:txBody>
      </p:sp>
      <p:pic>
        <p:nvPicPr>
          <p:cNvPr id="15372" name="Picture 13" descr="39-B-DionexICS30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268760"/>
            <a:ext cx="3048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5724128" y="2708920"/>
            <a:ext cx="412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IC</a:t>
            </a:r>
            <a:endParaRPr lang="sr-Latn-CS" dirty="0"/>
          </a:p>
        </p:txBody>
      </p:sp>
      <p:pic>
        <p:nvPicPr>
          <p:cNvPr id="15374" name="Picture 15" descr="GC_M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412776"/>
            <a:ext cx="2286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Text Box 16"/>
          <p:cNvSpPr txBox="1">
            <a:spLocks noChangeArrowheads="1"/>
          </p:cNvSpPr>
          <p:nvPr/>
        </p:nvSpPr>
        <p:spPr bwMode="auto">
          <a:xfrm>
            <a:off x="1979712" y="1772816"/>
            <a:ext cx="9461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GC-MS</a:t>
            </a:r>
            <a:endParaRPr lang="sr-Latn-CS" dirty="0"/>
          </a:p>
        </p:txBody>
      </p:sp>
      <p:pic>
        <p:nvPicPr>
          <p:cNvPr id="15376" name="Picture 17" descr="LC_M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3717032"/>
            <a:ext cx="1814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7" name="Text Box 18"/>
          <p:cNvSpPr txBox="1">
            <a:spLocks noChangeArrowheads="1"/>
          </p:cNvSpPr>
          <p:nvPr/>
        </p:nvSpPr>
        <p:spPr bwMode="auto">
          <a:xfrm>
            <a:off x="2843808" y="3429000"/>
            <a:ext cx="1212850" cy="366712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HPLC-MS</a:t>
            </a:r>
            <a:endParaRPr lang="sr-Latn-CS" dirty="0"/>
          </a:p>
        </p:txBody>
      </p:sp>
      <p:pic>
        <p:nvPicPr>
          <p:cNvPr id="15378" name="Picture 19" descr="UPL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429000"/>
            <a:ext cx="17145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9" name="Text Box 20"/>
          <p:cNvSpPr txBox="1">
            <a:spLocks noChangeArrowheads="1"/>
          </p:cNvSpPr>
          <p:nvPr/>
        </p:nvSpPr>
        <p:spPr bwMode="auto">
          <a:xfrm>
            <a:off x="4860032" y="5733256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UPLC</a:t>
            </a:r>
            <a:endParaRPr lang="sr-Latn-CS" dirty="0"/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3645024"/>
            <a:ext cx="2131110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7236296" y="6237312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EA/LC-IRMS</a:t>
            </a:r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11175" y="1687206"/>
            <a:ext cx="874470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~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1960: компјутеризација инструменталних метода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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тзв. “експлозија података” у АХ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	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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</a:rPr>
              <a:t>хемометрија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(примена статистичких 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	    метода на хемијске податке)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1972: уведен назив (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Wold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и 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Kowalski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1974: интернационално хемометријско друштво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1975: опис научне дисциплине</a:t>
            </a:r>
            <a:endParaRPr lang="en-US" sz="2800" dirty="0">
              <a:solidFill>
                <a:schemeClr val="accent1">
                  <a:lumMod val="10000"/>
                </a:schemeClr>
              </a:solidFill>
              <a:sym typeface="Wingdings 3" pitchFamily="18" charset="2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555776" y="764704"/>
            <a:ext cx="29289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</a:rPr>
              <a:t>ХЕМОМЕТРИЈА</a:t>
            </a:r>
            <a:endParaRPr lang="sr-Latn-C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1639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869160"/>
            <a:ext cx="5495925" cy="619125"/>
          </a:xfrm>
          <a:prstGeom prst="rect">
            <a:avLst/>
          </a:prstGeom>
          <a:noFill/>
          <a:ln w="57150" cmpd="thinThick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95536" y="1052736"/>
            <a:ext cx="587533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Серија конференција; Журнали ...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17416" name="Rectangle 10"/>
          <p:cNvSpPr>
            <a:spLocks noChangeArrowheads="1"/>
          </p:cNvSpPr>
          <p:nvPr/>
        </p:nvSpPr>
        <p:spPr bwMode="auto">
          <a:xfrm>
            <a:off x="1907704" y="1844824"/>
            <a:ext cx="6767513" cy="1190625"/>
          </a:xfrm>
          <a:prstGeom prst="rect">
            <a:avLst/>
          </a:prstGeom>
          <a:solidFill>
            <a:srgbClr val="CDE0EB"/>
          </a:solidFill>
          <a:ln w="9525">
            <a:solidFill>
              <a:srgbClr val="CDE0EB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i="1" dirty="0">
                <a:latin typeface="Tahoma" pitchFamily="34" charset="0"/>
              </a:rPr>
              <a:t>Journal of</a:t>
            </a:r>
            <a:r>
              <a:rPr lang="en-US" i="1" dirty="0">
                <a:latin typeface="Tahoma" pitchFamily="34" charset="0"/>
              </a:rPr>
              <a:t> </a:t>
            </a:r>
            <a:r>
              <a:rPr lang="sr-Latn-CS" i="1" dirty="0">
                <a:latin typeface="Tahoma" pitchFamily="34" charset="0"/>
              </a:rPr>
              <a:t>Chemical Information and Computer Sciences</a:t>
            </a:r>
            <a:r>
              <a:rPr lang="sr-Latn-CS" dirty="0">
                <a:latin typeface="Tahoma" pitchFamily="34" charset="0"/>
              </a:rPr>
              <a:t>,</a:t>
            </a:r>
            <a:endParaRPr lang="en-US" dirty="0">
              <a:latin typeface="Tahoma" pitchFamily="34" charset="0"/>
            </a:endParaRPr>
          </a:p>
          <a:p>
            <a:r>
              <a:rPr lang="sr-Latn-CS" i="1" dirty="0">
                <a:latin typeface="Tahoma" pitchFamily="34" charset="0"/>
              </a:rPr>
              <a:t>Analytical Chemistry</a:t>
            </a:r>
            <a:r>
              <a:rPr lang="en-US" i="1" dirty="0">
                <a:latin typeface="Tahoma" pitchFamily="34" charset="0"/>
              </a:rPr>
              <a:t>,</a:t>
            </a:r>
          </a:p>
          <a:p>
            <a:r>
              <a:rPr lang="sr-Latn-CS" i="1" dirty="0">
                <a:latin typeface="Tahoma" pitchFamily="34" charset="0"/>
              </a:rPr>
              <a:t>Chemometrics and Intelligent</a:t>
            </a:r>
            <a:r>
              <a:rPr lang="en-US" i="1" dirty="0">
                <a:latin typeface="Tahoma" pitchFamily="34" charset="0"/>
              </a:rPr>
              <a:t> </a:t>
            </a:r>
            <a:r>
              <a:rPr lang="sr-Latn-CS" i="1" dirty="0">
                <a:latin typeface="Tahoma" pitchFamily="34" charset="0"/>
              </a:rPr>
              <a:t>Laboratory Systems</a:t>
            </a:r>
            <a:r>
              <a:rPr lang="en-US" i="1" dirty="0">
                <a:latin typeface="Tahoma" pitchFamily="34" charset="0"/>
              </a:rPr>
              <a:t>,</a:t>
            </a:r>
          </a:p>
          <a:p>
            <a:r>
              <a:rPr lang="sr-Latn-CS" i="1" dirty="0">
                <a:latin typeface="Tahoma" pitchFamily="34" charset="0"/>
              </a:rPr>
              <a:t>Journal of Chemometrics</a:t>
            </a:r>
            <a:r>
              <a:rPr lang="sr-Latn-CS" dirty="0">
                <a:latin typeface="Tahoma" pitchFamily="34" charset="0"/>
              </a:rPr>
              <a:t>,</a:t>
            </a:r>
            <a:r>
              <a:rPr lang="en-US" dirty="0">
                <a:latin typeface="Tahoma" pitchFamily="34" charset="0"/>
              </a:rPr>
              <a:t> …</a:t>
            </a:r>
            <a:endParaRPr lang="sr-Latn-CS" dirty="0">
              <a:latin typeface="Tahoma" pitchFamily="34" charset="0"/>
            </a:endParaRPr>
          </a:p>
        </p:txBody>
      </p:sp>
      <p:pic>
        <p:nvPicPr>
          <p:cNvPr id="1741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84984"/>
            <a:ext cx="5905500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3716338"/>
            <a:ext cx="3760787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251520" y="1340768"/>
            <a:ext cx="851852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Хемометрија је хемијска дисциплина која користи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математику, статистику и формалну логику ради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планирања или одабира оптималних експеримен-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талних поступака, обезбеђивања максимума ре-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левантних хемијских информација анализом хе-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мијских података и добијања знања о хемијским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системима. 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					Д. Л. Масарт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1691680" y="980728"/>
            <a:ext cx="55146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</a:rPr>
              <a:t>Аналитичка хемија у Србији</a:t>
            </a:r>
            <a:endParaRPr lang="sr-Latn-C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500063" y="1928813"/>
            <a:ext cx="8475662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Први хемијски стручни рад: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Минерална вода у Црниљеву и ваљевском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окружју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, Подунавка, Бр. 41, 9. октобар 1843.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Стручни послови у хемијским лабораторијама: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Државна хемијска лабораторија (Београд, 1882)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Општинска хемијска лабораторија (1890)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Царинска лабораторија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467544" y="1196752"/>
            <a:ext cx="8422498" cy="336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Прва хемијска анализа минералне воде 1837.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Анализе минералних и обичних пијаћих вода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(“</a:t>
            </a: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Хемијско испитивање минералних вода у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  Краљевини Србији”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)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Анализе борских руда (рудничка лабораторија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у Глоговици): садржај бакра, сумпора, сребра и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злата; прва хемијска лабораторија у Бору 1905.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8" descr="Sima_Lozan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18891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95536" y="3140968"/>
            <a:ext cx="33401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С</a:t>
            </a: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има</a:t>
            </a: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 Лозанић (1847-1935)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Хемичар, научник, професор,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председник Академије наука,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ректор Велике школе и први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ректор Београдског универи-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тета, министар привреде и и-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ностраних дела, дипломата</a:t>
            </a:r>
            <a:endParaRPr lang="sr-Latn-CS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851920" y="908720"/>
            <a:ext cx="4989513" cy="3786187"/>
          </a:xfrm>
          <a:prstGeom prst="rect">
            <a:avLst/>
          </a:prstGeom>
          <a:solidFill>
            <a:srgbClr val="D9EDE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Анализе минералних и пијаћих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вода, развој аналитичких метода,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анализе: јаловине у живином ру-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днику на Авали, сокобањског и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јеличког метеорита, угља, авал-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ских цинабарита;</a:t>
            </a:r>
          </a:p>
          <a:p>
            <a:pPr>
              <a:defRPr/>
            </a:pPr>
            <a:endParaRPr lang="sr-Cyrl-CS" sz="24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Први уџбеник: “</a:t>
            </a: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Упутство за ква-</a:t>
            </a:r>
          </a:p>
          <a:p>
            <a:pPr>
              <a:defRPr/>
            </a:pP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литативне хемиске анализе не-</a:t>
            </a:r>
          </a:p>
          <a:p>
            <a:pPr>
              <a:defRPr/>
            </a:pP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органских тела</a:t>
            </a: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”, 1873.</a:t>
            </a:r>
            <a:endParaRPr lang="sr-Latn-C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88077" y="980728"/>
            <a:ext cx="8755923" cy="3947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Развој аналитичке хемије у Србији:</a:t>
            </a:r>
          </a:p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Универзитет у Београду 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(ПМФ, ХИ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 Хемијски факултет, Факултет за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физичку хемију, ТМФ, Фармацеутски, РГФ, 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Пољопривредни, Медицински, Ветеринарски)</a:t>
            </a:r>
          </a:p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Универзитети у Новом Саду (1960), Бору (1961),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 Нишу (1967), П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р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иштини (1970), Крагујевцу (1972)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735013" y="15970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395536" y="1340768"/>
            <a:ext cx="83343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Научно-истраживачки институти (ИХТМ, ИОФХ,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Институт за нуклеарна истраживања Винча,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Институт за технологију нуклеарних и других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минералних сировина, Институт за хигијену 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технологију меса, Институт за бакар РТБ Бор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и многи други)</a:t>
            </a:r>
          </a:p>
          <a:p>
            <a:pPr>
              <a:defRPr/>
            </a:pPr>
            <a:endParaRPr lang="sr-Cyrl-C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Развијају се све области аналитичке хемије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10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12875"/>
            <a:ext cx="23241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1125538"/>
            <a:ext cx="293687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1052513"/>
            <a:ext cx="334327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2924175"/>
            <a:ext cx="1493837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0" y="5013325"/>
            <a:ext cx="2765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Марко Леко (1853-1932</a:t>
            </a: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sr-Latn-C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539552" y="1124744"/>
            <a:ext cx="8413750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Век СХД-а (1897-1997)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897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Основано у Београду (27. новембра)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04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Донет Статут, конституисано Председништво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14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Прекид рада до 1922.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22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Прослава 25. годишњице Друштва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1927  	Основано Хемијско друштво Краљевине СХС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		(Београдска и Загребачка секција)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1930	Гласник хемијског друштва Краљевине Југославије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1941	Прекид рада до 1945.</a:t>
            </a:r>
            <a:endParaRPr lang="sr-Latn-C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92511" y="1196752"/>
            <a:ext cx="8951489" cy="371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buFontTx/>
              <a:buAutoNum type="arabicPlain" startAt="1945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	Наставак рада под именом Српско хемијско друштво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47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	Рад по секцијама; Гласник хемијског друштва Београд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50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1. Саветовање хемичара Србије; покренуто издавање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		часописа </a:t>
            </a: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Хемијски преглед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...		Подружнице, секције, саветовања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61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	23-26. јануара 9. Саветовање са Симпозијумом о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		аналитичкој хемији; </a:t>
            </a:r>
            <a:r>
              <a:rPr lang="sr-Cyrl-CS" sz="2400" b="1" dirty="0">
                <a:solidFill>
                  <a:schemeClr val="accent1">
                    <a:lumMod val="10000"/>
                  </a:schemeClr>
                </a:solidFill>
              </a:rPr>
              <a:t>Секција за аналитичку хемију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...		Подружнице, секције, саветовања, симпозијуми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1982	24. Саветовање; 3. Југословенски симпозијум о АХ</a:t>
            </a:r>
            <a:endParaRPr lang="sr-Latn-C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915816" y="836712"/>
            <a:ext cx="3147015" cy="523220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accent1">
                    <a:lumMod val="10000"/>
                  </a:schemeClr>
                </a:solidFill>
              </a:rPr>
              <a:t>НОВИ ИЗАЗОВИ</a:t>
            </a:r>
            <a:endParaRPr lang="sr-Latn-C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928813"/>
            <a:ext cx="9183688" cy="3432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lain" startAt="1997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	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 Прослава 100. годишњице СХД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али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 и </a:t>
            </a:r>
            <a:r>
              <a:rPr lang="sr-Cyrl-RS" sz="2600" b="1" dirty="0">
                <a:solidFill>
                  <a:schemeClr val="accent1">
                    <a:lumMod val="10000"/>
                  </a:schemeClr>
                </a:solidFill>
              </a:rPr>
              <a:t>ЗЕЛЕНА ХЕМИЈА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, Први међународни симпозијум </a:t>
            </a:r>
          </a:p>
          <a:p>
            <a:pPr marL="514350" indent="-514350"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		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1991	термин “зелена хемија” П. Анастас, Америчка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 	агенција за заштиту животне средине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1995	установљена годишња награда за достигнућа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	у примени зелене хемије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1996	Основана Зелена хемија у оквиру </a:t>
            </a:r>
            <a:r>
              <a:rPr lang="en-US" sz="2600" dirty="0">
                <a:solidFill>
                  <a:schemeClr val="accent1">
                    <a:lumMod val="10000"/>
                  </a:schemeClr>
                </a:solidFill>
              </a:rPr>
              <a:t>IUPAC</a:t>
            </a:r>
            <a:endParaRPr lang="sr-Cyrl-RS" sz="2600" dirty="0">
              <a:solidFill>
                <a:schemeClr val="accent1">
                  <a:lumMod val="10000"/>
                </a:schemeClr>
              </a:solidFill>
            </a:endParaRP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1997	Основан Институт Зелене хемије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87624" y="980728"/>
            <a:ext cx="46355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Журнали, конференције,...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857375"/>
            <a:ext cx="1905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2000250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3357563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2500313"/>
            <a:ext cx="14097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29125"/>
            <a:ext cx="24574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63" y="2928938"/>
            <a:ext cx="17430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8" y="2000250"/>
            <a:ext cx="17145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1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3" y="3429000"/>
            <a:ext cx="1905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356992"/>
            <a:ext cx="5167313" cy="2360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23528" y="836712"/>
            <a:ext cx="8572500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Зелена хемија – примена хемијских техника 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методологија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које смањују или елиминишу упо-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требу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или стварање сировина, производа, нус-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производа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, растварача, реагенаса, итд.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су 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опасни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по људско здравље или животну околину 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307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01008"/>
            <a:ext cx="1752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1850" y="620688"/>
            <a:ext cx="57721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1700808"/>
            <a:ext cx="3636962" cy="2678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12 принципа зелене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хемије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– оквир за де-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ловање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научника и </a:t>
            </a:r>
          </a:p>
          <a:p>
            <a:pPr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нжењера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 при дизајни-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рању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нових материјала,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производа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, процеса и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система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.</a:t>
            </a:r>
            <a:endParaRPr lang="en-U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31640" y="908720"/>
            <a:ext cx="593143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accent1">
                    <a:lumMod val="10000"/>
                  </a:schemeClr>
                </a:solidFill>
              </a:rPr>
              <a:t>ЗЕЛЕНА АНАЛИТИЧКА ХЕМИЈА</a:t>
            </a:r>
            <a:endParaRPr lang="en-U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1556792"/>
            <a:ext cx="7744428" cy="33162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Дизајнирање метода које смањују или елиминишу</a:t>
            </a:r>
          </a:p>
          <a:p>
            <a:pPr>
              <a:spcBef>
                <a:spcPts val="300"/>
              </a:spcBef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употребу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опасних супстанци: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превенција хемијског отпада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безбеднији растварачи и помоћне супстанце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енергетска ефикасност 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смањење или избегавање дериватизације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контрола процеса ради спречавања загађења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спречавање хемијских незгода (пожар, експлозија)</a:t>
            </a:r>
            <a:endParaRPr lang="en-U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3277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5013176"/>
            <a:ext cx="18669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941168"/>
            <a:ext cx="1906588" cy="649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2779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132856"/>
            <a:ext cx="2316163" cy="6397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7656263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Компромис: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смањити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опасност од производа и процеса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су од есенцијалног значаја за светску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економију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 одржати висок квалитет живота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нам хемија обезбеђује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212976"/>
            <a:ext cx="1843088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645024"/>
            <a:ext cx="2668587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098211" cy="187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2349">
            <a:off x="743369" y="4294276"/>
            <a:ext cx="7380312" cy="180377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916832"/>
            <a:ext cx="4233863" cy="230981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88640"/>
            <a:ext cx="3294577" cy="158705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492896"/>
            <a:ext cx="3207224" cy="136512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984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een Chromatographic Techniqu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2016224" cy="2833257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53136"/>
            <a:ext cx="5688632" cy="167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88640"/>
            <a:ext cx="1163761" cy="40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764704"/>
            <a:ext cx="3991566" cy="181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065388">
            <a:off x="3203570" y="1937746"/>
            <a:ext cx="5184577" cy="184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717032"/>
            <a:ext cx="4716016" cy="140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839904">
            <a:off x="4233492" y="3613999"/>
            <a:ext cx="5457152" cy="79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Oval 1"/>
          <p:cNvSpPr/>
          <p:nvPr/>
        </p:nvSpPr>
        <p:spPr>
          <a:xfrm rot="20051635">
            <a:off x="2848111" y="1964795"/>
            <a:ext cx="5130339" cy="624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47664" y="6237312"/>
            <a:ext cx="5472608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МАС “Хемија”, Школска 2015/16.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50" y="476672"/>
            <a:ext cx="8930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dirty="0" smtClean="0">
                <a:solidFill>
                  <a:schemeClr val="accent5">
                    <a:lumMod val="25000"/>
                  </a:schemeClr>
                </a:solidFill>
              </a:rPr>
              <a:t>Високоефикасна танкослојна хроматографија</a:t>
            </a:r>
            <a:endParaRPr lang="en-US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23528" y="1268760"/>
          <a:ext cx="4197439" cy="3240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hoto Editor Photo" r:id="rId3" imgW="4142857" imgH="3200000" progId="MSPhotoEd.3">
                  <p:embed/>
                </p:oleObj>
              </mc:Choice>
              <mc:Fallback>
                <p:oleObj name="Photo Editor Photo" r:id="rId3" imgW="4142857" imgH="320000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268760"/>
                        <a:ext cx="4197439" cy="32407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1556792"/>
            <a:ext cx="1355797" cy="129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199" y="1196752"/>
            <a:ext cx="2346633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645024"/>
            <a:ext cx="4374632" cy="2309778"/>
          </a:xfrm>
          <a:prstGeom prst="rect">
            <a:avLst/>
          </a:prstGeom>
          <a:noFill/>
          <a:ln w="9525">
            <a:solidFill>
              <a:schemeClr val="accent5">
                <a:lumMod val="2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4365104"/>
            <a:ext cx="1584175" cy="17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9815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47664" y="6237312"/>
            <a:ext cx="5472608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МАС “Хемија”, Школска 2015/16.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3" name="Picture 10" descr="tlc3.jpg (4376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84784"/>
            <a:ext cx="1612356" cy="104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124744"/>
            <a:ext cx="3024336" cy="21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3350" y="476672"/>
            <a:ext cx="8930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dirty="0" smtClean="0">
                <a:solidFill>
                  <a:schemeClr val="accent5">
                    <a:lumMod val="25000"/>
                  </a:schemeClr>
                </a:solidFill>
              </a:rPr>
              <a:t>Високоефикасна танкослојна хроматографија</a:t>
            </a:r>
            <a:endParaRPr lang="en-US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2976"/>
            <a:ext cx="2664295" cy="2148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5229200"/>
            <a:ext cx="1389148" cy="878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3284984"/>
            <a:ext cx="2897914" cy="217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68344" y="4005064"/>
            <a:ext cx="1008112" cy="81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3968" y="5589240"/>
            <a:ext cx="4248472" cy="55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8554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47664" y="6237312"/>
            <a:ext cx="5472608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МАС “Хемија”, Школска 2015/16.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3" name="Picture 1" descr="C:\Users\user\Documents\Petar\Propolis\JChemom\Figure_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48" y="1412776"/>
            <a:ext cx="8710876" cy="33843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3350" y="476672"/>
            <a:ext cx="8930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dirty="0" smtClean="0">
                <a:solidFill>
                  <a:schemeClr val="accent5">
                    <a:lumMod val="25000"/>
                  </a:schemeClr>
                </a:solidFill>
              </a:rPr>
              <a:t>Високоефикасна танкослојна хроматографија</a:t>
            </a:r>
            <a:endParaRPr lang="en-US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5013176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NH</a:t>
            </a:r>
            <a:r>
              <a:rPr lang="de-DE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HPTLC </a:t>
            </a:r>
            <a:r>
              <a:rPr lang="sr-Latn-RS" dirty="0" smtClean="0">
                <a:latin typeface="Arial" pitchFamily="34" charset="0"/>
                <a:cs typeface="Arial" pitchFamily="34" charset="0"/>
              </a:rPr>
              <a:t>/ toluen  : etil-acetat : mravlja kiselina,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6:5:1, v/v/v</a:t>
            </a:r>
            <a:endParaRPr lang="sr-Latn-R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/>
              <a:t>0.5% </a:t>
            </a:r>
            <a:r>
              <a:rPr lang="en-US" dirty="0" err="1" smtClean="0"/>
              <a:t>methanolic</a:t>
            </a:r>
            <a:r>
              <a:rPr lang="en-US" dirty="0" smtClean="0"/>
              <a:t> solution of 2-aminoethyl </a:t>
            </a:r>
            <a:r>
              <a:rPr lang="en-US" dirty="0" err="1" smtClean="0"/>
              <a:t>diphenylborinate</a:t>
            </a:r>
            <a:r>
              <a:rPr lang="en-US" dirty="0" smtClean="0"/>
              <a:t> and 2% polyethylene glycol 2000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1238" y="3284984"/>
            <a:ext cx="1062762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883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2" descr="Ho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3754" y="0"/>
            <a:ext cx="1280246" cy="1196752"/>
          </a:xfrm>
          <a:prstGeom prst="rect">
            <a:avLst/>
          </a:prstGeom>
          <a:noFill/>
        </p:spPr>
      </p:pic>
      <p:pic>
        <p:nvPicPr>
          <p:cNvPr id="18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152128" cy="109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347864" y="1052736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980" y="1628800"/>
            <a:ext cx="8914020" cy="502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547664" y="332656"/>
            <a:ext cx="6048672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ХЕМИЈА ХРАНЕ: МЕД ПОД ЛУПОМ ХЕМИЧАРА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1217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2" descr="Ho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3754" y="0"/>
            <a:ext cx="1280246" cy="1196752"/>
          </a:xfrm>
          <a:prstGeom prst="rect">
            <a:avLst/>
          </a:prstGeom>
          <a:noFill/>
        </p:spPr>
      </p:pic>
      <p:pic>
        <p:nvPicPr>
          <p:cNvPr id="18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152128" cy="109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844824"/>
            <a:ext cx="8244408" cy="287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331640" y="1052736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4913644"/>
            <a:ext cx="7020272" cy="1107643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4211960" y="5445224"/>
            <a:ext cx="4932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52120" y="5733256"/>
            <a:ext cx="34918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195736" y="5949280"/>
            <a:ext cx="93610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32" y="6237312"/>
            <a:ext cx="6840760" cy="457200"/>
          </a:xfrm>
          <a:solidFill>
            <a:srgbClr val="FFC000"/>
          </a:solidFill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Задужбина Илије М.Коларца, Београд, 27. март 2014. 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47664" y="332656"/>
            <a:ext cx="6048672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ХЕМИЈА ХРАНЕ: МЕД ПОД ЛУПОМ ХЕМИЧАРА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2519772" y="1952836"/>
            <a:ext cx="576064" cy="50405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59832" y="1700808"/>
            <a:ext cx="131799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Л</a:t>
            </a:r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ипов мед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V="1">
            <a:off x="3635896" y="3789040"/>
            <a:ext cx="288032" cy="2880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19872" y="4077072"/>
            <a:ext cx="151195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сунцокретов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 flipH="1" flipV="1">
            <a:off x="1439652" y="3969060"/>
            <a:ext cx="576064" cy="50405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55576" y="4581128"/>
            <a:ext cx="117371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багремов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74574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1015</TotalTime>
  <Words>1261</Words>
  <Application>Microsoft Office PowerPoint</Application>
  <PresentationFormat>On-screen Show (4:3)</PresentationFormat>
  <Paragraphs>257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Balance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OBRADA REZULTATA MERENJA  U (BIO)HEMIJI</dc:title>
  <dc:creator>user</dc:creator>
  <cp:lastModifiedBy>Dusanka Milojkovic-Opsenica</cp:lastModifiedBy>
  <cp:revision>61</cp:revision>
  <cp:lastPrinted>1601-01-01T00:00:00Z</cp:lastPrinted>
  <dcterms:created xsi:type="dcterms:W3CDTF">2005-10-14T12:09:59Z</dcterms:created>
  <dcterms:modified xsi:type="dcterms:W3CDTF">2016-03-18T12:17:42Z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