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doc" ContentType="application/msword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57" r:id="rId3"/>
    <p:sldId id="306" r:id="rId4"/>
    <p:sldId id="258" r:id="rId5"/>
    <p:sldId id="259" r:id="rId6"/>
    <p:sldId id="308" r:id="rId7"/>
    <p:sldId id="307" r:id="rId8"/>
    <p:sldId id="351" r:id="rId9"/>
    <p:sldId id="309" r:id="rId10"/>
    <p:sldId id="310" r:id="rId11"/>
    <p:sldId id="311" r:id="rId12"/>
    <p:sldId id="312" r:id="rId13"/>
    <p:sldId id="313" r:id="rId14"/>
    <p:sldId id="314" r:id="rId15"/>
    <p:sldId id="315" r:id="rId16"/>
    <p:sldId id="316" r:id="rId17"/>
    <p:sldId id="317" r:id="rId18"/>
    <p:sldId id="318" r:id="rId19"/>
    <p:sldId id="319" r:id="rId20"/>
    <p:sldId id="320" r:id="rId21"/>
    <p:sldId id="321" r:id="rId22"/>
    <p:sldId id="322" r:id="rId23"/>
    <p:sldId id="323" r:id="rId24"/>
    <p:sldId id="324" r:id="rId25"/>
    <p:sldId id="325" r:id="rId26"/>
    <p:sldId id="326" r:id="rId27"/>
    <p:sldId id="327" r:id="rId28"/>
    <p:sldId id="328" r:id="rId29"/>
    <p:sldId id="329" r:id="rId30"/>
    <p:sldId id="330" r:id="rId31"/>
    <p:sldId id="331" r:id="rId32"/>
    <p:sldId id="333" r:id="rId33"/>
    <p:sldId id="334" r:id="rId34"/>
    <p:sldId id="335" r:id="rId35"/>
    <p:sldId id="336" r:id="rId36"/>
    <p:sldId id="337" r:id="rId37"/>
    <p:sldId id="338" r:id="rId38"/>
    <p:sldId id="339" r:id="rId39"/>
    <p:sldId id="340" r:id="rId40"/>
    <p:sldId id="341" r:id="rId41"/>
    <p:sldId id="342" r:id="rId42"/>
    <p:sldId id="343" r:id="rId43"/>
    <p:sldId id="344" r:id="rId44"/>
    <p:sldId id="345" r:id="rId45"/>
    <p:sldId id="346" r:id="rId46"/>
    <p:sldId id="347" r:id="rId47"/>
    <p:sldId id="348" r:id="rId48"/>
    <p:sldId id="349" r:id="rId49"/>
    <p:sldId id="350" r:id="rId50"/>
  </p:sldIdLst>
  <p:sldSz cx="9144000" cy="6858000" type="screen4x3"/>
  <p:notesSz cx="6858000" cy="9144000"/>
  <p:defaultTextStyle>
    <a:defPPr>
      <a:defRPr lang="sr-Latn-C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B8BA"/>
    <a:srgbClr val="008080"/>
    <a:srgbClr val="EDF5F7"/>
    <a:srgbClr val="800080"/>
    <a:srgbClr val="A50021"/>
    <a:srgbClr val="003399"/>
    <a:srgbClr val="0033CC"/>
    <a:srgbClr val="D4C2C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image" Target="../media/image2.emf"/><Relationship Id="rId4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image" Target="../media/image16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image" Target="../media/image19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wmf"/><Relationship Id="rId1" Type="http://schemas.openxmlformats.org/officeDocument/2006/relationships/image" Target="../media/image24.emf"/><Relationship Id="rId4" Type="http://schemas.openxmlformats.org/officeDocument/2006/relationships/image" Target="../media/image27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emf"/><Relationship Id="rId1" Type="http://schemas.openxmlformats.org/officeDocument/2006/relationships/image" Target="../media/image32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png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image" Target="../media/image39.e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emf"/><Relationship Id="rId1" Type="http://schemas.openxmlformats.org/officeDocument/2006/relationships/image" Target="../media/image42.emf"/><Relationship Id="rId5" Type="http://schemas.openxmlformats.org/officeDocument/2006/relationships/image" Target="../media/image39.emf"/><Relationship Id="rId4" Type="http://schemas.openxmlformats.org/officeDocument/2006/relationships/image" Target="../media/image45.e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7.emf"/><Relationship Id="rId1" Type="http://schemas.openxmlformats.org/officeDocument/2006/relationships/image" Target="../media/image46.e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50.emf"/><Relationship Id="rId1" Type="http://schemas.openxmlformats.org/officeDocument/2006/relationships/image" Target="../media/image49.emf"/><Relationship Id="rId4" Type="http://schemas.openxmlformats.org/officeDocument/2006/relationships/image" Target="../media/image52.w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image" Target="../media/image5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Oval 4"/>
            <p:cNvSpPr>
              <a:spLocks noChangeArrowheads="1"/>
            </p:cNvSpPr>
            <p:nvPr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Freeform 6"/>
            <p:cNvSpPr>
              <a:spLocks noEditPoints="1"/>
            </p:cNvSpPr>
            <p:nvPr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" name="Freeform 17"/>
            <p:cNvSpPr>
              <a:spLocks noEditPoints="1"/>
            </p:cNvSpPr>
            <p:nvPr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" name="Freeform 18"/>
            <p:cNvSpPr>
              <a:spLocks noEditPoints="1"/>
            </p:cNvSpPr>
            <p:nvPr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" name="Freeform 20"/>
            <p:cNvSpPr>
              <a:spLocks noEditPoints="1"/>
            </p:cNvSpPr>
            <p:nvPr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" name="Freeform 21"/>
            <p:cNvSpPr>
              <a:spLocks noEditPoints="1"/>
            </p:cNvSpPr>
            <p:nvPr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4" name="Freeform 22"/>
            <p:cNvSpPr>
              <a:spLocks noEditPoints="1"/>
            </p:cNvSpPr>
            <p:nvPr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6" name="Freeform 24"/>
            <p:cNvSpPr>
              <a:spLocks noEditPoints="1"/>
            </p:cNvSpPr>
            <p:nvPr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7" name="Freeform 25"/>
            <p:cNvSpPr>
              <a:spLocks noEditPoints="1"/>
            </p:cNvSpPr>
            <p:nvPr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Freeform 26"/>
            <p:cNvSpPr>
              <a:spLocks noEditPoints="1"/>
            </p:cNvSpPr>
            <p:nvPr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9" name="Oval 27"/>
            <p:cNvSpPr>
              <a:spLocks noChangeArrowheads="1"/>
            </p:cNvSpPr>
            <p:nvPr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" name="Oval 28"/>
            <p:cNvSpPr>
              <a:spLocks noChangeArrowheads="1"/>
            </p:cNvSpPr>
            <p:nvPr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Oval 29"/>
            <p:cNvSpPr>
              <a:spLocks noChangeArrowheads="1"/>
            </p:cNvSpPr>
            <p:nvPr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" name="Freeform 30"/>
            <p:cNvSpPr>
              <a:spLocks noEditPoints="1"/>
            </p:cNvSpPr>
            <p:nvPr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" name="Freeform 31"/>
            <p:cNvSpPr>
              <a:spLocks noEditPoints="1"/>
            </p:cNvSpPr>
            <p:nvPr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" name="Rectangle 32"/>
            <p:cNvSpPr>
              <a:spLocks noChangeArrowheads="1"/>
            </p:cNvSpPr>
            <p:nvPr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" name="Rectangle 33"/>
            <p:cNvSpPr>
              <a:spLocks noChangeArrowheads="1"/>
            </p:cNvSpPr>
            <p:nvPr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6" name="AutoShape 34"/>
            <p:cNvSpPr>
              <a:spLocks noChangeArrowheads="1"/>
            </p:cNvSpPr>
            <p:nvPr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8231" name="Rectangle 3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sr-Latn-CS"/>
              <a:t>Click to edit Master subtitle style</a:t>
            </a:r>
          </a:p>
        </p:txBody>
      </p:sp>
      <p:sp>
        <p:nvSpPr>
          <p:cNvPr id="8232" name="Rectangle 40"/>
          <p:cNvSpPr>
            <a:spLocks noGrp="1" noChangeArrowheads="1"/>
          </p:cNvSpPr>
          <p:nvPr>
            <p:ph type="ctrTitle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sr-Latn-CS"/>
              <a:t>Click to edit Master title style</a:t>
            </a:r>
          </a:p>
        </p:txBody>
      </p:sp>
      <p:sp>
        <p:nvSpPr>
          <p:cNvPr id="39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0" name="Rectangle 3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1" name="Rectangle 4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2964DE-0972-4270-A91E-07CC1F90A4A1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AF038A-3B0E-4371-A385-152DD5DDB266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2CDE3E-FA6D-45AA-86DC-56F1A0718933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554339-CC00-4752-A01D-E15BA5A9F3A0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8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9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435CF2-B8F8-4CE7-89C8-37F891AEC1B8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868A10-D0EC-41FD-825A-1C77976F6AA2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3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302860-BC59-4432-9003-DE645FF2E13D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44429-35E4-4803-905A-E3BF19849003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205361-7E27-456D-AD79-64AD7282CB4A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C1C6AB-FBBC-458B-943B-03D81378B7D4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F42029-E372-47A7-9467-645B12D07974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8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9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9AEE5D-14B1-4D8B-AAC1-A713DBFFAC3F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8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1F772B-61C2-409A-87E3-3788997B4177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7171" name="Rectangle 3"/>
            <p:cNvSpPr>
              <a:spLocks noChangeArrowheads="1"/>
            </p:cNvSpPr>
            <p:nvPr userDrawn="1"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72" name="Oval 4"/>
            <p:cNvSpPr>
              <a:spLocks noChangeArrowheads="1"/>
            </p:cNvSpPr>
            <p:nvPr userDrawn="1"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73" name="Rectangle 5"/>
            <p:cNvSpPr>
              <a:spLocks noChangeArrowheads="1"/>
            </p:cNvSpPr>
            <p:nvPr userDrawn="1"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74" name="Freeform 6"/>
            <p:cNvSpPr>
              <a:spLocks noEditPoints="1"/>
            </p:cNvSpPr>
            <p:nvPr userDrawn="1"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75" name="Rectangle 7"/>
            <p:cNvSpPr>
              <a:spLocks noChangeArrowheads="1"/>
            </p:cNvSpPr>
            <p:nvPr userDrawn="1"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76" name="Rectangle 8"/>
            <p:cNvSpPr>
              <a:spLocks noChangeArrowheads="1"/>
            </p:cNvSpPr>
            <p:nvPr userDrawn="1"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77" name="Rectangle 9"/>
            <p:cNvSpPr>
              <a:spLocks noChangeArrowheads="1"/>
            </p:cNvSpPr>
            <p:nvPr userDrawn="1"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78" name="Rectangle 10"/>
            <p:cNvSpPr>
              <a:spLocks noChangeArrowheads="1"/>
            </p:cNvSpPr>
            <p:nvPr userDrawn="1"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79" name="Rectangle 11"/>
            <p:cNvSpPr>
              <a:spLocks noChangeArrowheads="1"/>
            </p:cNvSpPr>
            <p:nvPr userDrawn="1"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80" name="Freeform 12"/>
            <p:cNvSpPr>
              <a:spLocks/>
            </p:cNvSpPr>
            <p:nvPr userDrawn="1"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81" name="Freeform 13"/>
            <p:cNvSpPr>
              <a:spLocks/>
            </p:cNvSpPr>
            <p:nvPr userDrawn="1"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82" name="Freeform 14"/>
            <p:cNvSpPr>
              <a:spLocks/>
            </p:cNvSpPr>
            <p:nvPr userDrawn="1"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83" name="Freeform 15"/>
            <p:cNvSpPr>
              <a:spLocks/>
            </p:cNvSpPr>
            <p:nvPr userDrawn="1"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84" name="Freeform 16"/>
            <p:cNvSpPr>
              <a:spLocks/>
            </p:cNvSpPr>
            <p:nvPr userDrawn="1"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85" name="Freeform 17"/>
            <p:cNvSpPr>
              <a:spLocks noEditPoints="1"/>
            </p:cNvSpPr>
            <p:nvPr userDrawn="1"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86" name="Freeform 18"/>
            <p:cNvSpPr>
              <a:spLocks noEditPoints="1"/>
            </p:cNvSpPr>
            <p:nvPr userDrawn="1"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87" name="Freeform 19"/>
            <p:cNvSpPr>
              <a:spLocks/>
            </p:cNvSpPr>
            <p:nvPr userDrawn="1"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88" name="Freeform 20"/>
            <p:cNvSpPr>
              <a:spLocks noEditPoints="1"/>
            </p:cNvSpPr>
            <p:nvPr userDrawn="1"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89" name="Freeform 21"/>
            <p:cNvSpPr>
              <a:spLocks noEditPoints="1"/>
            </p:cNvSpPr>
            <p:nvPr userDrawn="1"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90" name="Freeform 22"/>
            <p:cNvSpPr>
              <a:spLocks noEditPoints="1"/>
            </p:cNvSpPr>
            <p:nvPr userDrawn="1"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91" name="Freeform 23"/>
            <p:cNvSpPr>
              <a:spLocks/>
            </p:cNvSpPr>
            <p:nvPr userDrawn="1"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92" name="Freeform 24"/>
            <p:cNvSpPr>
              <a:spLocks noEditPoints="1"/>
            </p:cNvSpPr>
            <p:nvPr userDrawn="1"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93" name="Freeform 25"/>
            <p:cNvSpPr>
              <a:spLocks noEditPoints="1"/>
            </p:cNvSpPr>
            <p:nvPr userDrawn="1"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94" name="Freeform 26"/>
            <p:cNvSpPr>
              <a:spLocks noEditPoints="1"/>
            </p:cNvSpPr>
            <p:nvPr userDrawn="1"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95" name="Oval 27"/>
            <p:cNvSpPr>
              <a:spLocks noChangeArrowheads="1"/>
            </p:cNvSpPr>
            <p:nvPr userDrawn="1"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96" name="Oval 28"/>
            <p:cNvSpPr>
              <a:spLocks noChangeArrowheads="1"/>
            </p:cNvSpPr>
            <p:nvPr userDrawn="1"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97" name="Oval 29"/>
            <p:cNvSpPr>
              <a:spLocks noChangeArrowheads="1"/>
            </p:cNvSpPr>
            <p:nvPr userDrawn="1"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98" name="Freeform 30"/>
            <p:cNvSpPr>
              <a:spLocks noEditPoints="1"/>
            </p:cNvSpPr>
            <p:nvPr userDrawn="1"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99" name="Freeform 31"/>
            <p:cNvSpPr>
              <a:spLocks noEditPoints="1"/>
            </p:cNvSpPr>
            <p:nvPr userDrawn="1"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00" name="Rectangle 32"/>
            <p:cNvSpPr>
              <a:spLocks noChangeArrowheads="1"/>
            </p:cNvSpPr>
            <p:nvPr userDrawn="1"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01" name="Rectangle 33"/>
            <p:cNvSpPr>
              <a:spLocks noChangeArrowheads="1"/>
            </p:cNvSpPr>
            <p:nvPr userDrawn="1"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02" name="AutoShape 34"/>
            <p:cNvSpPr>
              <a:spLocks noChangeArrowheads="1"/>
            </p:cNvSpPr>
            <p:nvPr userDrawn="1"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03" name="Freeform 35"/>
            <p:cNvSpPr>
              <a:spLocks/>
            </p:cNvSpPr>
            <p:nvPr userDrawn="1"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04" name="Freeform 36"/>
            <p:cNvSpPr>
              <a:spLocks/>
            </p:cNvSpPr>
            <p:nvPr userDrawn="1"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7205" name="Rectangle 3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r-Latn-CS" smtClean="0"/>
              <a:t>Click to edit Master title style</a:t>
            </a:r>
          </a:p>
        </p:txBody>
      </p:sp>
      <p:sp>
        <p:nvSpPr>
          <p:cNvPr id="7206" name="Rectangle 3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r-Latn-CS" smtClean="0"/>
              <a:t>Click to edit Master text styles</a:t>
            </a:r>
          </a:p>
          <a:p>
            <a:pPr lvl="1"/>
            <a:r>
              <a:rPr lang="sr-Latn-CS" smtClean="0"/>
              <a:t>Second level</a:t>
            </a:r>
          </a:p>
          <a:p>
            <a:pPr lvl="2"/>
            <a:r>
              <a:rPr lang="sr-Latn-CS" smtClean="0"/>
              <a:t>Third level</a:t>
            </a:r>
          </a:p>
          <a:p>
            <a:pPr lvl="3"/>
            <a:r>
              <a:rPr lang="sr-Latn-CS" smtClean="0"/>
              <a:t>Fourth level</a:t>
            </a:r>
          </a:p>
          <a:p>
            <a:pPr lvl="4"/>
            <a:r>
              <a:rPr lang="sr-Latn-CS" smtClean="0"/>
              <a:t>Fifth level</a:t>
            </a:r>
          </a:p>
        </p:txBody>
      </p:sp>
      <p:sp>
        <p:nvSpPr>
          <p:cNvPr id="7207" name="Rectangle 3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7856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208" name="Rectangle 4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7856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209" name="Rectangle 4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7856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A800D7E-CD4C-40DC-8396-FDEB51B6371A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2.doc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Microsoft_Office_Word_97_-_2003_Document4.doc"/><Relationship Id="rId4" Type="http://schemas.openxmlformats.org/officeDocument/2006/relationships/oleObject" Target="../embeddings/Microsoft_Office_Word_97_-_2003_Document3.doc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5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Microsoft_Office_Word_97_-_2003_Document6.doc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7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8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15.bin"/><Relationship Id="rId5" Type="http://schemas.openxmlformats.org/officeDocument/2006/relationships/oleObject" Target="../embeddings/oleObject14.bin"/><Relationship Id="rId4" Type="http://schemas.openxmlformats.org/officeDocument/2006/relationships/oleObject" Target="../embeddings/oleObject13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8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5" Type="http://schemas.openxmlformats.org/officeDocument/2006/relationships/oleObject" Target="../embeddings/oleObject20.bin"/><Relationship Id="rId4" Type="http://schemas.openxmlformats.org/officeDocument/2006/relationships/oleObject" Target="../embeddings/oleObject19.bin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5" Type="http://schemas.openxmlformats.org/officeDocument/2006/relationships/oleObject" Target="../embeddings/oleObject24.bin"/><Relationship Id="rId4" Type="http://schemas.openxmlformats.org/officeDocument/2006/relationships/oleObject" Target="../embeddings/oleObject23.bin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7" Type="http://schemas.openxmlformats.org/officeDocument/2006/relationships/oleObject" Target="../embeddings/oleObject29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28.bin"/><Relationship Id="rId5" Type="http://schemas.openxmlformats.org/officeDocument/2006/relationships/oleObject" Target="../embeddings/oleObject27.bin"/><Relationship Id="rId4" Type="http://schemas.openxmlformats.org/officeDocument/2006/relationships/oleObject" Target="../embeddings/oleObject26.bin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0.vml"/><Relationship Id="rId5" Type="http://schemas.openxmlformats.org/officeDocument/2006/relationships/oleObject" Target="../embeddings/oleObject32.bin"/><Relationship Id="rId4" Type="http://schemas.openxmlformats.org/officeDocument/2006/relationships/oleObject" Target="../embeddings/oleObject31.bin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36.bin"/><Relationship Id="rId5" Type="http://schemas.openxmlformats.org/officeDocument/2006/relationships/oleObject" Target="../embeddings/oleObject35.bin"/><Relationship Id="rId4" Type="http://schemas.openxmlformats.org/officeDocument/2006/relationships/oleObject" Target="../embeddings/oleObject34.bin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2.vml"/><Relationship Id="rId4" Type="http://schemas.openxmlformats.org/officeDocument/2006/relationships/oleObject" Target="../embeddings/oleObject38.bin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l-SI" smtClean="0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Hemijska ravnoteža</a:t>
            </a:r>
            <a:r>
              <a:rPr lang="sr-Latn-CS" smtClean="0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</p:txBody>
      </p:sp>
      <p:sp>
        <p:nvSpPr>
          <p:cNvPr id="1028" name="Text Box 7"/>
          <p:cNvSpPr txBox="1">
            <a:spLocks noChangeArrowheads="1"/>
          </p:cNvSpPr>
          <p:nvPr/>
        </p:nvSpPr>
        <p:spPr bwMode="auto">
          <a:xfrm>
            <a:off x="1095375" y="200342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graphicFrame>
        <p:nvGraphicFramePr>
          <p:cNvPr id="1026" name="Object 8"/>
          <p:cNvGraphicFramePr>
            <a:graphicFrameLocks noChangeAspect="1"/>
          </p:cNvGraphicFramePr>
          <p:nvPr>
            <p:ph idx="1"/>
          </p:nvPr>
        </p:nvGraphicFramePr>
        <p:xfrm>
          <a:off x="1042988" y="1557338"/>
          <a:ext cx="7518400" cy="495300"/>
        </p:xfrm>
        <a:graphic>
          <a:graphicData uri="http://schemas.openxmlformats.org/presentationml/2006/ole">
            <p:oleObj spid="_x0000_s1026" name="Document" r:id="rId3" imgW="5758205" imgH="380045" progId="Word.Document.8">
              <p:embed/>
            </p:oleObj>
          </a:graphicData>
        </a:graphic>
      </p:graphicFrame>
      <p:sp>
        <p:nvSpPr>
          <p:cNvPr id="1029" name="Text Box 11"/>
          <p:cNvSpPr txBox="1">
            <a:spLocks noChangeArrowheads="1"/>
          </p:cNvSpPr>
          <p:nvPr/>
        </p:nvSpPr>
        <p:spPr bwMode="auto">
          <a:xfrm>
            <a:off x="1023938" y="2533650"/>
            <a:ext cx="6313487" cy="350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800" dirty="0">
                <a:solidFill>
                  <a:srgbClr val="008080"/>
                </a:solidFill>
                <a:latin typeface="Times New Roman" pitchFamily="18" charset="0"/>
              </a:rPr>
              <a:t>Mnoge reakcije ne teku do kraja</a:t>
            </a:r>
          </a:p>
          <a:p>
            <a:pPr>
              <a:buFont typeface="Wingdings 3" pitchFamily="18" charset="2"/>
              <a:buChar char="a"/>
            </a:pPr>
            <a:r>
              <a:rPr lang="sr-Latn-CS" sz="2800" dirty="0">
                <a:solidFill>
                  <a:srgbClr val="008080"/>
                </a:solidFill>
                <a:latin typeface="Times New Roman" pitchFamily="18" charset="0"/>
                <a:sym typeface="Wingdings 3" pitchFamily="18" charset="2"/>
              </a:rPr>
              <a:t>Po završenoj reakciji u sistemu se nalaze</a:t>
            </a:r>
          </a:p>
          <a:p>
            <a:pPr>
              <a:buFont typeface="Wingdings 3" pitchFamily="18" charset="2"/>
              <a:buNone/>
            </a:pPr>
            <a:r>
              <a:rPr lang="sr-Latn-CS" sz="2800" dirty="0">
                <a:solidFill>
                  <a:srgbClr val="008080"/>
                </a:solidFill>
                <a:latin typeface="Times New Roman" pitchFamily="18" charset="0"/>
                <a:sym typeface="Wingdings 3" pitchFamily="18" charset="2"/>
              </a:rPr>
              <a:t>    komponente A, B, C i D</a:t>
            </a:r>
          </a:p>
          <a:p>
            <a:pPr>
              <a:buFont typeface="Wingdings 3" pitchFamily="18" charset="2"/>
              <a:buNone/>
            </a:pPr>
            <a:endParaRPr lang="sr-Latn-CS" sz="2800" dirty="0">
              <a:solidFill>
                <a:srgbClr val="008080"/>
              </a:solidFill>
              <a:latin typeface="Times New Roman" pitchFamily="18" charset="0"/>
              <a:sym typeface="Wingdings 3" pitchFamily="18" charset="2"/>
            </a:endParaRPr>
          </a:p>
          <a:p>
            <a:pPr>
              <a:buFont typeface="Wingdings 3" pitchFamily="18" charset="2"/>
              <a:buNone/>
            </a:pPr>
            <a:r>
              <a:rPr lang="sr-Latn-CS" sz="2800" dirty="0">
                <a:solidFill>
                  <a:srgbClr val="008080"/>
                </a:solidFill>
                <a:latin typeface="Times New Roman" pitchFamily="18" charset="0"/>
                <a:sym typeface="Wingdings 3" pitchFamily="18" charset="2"/>
              </a:rPr>
              <a:t>Na datoj T:	A + B  C + D</a:t>
            </a:r>
          </a:p>
          <a:p>
            <a:pPr>
              <a:buFont typeface="Wingdings 3" pitchFamily="18" charset="2"/>
              <a:buNone/>
            </a:pPr>
            <a:r>
              <a:rPr lang="sr-Latn-CS" sz="2800" dirty="0">
                <a:solidFill>
                  <a:srgbClr val="008080"/>
                </a:solidFill>
                <a:latin typeface="Times New Roman" pitchFamily="18" charset="0"/>
                <a:sym typeface="Wingdings 3" pitchFamily="18" charset="2"/>
              </a:rPr>
              <a:t>		C + D  A + B</a:t>
            </a:r>
          </a:p>
          <a:p>
            <a:pPr>
              <a:buFont typeface="Wingdings 3" pitchFamily="18" charset="2"/>
              <a:buNone/>
            </a:pPr>
            <a:endParaRPr lang="sr-Latn-CS" sz="2800" dirty="0">
              <a:solidFill>
                <a:srgbClr val="008080"/>
              </a:solidFill>
              <a:latin typeface="Times New Roman" pitchFamily="18" charset="0"/>
              <a:sym typeface="Wingdings 3" pitchFamily="18" charset="2"/>
            </a:endParaRPr>
          </a:p>
          <a:p>
            <a:pPr>
              <a:buFont typeface="Wingdings 3" pitchFamily="18" charset="2"/>
              <a:buNone/>
            </a:pPr>
            <a:r>
              <a:rPr lang="sr-Latn-CS" sz="2800" dirty="0">
                <a:solidFill>
                  <a:srgbClr val="008080"/>
                </a:solidFill>
                <a:latin typeface="Times New Roman" pitchFamily="18" charset="0"/>
                <a:sym typeface="Wingdings 3" pitchFamily="18" charset="2"/>
              </a:rPr>
              <a:t> </a:t>
            </a:r>
            <a:r>
              <a:rPr lang="sr-Latn-CS" sz="2800" b="1" i="1" dirty="0">
                <a:solidFill>
                  <a:srgbClr val="008080"/>
                </a:solidFill>
                <a:latin typeface="Times New Roman" pitchFamily="18" charset="0"/>
                <a:sym typeface="Wingdings 3" pitchFamily="18" charset="2"/>
              </a:rPr>
              <a:t>Reversne reakcije:  A + B </a:t>
            </a:r>
            <a:r>
              <a:rPr lang="sr-Latn-CS" sz="2800" b="1" dirty="0">
                <a:solidFill>
                  <a:srgbClr val="008080"/>
                </a:solidFill>
                <a:latin typeface="Times New Roman" pitchFamily="18" charset="0"/>
                <a:sym typeface="Wingdings 3" pitchFamily="18" charset="2"/>
              </a:rPr>
              <a:t></a:t>
            </a:r>
            <a:r>
              <a:rPr lang="sr-Latn-CS" sz="2800" b="1" i="1" dirty="0">
                <a:solidFill>
                  <a:srgbClr val="008080"/>
                </a:solidFill>
                <a:latin typeface="Times New Roman" pitchFamily="18" charset="0"/>
                <a:sym typeface="Wingdings 3" pitchFamily="18" charset="2"/>
              </a:rPr>
              <a:t> C + D</a:t>
            </a:r>
            <a:endParaRPr lang="sr-Latn-CS" sz="2800" dirty="0">
              <a:solidFill>
                <a:srgbClr val="008080"/>
              </a:solidFill>
              <a:latin typeface="Times New Roman" pitchFamily="18" charset="0"/>
              <a:sym typeface="Wingdings 3" pitchFamily="18" charset="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42938" y="571500"/>
            <a:ext cx="8229600" cy="551021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sr-Latn-CS" sz="2800" b="1" i="1" dirty="0" smtClean="0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Stanje hemijske ravnoteže </a:t>
            </a:r>
            <a:r>
              <a:rPr lang="sr-Latn-CS" sz="2800" dirty="0" smtClean="0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= </a:t>
            </a:r>
            <a:r>
              <a:rPr lang="sr-Latn-CS" sz="28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krajnje stanje kod ko</a:t>
            </a:r>
            <a:r>
              <a:rPr lang="en-US" sz="28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je</a:t>
            </a:r>
            <a:r>
              <a:rPr lang="sr-Latn-CS" sz="28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g se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sr-Latn-CS" sz="28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					      koncentracije pojedinih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sr-Latn-CS" sz="28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					      komponenata više ne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sr-Latn-CS" sz="28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					      menjaju sa vremenom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sr-Latn-CS" sz="2800" dirty="0" smtClean="0">
              <a:solidFill>
                <a:srgbClr val="00808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sr-Latn-CS" sz="2800" b="1" dirty="0" smtClean="0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Dinamička ravnoteža </a:t>
            </a:r>
            <a:r>
              <a:rPr lang="sr-Latn-CS" sz="2800" dirty="0" smtClean="0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– </a:t>
            </a:r>
            <a:r>
              <a:rPr lang="sr-Latn-CS" sz="28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uspostavlja se kada brzine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sr-Latn-CS" sz="2800" b="1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  </a:t>
            </a:r>
            <a:r>
              <a:rPr lang="sr-Latn-CS" sz="28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direktne i povratne reakcije postanu jednake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sr-Latn-CS" sz="2800" dirty="0" smtClean="0">
              <a:solidFill>
                <a:srgbClr val="0099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sr-Latn-CS" sz="2800" dirty="0" smtClean="0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Na datoj T: </a:t>
            </a:r>
            <a:r>
              <a:rPr lang="sr-Latn-CS" sz="2800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	</a:t>
            </a:r>
            <a:r>
              <a:rPr lang="sr-Latn-CS" i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v</a:t>
            </a:r>
            <a:r>
              <a:rPr lang="sr-Latn-CS" sz="2800" i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sr-Latn-CS" sz="2800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reakcije </a:t>
            </a:r>
            <a:r>
              <a:rPr lang="sr-Latn-CS" sz="2800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sym typeface="Wingdings 3" pitchFamily="18" charset="2"/>
              </a:rPr>
              <a:t> ako  broj sudara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sr-Latn-CS" sz="2800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sym typeface="Wingdings 3" pitchFamily="18" charset="2"/>
              </a:rPr>
              <a:t>			broj sudara  ako   koncentracija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sr-Latn-CS" sz="2800" dirty="0" smtClean="0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sym typeface="Wingdings 3" pitchFamily="18" charset="2"/>
              </a:rPr>
              <a:t> </a:t>
            </a:r>
            <a:r>
              <a:rPr lang="sr-Latn-CS" sz="2800" b="1" dirty="0" smtClean="0">
                <a:solidFill>
                  <a:srgbClr val="8000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sym typeface="Wingdings 3" pitchFamily="18" charset="2"/>
              </a:rPr>
              <a:t>Od C reagujućih supstanci zavisi </a:t>
            </a:r>
            <a:r>
              <a:rPr lang="sr-Latn-CS" b="1" i="1" dirty="0" smtClean="0">
                <a:solidFill>
                  <a:srgbClr val="8000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sym typeface="Wingdings 3" pitchFamily="18" charset="2"/>
              </a:rPr>
              <a:t>v</a:t>
            </a:r>
            <a:r>
              <a:rPr lang="sr-Latn-CS" sz="2800" b="1" dirty="0" smtClean="0">
                <a:solidFill>
                  <a:srgbClr val="8000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sym typeface="Wingdings 3" pitchFamily="18" charset="2"/>
              </a:rPr>
              <a:t> reakcije</a:t>
            </a:r>
            <a:endParaRPr lang="sr-Latn-CS" sz="2800" dirty="0" smtClean="0">
              <a:solidFill>
                <a:srgbClr val="80008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sym typeface="Wingdings 3" pitchFamily="18" charset="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4"/>
          <p:cNvSpPr txBox="1">
            <a:spLocks noChangeArrowheads="1"/>
          </p:cNvSpPr>
          <p:nvPr/>
        </p:nvSpPr>
        <p:spPr bwMode="auto">
          <a:xfrm>
            <a:off x="1187450" y="908050"/>
            <a:ext cx="5826125" cy="421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sr-Latn-CS" sz="2600">
                <a:latin typeface="Times New Roman" pitchFamily="18" charset="0"/>
              </a:rPr>
              <a:t>Raznovrsnost hemijskih reakcija</a:t>
            </a:r>
          </a:p>
          <a:p>
            <a:pPr>
              <a:lnSpc>
                <a:spcPct val="130000"/>
              </a:lnSpc>
              <a:buFont typeface="Wingdings 3" pitchFamily="18" charset="2"/>
              <a:buChar char="a"/>
            </a:pPr>
            <a:r>
              <a:rPr lang="sr-Latn-CS" sz="2600">
                <a:latin typeface="Times New Roman" pitchFamily="18" charset="0"/>
                <a:sym typeface="Wingdings 3" pitchFamily="18" charset="2"/>
              </a:rPr>
              <a:t>Različiti tipovi ravnotežnih stanja </a:t>
            </a:r>
          </a:p>
          <a:p>
            <a:pPr>
              <a:lnSpc>
                <a:spcPct val="130000"/>
              </a:lnSpc>
              <a:buFont typeface="Wingdings 3" pitchFamily="18" charset="2"/>
              <a:buNone/>
            </a:pPr>
            <a:r>
              <a:rPr lang="sr-Latn-CS" sz="2600">
                <a:latin typeface="Times New Roman" pitchFamily="18" charset="0"/>
                <a:sym typeface="Wingdings 3" pitchFamily="18" charset="2"/>
              </a:rPr>
              <a:t>    u homogenim i heterogenim sistemima</a:t>
            </a:r>
          </a:p>
          <a:p>
            <a:pPr>
              <a:lnSpc>
                <a:spcPct val="130000"/>
              </a:lnSpc>
              <a:buFont typeface="Wingdings 3" pitchFamily="18" charset="2"/>
              <a:buNone/>
            </a:pPr>
            <a:r>
              <a:rPr lang="sr-Latn-CS" sz="2600">
                <a:latin typeface="Times New Roman" pitchFamily="18" charset="0"/>
                <a:sym typeface="Wingdings 3" pitchFamily="18" charset="2"/>
              </a:rPr>
              <a:t>	- protolitičke</a:t>
            </a:r>
          </a:p>
          <a:p>
            <a:pPr>
              <a:lnSpc>
                <a:spcPct val="130000"/>
              </a:lnSpc>
              <a:buFont typeface="Wingdings 3" pitchFamily="18" charset="2"/>
              <a:buNone/>
            </a:pPr>
            <a:r>
              <a:rPr lang="sr-Latn-CS" sz="2600">
                <a:latin typeface="Times New Roman" pitchFamily="18" charset="0"/>
                <a:sym typeface="Wingdings 3" pitchFamily="18" charset="2"/>
              </a:rPr>
              <a:t>	- ravnoteže u rastvorima kompleksa</a:t>
            </a:r>
          </a:p>
          <a:p>
            <a:pPr>
              <a:lnSpc>
                <a:spcPct val="130000"/>
              </a:lnSpc>
              <a:buFont typeface="Wingdings 3" pitchFamily="18" charset="2"/>
              <a:buNone/>
            </a:pPr>
            <a:r>
              <a:rPr lang="sr-Latn-CS" sz="2600">
                <a:latin typeface="Times New Roman" pitchFamily="18" charset="0"/>
                <a:sym typeface="Wingdings 3" pitchFamily="18" charset="2"/>
              </a:rPr>
              <a:t>	- redoks-ravnoteže</a:t>
            </a:r>
          </a:p>
          <a:p>
            <a:pPr>
              <a:lnSpc>
                <a:spcPct val="130000"/>
              </a:lnSpc>
              <a:buFont typeface="Wingdings 3" pitchFamily="18" charset="2"/>
              <a:buNone/>
            </a:pPr>
            <a:r>
              <a:rPr lang="sr-Latn-CS" sz="2600">
                <a:latin typeface="Times New Roman" pitchFamily="18" charset="0"/>
                <a:sym typeface="Wingdings 3" pitchFamily="18" charset="2"/>
              </a:rPr>
              <a:t>	- autoprotoliza rastvarača</a:t>
            </a:r>
          </a:p>
          <a:p>
            <a:pPr>
              <a:lnSpc>
                <a:spcPct val="130000"/>
              </a:lnSpc>
              <a:buFont typeface="Wingdings 3" pitchFamily="18" charset="2"/>
              <a:buNone/>
            </a:pPr>
            <a:r>
              <a:rPr lang="sr-Latn-CS" sz="2600">
                <a:latin typeface="Times New Roman" pitchFamily="18" charset="0"/>
                <a:sym typeface="Wingdings 3" pitchFamily="18" charset="2"/>
              </a:rPr>
              <a:t>	- raspodela između dve faze, ...</a:t>
            </a:r>
          </a:p>
        </p:txBody>
      </p:sp>
      <p:sp>
        <p:nvSpPr>
          <p:cNvPr id="26627" name="Text Box 5"/>
          <p:cNvSpPr txBox="1">
            <a:spLocks noChangeArrowheads="1"/>
          </p:cNvSpPr>
          <p:nvPr/>
        </p:nvSpPr>
        <p:spPr bwMode="auto">
          <a:xfrm>
            <a:off x="1095375" y="5414963"/>
            <a:ext cx="6297613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-"/>
            </a:pPr>
            <a:r>
              <a:rPr lang="sr-Latn-CS" sz="2800">
                <a:latin typeface="Times New Roman" pitchFamily="18" charset="0"/>
              </a:rPr>
              <a:t>Jonske ravnoteže</a:t>
            </a:r>
            <a:r>
              <a:rPr lang="en-US" sz="2800">
                <a:latin typeface="Times New Roman" pitchFamily="18" charset="0"/>
              </a:rPr>
              <a:t> </a:t>
            </a:r>
            <a:r>
              <a:rPr lang="sr-Latn-CS" sz="2800">
                <a:latin typeface="Times New Roman" pitchFamily="18" charset="0"/>
              </a:rPr>
              <a:t>(neorganska, analitička, </a:t>
            </a:r>
          </a:p>
          <a:p>
            <a:r>
              <a:rPr lang="sr-Latn-CS" sz="2800">
                <a:latin typeface="Times New Roman" pitchFamily="18" charset="0"/>
              </a:rPr>
              <a:t>geohemija, HŽS)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7813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sr-Latn-CS" sz="360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ZAKON O DEJSTVU MASA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1628775"/>
            <a:ext cx="8229600" cy="28368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sr-Latn-CS" sz="280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Guldberg i Waage, 1867. :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sr-Latn-CS" sz="280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Brzina hemijske reakcije je upravo proporcionalna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sr-Latn-CS" sz="280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proizvodu koncentracija supstanci koje reaguju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sr-Latn-CS" sz="2800" smtClean="0">
              <a:solidFill>
                <a:srgbClr val="0099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sr-Latn-CS" sz="280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		</a:t>
            </a:r>
          </a:p>
        </p:txBody>
      </p:sp>
      <p:sp>
        <p:nvSpPr>
          <p:cNvPr id="2056" name="Text Box 6"/>
          <p:cNvSpPr txBox="1">
            <a:spLocks noChangeArrowheads="1"/>
          </p:cNvSpPr>
          <p:nvPr/>
        </p:nvSpPr>
        <p:spPr bwMode="auto">
          <a:xfrm>
            <a:off x="663575" y="41640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graphicFrame>
        <p:nvGraphicFramePr>
          <p:cNvPr id="2050" name="Object 7"/>
          <p:cNvGraphicFramePr>
            <a:graphicFrameLocks noChangeAspect="1"/>
          </p:cNvGraphicFramePr>
          <p:nvPr/>
        </p:nvGraphicFramePr>
        <p:xfrm>
          <a:off x="1619250" y="3500438"/>
          <a:ext cx="1760538" cy="573087"/>
        </p:xfrm>
        <a:graphic>
          <a:graphicData uri="http://schemas.openxmlformats.org/presentationml/2006/ole">
            <p:oleObj spid="_x0000_s2050" name="Equation" r:id="rId3" imgW="1170788" imgH="381127" progId="Equation.3">
              <p:embed/>
            </p:oleObj>
          </a:graphicData>
        </a:graphic>
      </p:graphicFrame>
      <p:sp>
        <p:nvSpPr>
          <p:cNvPr id="2057" name="Text Box 8"/>
          <p:cNvSpPr txBox="1">
            <a:spLocks noChangeArrowheads="1"/>
          </p:cNvSpPr>
          <p:nvPr/>
        </p:nvSpPr>
        <p:spPr bwMode="auto">
          <a:xfrm>
            <a:off x="3903663" y="366077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graphicFrame>
        <p:nvGraphicFramePr>
          <p:cNvPr id="2051" name="Object 9"/>
          <p:cNvGraphicFramePr>
            <a:graphicFrameLocks noChangeAspect="1"/>
          </p:cNvGraphicFramePr>
          <p:nvPr/>
        </p:nvGraphicFramePr>
        <p:xfrm>
          <a:off x="4572000" y="3500438"/>
          <a:ext cx="1817688" cy="573087"/>
        </p:xfrm>
        <a:graphic>
          <a:graphicData uri="http://schemas.openxmlformats.org/presentationml/2006/ole">
            <p:oleObj spid="_x0000_s2051" name="Equation" r:id="rId4" imgW="1208939" imgH="381127" progId="Equation.3">
              <p:embed/>
            </p:oleObj>
          </a:graphicData>
        </a:graphic>
      </p:graphicFrame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2895600" y="452437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graphicFrame>
        <p:nvGraphicFramePr>
          <p:cNvPr id="2052" name="Object 11"/>
          <p:cNvGraphicFramePr>
            <a:graphicFrameLocks noChangeAspect="1"/>
          </p:cNvGraphicFramePr>
          <p:nvPr/>
        </p:nvGraphicFramePr>
        <p:xfrm>
          <a:off x="2627313" y="4292600"/>
          <a:ext cx="2717800" cy="573088"/>
        </p:xfrm>
        <a:graphic>
          <a:graphicData uri="http://schemas.openxmlformats.org/presentationml/2006/ole">
            <p:oleObj spid="_x0000_s2052" name="Equation" r:id="rId5" imgW="1808909" imgH="381127" progId="Equation.3">
              <p:embed/>
            </p:oleObj>
          </a:graphicData>
        </a:graphic>
      </p:graphicFrame>
      <p:sp>
        <p:nvSpPr>
          <p:cNvPr id="2059" name="Text Box 12"/>
          <p:cNvSpPr txBox="1">
            <a:spLocks noChangeArrowheads="1"/>
          </p:cNvSpPr>
          <p:nvPr/>
        </p:nvSpPr>
        <p:spPr bwMode="auto">
          <a:xfrm>
            <a:off x="5056188" y="51006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graphicFrame>
        <p:nvGraphicFramePr>
          <p:cNvPr id="2053" name="Object 13"/>
          <p:cNvGraphicFramePr>
            <a:graphicFrameLocks noChangeAspect="1"/>
          </p:cNvGraphicFramePr>
          <p:nvPr/>
        </p:nvGraphicFramePr>
        <p:xfrm>
          <a:off x="1403350" y="5229225"/>
          <a:ext cx="2570163" cy="1087438"/>
        </p:xfrm>
        <a:graphic>
          <a:graphicData uri="http://schemas.openxmlformats.org/presentationml/2006/ole">
            <p:oleObj spid="_x0000_s2053" name="Equation" r:id="rId6" imgW="1713893" imgH="724754" progId="Equation.3">
              <p:embed/>
            </p:oleObj>
          </a:graphicData>
        </a:graphic>
      </p:graphicFrame>
      <p:sp>
        <p:nvSpPr>
          <p:cNvPr id="2060" name="Text Box 14"/>
          <p:cNvSpPr txBox="1">
            <a:spLocks noChangeArrowheads="1"/>
          </p:cNvSpPr>
          <p:nvPr/>
        </p:nvSpPr>
        <p:spPr bwMode="auto">
          <a:xfrm>
            <a:off x="4408488" y="5343525"/>
            <a:ext cx="3927475" cy="94615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800">
                <a:solidFill>
                  <a:srgbClr val="009999"/>
                </a:solidFill>
                <a:latin typeface="Times New Roman" pitchFamily="18" charset="0"/>
              </a:rPr>
              <a:t>K</a:t>
            </a:r>
            <a:r>
              <a:rPr lang="sr-Latn-CS" sz="2800" baseline="30000">
                <a:solidFill>
                  <a:srgbClr val="009999"/>
                </a:solidFill>
                <a:latin typeface="Times New Roman" pitchFamily="18" charset="0"/>
              </a:rPr>
              <a:t>c</a:t>
            </a:r>
            <a:r>
              <a:rPr lang="sr-Latn-CS" sz="2800">
                <a:solidFill>
                  <a:srgbClr val="009999"/>
                </a:solidFill>
                <a:latin typeface="Times New Roman" pitchFamily="18" charset="0"/>
              </a:rPr>
              <a:t> =  koncentraciona</a:t>
            </a:r>
          </a:p>
          <a:p>
            <a:r>
              <a:rPr lang="sr-Latn-CS" sz="2800">
                <a:solidFill>
                  <a:srgbClr val="009999"/>
                </a:solidFill>
                <a:latin typeface="Times New Roman" pitchFamily="18" charset="0"/>
              </a:rPr>
              <a:t>	konstanta ravnoteže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8"/>
          <p:cNvSpPr txBox="1">
            <a:spLocks noChangeArrowheads="1"/>
          </p:cNvSpPr>
          <p:nvPr/>
        </p:nvSpPr>
        <p:spPr bwMode="auto">
          <a:xfrm>
            <a:off x="1619250" y="1052513"/>
            <a:ext cx="4486275" cy="137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800">
                <a:latin typeface="Times New Roman" pitchFamily="18" charset="0"/>
              </a:rPr>
              <a:t>Za opštu reakciju:</a:t>
            </a:r>
          </a:p>
          <a:p>
            <a:endParaRPr lang="sr-Latn-CS" sz="2800">
              <a:latin typeface="Times New Roman" pitchFamily="18" charset="0"/>
            </a:endParaRPr>
          </a:p>
          <a:p>
            <a:r>
              <a:rPr lang="sl-SI" sz="2800" i="1">
                <a:latin typeface="Times New Roman" pitchFamily="18" charset="0"/>
              </a:rPr>
              <a:t>aA + bB+ ... </a:t>
            </a:r>
            <a:r>
              <a:rPr lang="sl-SI" sz="2800" i="1">
                <a:latin typeface="Times New Roman" pitchFamily="18" charset="0"/>
                <a:sym typeface="Wingdings 3" pitchFamily="18" charset="2"/>
              </a:rPr>
              <a:t></a:t>
            </a:r>
            <a:r>
              <a:rPr lang="sl-SI" sz="2800" i="1">
                <a:latin typeface="Times New Roman" pitchFamily="18" charset="0"/>
              </a:rPr>
              <a:t> cC + dD</a:t>
            </a:r>
            <a:r>
              <a:rPr lang="sl-SI" sz="2800">
                <a:latin typeface="Times New Roman" pitchFamily="18" charset="0"/>
              </a:rPr>
              <a:t>	 + ...</a:t>
            </a:r>
            <a:endParaRPr lang="sr-Latn-CS" sz="2800">
              <a:latin typeface="Times New Roman" pitchFamily="18" charset="0"/>
            </a:endParaRPr>
          </a:p>
        </p:txBody>
      </p:sp>
      <p:sp>
        <p:nvSpPr>
          <p:cNvPr id="3076" name="Text Box 9"/>
          <p:cNvSpPr txBox="1">
            <a:spLocks noChangeArrowheads="1"/>
          </p:cNvSpPr>
          <p:nvPr/>
        </p:nvSpPr>
        <p:spPr bwMode="auto">
          <a:xfrm>
            <a:off x="3040063" y="32273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graphicFrame>
        <p:nvGraphicFramePr>
          <p:cNvPr id="3074" name="Object 10"/>
          <p:cNvGraphicFramePr>
            <a:graphicFrameLocks noChangeAspect="1"/>
          </p:cNvGraphicFramePr>
          <p:nvPr/>
        </p:nvGraphicFramePr>
        <p:xfrm>
          <a:off x="2411413" y="2852738"/>
          <a:ext cx="2649537" cy="1190625"/>
        </p:xfrm>
        <a:graphic>
          <a:graphicData uri="http://schemas.openxmlformats.org/presentationml/2006/ole">
            <p:oleObj spid="_x0000_s3074" name="Equation" r:id="rId3" imgW="1656667" imgH="743865" progId="Equation.3">
              <p:embed/>
            </p:oleObj>
          </a:graphicData>
        </a:graphic>
      </p:graphicFrame>
      <p:sp>
        <p:nvSpPr>
          <p:cNvPr id="3077" name="Text Box 11"/>
          <p:cNvSpPr txBox="1">
            <a:spLocks noChangeArrowheads="1"/>
          </p:cNvSpPr>
          <p:nvPr/>
        </p:nvSpPr>
        <p:spPr bwMode="auto">
          <a:xfrm>
            <a:off x="1403350" y="4724400"/>
            <a:ext cx="5641975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sr-Latn-CS" sz="2800">
                <a:solidFill>
                  <a:srgbClr val="009999"/>
                </a:solidFill>
                <a:latin typeface="Times New Roman" pitchFamily="18" charset="0"/>
              </a:rPr>
              <a:t> Konstanta na datoj T</a:t>
            </a:r>
          </a:p>
          <a:p>
            <a:endParaRPr lang="sr-Latn-CS" sz="2800">
              <a:solidFill>
                <a:srgbClr val="009999"/>
              </a:solidFill>
              <a:latin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sr-Latn-CS" sz="2800">
                <a:solidFill>
                  <a:srgbClr val="009999"/>
                </a:solidFill>
                <a:latin typeface="Times New Roman" pitchFamily="18" charset="0"/>
              </a:rPr>
              <a:t> Ne zavisi od početnih koncentracija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333375"/>
            <a:ext cx="4876800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8038" y="3573463"/>
            <a:ext cx="5086350" cy="306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4"/>
          <p:cNvSpPr>
            <a:spLocks noChangeArrowheads="1"/>
          </p:cNvSpPr>
          <p:nvPr/>
        </p:nvSpPr>
        <p:spPr bwMode="auto">
          <a:xfrm>
            <a:off x="1928813" y="500063"/>
            <a:ext cx="487521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l-SI" sz="28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Značaj ravnotežnih konstanti</a:t>
            </a:r>
            <a:r>
              <a:rPr lang="sl-SI" sz="2800">
                <a:solidFill>
                  <a:srgbClr val="000000"/>
                </a:solidFill>
                <a:latin typeface="Arial" charset="0"/>
              </a:rPr>
              <a:t>:</a:t>
            </a:r>
            <a:r>
              <a:rPr lang="sr-Latn-CS" sz="2800">
                <a:latin typeface="Arial" charset="0"/>
              </a:rPr>
              <a:t> </a:t>
            </a:r>
          </a:p>
        </p:txBody>
      </p:sp>
      <p:sp>
        <p:nvSpPr>
          <p:cNvPr id="28675" name="Rectangle 5"/>
          <p:cNvSpPr>
            <a:spLocks noChangeArrowheads="1"/>
          </p:cNvSpPr>
          <p:nvPr/>
        </p:nvSpPr>
        <p:spPr bwMode="auto">
          <a:xfrm>
            <a:off x="131763" y="1357313"/>
            <a:ext cx="9012237" cy="5126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sr-Latn-CS" dirty="0">
              <a:latin typeface="Arial" charset="0"/>
            </a:endParaRPr>
          </a:p>
          <a:p>
            <a:pPr eaLnBrk="0" hangingPunct="0">
              <a:lnSpc>
                <a:spcPct val="120000"/>
              </a:lnSpc>
            </a:pPr>
            <a:r>
              <a:rPr lang="sl-SI" sz="2600" dirty="0">
                <a:solidFill>
                  <a:srgbClr val="000000"/>
                </a:solidFill>
                <a:latin typeface="Arial" charset="0"/>
              </a:rPr>
              <a:t>1.</a:t>
            </a:r>
            <a:r>
              <a:rPr lang="en-US" sz="26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sl-SI" sz="26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Određivanje prirode, raspodele i koncentracije </a:t>
            </a:r>
            <a:endParaRPr lang="sl-SI" sz="2600" dirty="0">
              <a:solidFill>
                <a:srgbClr val="000000"/>
              </a:solidFill>
              <a:latin typeface="Arial" charset="0"/>
            </a:endParaRPr>
          </a:p>
          <a:p>
            <a:pPr eaLnBrk="0" hangingPunct="0">
              <a:lnSpc>
                <a:spcPct val="120000"/>
              </a:lnSpc>
            </a:pPr>
            <a:r>
              <a:rPr lang="sl-SI" sz="2600" dirty="0">
                <a:solidFill>
                  <a:srgbClr val="000000"/>
                </a:solidFill>
                <a:latin typeface="Arial" charset="0"/>
              </a:rPr>
              <a:t>   </a:t>
            </a:r>
            <a:r>
              <a:rPr lang="sl-SI" sz="26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svih jonskih i molekulskih vrsta koje se nalaze u </a:t>
            </a:r>
            <a:endParaRPr lang="sl-SI" sz="2600" dirty="0">
              <a:solidFill>
                <a:srgbClr val="000000"/>
              </a:solidFill>
              <a:latin typeface="Arial" charset="0"/>
            </a:endParaRPr>
          </a:p>
          <a:p>
            <a:pPr eaLnBrk="0" hangingPunct="0">
              <a:lnSpc>
                <a:spcPct val="120000"/>
              </a:lnSpc>
            </a:pPr>
            <a:r>
              <a:rPr lang="sl-SI" sz="2600" dirty="0">
                <a:solidFill>
                  <a:srgbClr val="000000"/>
                </a:solidFill>
                <a:latin typeface="Arial" charset="0"/>
              </a:rPr>
              <a:t>   </a:t>
            </a:r>
            <a:r>
              <a:rPr lang="sl-SI" sz="26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rastvoru pri određenim uslovima a koje, sa svoje</a:t>
            </a:r>
            <a:endParaRPr lang="sl-SI" sz="2600" dirty="0">
              <a:solidFill>
                <a:srgbClr val="000000"/>
              </a:solidFill>
              <a:latin typeface="Arial" charset="0"/>
            </a:endParaRPr>
          </a:p>
          <a:p>
            <a:pPr eaLnBrk="0" hangingPunct="0">
              <a:lnSpc>
                <a:spcPct val="120000"/>
              </a:lnSpc>
            </a:pPr>
            <a:r>
              <a:rPr lang="sl-SI" sz="2600" dirty="0">
                <a:solidFill>
                  <a:srgbClr val="000000"/>
                </a:solidFill>
                <a:latin typeface="Arial" charset="0"/>
              </a:rPr>
              <a:t>   </a:t>
            </a:r>
            <a:r>
              <a:rPr lang="sl-SI" sz="2600" dirty="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strane</a:t>
            </a:r>
            <a:r>
              <a:rPr lang="en-US" sz="2600" dirty="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,</a:t>
            </a:r>
            <a:r>
              <a:rPr lang="sl-SI" sz="2600" dirty="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sl-SI" sz="26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određuju hemijsko, fizičko i biološko ponašanje </a:t>
            </a:r>
            <a:endParaRPr lang="sl-SI" sz="2600" dirty="0">
              <a:solidFill>
                <a:srgbClr val="000000"/>
              </a:solidFill>
              <a:latin typeface="Arial" charset="0"/>
            </a:endParaRPr>
          </a:p>
          <a:p>
            <a:pPr eaLnBrk="0" hangingPunct="0">
              <a:lnSpc>
                <a:spcPct val="120000"/>
              </a:lnSpc>
            </a:pPr>
            <a:r>
              <a:rPr lang="sl-SI" sz="2600" dirty="0">
                <a:solidFill>
                  <a:srgbClr val="000000"/>
                </a:solidFill>
                <a:latin typeface="Arial" charset="0"/>
              </a:rPr>
              <a:t>   </a:t>
            </a:r>
            <a:r>
              <a:rPr lang="sl-SI" sz="26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datog sistema.</a:t>
            </a:r>
            <a:endParaRPr lang="en-US" sz="2600" dirty="0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  <a:p>
            <a:pPr eaLnBrk="0" hangingPunct="0">
              <a:lnSpc>
                <a:spcPct val="120000"/>
              </a:lnSpc>
            </a:pPr>
            <a:endParaRPr lang="en-US" sz="2600" dirty="0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  <a:p>
            <a:pPr eaLnBrk="0" hangingPunct="0">
              <a:lnSpc>
                <a:spcPct val="120000"/>
              </a:lnSpc>
            </a:pPr>
            <a:r>
              <a:rPr lang="sl-SI" sz="2600" dirty="0">
                <a:solidFill>
                  <a:srgbClr val="000000"/>
                </a:solidFill>
                <a:latin typeface="Arial" charset="0"/>
              </a:rPr>
              <a:t>2.</a:t>
            </a:r>
            <a:r>
              <a:rPr lang="en-US" sz="26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sl-SI" sz="26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Povezivanje sa strukturom i termodinamičkim veličinama </a:t>
            </a:r>
            <a:endParaRPr lang="sl-SI" sz="2600" dirty="0">
              <a:solidFill>
                <a:srgbClr val="000000"/>
              </a:solidFill>
              <a:latin typeface="Arial" charset="0"/>
            </a:endParaRPr>
          </a:p>
          <a:p>
            <a:pPr eaLnBrk="0" hangingPunct="0">
              <a:lnSpc>
                <a:spcPct val="120000"/>
              </a:lnSpc>
            </a:pPr>
            <a:r>
              <a:rPr lang="sl-SI" sz="2600" dirty="0">
                <a:solidFill>
                  <a:srgbClr val="000000"/>
                </a:solidFill>
                <a:latin typeface="Arial" charset="0"/>
              </a:rPr>
              <a:t>  </a:t>
            </a:r>
            <a:r>
              <a:rPr lang="sl-SI" sz="26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u cilju iznalaženja odgovarajućih zakonitosti i objašnjenja </a:t>
            </a:r>
            <a:endParaRPr lang="sl-SI" sz="2600" dirty="0">
              <a:solidFill>
                <a:srgbClr val="000000"/>
              </a:solidFill>
              <a:latin typeface="Arial" charset="0"/>
            </a:endParaRPr>
          </a:p>
          <a:p>
            <a:pPr eaLnBrk="0" hangingPunct="0">
              <a:lnSpc>
                <a:spcPct val="120000"/>
              </a:lnSpc>
            </a:pPr>
            <a:r>
              <a:rPr lang="sl-SI" sz="2600" dirty="0">
                <a:solidFill>
                  <a:srgbClr val="000000"/>
                </a:solidFill>
                <a:latin typeface="Arial" charset="0"/>
              </a:rPr>
              <a:t>  </a:t>
            </a:r>
            <a:r>
              <a:rPr lang="sl-SI" sz="26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vrlo različitih pojava.</a:t>
            </a:r>
            <a:endParaRPr lang="sr-Latn-CS" sz="2600" dirty="0">
              <a:latin typeface="Arial" charset="0"/>
            </a:endParaRPr>
          </a:p>
          <a:p>
            <a:pPr eaLnBrk="0" hangingPunct="0">
              <a:lnSpc>
                <a:spcPct val="120000"/>
              </a:lnSpc>
            </a:pPr>
            <a:endParaRPr lang="sr-Latn-CS" sz="2600" dirty="0">
              <a:latin typeface="Arial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8248650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3501008"/>
            <a:ext cx="3438525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4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861048"/>
            <a:ext cx="5328592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2"/>
          <p:cNvGraphicFramePr>
            <a:graphicFrameLocks noChangeAspect="1"/>
          </p:cNvGraphicFramePr>
          <p:nvPr>
            <p:ph type="title"/>
          </p:nvPr>
        </p:nvGraphicFramePr>
        <p:xfrm>
          <a:off x="1511300" y="323850"/>
          <a:ext cx="6119813" cy="1050925"/>
        </p:xfrm>
        <a:graphic>
          <a:graphicData uri="http://schemas.openxmlformats.org/presentationml/2006/ole">
            <p:oleObj spid="_x0000_s4098" name="Document" r:id="rId3" imgW="6119583" imgH="1051238" progId="Word.Document.8">
              <p:embed/>
            </p:oleObj>
          </a:graphicData>
        </a:graphic>
      </p:graphicFrame>
      <p:graphicFrame>
        <p:nvGraphicFramePr>
          <p:cNvPr id="4099" name="Object 3"/>
          <p:cNvGraphicFramePr>
            <a:graphicFrameLocks noChangeAspect="1"/>
          </p:cNvGraphicFramePr>
          <p:nvPr>
            <p:ph sz="half" idx="1"/>
          </p:nvPr>
        </p:nvGraphicFramePr>
        <p:xfrm>
          <a:off x="1331913" y="2997200"/>
          <a:ext cx="6118225" cy="1752600"/>
        </p:xfrm>
        <a:graphic>
          <a:graphicData uri="http://schemas.openxmlformats.org/presentationml/2006/ole">
            <p:oleObj spid="_x0000_s4099" name="Document" r:id="rId4" imgW="6122897" imgH="1754914" progId="Word.Document.8">
              <p:embed/>
            </p:oleObj>
          </a:graphicData>
        </a:graphic>
      </p:graphicFrame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611188" y="3209925"/>
            <a:ext cx="1444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graphicFrame>
        <p:nvGraphicFramePr>
          <p:cNvPr id="4100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1331913" y="4941888"/>
          <a:ext cx="6099175" cy="1397000"/>
        </p:xfrm>
        <a:graphic>
          <a:graphicData uri="http://schemas.openxmlformats.org/presentationml/2006/ole">
            <p:oleObj spid="_x0000_s4100" name="Document" r:id="rId5" imgW="6119583" imgH="1401530" progId="Word.Document.8">
              <p:embed/>
            </p:oleObj>
          </a:graphicData>
        </a:graphic>
      </p:graphicFrame>
      <p:sp>
        <p:nvSpPr>
          <p:cNvPr id="4102" name="Text Box 11"/>
          <p:cNvSpPr txBox="1">
            <a:spLocks noChangeArrowheads="1"/>
          </p:cNvSpPr>
          <p:nvPr/>
        </p:nvSpPr>
        <p:spPr bwMode="auto">
          <a:xfrm>
            <a:off x="735013" y="1649413"/>
            <a:ext cx="78962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Times New Roman" pitchFamily="18" charset="0"/>
              </a:rPr>
              <a:t>Termodinamika 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– 	iznalaženje uslova za spontano odvijanje</a:t>
            </a:r>
          </a:p>
          <a:p>
            <a:r>
              <a:rPr lang="sr-Latn-CS" sz="2400">
                <a:latin typeface="Times New Roman" pitchFamily="18" charset="0"/>
                <a:cs typeface="Times New Roman" pitchFamily="18" charset="0"/>
              </a:rPr>
              <a:t>			reakcija i uspostavljanje ravnoteže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5"/>
          <p:cNvSpPr txBox="1">
            <a:spLocks noChangeArrowheads="1"/>
          </p:cNvSpPr>
          <p:nvPr/>
        </p:nvSpPr>
        <p:spPr bwMode="auto">
          <a:xfrm>
            <a:off x="1166813" y="1165225"/>
            <a:ext cx="6777037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latin typeface="Arial" charset="0"/>
              </a:rPr>
              <a:t>(</a:t>
            </a:r>
            <a:r>
              <a:rPr lang="en-US" sz="2800">
                <a:latin typeface="Arial" charset="0"/>
                <a:cs typeface="Arial" charset="0"/>
              </a:rPr>
              <a:t>–)	(+)		     </a:t>
            </a:r>
            <a:r>
              <a:rPr lang="sr-Latn-CS" b="1">
                <a:latin typeface="Arial" charset="0"/>
                <a:sym typeface="Wingdings 3" pitchFamily="18" charset="2"/>
              </a:rPr>
              <a:t>punjenje</a:t>
            </a:r>
            <a:endParaRPr lang="en-US" b="1">
              <a:latin typeface="Arial" charset="0"/>
              <a:cs typeface="Arial" charset="0"/>
            </a:endParaRPr>
          </a:p>
          <a:p>
            <a:r>
              <a:rPr lang="sr-Latn-CS" sz="2800">
                <a:latin typeface="Arial" charset="0"/>
              </a:rPr>
              <a:t>Pb + PbO</a:t>
            </a:r>
            <a:r>
              <a:rPr lang="sr-Latn-CS" sz="2800" baseline="-25000">
                <a:latin typeface="Arial" charset="0"/>
              </a:rPr>
              <a:t>2</a:t>
            </a:r>
            <a:r>
              <a:rPr lang="sr-Latn-CS" sz="2800">
                <a:latin typeface="Arial" charset="0"/>
              </a:rPr>
              <a:t> + 2H</a:t>
            </a:r>
            <a:r>
              <a:rPr lang="sr-Latn-CS" sz="2800" baseline="-25000">
                <a:latin typeface="Arial" charset="0"/>
              </a:rPr>
              <a:t>2</a:t>
            </a:r>
            <a:r>
              <a:rPr lang="sr-Latn-CS" sz="2800">
                <a:latin typeface="Arial" charset="0"/>
              </a:rPr>
              <a:t>SO</a:t>
            </a:r>
            <a:r>
              <a:rPr lang="sr-Latn-CS" sz="2800" baseline="-25000">
                <a:latin typeface="Arial" charset="0"/>
              </a:rPr>
              <a:t>4</a:t>
            </a:r>
            <a:r>
              <a:rPr lang="sr-Latn-CS" sz="2800">
                <a:latin typeface="Arial" charset="0"/>
              </a:rPr>
              <a:t>  </a:t>
            </a:r>
            <a:r>
              <a:rPr lang="sr-Latn-CS" sz="2800">
                <a:latin typeface="Arial" charset="0"/>
                <a:sym typeface="Wingdings 3" pitchFamily="18" charset="2"/>
              </a:rPr>
              <a:t>  2PbSO</a:t>
            </a:r>
            <a:r>
              <a:rPr lang="sr-Latn-CS" sz="2800" baseline="-25000">
                <a:latin typeface="Arial" charset="0"/>
                <a:sym typeface="Wingdings 3" pitchFamily="18" charset="2"/>
              </a:rPr>
              <a:t>4</a:t>
            </a:r>
            <a:r>
              <a:rPr lang="sr-Latn-CS" sz="2800">
                <a:latin typeface="Arial" charset="0"/>
                <a:sym typeface="Wingdings 3" pitchFamily="18" charset="2"/>
              </a:rPr>
              <a:t> + 2H</a:t>
            </a:r>
            <a:r>
              <a:rPr lang="sr-Latn-CS" sz="2800" baseline="-25000">
                <a:latin typeface="Arial" charset="0"/>
                <a:sym typeface="Wingdings 3" pitchFamily="18" charset="2"/>
              </a:rPr>
              <a:t>2</a:t>
            </a:r>
            <a:r>
              <a:rPr lang="sr-Latn-CS" sz="2800">
                <a:latin typeface="Arial" charset="0"/>
                <a:sym typeface="Wingdings 3" pitchFamily="18" charset="2"/>
              </a:rPr>
              <a:t>O</a:t>
            </a:r>
          </a:p>
          <a:p>
            <a:r>
              <a:rPr lang="sr-Latn-CS" sz="2800">
                <a:latin typeface="Arial" charset="0"/>
                <a:sym typeface="Wingdings 3" pitchFamily="18" charset="2"/>
              </a:rPr>
              <a:t>			</a:t>
            </a:r>
            <a:r>
              <a:rPr lang="sr-Latn-CS">
                <a:latin typeface="Arial" charset="0"/>
                <a:sym typeface="Wingdings 3" pitchFamily="18" charset="2"/>
              </a:rPr>
              <a:t> </a:t>
            </a:r>
            <a:r>
              <a:rPr lang="en-US">
                <a:latin typeface="Arial" charset="0"/>
                <a:sym typeface="Wingdings 3" pitchFamily="18" charset="2"/>
              </a:rPr>
              <a:t>     </a:t>
            </a:r>
            <a:r>
              <a:rPr lang="en-US" b="1">
                <a:latin typeface="Arial" charset="0"/>
                <a:cs typeface="Arial" charset="0"/>
              </a:rPr>
              <a:t>pra</a:t>
            </a:r>
            <a:r>
              <a:rPr lang="sr-Latn-CS" b="1">
                <a:latin typeface="Arial" charset="0"/>
                <a:cs typeface="Arial" charset="0"/>
              </a:rPr>
              <a:t>žnjenje</a:t>
            </a:r>
            <a:r>
              <a:rPr lang="sr-Latn-CS" b="1">
                <a:latin typeface="Arial" charset="0"/>
                <a:sym typeface="Wingdings 3" pitchFamily="18" charset="2"/>
              </a:rPr>
              <a:t> </a:t>
            </a:r>
          </a:p>
        </p:txBody>
      </p:sp>
      <p:sp>
        <p:nvSpPr>
          <p:cNvPr id="29699" name="Text Box 6"/>
          <p:cNvSpPr txBox="1">
            <a:spLocks noChangeArrowheads="1"/>
          </p:cNvSpPr>
          <p:nvPr/>
        </p:nvSpPr>
        <p:spPr bwMode="auto">
          <a:xfrm>
            <a:off x="971550" y="2997200"/>
            <a:ext cx="7648575" cy="3022600"/>
          </a:xfrm>
          <a:prstGeom prst="rect">
            <a:avLst/>
          </a:prstGeom>
          <a:noFill/>
          <a:ln w="9525">
            <a:solidFill>
              <a:srgbClr val="003366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Arial" charset="0"/>
              </a:rPr>
              <a:t>Spontan proces: </a:t>
            </a:r>
          </a:p>
          <a:p>
            <a:r>
              <a:rPr lang="sr-Latn-CS" sz="2400">
                <a:latin typeface="Arial" charset="0"/>
              </a:rPr>
              <a:t>sleva nadesno </a:t>
            </a:r>
            <a:r>
              <a:rPr lang="sr-Latn-CS" sz="2400">
                <a:latin typeface="Arial" charset="0"/>
                <a:sym typeface="Wingdings 3" pitchFamily="18" charset="2"/>
              </a:rPr>
              <a:t>električna struja </a:t>
            </a:r>
          </a:p>
          <a:p>
            <a:pPr>
              <a:buFont typeface="Wingdings 3" pitchFamily="18" charset="2"/>
              <a:buChar char="Ê"/>
            </a:pPr>
            <a:r>
              <a:rPr lang="sr-Latn-CS" sz="2400">
                <a:latin typeface="Arial" charset="0"/>
                <a:sym typeface="Wingdings 3" pitchFamily="18" charset="2"/>
              </a:rPr>
              <a:t>Pražnjenje akumulatora </a:t>
            </a:r>
          </a:p>
          <a:p>
            <a:pPr>
              <a:buFont typeface="Wingdings 3" pitchFamily="18" charset="2"/>
              <a:buNone/>
            </a:pPr>
            <a:r>
              <a:rPr lang="sr-Latn-CS" sz="2400">
                <a:latin typeface="Arial" charset="0"/>
                <a:sym typeface="Wingdings 3" pitchFamily="18" charset="2"/>
              </a:rPr>
              <a:t>	stabilizacija sistema (prestanak</a:t>
            </a:r>
          </a:p>
          <a:p>
            <a:pPr>
              <a:buFont typeface="Wingdings 3" pitchFamily="18" charset="2"/>
              <a:buNone/>
            </a:pPr>
            <a:r>
              <a:rPr lang="sr-Latn-CS" sz="2400">
                <a:latin typeface="Arial" charset="0"/>
                <a:sym typeface="Wingdings 3" pitchFamily="18" charset="2"/>
              </a:rPr>
              <a:t>		spontanog procesa)</a:t>
            </a:r>
          </a:p>
          <a:p>
            <a:pPr>
              <a:buFont typeface="Wingdings 3" pitchFamily="18" charset="2"/>
              <a:buNone/>
            </a:pPr>
            <a:r>
              <a:rPr lang="sr-Latn-CS" sz="2400">
                <a:latin typeface="Arial" charset="0"/>
                <a:sym typeface="Wingdings 3" pitchFamily="18" charset="2"/>
              </a:rPr>
              <a:t>Ponovno aktiviranje = pokretanje nespontanog procesa</a:t>
            </a:r>
          </a:p>
          <a:p>
            <a:pPr>
              <a:buFont typeface="Wingdings 3" pitchFamily="18" charset="2"/>
              <a:buNone/>
            </a:pPr>
            <a:r>
              <a:rPr lang="sr-Latn-CS" sz="2400">
                <a:latin typeface="Arial" charset="0"/>
                <a:sym typeface="Wingdings 3" pitchFamily="18" charset="2"/>
              </a:rPr>
              <a:t>(spoljašnji izvor el. energije  elektroliza Pb-sulfata</a:t>
            </a:r>
          </a:p>
          <a:p>
            <a:pPr>
              <a:buFont typeface="Wingdings 3" pitchFamily="18" charset="2"/>
              <a:buNone/>
            </a:pPr>
            <a:r>
              <a:rPr lang="sr-Latn-CS" sz="2400">
                <a:latin typeface="Arial" charset="0"/>
                <a:sym typeface="Wingdings 3" pitchFamily="18" charset="2"/>
              </a:rPr>
              <a:t> Punjenje akumulatora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1112838" y="828675"/>
          <a:ext cx="5868987" cy="1346200"/>
        </p:xfrm>
        <a:graphic>
          <a:graphicData uri="http://schemas.openxmlformats.org/presentationml/2006/ole">
            <p:oleObj spid="_x0000_s5122" name="Document" r:id="rId3" imgW="6122897" imgH="1405158" progId="Word.Document.8">
              <p:embed/>
            </p:oleObj>
          </a:graphicData>
        </a:graphic>
      </p:graphicFrame>
      <p:sp>
        <p:nvSpPr>
          <p:cNvPr id="5123" name="Text Box 6"/>
          <p:cNvSpPr txBox="1">
            <a:spLocks noChangeArrowheads="1"/>
          </p:cNvSpPr>
          <p:nvPr/>
        </p:nvSpPr>
        <p:spPr bwMode="auto">
          <a:xfrm>
            <a:off x="1166813" y="2655888"/>
            <a:ext cx="6894512" cy="3013075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Arial" charset="0"/>
              </a:rPr>
              <a:t>Unutrašnja energija = ukupna energija sistema</a:t>
            </a:r>
          </a:p>
          <a:p>
            <a:r>
              <a:rPr lang="sr-Latn-CS" sz="2400">
                <a:latin typeface="Arial" charset="0"/>
              </a:rPr>
              <a:t>(kretanje i međusobne interakcije čestica)</a:t>
            </a:r>
          </a:p>
          <a:p>
            <a:pPr>
              <a:buFontTx/>
              <a:buChar char="•"/>
            </a:pPr>
            <a:r>
              <a:rPr lang="sr-Latn-CS" sz="2400">
                <a:latin typeface="Arial" charset="0"/>
              </a:rPr>
              <a:t> funkcija stanja </a:t>
            </a:r>
            <a:r>
              <a:rPr lang="sr-Latn-CS" sz="2400">
                <a:latin typeface="Arial" charset="0"/>
                <a:cs typeface="Arial" charset="0"/>
              </a:rPr>
              <a:t>― zavisi od p, T i V</a:t>
            </a:r>
          </a:p>
          <a:p>
            <a:pPr>
              <a:buFontTx/>
              <a:buChar char="•"/>
            </a:pPr>
            <a:r>
              <a:rPr lang="sr-Latn-CS" sz="2400">
                <a:latin typeface="Arial" charset="0"/>
                <a:cs typeface="Arial" charset="0"/>
              </a:rPr>
              <a:t> apsolutna vrednost ne može da se odredi</a:t>
            </a:r>
          </a:p>
          <a:p>
            <a:pPr>
              <a:buFontTx/>
              <a:buChar char="•"/>
            </a:pPr>
            <a:r>
              <a:rPr lang="sr-Latn-CS" sz="2400">
                <a:latin typeface="Arial" charset="0"/>
                <a:cs typeface="Arial" charset="0"/>
              </a:rPr>
              <a:t> moguće je pratiti promenu U tokom hemijske </a:t>
            </a:r>
          </a:p>
          <a:p>
            <a:r>
              <a:rPr lang="sr-Latn-CS" sz="2400">
                <a:latin typeface="Arial" charset="0"/>
                <a:cs typeface="Arial" charset="0"/>
              </a:rPr>
              <a:t>  reakcije u sistemu pri T = const.</a:t>
            </a:r>
          </a:p>
          <a:p>
            <a:r>
              <a:rPr lang="sr-Latn-CS" sz="2400">
                <a:latin typeface="Arial" charset="0"/>
                <a:cs typeface="Arial" charset="0"/>
              </a:rPr>
              <a:t>	</a:t>
            </a:r>
            <a:r>
              <a:rPr lang="sr-Latn-CS" sz="2400">
                <a:latin typeface="Arial" charset="0"/>
                <a:cs typeface="Arial" charset="0"/>
                <a:sym typeface="Wingdings 3" pitchFamily="18" charset="2"/>
              </a:rPr>
              <a:t> toplotna, električna, kinetička ... energija</a:t>
            </a:r>
          </a:p>
          <a:p>
            <a:endParaRPr lang="sr-Latn-CS" sz="2400">
              <a:latin typeface="Arial" charset="0"/>
              <a:cs typeface="Arial" charset="0"/>
              <a:sym typeface="Wingdings 3" pitchFamily="18" charset="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1023938" y="927100"/>
            <a:ext cx="712152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Arial" charset="0"/>
              </a:rPr>
              <a:t>Toplotne (termohemijske) reakcije:</a:t>
            </a:r>
          </a:p>
          <a:p>
            <a:r>
              <a:rPr lang="sr-Latn-CS" sz="2400">
                <a:latin typeface="Arial" charset="0"/>
              </a:rPr>
              <a:t>promena U vrši se na račun oslobađanja ili</a:t>
            </a:r>
          </a:p>
          <a:p>
            <a:r>
              <a:rPr lang="sr-Latn-CS" sz="2400">
                <a:latin typeface="Arial" charset="0"/>
              </a:rPr>
              <a:t>apsorbovanja toplote </a:t>
            </a:r>
            <a:r>
              <a:rPr lang="sr-Latn-CS" sz="2400">
                <a:latin typeface="Arial" charset="0"/>
                <a:sym typeface="Wingdings 3" pitchFamily="18" charset="2"/>
              </a:rPr>
              <a:t> brzina i stepen odigravanja</a:t>
            </a:r>
          </a:p>
          <a:p>
            <a:r>
              <a:rPr lang="sr-Latn-CS" sz="2400">
                <a:latin typeface="Arial" charset="0"/>
                <a:sym typeface="Wingdings 3" pitchFamily="18" charset="2"/>
              </a:rPr>
              <a:t>se menjaju sa promenom T</a:t>
            </a:r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1239838" y="3016250"/>
            <a:ext cx="65214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Arial" charset="0"/>
              </a:rPr>
              <a:t>Ukupna promena U pri spontanom pretvaranju</a:t>
            </a:r>
          </a:p>
          <a:p>
            <a:r>
              <a:rPr lang="sr-Latn-CS" sz="2400">
                <a:latin typeface="Arial" charset="0"/>
              </a:rPr>
              <a:t>reaktanata u proizvode hem</a:t>
            </a:r>
            <a:r>
              <a:rPr lang="en-US" sz="2400">
                <a:latin typeface="Arial" charset="0"/>
              </a:rPr>
              <a:t>ijske</a:t>
            </a:r>
            <a:r>
              <a:rPr lang="sr-Latn-CS" sz="2400">
                <a:latin typeface="Arial" charset="0"/>
              </a:rPr>
              <a:t> reakcije:</a:t>
            </a:r>
          </a:p>
          <a:p>
            <a:endParaRPr lang="sr-Latn-CS" sz="2400">
              <a:latin typeface="Arial" charset="0"/>
            </a:endParaRPr>
          </a:p>
        </p:txBody>
      </p:sp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2843213" y="4005263"/>
          <a:ext cx="2868612" cy="474662"/>
        </p:xfrm>
        <a:graphic>
          <a:graphicData uri="http://schemas.openxmlformats.org/presentationml/2006/ole">
            <p:oleObj spid="_x0000_s6146" name="Equation" r:id="rId3" imgW="1437657" imgH="237609" progId="Equation.3">
              <p:embed/>
            </p:oleObj>
          </a:graphicData>
        </a:graphic>
      </p:graphicFrame>
      <p:graphicFrame>
        <p:nvGraphicFramePr>
          <p:cNvPr id="6147" name="Object 3"/>
          <p:cNvGraphicFramePr>
            <a:graphicFrameLocks noChangeAspect="1"/>
          </p:cNvGraphicFramePr>
          <p:nvPr/>
        </p:nvGraphicFramePr>
        <p:xfrm>
          <a:off x="1403350" y="5013325"/>
          <a:ext cx="12182475" cy="685800"/>
        </p:xfrm>
        <a:graphic>
          <a:graphicData uri="http://schemas.openxmlformats.org/presentationml/2006/ole">
            <p:oleObj spid="_x0000_s6147" name="Document" r:id="rId4" imgW="6119583" imgH="350293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 Box 5"/>
          <p:cNvSpPr txBox="1">
            <a:spLocks noChangeArrowheads="1"/>
          </p:cNvSpPr>
          <p:nvPr/>
        </p:nvSpPr>
        <p:spPr bwMode="auto">
          <a:xfrm>
            <a:off x="827088" y="1125538"/>
            <a:ext cx="7110412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just"/>
            <a:r>
              <a:rPr lang="sr-Latn-CS" sz="2400">
                <a:latin typeface="Arial" charset="0"/>
              </a:rPr>
              <a:t>Hemijska reakcija pri p = const. </a:t>
            </a:r>
            <a:r>
              <a:rPr lang="sr-Latn-CS" sz="2400">
                <a:latin typeface="Arial" charset="0"/>
                <a:sym typeface="Wingdings 3" pitchFamily="18" charset="2"/>
              </a:rPr>
              <a:t> izobarski proces</a:t>
            </a:r>
          </a:p>
          <a:p>
            <a:pPr algn="just"/>
            <a:r>
              <a:rPr lang="sr-Latn-CS" sz="2400">
                <a:latin typeface="Arial" charset="0"/>
                <a:sym typeface="Wingdings 3" pitchFamily="18" charset="2"/>
              </a:rPr>
              <a:t>V = const.  izohorski proces</a:t>
            </a:r>
          </a:p>
          <a:p>
            <a:pPr algn="just"/>
            <a:endParaRPr lang="sr-Latn-CS" sz="2400">
              <a:latin typeface="Arial" charset="0"/>
              <a:sym typeface="Wingdings 3" pitchFamily="18" charset="2"/>
            </a:endParaRPr>
          </a:p>
          <a:p>
            <a:pPr algn="just"/>
            <a:endParaRPr lang="sr-Latn-CS" sz="2400">
              <a:latin typeface="Arial" charset="0"/>
              <a:sym typeface="Wingdings 3" pitchFamily="18" charset="2"/>
            </a:endParaRPr>
          </a:p>
          <a:p>
            <a:pPr algn="just"/>
            <a:r>
              <a:rPr lang="sr-Latn-CS" sz="2400">
                <a:latin typeface="Arial" charset="0"/>
                <a:sym typeface="Wingdings 3" pitchFamily="18" charset="2"/>
              </a:rPr>
              <a:t>V = const., T = const. </a:t>
            </a:r>
            <a:r>
              <a:rPr lang="sr-Latn-CS" sz="2400">
                <a:latin typeface="Arial" charset="0"/>
                <a:cs typeface="Arial" charset="0"/>
                <a:sym typeface="Wingdings 3" pitchFamily="18" charset="2"/>
              </a:rPr>
              <a:t>– izohorsko izotermni proces:</a:t>
            </a:r>
          </a:p>
          <a:p>
            <a:pPr algn="just"/>
            <a:endParaRPr lang="sr-Latn-CS" sz="2400">
              <a:latin typeface="Arial" charset="0"/>
              <a:cs typeface="Arial" charset="0"/>
              <a:sym typeface="Wingdings 3" pitchFamily="18" charset="2"/>
            </a:endParaRPr>
          </a:p>
        </p:txBody>
      </p:sp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2339975" y="3573463"/>
          <a:ext cx="12261850" cy="409575"/>
        </p:xfrm>
        <a:graphic>
          <a:graphicData uri="http://schemas.openxmlformats.org/presentationml/2006/ole">
            <p:oleObj spid="_x0000_s7170" name="Document" r:id="rId3" imgW="6119583" imgH="204127" progId="Word.Document.8">
              <p:embed/>
            </p:oleObj>
          </a:graphicData>
        </a:graphic>
      </p:graphicFrame>
      <p:sp>
        <p:nvSpPr>
          <p:cNvPr id="7172" name="Text Box 7"/>
          <p:cNvSpPr txBox="1">
            <a:spLocks noChangeArrowheads="1"/>
          </p:cNvSpPr>
          <p:nvPr/>
        </p:nvSpPr>
        <p:spPr bwMode="auto">
          <a:xfrm>
            <a:off x="1547813" y="4581525"/>
            <a:ext cx="5589587" cy="831850"/>
          </a:xfrm>
          <a:prstGeom prst="rect">
            <a:avLst/>
          </a:prstGeom>
          <a:noFill/>
          <a:ln w="9525">
            <a:solidFill>
              <a:srgbClr val="003366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Arial" charset="0"/>
              </a:rPr>
              <a:t>Promena unutrašnje energije jednaka je</a:t>
            </a:r>
          </a:p>
          <a:p>
            <a:r>
              <a:rPr lang="sr-Latn-CS" sz="2400">
                <a:latin typeface="Arial" charset="0"/>
              </a:rPr>
              <a:t>toploti reakcije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sr-Latn-CS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Entalpija</a:t>
            </a:r>
          </a:p>
        </p:txBody>
      </p:sp>
      <p:sp>
        <p:nvSpPr>
          <p:cNvPr id="30723" name="Text Box 5"/>
          <p:cNvSpPr txBox="1">
            <a:spLocks noChangeArrowheads="1"/>
          </p:cNvSpPr>
          <p:nvPr/>
        </p:nvSpPr>
        <p:spPr bwMode="auto">
          <a:xfrm>
            <a:off x="1042988" y="1484313"/>
            <a:ext cx="6289675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sr-Latn-CS" sz="2400">
                <a:latin typeface="Arial" charset="0"/>
              </a:rPr>
              <a:t>P = const. </a:t>
            </a:r>
            <a:r>
              <a:rPr lang="sr-Latn-CS" sz="2400">
                <a:latin typeface="Arial" charset="0"/>
                <a:sym typeface="Wingdings 3" pitchFamily="18" charset="2"/>
              </a:rPr>
              <a:t> zbog promene V sistem vrši rad</a:t>
            </a:r>
          </a:p>
          <a:p>
            <a:pPr algn="just"/>
            <a:r>
              <a:rPr lang="sr-Latn-CS" sz="2400">
                <a:latin typeface="Arial" charset="0"/>
                <a:sym typeface="Wingdings 3" pitchFamily="18" charset="2"/>
              </a:rPr>
              <a:t>(rad ekspanzije ili kompresije)</a:t>
            </a:r>
          </a:p>
          <a:p>
            <a:pPr algn="just">
              <a:buFont typeface="Wingdings 3" pitchFamily="18" charset="2"/>
              <a:buChar char="Ê"/>
            </a:pPr>
            <a:r>
              <a:rPr lang="sr-Latn-CS" sz="2400">
                <a:latin typeface="Arial" charset="0"/>
                <a:sym typeface="Wingdings 3" pitchFamily="18" charset="2"/>
              </a:rPr>
              <a:t>Za izobarsko izotermski proces važi:</a:t>
            </a:r>
          </a:p>
          <a:p>
            <a:pPr algn="just">
              <a:buFont typeface="Wingdings 3" pitchFamily="18" charset="2"/>
              <a:buNone/>
            </a:pPr>
            <a:endParaRPr lang="sr-Latn-CS" sz="2400">
              <a:latin typeface="Arial" charset="0"/>
              <a:sym typeface="Wingdings 3" pitchFamily="18" charset="2"/>
            </a:endParaRPr>
          </a:p>
          <a:p>
            <a:pPr algn="just">
              <a:buFont typeface="Wingdings 3" pitchFamily="18" charset="2"/>
              <a:buNone/>
            </a:pPr>
            <a:r>
              <a:rPr lang="sl-SI" sz="2400" i="1">
                <a:solidFill>
                  <a:srgbClr val="000000"/>
                </a:solidFill>
                <a:latin typeface="Arial" charset="0"/>
                <a:sym typeface="Wingdings 3" pitchFamily="18" charset="2"/>
              </a:rPr>
              <a:t>	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  <a:sym typeface="Wingdings 3" pitchFamily="18" charset="2"/>
              </a:rPr>
              <a:t>ΔU + pΔV = Q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  <a:sym typeface="Wingdings 3" pitchFamily="18" charset="2"/>
              </a:rPr>
              <a:t>p,T</a:t>
            </a:r>
            <a:endParaRPr lang="sl-SI" sz="2400" i="1" baseline="-30000">
              <a:solidFill>
                <a:srgbClr val="000000"/>
              </a:solidFill>
              <a:latin typeface="Arial" charset="0"/>
              <a:sym typeface="Wingdings 3" pitchFamily="18" charset="2"/>
            </a:endParaRPr>
          </a:p>
          <a:p>
            <a:pPr algn="just">
              <a:buFont typeface="Wingdings 3" pitchFamily="18" charset="2"/>
              <a:buNone/>
            </a:pPr>
            <a:endParaRPr lang="sl-SI" sz="2400" i="1" baseline="-30000">
              <a:solidFill>
                <a:srgbClr val="000000"/>
              </a:solidFill>
              <a:latin typeface="Arial" charset="0"/>
              <a:sym typeface="Wingdings 3" pitchFamily="18" charset="2"/>
            </a:endParaRPr>
          </a:p>
          <a:p>
            <a:pPr algn="just">
              <a:buFont typeface="Wingdings 3" pitchFamily="18" charset="2"/>
              <a:buNone/>
            </a:pPr>
            <a:endParaRPr lang="sl-SI" sz="2400" baseline="-30000">
              <a:solidFill>
                <a:srgbClr val="000000"/>
              </a:solidFill>
              <a:latin typeface="Arial" charset="0"/>
              <a:sym typeface="Wingdings 3" pitchFamily="18" charset="2"/>
            </a:endParaRPr>
          </a:p>
          <a:p>
            <a:pPr algn="just">
              <a:buFont typeface="Wingdings 3" pitchFamily="18" charset="2"/>
              <a:buNone/>
            </a:pPr>
            <a:endParaRPr lang="sl-SI" sz="2400" i="1" baseline="-30000">
              <a:solidFill>
                <a:srgbClr val="000000"/>
              </a:solidFill>
              <a:latin typeface="Arial" charset="0"/>
              <a:sym typeface="Wingdings 3" pitchFamily="18" charset="2"/>
            </a:endParaRPr>
          </a:p>
          <a:p>
            <a:pPr algn="just">
              <a:buFont typeface="Wingdings 3" pitchFamily="18" charset="2"/>
              <a:buNone/>
            </a:pPr>
            <a:endParaRPr lang="sl-SI" sz="2400" i="1" baseline="-30000">
              <a:solidFill>
                <a:srgbClr val="000000"/>
              </a:solidFill>
              <a:latin typeface="Arial" charset="0"/>
              <a:sym typeface="Wingdings 3" pitchFamily="18" charset="2"/>
            </a:endParaRPr>
          </a:p>
        </p:txBody>
      </p:sp>
      <p:sp>
        <p:nvSpPr>
          <p:cNvPr id="30724" name="Text Box 6"/>
          <p:cNvSpPr txBox="1">
            <a:spLocks noChangeArrowheads="1"/>
          </p:cNvSpPr>
          <p:nvPr/>
        </p:nvSpPr>
        <p:spPr bwMode="auto">
          <a:xfrm>
            <a:off x="1476375" y="3789363"/>
            <a:ext cx="4840288" cy="4572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Arial" charset="0"/>
              </a:rPr>
              <a:t>Odnosno,	 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ΔU = Q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p,T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– pΔV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	</a:t>
            </a:r>
            <a:r>
              <a:rPr lang="sr-Latn-CS" sz="2400">
                <a:solidFill>
                  <a:srgbClr val="000000"/>
                </a:solidFill>
                <a:latin typeface="Arial" charset="0"/>
              </a:rPr>
              <a:t> </a:t>
            </a:r>
          </a:p>
        </p:txBody>
      </p:sp>
      <p:sp>
        <p:nvSpPr>
          <p:cNvPr id="30725" name="Text Box 7"/>
          <p:cNvSpPr txBox="1">
            <a:spLocks noChangeArrowheads="1"/>
          </p:cNvSpPr>
          <p:nvPr/>
        </p:nvSpPr>
        <p:spPr bwMode="auto">
          <a:xfrm>
            <a:off x="971550" y="4797425"/>
            <a:ext cx="7115175" cy="1196975"/>
          </a:xfrm>
          <a:prstGeom prst="rect">
            <a:avLst/>
          </a:prstGeom>
          <a:noFill/>
          <a:ln w="9525">
            <a:solidFill>
              <a:srgbClr val="003366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just"/>
            <a:r>
              <a:rPr lang="sr-Latn-CS" sz="2400">
                <a:latin typeface="Arial" charset="0"/>
              </a:rPr>
              <a:t>Promena unutrašnje energije sistema jednaka je </a:t>
            </a:r>
          </a:p>
          <a:p>
            <a:pPr algn="just"/>
            <a:r>
              <a:rPr lang="sr-Latn-CS" sz="2400">
                <a:latin typeface="Arial" charset="0"/>
              </a:rPr>
              <a:t>zbiru oslobođene (apsorbovane) toplote i izvršenog</a:t>
            </a:r>
          </a:p>
          <a:p>
            <a:pPr algn="just"/>
            <a:r>
              <a:rPr lang="sr-Latn-CS" sz="2400">
                <a:latin typeface="Arial" charset="0"/>
              </a:rPr>
              <a:t>rada (</a:t>
            </a:r>
            <a:r>
              <a:rPr lang="sr-Latn-CS" sz="2400" i="1">
                <a:latin typeface="Arial" charset="0"/>
              </a:rPr>
              <a:t>I zakon termodinamike</a:t>
            </a:r>
            <a:r>
              <a:rPr lang="sr-Latn-CS" sz="2400">
                <a:latin typeface="Arial" charset="0"/>
              </a:rPr>
              <a:t>)</a:t>
            </a:r>
          </a:p>
        </p:txBody>
      </p:sp>
      <p:sp>
        <p:nvSpPr>
          <p:cNvPr id="30726" name="Rectangle 8"/>
          <p:cNvSpPr>
            <a:spLocks noChangeArrowheads="1"/>
          </p:cNvSpPr>
          <p:nvPr/>
        </p:nvSpPr>
        <p:spPr bwMode="auto">
          <a:xfrm>
            <a:off x="1835150" y="5562600"/>
            <a:ext cx="20447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>
              <a:latin typeface="Arial" charset="0"/>
            </a:endParaRPr>
          </a:p>
        </p:txBody>
      </p:sp>
      <p:sp>
        <p:nvSpPr>
          <p:cNvPr id="30727" name="Rectangle 9"/>
          <p:cNvSpPr>
            <a:spLocks noChangeArrowheads="1"/>
          </p:cNvSpPr>
          <p:nvPr/>
        </p:nvSpPr>
        <p:spPr bwMode="auto">
          <a:xfrm>
            <a:off x="4787900" y="53736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sz="2400">
              <a:latin typeface="Arial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4"/>
          <p:cNvSpPr txBox="1">
            <a:spLocks noChangeArrowheads="1"/>
          </p:cNvSpPr>
          <p:nvPr/>
        </p:nvSpPr>
        <p:spPr bwMode="auto">
          <a:xfrm>
            <a:off x="1116013" y="2852738"/>
            <a:ext cx="6911975" cy="337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Latn-CS" sz="2400">
                <a:latin typeface="Arial" charset="0"/>
              </a:rPr>
              <a:t>H = entalpija ili toplotni sadržaj (grčki: enthalpos = toplota):</a:t>
            </a:r>
          </a:p>
          <a:p>
            <a:pPr>
              <a:buFont typeface="Wingdings" pitchFamily="2" charset="2"/>
              <a:buChar char="ü"/>
            </a:pPr>
            <a:r>
              <a:rPr lang="sr-Latn-CS" sz="2400">
                <a:latin typeface="Arial" charset="0"/>
              </a:rPr>
              <a:t> funkcija stanja</a:t>
            </a:r>
          </a:p>
          <a:p>
            <a:pPr>
              <a:buFont typeface="Wingdings" pitchFamily="2" charset="2"/>
              <a:buChar char="ü"/>
            </a:pPr>
            <a:r>
              <a:rPr lang="sr-Latn-CS" sz="2400">
                <a:latin typeface="Arial" charset="0"/>
              </a:rPr>
              <a:t> ne može se odrediti ni izračunati </a:t>
            </a:r>
          </a:p>
          <a:p>
            <a:pPr>
              <a:buFont typeface="Wingdings" pitchFamily="2" charset="2"/>
              <a:buChar char="ü"/>
            </a:pPr>
            <a:r>
              <a:rPr lang="sr-Latn-CS" sz="2400">
                <a:latin typeface="Arial" charset="0"/>
              </a:rPr>
              <a:t> može da se prati njena promena tokom hem.  reakcije: 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Δ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H = ΣH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II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- ΣH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I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	</a:t>
            </a:r>
            <a:endParaRPr lang="sl-SI" sz="2400" i="1">
              <a:solidFill>
                <a:srgbClr val="000000"/>
              </a:solidFill>
              <a:latin typeface="Arial" charset="0"/>
            </a:endParaRPr>
          </a:p>
          <a:p>
            <a:pPr>
              <a:buFont typeface="Wingdings" pitchFamily="2" charset="2"/>
              <a:buNone/>
            </a:pPr>
            <a:endParaRPr lang="sr-Latn-CS" sz="2400">
              <a:solidFill>
                <a:srgbClr val="000000"/>
              </a:solidFill>
              <a:latin typeface="Arial" charset="0"/>
            </a:endParaRPr>
          </a:p>
          <a:p>
            <a:pPr>
              <a:buFont typeface="Wingdings" pitchFamily="2" charset="2"/>
              <a:buNone/>
            </a:pP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Δ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H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&lt; 0 reakcija je egzotermna</a:t>
            </a:r>
            <a:r>
              <a:rPr lang="sl-SI" sz="2400">
                <a:solidFill>
                  <a:srgbClr val="000000"/>
                </a:solidFill>
                <a:latin typeface="Arial" charset="0"/>
              </a:rPr>
              <a:t>;</a:t>
            </a:r>
          </a:p>
          <a:p>
            <a:pPr>
              <a:buFont typeface="Wingdings" pitchFamily="2" charset="2"/>
              <a:buNone/>
            </a:pP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Δ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H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&gt; 0 reakcija je endotermna</a:t>
            </a:r>
            <a:r>
              <a:rPr lang="sr-Latn-CS" sz="2400">
                <a:solidFill>
                  <a:srgbClr val="000000"/>
                </a:solidFill>
                <a:latin typeface="Arial" charset="0"/>
              </a:rPr>
              <a:t>   </a:t>
            </a:r>
          </a:p>
        </p:txBody>
      </p:sp>
      <p:sp>
        <p:nvSpPr>
          <p:cNvPr id="31747" name="Rectangle 5"/>
          <p:cNvSpPr>
            <a:spLocks noChangeArrowheads="1"/>
          </p:cNvSpPr>
          <p:nvPr/>
        </p:nvSpPr>
        <p:spPr bwMode="auto">
          <a:xfrm>
            <a:off x="1476375" y="1844675"/>
            <a:ext cx="2044700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l-SI" sz="28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ΔH = Qp,T</a:t>
            </a:r>
            <a:r>
              <a:rPr lang="sl-SI" sz="1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	</a:t>
            </a:r>
            <a:r>
              <a:rPr lang="sr-Latn-CS" sz="900">
                <a:latin typeface="Arial" charset="0"/>
              </a:rPr>
              <a:t> </a:t>
            </a:r>
            <a:endParaRPr lang="sr-Latn-CS">
              <a:latin typeface="Arial" charset="0"/>
            </a:endParaRPr>
          </a:p>
          <a:p>
            <a:pPr eaLnBrk="0" hangingPunct="0"/>
            <a:endParaRPr lang="sr-Latn-CS">
              <a:latin typeface="Arial" charset="0"/>
            </a:endParaRPr>
          </a:p>
        </p:txBody>
      </p:sp>
      <p:sp>
        <p:nvSpPr>
          <p:cNvPr id="31748" name="Rectangle 6"/>
          <p:cNvSpPr>
            <a:spLocks noChangeArrowheads="1"/>
          </p:cNvSpPr>
          <p:nvPr/>
        </p:nvSpPr>
        <p:spPr bwMode="auto">
          <a:xfrm>
            <a:off x="4067175" y="1773238"/>
            <a:ext cx="2651125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l-SI" sz="28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ΔH = ΔU + pΔV</a:t>
            </a:r>
            <a:r>
              <a:rPr lang="sr-Latn-CS" sz="2400">
                <a:latin typeface="Arial" charset="0"/>
              </a:rPr>
              <a:t> </a:t>
            </a:r>
          </a:p>
          <a:p>
            <a:pPr eaLnBrk="0" hangingPunct="0"/>
            <a:endParaRPr lang="sr-Latn-CS">
              <a:latin typeface="Arial" charset="0"/>
            </a:endParaRPr>
          </a:p>
        </p:txBody>
      </p:sp>
      <p:sp>
        <p:nvSpPr>
          <p:cNvPr id="31749" name="Text Box 8"/>
          <p:cNvSpPr txBox="1">
            <a:spLocks noChangeArrowheads="1"/>
          </p:cNvSpPr>
          <p:nvPr/>
        </p:nvSpPr>
        <p:spPr bwMode="auto">
          <a:xfrm>
            <a:off x="827088" y="620713"/>
            <a:ext cx="7659687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just"/>
            <a:r>
              <a:rPr lang="sr-Latn-CS" sz="2600">
                <a:latin typeface="Arial" charset="0"/>
              </a:rPr>
              <a:t>Veličina </a:t>
            </a:r>
            <a:r>
              <a:rPr lang="sl-SI" sz="2600" i="1">
                <a:solidFill>
                  <a:srgbClr val="000000"/>
                </a:solidFill>
                <a:latin typeface="Arial" charset="0"/>
              </a:rPr>
              <a:t>ΔU + pΔV </a:t>
            </a:r>
            <a:r>
              <a:rPr lang="sr-Latn-CS" sz="2600">
                <a:latin typeface="Arial" charset="0"/>
              </a:rPr>
              <a:t>  predstavlja promenu određene</a:t>
            </a:r>
          </a:p>
          <a:p>
            <a:pPr algn="just"/>
            <a:r>
              <a:rPr lang="sr-Latn-CS" sz="2600">
                <a:latin typeface="Arial" charset="0"/>
              </a:rPr>
              <a:t>funkcije stanja koja odgovara toploti reakcije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4"/>
          <p:cNvSpPr txBox="1">
            <a:spLocks noChangeArrowheads="1"/>
          </p:cNvSpPr>
          <p:nvPr/>
        </p:nvSpPr>
        <p:spPr bwMode="auto">
          <a:xfrm>
            <a:off x="827088" y="476250"/>
            <a:ext cx="7426325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just"/>
            <a:r>
              <a:rPr lang="sr-Latn-CS" sz="2400">
                <a:latin typeface="Arial" charset="0"/>
              </a:rPr>
              <a:t>Radi lakšeg upoređivanja toplotnih efekata različitih</a:t>
            </a:r>
          </a:p>
          <a:p>
            <a:pPr algn="just"/>
            <a:r>
              <a:rPr lang="sr-Latn-CS" sz="2400">
                <a:latin typeface="Arial" charset="0"/>
              </a:rPr>
              <a:t>reakcija promena entalpije u toku reakcije izražava se</a:t>
            </a:r>
          </a:p>
          <a:p>
            <a:pPr algn="just"/>
            <a:r>
              <a:rPr lang="sr-Latn-CS" sz="2400">
                <a:latin typeface="Arial" charset="0"/>
              </a:rPr>
              <a:t>pri standardnim uslovima:</a:t>
            </a:r>
          </a:p>
          <a:p>
            <a:pPr algn="just"/>
            <a:r>
              <a:rPr lang="sl-SI" sz="2400">
                <a:solidFill>
                  <a:srgbClr val="000000"/>
                </a:solidFill>
                <a:latin typeface="Arial" charset="0"/>
              </a:rPr>
              <a:t>	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temperatura od 25ºC (298,15 K)</a:t>
            </a:r>
            <a:r>
              <a:rPr lang="sl-SI" sz="2400">
                <a:solidFill>
                  <a:srgbClr val="000000"/>
                </a:solidFill>
                <a:latin typeface="Arial" charset="0"/>
              </a:rPr>
              <a:t>,</a:t>
            </a:r>
          </a:p>
          <a:p>
            <a:pPr algn="just"/>
            <a:r>
              <a:rPr lang="sl-SI" sz="2400">
                <a:solidFill>
                  <a:srgbClr val="000000"/>
                </a:solidFill>
                <a:latin typeface="Arial" charset="0"/>
              </a:rPr>
              <a:t>	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pritisak od jedne atmosfere (101325 Pa)</a:t>
            </a:r>
            <a:r>
              <a:rPr lang="sr-Latn-CS" sz="2400">
                <a:solidFill>
                  <a:srgbClr val="000000"/>
                </a:solidFill>
                <a:latin typeface="Arial" charset="0"/>
              </a:rPr>
              <a:t>  </a:t>
            </a:r>
          </a:p>
          <a:p>
            <a:pPr algn="just"/>
            <a:r>
              <a:rPr lang="sl-SI" sz="2400">
                <a:solidFill>
                  <a:srgbClr val="000000"/>
                </a:solidFill>
                <a:latin typeface="Arial" charset="0"/>
              </a:rPr>
              <a:t>	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aktivitet 1 za sve komponente reakcije</a:t>
            </a:r>
            <a:r>
              <a:rPr lang="sr-Latn-CS" sz="2400">
                <a:solidFill>
                  <a:srgbClr val="000000"/>
                </a:solidFill>
                <a:latin typeface="Arial" charset="0"/>
              </a:rPr>
              <a:t> </a:t>
            </a:r>
          </a:p>
        </p:txBody>
      </p:sp>
      <p:sp>
        <p:nvSpPr>
          <p:cNvPr id="32771" name="Text Box 5"/>
          <p:cNvSpPr txBox="1">
            <a:spLocks noChangeArrowheads="1"/>
          </p:cNvSpPr>
          <p:nvPr/>
        </p:nvSpPr>
        <p:spPr bwMode="auto">
          <a:xfrm>
            <a:off x="900113" y="2924175"/>
            <a:ext cx="7569200" cy="337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just"/>
            <a:r>
              <a:rPr lang="sr-Latn-CS" sz="2400">
                <a:latin typeface="Arial" charset="0"/>
              </a:rPr>
              <a:t>Promena entalpije pri reakciji jednog mola reaktanata </a:t>
            </a:r>
          </a:p>
          <a:p>
            <a:pPr algn="just"/>
            <a:r>
              <a:rPr lang="sr-Latn-CS" sz="2400">
                <a:latin typeface="Arial" charset="0"/>
              </a:rPr>
              <a:t>ili proizvoda pri standardnim uslovima = 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standardna </a:t>
            </a:r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pPr algn="just"/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molarna reakciona entalpija, 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Δ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H</a:t>
            </a:r>
            <a:r>
              <a:rPr lang="sl-SI" sz="2400" i="1" baseline="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0 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(Jmol</a:t>
            </a:r>
            <a:r>
              <a:rPr lang="sl-SI" sz="2400" baseline="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-1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).</a:t>
            </a:r>
            <a:r>
              <a:rPr lang="sr-Latn-CS" sz="2400">
                <a:solidFill>
                  <a:srgbClr val="000000"/>
                </a:solidFill>
                <a:latin typeface="Arial" charset="0"/>
              </a:rPr>
              <a:t> Izračunava </a:t>
            </a:r>
          </a:p>
          <a:p>
            <a:pPr algn="just"/>
            <a:r>
              <a:rPr lang="sr-Latn-CS" sz="2400">
                <a:solidFill>
                  <a:srgbClr val="000000"/>
                </a:solidFill>
                <a:latin typeface="Arial" charset="0"/>
              </a:rPr>
              <a:t>se na osnovu Hesovog zakona:</a:t>
            </a:r>
          </a:p>
          <a:p>
            <a:pPr algn="just"/>
            <a:r>
              <a:rPr lang="sl-SI" sz="2400" i="1">
                <a:solidFill>
                  <a:srgbClr val="000000"/>
                </a:solidFill>
                <a:latin typeface="Arial" charset="0"/>
              </a:rPr>
              <a:t>				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Δ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H</a:t>
            </a:r>
            <a:r>
              <a:rPr lang="sl-SI" sz="2400" i="1" baseline="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0 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= Σ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p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Δ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f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H</a:t>
            </a:r>
            <a:r>
              <a:rPr lang="sl-SI" sz="2400" i="1" baseline="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0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- Σ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Δ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f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H</a:t>
            </a:r>
            <a:r>
              <a:rPr lang="sl-SI" sz="2400" i="1" baseline="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0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	</a:t>
            </a:r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pPr algn="just"/>
            <a:endParaRPr lang="sl-SI" sz="2400" i="1">
              <a:solidFill>
                <a:srgbClr val="000000"/>
              </a:solidFill>
              <a:latin typeface="Arial" charset="0"/>
            </a:endParaRPr>
          </a:p>
          <a:p>
            <a:pPr algn="just"/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Δ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f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H</a:t>
            </a:r>
            <a:r>
              <a:rPr lang="sl-SI" sz="2400" i="1" baseline="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0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sl-SI" sz="2400">
                <a:solidFill>
                  <a:srgbClr val="000000"/>
                </a:solidFill>
                <a:latin typeface="Arial" charset="0"/>
              </a:rPr>
              <a:t>= 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standardna molarna entalpija građenja</a:t>
            </a:r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pPr algn="just"/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jednog mola jedinjenja</a:t>
            </a:r>
            <a:r>
              <a:rPr lang="en-US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iz najstabilnijeg oblika</a:t>
            </a:r>
            <a:r>
              <a:rPr lang="sl-SI" sz="2400">
                <a:solidFill>
                  <a:srgbClr val="000000"/>
                </a:solidFill>
                <a:latin typeface="Arial" charset="0"/>
              </a:rPr>
              <a:t> 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njegovih </a:t>
            </a:r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pPr algn="just"/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elemenata pri standardnim termohemijskim uslovima</a:t>
            </a:r>
            <a:r>
              <a:rPr lang="sr-Latn-CS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sr-Latn-CS" sz="2400">
                <a:solidFill>
                  <a:srgbClr val="000000"/>
                </a:solidFill>
                <a:latin typeface="Arial" charset="0"/>
              </a:rPr>
              <a:t>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4"/>
          <p:cNvSpPr>
            <a:spLocks noChangeArrowheads="1"/>
          </p:cNvSpPr>
          <p:nvPr/>
        </p:nvSpPr>
        <p:spPr bwMode="auto">
          <a:xfrm>
            <a:off x="1331913" y="1524000"/>
            <a:ext cx="5708650" cy="2870200"/>
          </a:xfrm>
          <a:prstGeom prst="rect">
            <a:avLst/>
          </a:prstGeom>
          <a:solidFill>
            <a:srgbClr val="D9D9D9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sr-Latn-CS" sz="28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Hesov zakon</a:t>
            </a:r>
            <a:r>
              <a:rPr lang="sr-Latn-CS" sz="28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: </a:t>
            </a:r>
            <a:endParaRPr lang="sr-Latn-CS" sz="2800">
              <a:solidFill>
                <a:srgbClr val="000000"/>
              </a:solidFill>
              <a:latin typeface="Arial" charset="0"/>
            </a:endParaRPr>
          </a:p>
          <a:p>
            <a:pPr algn="just">
              <a:lnSpc>
                <a:spcPct val="130000"/>
              </a:lnSpc>
            </a:pPr>
            <a:r>
              <a:rPr lang="sr-Latn-CS" sz="28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Promena reakcione entalpije </a:t>
            </a:r>
            <a:endParaRPr lang="sr-Latn-CS" sz="2800">
              <a:solidFill>
                <a:srgbClr val="000000"/>
              </a:solidFill>
              <a:latin typeface="Arial" charset="0"/>
            </a:endParaRPr>
          </a:p>
          <a:p>
            <a:pPr algn="just">
              <a:lnSpc>
                <a:spcPct val="130000"/>
              </a:lnSpc>
            </a:pPr>
            <a:r>
              <a:rPr lang="sr-Latn-CS" sz="28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jednaka je razlici entalpija krajnjeg </a:t>
            </a:r>
            <a:endParaRPr lang="sr-Latn-CS" sz="2800">
              <a:solidFill>
                <a:srgbClr val="000000"/>
              </a:solidFill>
              <a:latin typeface="Arial" charset="0"/>
            </a:endParaRPr>
          </a:p>
          <a:p>
            <a:pPr algn="just">
              <a:lnSpc>
                <a:spcPct val="130000"/>
              </a:lnSpc>
            </a:pPr>
            <a:r>
              <a:rPr lang="sr-Latn-CS" sz="28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i početnog stanja i nezavisna je od </a:t>
            </a:r>
            <a:endParaRPr lang="sr-Latn-CS" sz="2800">
              <a:solidFill>
                <a:srgbClr val="000000"/>
              </a:solidFill>
              <a:latin typeface="Arial" charset="0"/>
            </a:endParaRPr>
          </a:p>
          <a:p>
            <a:pPr algn="just">
              <a:lnSpc>
                <a:spcPct val="130000"/>
              </a:lnSpc>
            </a:pPr>
            <a:r>
              <a:rPr lang="sr-Latn-CS" sz="28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puta odigravanja reakcije</a:t>
            </a:r>
            <a:r>
              <a:rPr lang="sr-Latn-CS" sz="1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.</a:t>
            </a:r>
            <a:endParaRPr lang="sr-Latn-CS">
              <a:latin typeface="Arial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4"/>
          <p:cNvSpPr txBox="1">
            <a:spLocks noChangeArrowheads="1"/>
          </p:cNvSpPr>
          <p:nvPr/>
        </p:nvSpPr>
        <p:spPr bwMode="auto">
          <a:xfrm>
            <a:off x="1023938" y="1143000"/>
            <a:ext cx="7464425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Arial" charset="0"/>
              </a:rPr>
              <a:t>Samo smanjenjem ukupne reakcione entalpije sistem</a:t>
            </a:r>
          </a:p>
          <a:p>
            <a:r>
              <a:rPr lang="sr-Latn-CS" sz="2400">
                <a:latin typeface="Arial" charset="0"/>
              </a:rPr>
              <a:t>se stabilizuje odavanjem toplotne energije</a:t>
            </a:r>
          </a:p>
          <a:p>
            <a:endParaRPr lang="sr-Latn-CS" sz="2400">
              <a:latin typeface="Arial" charset="0"/>
            </a:endParaRPr>
          </a:p>
          <a:p>
            <a:r>
              <a:rPr lang="sr-Latn-CS" sz="2400">
                <a:latin typeface="Arial" charset="0"/>
                <a:sym typeface="Wingdings 3" pitchFamily="18" charset="2"/>
              </a:rPr>
              <a:t> spontano se mogu odigravati samo </a:t>
            </a:r>
          </a:p>
          <a:p>
            <a:r>
              <a:rPr lang="sr-Latn-CS" sz="2400">
                <a:latin typeface="Arial" charset="0"/>
                <a:sym typeface="Wingdings 3" pitchFamily="18" charset="2"/>
              </a:rPr>
              <a:t>    egzotermne reakcije?!?</a:t>
            </a:r>
          </a:p>
          <a:p>
            <a:endParaRPr lang="sr-Latn-CS" sz="2400">
              <a:latin typeface="Arial" charset="0"/>
              <a:sym typeface="Wingdings 3" pitchFamily="18" charset="2"/>
            </a:endParaRPr>
          </a:p>
          <a:p>
            <a:r>
              <a:rPr lang="sr-Latn-CS" sz="2400">
                <a:latin typeface="Arial" charset="0"/>
                <a:sym typeface="Wingdings 3" pitchFamily="18" charset="2"/>
              </a:rPr>
              <a:t>NIJE TAČNO! </a:t>
            </a:r>
          </a:p>
          <a:p>
            <a:endParaRPr lang="sr-Latn-CS" sz="2400">
              <a:latin typeface="Arial" charset="0"/>
              <a:sym typeface="Wingdings 3" pitchFamily="18" charset="2"/>
            </a:endParaRPr>
          </a:p>
          <a:p>
            <a:r>
              <a:rPr lang="sr-Latn-CS" sz="2400">
                <a:latin typeface="Arial" charset="0"/>
                <a:sym typeface="Wingdings 3" pitchFamily="18" charset="2"/>
              </a:rPr>
              <a:t>Čitav niz endotermnih procesa se odigrava spontano</a:t>
            </a:r>
          </a:p>
          <a:p>
            <a:endParaRPr lang="sr-Latn-CS" sz="2400">
              <a:latin typeface="Arial" charset="0"/>
              <a:sym typeface="Wingdings 3" pitchFamily="18" charset="2"/>
            </a:endParaRPr>
          </a:p>
          <a:p>
            <a:pPr>
              <a:buFont typeface="Wingdings 3" pitchFamily="18" charset="2"/>
              <a:buChar char="["/>
            </a:pPr>
            <a:r>
              <a:rPr lang="sr-Latn-CS" sz="2400">
                <a:latin typeface="Arial" charset="0"/>
                <a:sym typeface="Wingdings 3" pitchFamily="18" charset="2"/>
              </a:rPr>
              <a:t> Na spontanost toka hemijske reakcije utiču i</a:t>
            </a:r>
          </a:p>
          <a:p>
            <a:pPr>
              <a:buFont typeface="Wingdings 3" pitchFamily="18" charset="2"/>
              <a:buNone/>
            </a:pPr>
            <a:r>
              <a:rPr lang="sr-Latn-CS" sz="2400">
                <a:latin typeface="Arial" charset="0"/>
                <a:sym typeface="Wingdings 3" pitchFamily="18" charset="2"/>
              </a:rPr>
              <a:t>    neki drugi faktori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333375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sr-Latn-CS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Entropija</a:t>
            </a:r>
          </a:p>
        </p:txBody>
      </p:sp>
      <p:sp>
        <p:nvSpPr>
          <p:cNvPr id="35843" name="Text Box 5"/>
          <p:cNvSpPr txBox="1">
            <a:spLocks noChangeArrowheads="1"/>
          </p:cNvSpPr>
          <p:nvPr/>
        </p:nvSpPr>
        <p:spPr bwMode="auto">
          <a:xfrm>
            <a:off x="900113" y="1700213"/>
            <a:ext cx="7839075" cy="415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Arial" charset="0"/>
              </a:rPr>
              <a:t>Toplota koja se oslobađa (apsorbuje) tokom reakcije</a:t>
            </a:r>
          </a:p>
          <a:p>
            <a:r>
              <a:rPr lang="sr-Latn-CS" sz="2400">
                <a:latin typeface="Arial" charset="0"/>
              </a:rPr>
              <a:t>može se samo delimično pretvoriti u druge oblike</a:t>
            </a:r>
          </a:p>
          <a:p>
            <a:r>
              <a:rPr lang="sr-Latn-CS" sz="2400">
                <a:latin typeface="Arial" charset="0"/>
              </a:rPr>
              <a:t>energije (koristan rad).</a:t>
            </a:r>
          </a:p>
          <a:p>
            <a:endParaRPr lang="sr-Latn-CS" sz="2400">
              <a:latin typeface="Arial" charset="0"/>
            </a:endParaRPr>
          </a:p>
          <a:p>
            <a:r>
              <a:rPr lang="sl-SI" sz="2400">
                <a:solidFill>
                  <a:srgbClr val="000000"/>
                </a:solidFill>
                <a:latin typeface="Arial" charset="0"/>
              </a:rPr>
              <a:t>D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eo energije koji se maksimalno može pretvoriti u</a:t>
            </a:r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rad naziva se </a:t>
            </a:r>
            <a:r>
              <a:rPr lang="sl-SI" sz="2400" b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slobodna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ili Gibsova (Gibbs) energija</a:t>
            </a:r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(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II zakon termodinamike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).</a:t>
            </a:r>
            <a:r>
              <a:rPr lang="sr-Latn-CS" sz="2400">
                <a:solidFill>
                  <a:srgbClr val="000000"/>
                </a:solidFill>
                <a:latin typeface="Arial" charset="0"/>
              </a:rPr>
              <a:t> </a:t>
            </a:r>
          </a:p>
          <a:p>
            <a:endParaRPr lang="sr-Latn-CS" sz="2400">
              <a:solidFill>
                <a:srgbClr val="000000"/>
              </a:solidFill>
              <a:latin typeface="Arial" charset="0"/>
            </a:endParaRPr>
          </a:p>
          <a:p>
            <a:r>
              <a:rPr lang="sl-SI" sz="2400">
                <a:solidFill>
                  <a:srgbClr val="000000"/>
                </a:solidFill>
                <a:latin typeface="Arial" charset="0"/>
              </a:rPr>
              <a:t>D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eo toplote ostaje vezan u sistemu kao toplota za </a:t>
            </a:r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kretanje čestica pri prelasku iz jednog stanja uređenosti </a:t>
            </a:r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sistema u drugo</a:t>
            </a:r>
            <a:r>
              <a:rPr lang="en-US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(vezana energija)</a:t>
            </a:r>
            <a:r>
              <a:rPr lang="sr-Latn-CS" sz="2400">
                <a:solidFill>
                  <a:srgbClr val="000000"/>
                </a:solidFill>
                <a:latin typeface="Arial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4"/>
          <p:cNvSpPr txBox="1">
            <a:spLocks noChangeArrowheads="1"/>
          </p:cNvSpPr>
          <p:nvPr/>
        </p:nvSpPr>
        <p:spPr bwMode="auto">
          <a:xfrm>
            <a:off x="1023938" y="1000125"/>
            <a:ext cx="7456487" cy="4900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Arial" charset="0"/>
              </a:rPr>
              <a:t>Viša 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temperatura sistema 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  <a:sym typeface="Wingdings 3" pitchFamily="18" charset="2"/>
              </a:rPr>
              <a:t>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veće kretanje molekula</a:t>
            </a:r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pPr>
              <a:buFont typeface="Wingdings 3" pitchFamily="18" charset="2"/>
              <a:buChar char="["/>
            </a:pP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veća neuređenost </a:t>
            </a:r>
            <a:r>
              <a:rPr lang="en-US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sistema</a:t>
            </a:r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pPr>
              <a:buFont typeface="Wingdings 3" pitchFamily="18" charset="2"/>
              <a:buChar char="["/>
            </a:pPr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pPr>
              <a:buFont typeface="Wingdings 3" pitchFamily="18" charset="2"/>
              <a:buNone/>
            </a:pP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Mera neuređenosti izražava se entropijom sistema 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</a:t>
            </a:r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pPr>
              <a:buFont typeface="Wingdings 3" pitchFamily="18" charset="2"/>
              <a:buNone/>
            </a:pP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(grčki: entropos = pretvaranje)</a:t>
            </a:r>
            <a:r>
              <a:rPr lang="sr-Latn-CS" sz="2400">
                <a:solidFill>
                  <a:srgbClr val="000000"/>
                </a:solidFill>
                <a:latin typeface="Arial" charset="0"/>
              </a:rPr>
              <a:t> </a:t>
            </a:r>
          </a:p>
          <a:p>
            <a:pPr>
              <a:buFont typeface="Wingdings 3" pitchFamily="18" charset="2"/>
              <a:buNone/>
            </a:pPr>
            <a:endParaRPr lang="sr-Latn-CS" sz="2400">
              <a:solidFill>
                <a:srgbClr val="000000"/>
              </a:solidFill>
              <a:latin typeface="Arial" charset="0"/>
            </a:endParaRPr>
          </a:p>
          <a:p>
            <a:pPr>
              <a:buFont typeface="Wingdings 3" pitchFamily="18" charset="2"/>
              <a:buNone/>
            </a:pP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Sa stanovišta termodinamičke statistike, entropija se </a:t>
            </a:r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pPr>
              <a:buFont typeface="Wingdings 3" pitchFamily="18" charset="2"/>
              <a:buNone/>
            </a:pP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dovodi u vezu sa termodinamičkom verovatnoćom </a:t>
            </a:r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pPr>
              <a:buFont typeface="Wingdings 3" pitchFamily="18" charset="2"/>
              <a:buNone/>
            </a:pP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stanja, W</a:t>
            </a:r>
            <a:r>
              <a:rPr lang="sl-SI" sz="2400">
                <a:solidFill>
                  <a:srgbClr val="000000"/>
                </a:solidFill>
                <a:latin typeface="Arial" charset="0"/>
              </a:rPr>
              <a:t>: </a:t>
            </a:r>
          </a:p>
          <a:p>
            <a:pPr>
              <a:buFont typeface="Wingdings 3" pitchFamily="18" charset="2"/>
              <a:buNone/>
            </a:pPr>
            <a:r>
              <a:rPr lang="sl-SI" sz="2400">
                <a:solidFill>
                  <a:srgbClr val="000000"/>
                </a:solidFill>
                <a:latin typeface="Arial" charset="0"/>
              </a:rPr>
              <a:t>		</a:t>
            </a:r>
            <a:r>
              <a:rPr lang="sl-SI" sz="28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 = K</a:t>
            </a:r>
            <a:r>
              <a:rPr lang="sl-SI" sz="28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b</a:t>
            </a:r>
            <a:r>
              <a:rPr lang="sl-SI" sz="28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lnW</a:t>
            </a:r>
            <a:r>
              <a:rPr lang="sl-SI" sz="28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	</a:t>
            </a:r>
            <a:r>
              <a:rPr lang="sr-Latn-CS" sz="2800">
                <a:solidFill>
                  <a:srgbClr val="000000"/>
                </a:solidFill>
                <a:latin typeface="Arial" charset="0"/>
              </a:rPr>
              <a:t> </a:t>
            </a:r>
          </a:p>
          <a:p>
            <a:pPr>
              <a:buFont typeface="Wingdings 3" pitchFamily="18" charset="2"/>
              <a:buNone/>
            </a:pPr>
            <a:endParaRPr lang="sl-SI" sz="2400" i="1">
              <a:solidFill>
                <a:srgbClr val="000000"/>
              </a:solidFill>
              <a:latin typeface="Arial" charset="0"/>
            </a:endParaRPr>
          </a:p>
          <a:p>
            <a:pPr>
              <a:buFont typeface="Wingdings 3" pitchFamily="18" charset="2"/>
              <a:buNone/>
            </a:pP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K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b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sl-SI" sz="2400">
                <a:solidFill>
                  <a:srgbClr val="000000"/>
                </a:solidFill>
                <a:latin typeface="Arial" charset="0"/>
              </a:rPr>
              <a:t>= 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Bolcmanova konstanta</a:t>
            </a:r>
            <a:r>
              <a:rPr lang="sl-SI" sz="2400">
                <a:solidFill>
                  <a:srgbClr val="000000"/>
                </a:solidFill>
                <a:latin typeface="Arial" charset="0"/>
              </a:rPr>
              <a:t>; 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W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odgovara verovatnoći </a:t>
            </a:r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pPr>
              <a:buFont typeface="Wingdings 3" pitchFamily="18" charset="2"/>
              <a:buNone/>
            </a:pP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svih mikrostanja i zavisi od prirode sistema</a:t>
            </a:r>
            <a:r>
              <a:rPr lang="sr-Latn-CS" sz="2400">
                <a:solidFill>
                  <a:srgbClr val="000000"/>
                </a:solidFill>
                <a:latin typeface="Arial" charset="0"/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4"/>
          <p:cNvSpPr>
            <a:spLocks noChangeArrowheads="1"/>
          </p:cNvSpPr>
          <p:nvPr/>
        </p:nvSpPr>
        <p:spPr bwMode="auto">
          <a:xfrm>
            <a:off x="827088" y="836613"/>
            <a:ext cx="8088312" cy="508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Pri apsolutnoj nuli (-273,15°C) sve supstance</a:t>
            </a:r>
            <a:r>
              <a:rPr lang="sl-SI" sz="2400">
                <a:solidFill>
                  <a:srgbClr val="000000"/>
                </a:solidFill>
                <a:latin typeface="Arial" charset="0"/>
              </a:rPr>
              <a:t> 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grade </a:t>
            </a:r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savršene kristale sa pravilnim rasporedom čestica </a:t>
            </a:r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najniže energije</a:t>
            </a:r>
            <a:r>
              <a:rPr lang="sl-SI" sz="2400">
                <a:solidFill>
                  <a:srgbClr val="000000"/>
                </a:solidFill>
                <a:latin typeface="Arial" charset="0"/>
              </a:rPr>
              <a:t> </a:t>
            </a:r>
            <a:r>
              <a:rPr lang="sl-SI" sz="2400">
                <a:solidFill>
                  <a:srgbClr val="000000"/>
                </a:solidFill>
                <a:latin typeface="Arial" charset="0"/>
                <a:sym typeface="Wingdings 3" pitchFamily="18" charset="2"/>
              </a:rPr>
              <a:t>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moguće je samo jedno mikrostanje. </a:t>
            </a:r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Tada je </a:t>
            </a:r>
            <a:r>
              <a:rPr lang="sl-SI" sz="2400">
                <a:solidFill>
                  <a:srgbClr val="000000"/>
                </a:solidFill>
                <a:latin typeface="Arial" charset="0"/>
              </a:rPr>
              <a:t>  W = 1, a S = 0 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(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III zakon termodinamike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). </a:t>
            </a:r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  <a:sym typeface="Wingdings 3" pitchFamily="18" charset="2"/>
              </a:rPr>
              <a:t></a:t>
            </a:r>
            <a:r>
              <a:rPr lang="sl-SI" sz="2400">
                <a:solidFill>
                  <a:srgbClr val="000000"/>
                </a:solidFill>
                <a:latin typeface="Arial" charset="0"/>
                <a:sym typeface="Wingdings 3" pitchFamily="18" charset="2"/>
              </a:rPr>
              <a:t> </a:t>
            </a:r>
            <a:r>
              <a:rPr lang="sl-SI" sz="2400">
                <a:solidFill>
                  <a:srgbClr val="000000"/>
                </a:solidFill>
                <a:latin typeface="Arial" charset="0"/>
              </a:rPr>
              <a:t>E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ntropija </a:t>
            </a:r>
            <a:r>
              <a:rPr lang="sl-SI" sz="2400">
                <a:solidFill>
                  <a:srgbClr val="000000"/>
                </a:solidFill>
                <a:latin typeface="Arial" charset="0"/>
              </a:rPr>
              <a:t>se (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za razliku od entalpije</a:t>
            </a:r>
            <a:r>
              <a:rPr lang="sl-SI" sz="2400">
                <a:solidFill>
                  <a:srgbClr val="000000"/>
                </a:solidFill>
                <a:latin typeface="Arial" charset="0"/>
              </a:rPr>
              <a:t>)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može odrediti </a:t>
            </a:r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apsolutnom vrednošću pri bilo kojoj drugoj temperaturi.</a:t>
            </a:r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endParaRPr lang="sl-SI" sz="2800">
              <a:solidFill>
                <a:srgbClr val="000000"/>
              </a:solidFill>
              <a:latin typeface="Arial" charset="0"/>
            </a:endParaRPr>
          </a:p>
          <a:p>
            <a:r>
              <a:rPr lang="sl-SI" sz="2800" i="1">
                <a:solidFill>
                  <a:srgbClr val="000000"/>
                </a:solidFill>
                <a:latin typeface="Arial" charset="0"/>
              </a:rPr>
              <a:t>	</a:t>
            </a:r>
            <a:r>
              <a:rPr lang="sl-SI" sz="28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Δ</a:t>
            </a:r>
            <a:r>
              <a:rPr lang="sl-SI" sz="28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8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</a:t>
            </a:r>
            <a:r>
              <a:rPr lang="sl-SI" sz="2800" i="1" baseline="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0</a:t>
            </a:r>
            <a:r>
              <a:rPr lang="sl-SI" sz="28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= Σ</a:t>
            </a:r>
            <a:r>
              <a:rPr lang="sl-SI" sz="28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p</a:t>
            </a:r>
            <a:r>
              <a:rPr lang="sl-SI" sz="28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</a:t>
            </a:r>
            <a:r>
              <a:rPr lang="sl-SI" sz="28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p</a:t>
            </a:r>
            <a:r>
              <a:rPr lang="sl-SI" sz="2800" i="1" baseline="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0</a:t>
            </a:r>
            <a:r>
              <a:rPr lang="sl-SI" sz="28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– Σ</a:t>
            </a:r>
            <a:r>
              <a:rPr lang="sl-SI" sz="28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8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</a:t>
            </a:r>
            <a:r>
              <a:rPr lang="sl-SI" sz="28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800" i="1" baseline="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0</a:t>
            </a:r>
            <a:r>
              <a:rPr lang="sl-SI" sz="28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	</a:t>
            </a:r>
            <a:endParaRPr lang="sl-SI" sz="2800" i="1">
              <a:solidFill>
                <a:srgbClr val="000000"/>
              </a:solidFill>
              <a:latin typeface="Arial" charset="0"/>
            </a:endParaRPr>
          </a:p>
          <a:p>
            <a:endParaRPr lang="sl-SI" sz="2800" i="1">
              <a:solidFill>
                <a:srgbClr val="000000"/>
              </a:solidFill>
              <a:latin typeface="Arial" charset="0"/>
            </a:endParaRPr>
          </a:p>
          <a:p>
            <a:r>
              <a:rPr lang="sr-Latn-CS" sz="28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sr-Latn-CS" sz="2400">
                <a:latin typeface="Arial" charset="0"/>
              </a:rPr>
              <a:t> 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Δ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</a:t>
            </a:r>
            <a:r>
              <a:rPr lang="sl-SI" sz="2400" i="1" baseline="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0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promena standardne molarne entropije date reakcije</a:t>
            </a:r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Δ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</a:t>
            </a:r>
            <a:r>
              <a:rPr lang="sl-SI" sz="2400" i="1" baseline="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0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&gt; 0 </a:t>
            </a:r>
            <a:r>
              <a:rPr lang="sr-Latn-CS" sz="2400">
                <a:solidFill>
                  <a:srgbClr val="000000"/>
                </a:solidFill>
                <a:latin typeface="Arial" charset="0"/>
              </a:rPr>
              <a:t> </a:t>
            </a:r>
            <a:r>
              <a:rPr lang="sr-Latn-CS" sz="2400">
                <a:solidFill>
                  <a:srgbClr val="000000"/>
                </a:solidFill>
                <a:latin typeface="Arial" charset="0"/>
                <a:sym typeface="Wingdings 3" pitchFamily="18" charset="2"/>
              </a:rPr>
              <a:t> reakcija se spontano odvija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476250"/>
            <a:ext cx="8229600" cy="919163"/>
          </a:xfrm>
        </p:spPr>
        <p:txBody>
          <a:bodyPr/>
          <a:lstStyle/>
          <a:p>
            <a:pPr>
              <a:defRPr/>
            </a:pPr>
            <a:r>
              <a:rPr lang="sr-Latn-CS" sz="360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Slobodna ili Gibsova energija i</a:t>
            </a:r>
            <a:br>
              <a:rPr lang="sr-Latn-CS" sz="360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sr-Latn-CS" sz="360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konstanta ravnoteže</a:t>
            </a:r>
          </a:p>
        </p:txBody>
      </p:sp>
      <p:sp>
        <p:nvSpPr>
          <p:cNvPr id="38915" name="Text Box 5"/>
          <p:cNvSpPr txBox="1">
            <a:spLocks noChangeArrowheads="1"/>
          </p:cNvSpPr>
          <p:nvPr/>
        </p:nvSpPr>
        <p:spPr bwMode="auto">
          <a:xfrm>
            <a:off x="611188" y="2060575"/>
            <a:ext cx="8205787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 dirty="0">
                <a:latin typeface="Arial" charset="0"/>
              </a:rPr>
              <a:t>Smer </a:t>
            </a:r>
            <a:r>
              <a:rPr lang="sl-SI" sz="24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spontano</a:t>
            </a:r>
            <a:r>
              <a:rPr lang="sl-SI" sz="2400" dirty="0">
                <a:solidFill>
                  <a:srgbClr val="000000"/>
                </a:solidFill>
                <a:latin typeface="Arial" charset="0"/>
              </a:rPr>
              <a:t>g</a:t>
            </a:r>
            <a:r>
              <a:rPr lang="sl-SI" sz="24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odigrava</a:t>
            </a:r>
            <a:r>
              <a:rPr lang="sl-SI" sz="2400" dirty="0">
                <a:solidFill>
                  <a:srgbClr val="000000"/>
                </a:solidFill>
                <a:latin typeface="Arial" charset="0"/>
              </a:rPr>
              <a:t>nja</a:t>
            </a:r>
            <a:r>
              <a:rPr lang="sl-SI" sz="24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nek</a:t>
            </a:r>
            <a:r>
              <a:rPr lang="sl-SI" sz="2400" dirty="0">
                <a:solidFill>
                  <a:srgbClr val="000000"/>
                </a:solidFill>
                <a:latin typeface="Arial" charset="0"/>
              </a:rPr>
              <a:t>e</a:t>
            </a:r>
            <a:r>
              <a:rPr lang="sl-SI" sz="24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hemijsk</a:t>
            </a:r>
            <a:r>
              <a:rPr lang="sl-SI" sz="2400" dirty="0">
                <a:solidFill>
                  <a:srgbClr val="000000"/>
                </a:solidFill>
                <a:latin typeface="Arial" charset="0"/>
              </a:rPr>
              <a:t>e</a:t>
            </a:r>
            <a:r>
              <a:rPr lang="sl-SI" sz="24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reakcij</a:t>
            </a:r>
            <a:r>
              <a:rPr lang="sl-SI" sz="2400" dirty="0">
                <a:solidFill>
                  <a:srgbClr val="000000"/>
                </a:solidFill>
                <a:latin typeface="Arial" charset="0"/>
              </a:rPr>
              <a:t>e</a:t>
            </a:r>
            <a:r>
              <a:rPr lang="sl-SI" sz="24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</a:t>
            </a:r>
            <a:endParaRPr lang="sl-SI" sz="2400" dirty="0">
              <a:solidFill>
                <a:srgbClr val="000000"/>
              </a:solidFill>
              <a:latin typeface="Arial" charset="0"/>
            </a:endParaRPr>
          </a:p>
          <a:p>
            <a:r>
              <a:rPr lang="sl-SI" sz="24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zavisi od toga </a:t>
            </a:r>
            <a:r>
              <a:rPr lang="sl-SI" sz="2400" dirty="0">
                <a:solidFill>
                  <a:srgbClr val="000000"/>
                </a:solidFill>
                <a:latin typeface="Arial" charset="0"/>
              </a:rPr>
              <a:t>da li</a:t>
            </a:r>
            <a:r>
              <a:rPr lang="sl-SI" sz="24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dominira entalpijski ili entropijski</a:t>
            </a:r>
            <a:endParaRPr lang="sl-SI" sz="2400" dirty="0">
              <a:solidFill>
                <a:srgbClr val="000000"/>
              </a:solidFill>
              <a:latin typeface="Arial" charset="0"/>
            </a:endParaRPr>
          </a:p>
          <a:p>
            <a:r>
              <a:rPr lang="sl-SI" sz="2400" dirty="0">
                <a:solidFill>
                  <a:srgbClr val="000000"/>
                </a:solidFill>
                <a:latin typeface="Arial" charset="0"/>
              </a:rPr>
              <a:t>efekat</a:t>
            </a:r>
            <a:r>
              <a:rPr lang="sl-SI" sz="24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sl-SI" sz="2400" dirty="0">
                <a:solidFill>
                  <a:srgbClr val="000000"/>
                </a:solidFill>
                <a:latin typeface="Arial" charset="0"/>
              </a:rPr>
              <a:t>(</a:t>
            </a:r>
            <a:r>
              <a:rPr lang="sl-SI" sz="24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pri datom p i </a:t>
            </a:r>
            <a:r>
              <a:rPr lang="sl-SI" sz="2400" dirty="0">
                <a:solidFill>
                  <a:srgbClr val="000000"/>
                </a:solidFill>
                <a:latin typeface="Arial" charset="0"/>
              </a:rPr>
              <a:t>T)</a:t>
            </a:r>
            <a:r>
              <a:rPr lang="sl-SI" sz="24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. </a:t>
            </a:r>
            <a:endParaRPr lang="sl-SI" sz="2400" dirty="0">
              <a:solidFill>
                <a:srgbClr val="000000"/>
              </a:solidFill>
              <a:latin typeface="Arial" charset="0"/>
            </a:endParaRPr>
          </a:p>
          <a:p>
            <a:r>
              <a:rPr lang="sl-SI" sz="24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Uticaj oba efekta na tok hemijske reakcije kvantitativno </a:t>
            </a:r>
            <a:endParaRPr lang="sl-SI" sz="2400" dirty="0">
              <a:solidFill>
                <a:srgbClr val="000000"/>
              </a:solidFill>
              <a:latin typeface="Arial" charset="0"/>
            </a:endParaRPr>
          </a:p>
          <a:p>
            <a:r>
              <a:rPr lang="sl-SI" sz="24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se izražava veličinom slobodne ili Gibsove (Gibbs) energije:</a:t>
            </a:r>
            <a:endParaRPr lang="sl-SI" sz="2400" dirty="0">
              <a:solidFill>
                <a:srgbClr val="000000"/>
              </a:solidFill>
              <a:latin typeface="Arial" charset="0"/>
            </a:endParaRPr>
          </a:p>
          <a:p>
            <a:endParaRPr lang="sl-SI" sz="2400" dirty="0">
              <a:solidFill>
                <a:srgbClr val="000000"/>
              </a:solidFill>
              <a:latin typeface="Arial" charset="0"/>
            </a:endParaRPr>
          </a:p>
          <a:p>
            <a:r>
              <a:rPr lang="sl-SI" sz="24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	</a:t>
            </a:r>
            <a:r>
              <a:rPr lang="sl-SI" sz="2400" dirty="0">
                <a:solidFill>
                  <a:srgbClr val="000000"/>
                </a:solidFill>
                <a:latin typeface="Arial" charset="0"/>
              </a:rPr>
              <a:t>	</a:t>
            </a:r>
            <a:r>
              <a:rPr lang="sl-SI" sz="2400" i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Δ</a:t>
            </a:r>
            <a:r>
              <a:rPr lang="sl-SI" sz="2400" i="1" baseline="-300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400" i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G = Δ</a:t>
            </a:r>
            <a:r>
              <a:rPr lang="sl-SI" sz="2400" i="1" baseline="-300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400" i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H – TΔ</a:t>
            </a:r>
            <a:r>
              <a:rPr lang="sl-SI" sz="2400" i="1" baseline="-300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400" i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</a:t>
            </a:r>
            <a:endParaRPr lang="sl-SI" sz="2400" i="1" dirty="0">
              <a:solidFill>
                <a:srgbClr val="000000"/>
              </a:solidFill>
              <a:latin typeface="Arial" charset="0"/>
            </a:endParaRPr>
          </a:p>
          <a:p>
            <a:endParaRPr lang="sl-SI" sz="2400" i="1" dirty="0">
              <a:solidFill>
                <a:srgbClr val="000000"/>
              </a:solidFill>
              <a:latin typeface="Arial" charset="0"/>
            </a:endParaRPr>
          </a:p>
          <a:p>
            <a:r>
              <a:rPr lang="sl-SI" sz="2400" i="1" dirty="0">
                <a:solidFill>
                  <a:srgbClr val="000000"/>
                </a:solidFill>
                <a:latin typeface="Arial" charset="0"/>
              </a:rPr>
              <a:t>	</a:t>
            </a:r>
            <a:r>
              <a:rPr lang="sl-SI" sz="2400" i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Δ</a:t>
            </a:r>
            <a:r>
              <a:rPr lang="sl-SI" sz="2400" i="1" baseline="-300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400" i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G = ΣG</a:t>
            </a:r>
            <a:r>
              <a:rPr lang="sl-SI" sz="2400" i="1" baseline="-300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II</a:t>
            </a:r>
            <a:r>
              <a:rPr lang="sl-SI" sz="2400" i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– ΣG</a:t>
            </a:r>
            <a:r>
              <a:rPr lang="sl-SI" sz="2400" i="1" baseline="-300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I</a:t>
            </a:r>
            <a:endParaRPr lang="sl-SI" sz="2400" i="1" baseline="-30000" dirty="0">
              <a:solidFill>
                <a:srgbClr val="000000"/>
              </a:solidFill>
              <a:latin typeface="Arial" charset="0"/>
            </a:endParaRPr>
          </a:p>
          <a:p>
            <a:endParaRPr lang="sl-SI" sz="2400" i="1" dirty="0">
              <a:solidFill>
                <a:srgbClr val="000000"/>
              </a:solidFill>
              <a:latin typeface="Arial" charset="0"/>
            </a:endParaRPr>
          </a:p>
          <a:p>
            <a:r>
              <a:rPr lang="sl-SI" sz="1200" i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sl-SI" sz="2400" i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Δ</a:t>
            </a:r>
            <a:r>
              <a:rPr lang="sl-SI" sz="2400" i="1" baseline="-250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400" i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G &lt; 0</a:t>
            </a:r>
            <a:r>
              <a:rPr lang="sr-Latn-CS" sz="2400" i="1" baseline="-300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sr-Latn-CS" sz="2400" i="1" baseline="-30000" dirty="0">
                <a:solidFill>
                  <a:srgbClr val="000000"/>
                </a:solidFill>
                <a:latin typeface="Arial" charset="0"/>
              </a:rPr>
              <a:t>  </a:t>
            </a:r>
            <a:r>
              <a:rPr lang="sr-Latn-CS" sz="2400" i="1" dirty="0">
                <a:solidFill>
                  <a:srgbClr val="000000"/>
                </a:solidFill>
                <a:latin typeface="Arial" charset="0"/>
                <a:cs typeface="Times New Roman" pitchFamily="18" charset="0"/>
                <a:sym typeface="Wingdings 3" pitchFamily="18" charset="2"/>
              </a:rPr>
              <a:t></a:t>
            </a:r>
            <a:r>
              <a:rPr lang="sr-Latn-CS" sz="2400" i="1" dirty="0">
                <a:solidFill>
                  <a:srgbClr val="000000"/>
                </a:solidFill>
                <a:latin typeface="Arial" charset="0"/>
                <a:sym typeface="Wingdings 3" pitchFamily="18" charset="2"/>
              </a:rPr>
              <a:t>  reakcija se spontano odigrava</a:t>
            </a:r>
            <a:r>
              <a:rPr lang="sl-SI" sz="2400" i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	</a:t>
            </a:r>
            <a:r>
              <a:rPr lang="sr-Latn-CS" sz="2400" i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sl-SI" sz="2400" i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	</a:t>
            </a:r>
            <a:r>
              <a:rPr lang="sr-Latn-CS" sz="2400" dirty="0">
                <a:solidFill>
                  <a:srgbClr val="000000"/>
                </a:solidFill>
                <a:latin typeface="Arial" charset="0"/>
              </a:rPr>
              <a:t>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4"/>
          <p:cNvSpPr txBox="1">
            <a:spLocks noChangeArrowheads="1"/>
          </p:cNvSpPr>
          <p:nvPr/>
        </p:nvSpPr>
        <p:spPr bwMode="auto">
          <a:xfrm>
            <a:off x="611560" y="404664"/>
            <a:ext cx="8239371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 dirty="0">
                <a:latin typeface="Arial" charset="0"/>
              </a:rPr>
              <a:t>Da li će spontana reakcija biti endotermna ili egzotermna</a:t>
            </a:r>
            <a:r>
              <a:rPr lang="sr-Latn-CS" sz="2400" dirty="0" smtClean="0">
                <a:latin typeface="Arial" charset="0"/>
              </a:rPr>
              <a:t>?</a:t>
            </a:r>
            <a:endParaRPr lang="en-US" sz="2400" dirty="0" smtClean="0">
              <a:latin typeface="Arial" charset="0"/>
            </a:endParaRPr>
          </a:p>
          <a:p>
            <a:endParaRPr lang="sr-Latn-CS" sz="2400" dirty="0">
              <a:latin typeface="Arial" charset="0"/>
            </a:endParaRPr>
          </a:p>
          <a:p>
            <a:r>
              <a:rPr lang="en-US" sz="2400" i="1" dirty="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	</a:t>
            </a:r>
            <a:r>
              <a:rPr lang="en-US" sz="2400" i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  <a:cs typeface="Times New Roman" pitchFamily="18" charset="0"/>
              </a:rPr>
              <a:t>(</a:t>
            </a:r>
            <a:r>
              <a:rPr lang="sl-SI" sz="2400" i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  <a:cs typeface="Times New Roman" pitchFamily="18" charset="0"/>
              </a:rPr>
              <a:t>Δ</a:t>
            </a:r>
            <a:r>
              <a:rPr lang="sl-SI" sz="2400" i="1" baseline="-30000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400" i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  <a:cs typeface="Times New Roman" pitchFamily="18" charset="0"/>
              </a:rPr>
              <a:t>G </a:t>
            </a:r>
            <a:r>
              <a:rPr lang="sl-SI" sz="2400" i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  <a:cs typeface="Times New Roman" pitchFamily="18" charset="0"/>
              </a:rPr>
              <a:t>= Δ</a:t>
            </a:r>
            <a:r>
              <a:rPr lang="sl-SI" sz="2400" i="1" baseline="-30000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400" i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  <a:cs typeface="Times New Roman" pitchFamily="18" charset="0"/>
              </a:rPr>
              <a:t>H – </a:t>
            </a:r>
            <a:r>
              <a:rPr lang="sl-SI" sz="2400" i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  <a:cs typeface="Times New Roman" pitchFamily="18" charset="0"/>
              </a:rPr>
              <a:t>TΔ</a:t>
            </a:r>
            <a:r>
              <a:rPr lang="sl-SI" sz="2400" i="1" baseline="-30000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400" i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  <a:cs typeface="Times New Roman" pitchFamily="18" charset="0"/>
              </a:rPr>
              <a:t>S</a:t>
            </a:r>
            <a:r>
              <a:rPr lang="en-US" sz="2400" i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  <a:cs typeface="Times New Roman" pitchFamily="18" charset="0"/>
              </a:rPr>
              <a:t>)</a:t>
            </a:r>
          </a:p>
          <a:p>
            <a:endParaRPr lang="sr-Latn-CS" sz="2400" dirty="0">
              <a:latin typeface="Arial" charset="0"/>
            </a:endParaRPr>
          </a:p>
          <a:p>
            <a:r>
              <a:rPr lang="sl-SI" sz="24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Ako je temperatura niska, vrednost </a:t>
            </a:r>
            <a:r>
              <a:rPr lang="sl-SI" sz="2400" i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TΔ</a:t>
            </a:r>
            <a:r>
              <a:rPr lang="sl-SI" sz="2400" i="1" baseline="-300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400" i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</a:t>
            </a:r>
            <a:r>
              <a:rPr lang="sl-SI" sz="24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je mala, </a:t>
            </a:r>
            <a:endParaRPr lang="sl-SI" sz="2400" dirty="0">
              <a:solidFill>
                <a:srgbClr val="000000"/>
              </a:solidFill>
              <a:latin typeface="Arial" charset="0"/>
            </a:endParaRPr>
          </a:p>
          <a:p>
            <a:r>
              <a:rPr lang="sl-SI" sz="24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pa predznak za </a:t>
            </a:r>
            <a:r>
              <a:rPr lang="sl-SI" sz="2400" i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Δ</a:t>
            </a:r>
            <a:r>
              <a:rPr lang="sl-SI" sz="2400" i="1" baseline="-300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400" i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G</a:t>
            </a:r>
            <a:r>
              <a:rPr lang="sl-SI" sz="24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, a time i smer reakcije određuje </a:t>
            </a:r>
            <a:endParaRPr lang="sl-SI" sz="2400" dirty="0">
              <a:solidFill>
                <a:srgbClr val="000000"/>
              </a:solidFill>
              <a:latin typeface="Arial" charset="0"/>
            </a:endParaRPr>
          </a:p>
          <a:p>
            <a:r>
              <a:rPr lang="sl-SI" sz="24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veličina </a:t>
            </a:r>
            <a:r>
              <a:rPr lang="sl-SI" sz="2400" i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Δ</a:t>
            </a:r>
            <a:r>
              <a:rPr lang="sl-SI" sz="2400" i="1" baseline="-300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400" i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H</a:t>
            </a:r>
            <a:r>
              <a:rPr lang="sl-SI" sz="2400" dirty="0">
                <a:solidFill>
                  <a:srgbClr val="000000"/>
                </a:solidFill>
                <a:latin typeface="Arial" charset="0"/>
              </a:rPr>
              <a:t>  </a:t>
            </a:r>
            <a:r>
              <a:rPr lang="sl-SI" sz="2400" dirty="0">
                <a:solidFill>
                  <a:srgbClr val="000000"/>
                </a:solidFill>
                <a:latin typeface="Arial" charset="0"/>
                <a:sym typeface="Wingdings 3" pitchFamily="18" charset="2"/>
              </a:rPr>
              <a:t>  </a:t>
            </a:r>
            <a:r>
              <a:rPr lang="sl-SI" sz="24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pri dovoljno niskim temperaturama</a:t>
            </a:r>
            <a:endParaRPr lang="sl-SI" sz="2400" dirty="0">
              <a:solidFill>
                <a:srgbClr val="000000"/>
              </a:solidFill>
              <a:latin typeface="Arial" charset="0"/>
            </a:endParaRPr>
          </a:p>
          <a:p>
            <a:r>
              <a:rPr lang="sl-SI" sz="24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po pravilu spontano </a:t>
            </a:r>
            <a:r>
              <a:rPr lang="sl-SI" sz="2400" dirty="0">
                <a:solidFill>
                  <a:srgbClr val="000000"/>
                </a:solidFill>
                <a:latin typeface="Arial" charset="0"/>
              </a:rPr>
              <a:t>se </a:t>
            </a:r>
            <a:r>
              <a:rPr lang="sl-SI" sz="24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odigravaju egzotermne reakcije. </a:t>
            </a:r>
            <a:endParaRPr lang="sl-SI" sz="2400" dirty="0">
              <a:solidFill>
                <a:srgbClr val="000000"/>
              </a:solidFill>
              <a:latin typeface="Arial" charset="0"/>
            </a:endParaRPr>
          </a:p>
          <a:p>
            <a:endParaRPr lang="sl-SI" sz="2400" dirty="0">
              <a:solidFill>
                <a:srgbClr val="000000"/>
              </a:solidFill>
              <a:latin typeface="Arial" charset="0"/>
            </a:endParaRPr>
          </a:p>
          <a:p>
            <a:r>
              <a:rPr lang="sl-SI" sz="2400" dirty="0">
                <a:solidFill>
                  <a:srgbClr val="000000"/>
                </a:solidFill>
                <a:latin typeface="Arial" charset="0"/>
              </a:rPr>
              <a:t>V</a:t>
            </a:r>
            <a:r>
              <a:rPr lang="sl-SI" sz="24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isok</a:t>
            </a:r>
            <a:r>
              <a:rPr lang="sl-SI" sz="2400" dirty="0">
                <a:solidFill>
                  <a:srgbClr val="000000"/>
                </a:solidFill>
                <a:latin typeface="Arial" charset="0"/>
              </a:rPr>
              <a:t>a</a:t>
            </a:r>
            <a:r>
              <a:rPr lang="sl-SI" sz="24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sl-SI" sz="2400" dirty="0">
                <a:solidFill>
                  <a:srgbClr val="000000"/>
                </a:solidFill>
                <a:latin typeface="Arial" charset="0"/>
              </a:rPr>
              <a:t>T </a:t>
            </a:r>
            <a:r>
              <a:rPr lang="sl-SI" sz="2400" dirty="0">
                <a:solidFill>
                  <a:srgbClr val="000000"/>
                </a:solidFill>
                <a:latin typeface="Arial" charset="0"/>
                <a:sym typeface="Wingdings 3" pitchFamily="18" charset="2"/>
              </a:rPr>
              <a:t> </a:t>
            </a:r>
            <a:r>
              <a:rPr lang="sl-SI" sz="24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velik</a:t>
            </a:r>
            <a:r>
              <a:rPr lang="en-US" sz="24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a</a:t>
            </a:r>
            <a:r>
              <a:rPr lang="sl-SI" sz="24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vrednost </a:t>
            </a:r>
            <a:r>
              <a:rPr lang="sl-SI" sz="2400" i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TΔ</a:t>
            </a:r>
            <a:r>
              <a:rPr lang="sl-SI" sz="2400" i="1" baseline="-300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400" i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</a:t>
            </a:r>
            <a:r>
              <a:rPr lang="sl-SI" sz="24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sl-SI" sz="2400" dirty="0">
                <a:solidFill>
                  <a:srgbClr val="000000"/>
                </a:solidFill>
                <a:latin typeface="Arial" charset="0"/>
                <a:cs typeface="Times New Roman" pitchFamily="18" charset="0"/>
                <a:sym typeface="Wingdings 3" pitchFamily="18" charset="2"/>
              </a:rPr>
              <a:t></a:t>
            </a:r>
            <a:r>
              <a:rPr lang="sl-SI" sz="2400" dirty="0">
                <a:solidFill>
                  <a:srgbClr val="000000"/>
                </a:solidFill>
                <a:latin typeface="Arial" charset="0"/>
                <a:sym typeface="Wingdings 3" pitchFamily="18" charset="2"/>
              </a:rPr>
              <a:t> </a:t>
            </a:r>
            <a:r>
              <a:rPr lang="sl-SI" sz="24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kompenzuje </a:t>
            </a:r>
            <a:r>
              <a:rPr lang="sl-SI" sz="2400" dirty="0">
                <a:solidFill>
                  <a:srgbClr val="000000"/>
                </a:solidFill>
                <a:latin typeface="Arial" charset="0"/>
              </a:rPr>
              <a:t>se </a:t>
            </a:r>
          </a:p>
          <a:p>
            <a:r>
              <a:rPr lang="sl-SI" sz="24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nepovoljn</a:t>
            </a:r>
            <a:r>
              <a:rPr lang="sl-SI" sz="2400" dirty="0">
                <a:solidFill>
                  <a:srgbClr val="000000"/>
                </a:solidFill>
                <a:latin typeface="Arial" charset="0"/>
              </a:rPr>
              <a:t>a</a:t>
            </a:r>
            <a:r>
              <a:rPr lang="sl-SI" sz="24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entalpij</a:t>
            </a:r>
            <a:r>
              <a:rPr lang="sl-SI" sz="2400" dirty="0">
                <a:solidFill>
                  <a:srgbClr val="000000"/>
                </a:solidFill>
                <a:latin typeface="Arial" charset="0"/>
              </a:rPr>
              <a:t>a</a:t>
            </a:r>
            <a:r>
              <a:rPr lang="sl-SI" sz="24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(</a:t>
            </a:r>
            <a:r>
              <a:rPr lang="sl-SI" sz="2400" i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Δ</a:t>
            </a:r>
            <a:r>
              <a:rPr lang="sl-SI" sz="2400" i="1" baseline="-300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400" i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H</a:t>
            </a:r>
            <a:r>
              <a:rPr lang="sl-SI" sz="24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&gt; 0)</a:t>
            </a:r>
            <a:endParaRPr lang="sl-SI" sz="2400" dirty="0">
              <a:solidFill>
                <a:srgbClr val="000000"/>
              </a:solidFill>
              <a:latin typeface="Arial" charset="0"/>
            </a:endParaRPr>
          </a:p>
          <a:p>
            <a:pPr>
              <a:buFont typeface="Wingdings 3" pitchFamily="18" charset="2"/>
              <a:buChar char="["/>
            </a:pPr>
            <a:r>
              <a:rPr lang="sl-SI" sz="24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sl-SI" sz="24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na visokim temperaturama spontano </a:t>
            </a:r>
            <a:endParaRPr lang="sl-SI" sz="2400" dirty="0">
              <a:solidFill>
                <a:srgbClr val="000000"/>
              </a:solidFill>
              <a:latin typeface="Arial" charset="0"/>
            </a:endParaRPr>
          </a:p>
          <a:p>
            <a:pPr>
              <a:buFont typeface="Wingdings 3" pitchFamily="18" charset="2"/>
              <a:buNone/>
            </a:pPr>
            <a:r>
              <a:rPr lang="sl-SI" sz="2400" dirty="0">
                <a:solidFill>
                  <a:srgbClr val="000000"/>
                </a:solidFill>
                <a:latin typeface="Arial" charset="0"/>
              </a:rPr>
              <a:t>    se </a:t>
            </a:r>
            <a:r>
              <a:rPr lang="sl-SI" sz="24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mogu odigravati i endotermne reakcije.</a:t>
            </a:r>
            <a:r>
              <a:rPr lang="sr-Latn-CS" sz="24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</a:t>
            </a:r>
            <a:endParaRPr lang="sr-Latn-CS" sz="2400" dirty="0">
              <a:solidFill>
                <a:srgbClr val="000000"/>
              </a:solidFill>
              <a:latin typeface="Arial" charset="0"/>
            </a:endParaRPr>
          </a:p>
          <a:p>
            <a:pPr>
              <a:buFont typeface="Wingdings 3" pitchFamily="18" charset="2"/>
              <a:buNone/>
            </a:pPr>
            <a:endParaRPr lang="sr-Latn-CS" sz="2400" dirty="0">
              <a:solidFill>
                <a:srgbClr val="000000"/>
              </a:solidFill>
              <a:latin typeface="Arial" charset="0"/>
            </a:endParaRPr>
          </a:p>
          <a:p>
            <a:pPr>
              <a:buFont typeface="Wingdings 3" pitchFamily="18" charset="2"/>
              <a:buNone/>
            </a:pPr>
            <a:r>
              <a:rPr lang="sl-SI" sz="2400" dirty="0">
                <a:solidFill>
                  <a:srgbClr val="000000"/>
                </a:solidFill>
                <a:latin typeface="Arial" charset="0"/>
              </a:rPr>
              <a:t>E</a:t>
            </a:r>
            <a:r>
              <a:rPr lang="sl-SI" sz="24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ntalpijski i entropijski efekat izjednače</a:t>
            </a:r>
            <a:r>
              <a:rPr lang="sl-SI" sz="2400" dirty="0">
                <a:solidFill>
                  <a:srgbClr val="000000"/>
                </a:solidFill>
                <a:latin typeface="Arial" charset="0"/>
              </a:rPr>
              <a:t>ni </a:t>
            </a:r>
            <a:r>
              <a:rPr lang="sl-SI" sz="2400" dirty="0">
                <a:solidFill>
                  <a:srgbClr val="000000"/>
                </a:solidFill>
                <a:latin typeface="Arial" charset="0"/>
                <a:cs typeface="Times New Roman" pitchFamily="18" charset="0"/>
                <a:sym typeface="Wingdings 3" pitchFamily="18" charset="2"/>
              </a:rPr>
              <a:t></a:t>
            </a:r>
            <a:r>
              <a:rPr lang="sl-SI" sz="24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RAVNOTEŽA</a:t>
            </a:r>
            <a:r>
              <a:rPr lang="sl-SI" sz="2400" dirty="0">
                <a:solidFill>
                  <a:srgbClr val="000000"/>
                </a:solidFill>
                <a:latin typeface="Arial" charset="0"/>
              </a:rPr>
              <a:t>:</a:t>
            </a:r>
            <a:r>
              <a:rPr lang="sl-SI" sz="24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</a:t>
            </a:r>
            <a:endParaRPr lang="sl-SI" sz="2400" dirty="0">
              <a:solidFill>
                <a:srgbClr val="000000"/>
              </a:solidFill>
              <a:latin typeface="Arial" charset="0"/>
            </a:endParaRPr>
          </a:p>
          <a:p>
            <a:pPr>
              <a:buFont typeface="Wingdings 3" pitchFamily="18" charset="2"/>
              <a:buNone/>
            </a:pPr>
            <a:r>
              <a:rPr lang="sl-SI" sz="2400" i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Δ</a:t>
            </a:r>
            <a:r>
              <a:rPr lang="sl-SI" sz="2400" i="1" baseline="-300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400" i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G</a:t>
            </a:r>
            <a:r>
              <a:rPr lang="sl-SI" sz="24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= 0, sastav reakcionog sistema dalje se ne menja.</a:t>
            </a:r>
            <a:r>
              <a:rPr lang="sr-Latn-CS" sz="24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4"/>
          <p:cNvSpPr>
            <a:spLocks noChangeArrowheads="1"/>
          </p:cNvSpPr>
          <p:nvPr/>
        </p:nvSpPr>
        <p:spPr bwMode="auto">
          <a:xfrm>
            <a:off x="468313" y="642938"/>
            <a:ext cx="8221662" cy="550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Ako se pri hemijskoj reakciji i reaktanti i proizvodi nalaze </a:t>
            </a:r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u standardnom stanju:</a:t>
            </a:r>
          </a:p>
          <a:p>
            <a:pPr eaLnBrk="0" hangingPunct="0"/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pPr eaLnBrk="0" hangingPunct="0"/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	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Δ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G</a:t>
            </a:r>
            <a:r>
              <a:rPr lang="sl-SI" sz="2400" i="1" baseline="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0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= Δ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H</a:t>
            </a:r>
            <a:r>
              <a:rPr lang="sl-SI" sz="2400" i="1" baseline="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0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– TΔ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</a:t>
            </a:r>
            <a:r>
              <a:rPr lang="sl-SI" sz="2400" i="1" baseline="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0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	</a:t>
            </a:r>
            <a:r>
              <a:rPr lang="sr-Latn-CS" sz="2400">
                <a:latin typeface="Arial" charset="0"/>
              </a:rPr>
              <a:t> </a:t>
            </a:r>
          </a:p>
          <a:p>
            <a:pPr eaLnBrk="0" hangingPunct="0"/>
            <a:endParaRPr lang="sr-Latn-CS" sz="2400">
              <a:latin typeface="Arial" charset="0"/>
            </a:endParaRPr>
          </a:p>
          <a:p>
            <a:pPr eaLnBrk="0" hangingPunct="0"/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Δ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G</a:t>
            </a:r>
            <a:r>
              <a:rPr lang="sl-SI" sz="2400" i="1" baseline="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0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označava konstantu karakterističnu za datu reakciju i </a:t>
            </a:r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pPr eaLnBrk="0" hangingPunct="0"/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naziva se </a:t>
            </a:r>
            <a:r>
              <a:rPr lang="sl-SI" sz="2400" b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promena standardne slobodne energije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.</a:t>
            </a:r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pPr eaLnBrk="0" hangingPunct="0"/>
            <a:endParaRPr lang="sl-SI" sz="2400" i="1">
              <a:solidFill>
                <a:srgbClr val="000000"/>
              </a:solidFill>
              <a:latin typeface="Arial" charset="0"/>
            </a:endParaRPr>
          </a:p>
          <a:p>
            <a:pPr eaLnBrk="0" hangingPunct="0"/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Δ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G</a:t>
            </a:r>
            <a:r>
              <a:rPr lang="sl-SI" sz="2400" i="1" baseline="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0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se može dobiti analogno 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Δ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H</a:t>
            </a:r>
            <a:r>
              <a:rPr lang="sl-SI" sz="2400" i="1" baseline="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0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sl-SI" sz="2400">
                <a:solidFill>
                  <a:srgbClr val="000000"/>
                </a:solidFill>
                <a:latin typeface="Arial" charset="0"/>
              </a:rPr>
              <a:t>(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Hessov zakon</a:t>
            </a:r>
            <a:r>
              <a:rPr lang="sl-SI" sz="2400">
                <a:solidFill>
                  <a:srgbClr val="000000"/>
                </a:solidFill>
                <a:latin typeface="Arial" charset="0"/>
              </a:rPr>
              <a:t>)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:</a:t>
            </a:r>
            <a:endParaRPr lang="sl-SI" sz="2400" i="1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  <a:p>
            <a:pPr eaLnBrk="0" hangingPunct="0"/>
            <a:r>
              <a:rPr lang="sl-SI" sz="2400" i="1">
                <a:solidFill>
                  <a:srgbClr val="000000"/>
                </a:solidFill>
                <a:latin typeface="Arial" charset="0"/>
              </a:rPr>
              <a:t>	</a:t>
            </a:r>
          </a:p>
          <a:p>
            <a:pPr eaLnBrk="0" hangingPunct="0"/>
            <a:r>
              <a:rPr lang="sl-SI" sz="2400" i="1">
                <a:solidFill>
                  <a:srgbClr val="000000"/>
                </a:solidFill>
                <a:latin typeface="Arial" charset="0"/>
              </a:rPr>
              <a:t>		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Δ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G</a:t>
            </a:r>
            <a:r>
              <a:rPr lang="sl-SI" sz="2400" i="1" baseline="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0 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= Σ</a:t>
            </a:r>
            <a:r>
              <a:rPr lang="sl-SI" sz="2400" i="1" baseline="-25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p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Δ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f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G</a:t>
            </a:r>
            <a:r>
              <a:rPr lang="sl-SI" sz="2400" i="1" baseline="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0 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- Σ</a:t>
            </a:r>
            <a:r>
              <a:rPr lang="sl-SI" sz="2400" i="1" baseline="-25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Δ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f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G</a:t>
            </a:r>
            <a:r>
              <a:rPr lang="sl-SI" sz="2400" i="1" baseline="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0</a:t>
            </a:r>
            <a:endParaRPr lang="sl-SI" sz="2400" i="1" baseline="30000">
              <a:solidFill>
                <a:srgbClr val="000000"/>
              </a:solidFill>
              <a:latin typeface="Arial" charset="0"/>
            </a:endParaRPr>
          </a:p>
          <a:p>
            <a:pPr eaLnBrk="0" hangingPunct="0"/>
            <a:endParaRPr lang="sl-SI" sz="2400" i="1" baseline="30000">
              <a:solidFill>
                <a:srgbClr val="000000"/>
              </a:solidFill>
              <a:latin typeface="Arial" charset="0"/>
            </a:endParaRPr>
          </a:p>
          <a:p>
            <a:pPr eaLnBrk="0" hangingPunct="0"/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Δ</a:t>
            </a:r>
            <a:r>
              <a:rPr lang="sl-SI" sz="2400" i="1" baseline="-25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f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G</a:t>
            </a:r>
            <a:r>
              <a:rPr lang="sl-SI" sz="2400" i="1" baseline="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0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sl-SI" sz="2400" i="1">
                <a:solidFill>
                  <a:srgbClr val="000000"/>
                </a:solidFill>
                <a:latin typeface="Arial" charset="0"/>
              </a:rPr>
              <a:t>=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promen</a:t>
            </a:r>
            <a:r>
              <a:rPr lang="sl-SI" sz="2400" i="1">
                <a:solidFill>
                  <a:srgbClr val="000000"/>
                </a:solidFill>
                <a:latin typeface="Arial" charset="0"/>
              </a:rPr>
              <a:t>a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standardne molarne slobodne</a:t>
            </a:r>
            <a:r>
              <a:rPr lang="sl-SI" sz="2400" i="1">
                <a:solidFill>
                  <a:srgbClr val="000000"/>
                </a:solidFill>
                <a:latin typeface="Arial" charset="0"/>
              </a:rPr>
              <a:t> 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energije </a:t>
            </a:r>
            <a:endParaRPr lang="sl-SI" sz="2400" i="1">
              <a:solidFill>
                <a:srgbClr val="000000"/>
              </a:solidFill>
              <a:latin typeface="Arial" charset="0"/>
            </a:endParaRPr>
          </a:p>
          <a:p>
            <a:pPr eaLnBrk="0" hangingPunct="0"/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reakcij</a:t>
            </a:r>
            <a:r>
              <a:rPr lang="sl-SI" sz="2400" i="1">
                <a:solidFill>
                  <a:srgbClr val="000000"/>
                </a:solidFill>
                <a:latin typeface="Arial" charset="0"/>
              </a:rPr>
              <a:t>e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građenja jednog mola nekog jedinjenja iz stabilnih </a:t>
            </a:r>
            <a:endParaRPr lang="sl-SI" sz="2400" i="1">
              <a:solidFill>
                <a:srgbClr val="000000"/>
              </a:solidFill>
              <a:latin typeface="Arial" charset="0"/>
            </a:endParaRPr>
          </a:p>
          <a:p>
            <a:pPr eaLnBrk="0" hangingPunct="0"/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oblika njegovih elemenata pri standardnim uslovima.</a:t>
            </a:r>
            <a:r>
              <a:rPr lang="sr-Latn-CS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	</a:t>
            </a:r>
            <a:r>
              <a:rPr lang="sr-Latn-CS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4"/>
          <p:cNvSpPr>
            <a:spLocks noChangeArrowheads="1"/>
          </p:cNvSpPr>
          <p:nvPr/>
        </p:nvSpPr>
        <p:spPr bwMode="auto">
          <a:xfrm>
            <a:off x="755650" y="908050"/>
            <a:ext cx="7693025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Δ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f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G</a:t>
            </a:r>
            <a:r>
              <a:rPr lang="sl-SI" sz="2400" i="1" baseline="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0</a:t>
            </a:r>
            <a:r>
              <a:rPr lang="sl-SI" sz="2400" baseline="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se može samo uslovno odrediti pod pretpostavkom</a:t>
            </a:r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da su standardne slobodne</a:t>
            </a:r>
            <a:r>
              <a:rPr lang="sl-SI" sz="2400">
                <a:solidFill>
                  <a:srgbClr val="000000"/>
                </a:solidFill>
                <a:latin typeface="Arial" charset="0"/>
              </a:rPr>
              <a:t> 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energije elementarnih </a:t>
            </a:r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supstanci u stabilnom obliku jednake nuli. </a:t>
            </a:r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pPr>
              <a:buFont typeface="Wingdings 3" pitchFamily="18" charset="2"/>
              <a:buChar char="["/>
            </a:pPr>
            <a:r>
              <a:rPr lang="sl-SI" sz="2400">
                <a:solidFill>
                  <a:srgbClr val="000000"/>
                </a:solidFill>
                <a:latin typeface="Arial" charset="0"/>
              </a:rPr>
              <a:t> </a:t>
            </a:r>
            <a:r>
              <a:rPr lang="sl-SI" sz="2400" i="1">
                <a:solidFill>
                  <a:srgbClr val="000000"/>
                </a:solidFill>
                <a:latin typeface="Arial" charset="0"/>
              </a:rPr>
              <a:t>G</a:t>
            </a:r>
            <a:r>
              <a:rPr lang="sl-SI" sz="2400" i="1" baseline="30000">
                <a:solidFill>
                  <a:srgbClr val="000000"/>
                </a:solidFill>
                <a:latin typeface="Arial" charset="0"/>
              </a:rPr>
              <a:t>0</a:t>
            </a:r>
            <a:r>
              <a:rPr lang="sl-SI" sz="2400" i="1">
                <a:solidFill>
                  <a:srgbClr val="000000"/>
                </a:solidFill>
                <a:latin typeface="Arial" charset="0"/>
              </a:rPr>
              <a:t> = Δ</a:t>
            </a:r>
            <a:r>
              <a:rPr lang="sl-SI" sz="2400" i="1" baseline="-25000">
                <a:solidFill>
                  <a:srgbClr val="000000"/>
                </a:solidFill>
                <a:latin typeface="Arial" charset="0"/>
              </a:rPr>
              <a:t>f</a:t>
            </a:r>
            <a:r>
              <a:rPr lang="sl-SI" sz="2400" i="1">
                <a:solidFill>
                  <a:srgbClr val="000000"/>
                </a:solidFill>
                <a:latin typeface="Arial" charset="0"/>
              </a:rPr>
              <a:t>G</a:t>
            </a:r>
            <a:r>
              <a:rPr lang="sl-SI" sz="2400" i="1" baseline="30000">
                <a:solidFill>
                  <a:srgbClr val="000000"/>
                </a:solidFill>
                <a:latin typeface="Arial" charset="0"/>
              </a:rPr>
              <a:t>0</a:t>
            </a:r>
            <a:r>
              <a:rPr lang="sl-SI" sz="2400" i="1">
                <a:solidFill>
                  <a:srgbClr val="000000"/>
                </a:solidFill>
                <a:latin typeface="Arial" charset="0"/>
              </a:rPr>
              <a:t> = ΔG</a:t>
            </a:r>
            <a:r>
              <a:rPr lang="sl-SI" sz="2400" i="1" baseline="30000">
                <a:solidFill>
                  <a:srgbClr val="000000"/>
                </a:solidFill>
                <a:latin typeface="Arial" charset="0"/>
              </a:rPr>
              <a:t>0</a:t>
            </a:r>
            <a:endParaRPr lang="sl-SI" sz="2400" baseline="30000">
              <a:solidFill>
                <a:srgbClr val="000000"/>
              </a:solidFill>
              <a:latin typeface="Arial" charset="0"/>
            </a:endParaRPr>
          </a:p>
          <a:p>
            <a:pPr>
              <a:buFont typeface="Wingdings 3" pitchFamily="18" charset="2"/>
              <a:buNone/>
            </a:pPr>
            <a:r>
              <a:rPr lang="sl-SI" sz="2400">
                <a:solidFill>
                  <a:srgbClr val="000000"/>
                </a:solidFill>
                <a:latin typeface="Arial" charset="0"/>
              </a:rPr>
              <a:t>(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uslovna standardna slobodna energija 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G</a:t>
            </a:r>
            <a:r>
              <a:rPr lang="sl-SI" sz="2400" i="1" baseline="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0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</a:t>
            </a:r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pPr>
              <a:buFont typeface="Wingdings 3" pitchFamily="18" charset="2"/>
              <a:buNone/>
            </a:pP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svake supstance jednaka</a:t>
            </a:r>
            <a:r>
              <a:rPr lang="sl-SI" sz="2400">
                <a:solidFill>
                  <a:srgbClr val="000000"/>
                </a:solidFill>
                <a:latin typeface="Arial" charset="0"/>
              </a:rPr>
              <a:t> je 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njenoj 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Δ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f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G</a:t>
            </a:r>
            <a:r>
              <a:rPr lang="sl-SI" sz="2400" i="1" baseline="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0</a:t>
            </a:r>
            <a:r>
              <a:rPr lang="sl-SI" sz="2400" baseline="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vrednosti</a:t>
            </a:r>
            <a:r>
              <a:rPr lang="sl-SI" sz="2400">
                <a:solidFill>
                  <a:srgbClr val="000000"/>
                </a:solidFill>
                <a:latin typeface="Arial" charset="0"/>
              </a:rPr>
              <a:t>)</a:t>
            </a:r>
          </a:p>
          <a:p>
            <a:pPr>
              <a:buFont typeface="Wingdings 3" pitchFamily="18" charset="2"/>
              <a:buNone/>
            </a:pPr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pPr>
              <a:buFont typeface="Wingdings 3" pitchFamily="18" charset="2"/>
              <a:buNone/>
            </a:pPr>
            <a:r>
              <a:rPr lang="sl-SI" sz="2400">
                <a:solidFill>
                  <a:srgbClr val="000000"/>
                </a:solidFill>
                <a:latin typeface="Arial" charset="0"/>
              </a:rPr>
              <a:t>Ako se reaktanti i proizvodi reakcije ne nalaze u</a:t>
            </a:r>
          </a:p>
          <a:p>
            <a:pPr>
              <a:buFont typeface="Wingdings 3" pitchFamily="18" charset="2"/>
              <a:buNone/>
            </a:pPr>
            <a:r>
              <a:rPr lang="sl-SI" sz="2400">
                <a:solidFill>
                  <a:srgbClr val="000000"/>
                </a:solidFill>
                <a:latin typeface="Arial" charset="0"/>
              </a:rPr>
              <a:t>standardnom stanju:</a:t>
            </a:r>
          </a:p>
          <a:p>
            <a:pPr>
              <a:buFont typeface="Wingdings 3" pitchFamily="18" charset="2"/>
              <a:buNone/>
            </a:pPr>
            <a:r>
              <a:rPr lang="sl-SI" sz="2400" i="1">
                <a:solidFill>
                  <a:srgbClr val="000000"/>
                </a:solidFill>
                <a:latin typeface="Arial" charset="0"/>
              </a:rPr>
              <a:t>	</a:t>
            </a:r>
          </a:p>
          <a:p>
            <a:pPr>
              <a:buFont typeface="Wingdings 3" pitchFamily="18" charset="2"/>
              <a:buNone/>
            </a:pPr>
            <a:r>
              <a:rPr lang="sl-SI" sz="2400" i="1">
                <a:solidFill>
                  <a:srgbClr val="000000"/>
                </a:solidFill>
                <a:latin typeface="Arial" charset="0"/>
              </a:rPr>
              <a:t>	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G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i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= G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i</a:t>
            </a:r>
            <a:r>
              <a:rPr lang="sl-SI" sz="2400" i="1" baseline="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0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+ RT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ln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i</a:t>
            </a:r>
            <a:r>
              <a:rPr lang="sr-Latn-CS" sz="2400">
                <a:solidFill>
                  <a:srgbClr val="000000"/>
                </a:solidFill>
                <a:latin typeface="Arial" charset="0"/>
              </a:rPr>
              <a:t> </a:t>
            </a:r>
          </a:p>
          <a:p>
            <a:pPr>
              <a:buFont typeface="Wingdings 3" pitchFamily="18" charset="2"/>
              <a:buNone/>
            </a:pPr>
            <a:endParaRPr lang="sl-SI" sz="240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4"/>
          <p:cNvSpPr>
            <a:spLocks noChangeArrowheads="1"/>
          </p:cNvSpPr>
          <p:nvPr/>
        </p:nvSpPr>
        <p:spPr bwMode="auto">
          <a:xfrm>
            <a:off x="1692275" y="836613"/>
            <a:ext cx="666115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l-SI" sz="2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Za hemijsku reakciju opšteg tipa:</a:t>
            </a:r>
            <a:endParaRPr lang="sl-SI" sz="2600" i="1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sl-SI" sz="26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aA + bB </a:t>
            </a:r>
            <a:r>
              <a:rPr lang="sl-SI" sz="26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</a:t>
            </a:r>
            <a:r>
              <a:rPr lang="sl-SI" sz="26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cC + dD</a:t>
            </a:r>
            <a:r>
              <a:rPr lang="sl-SI" sz="26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	</a:t>
            </a:r>
          </a:p>
          <a:p>
            <a:pPr eaLnBrk="0" hangingPunct="0"/>
            <a:endParaRPr lang="sl-SI" sz="2600" i="1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Wingdings 3" pitchFamily="18" charset="2"/>
            </a:endParaRPr>
          </a:p>
          <a:p>
            <a:pPr eaLnBrk="0" hangingPunct="0"/>
            <a:r>
              <a:rPr lang="sl-SI" sz="28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ΔG = cG</a:t>
            </a:r>
            <a:r>
              <a:rPr lang="sl-SI" sz="2800" i="1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C</a:t>
            </a:r>
            <a:r>
              <a:rPr lang="sl-SI" sz="28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+ dG</a:t>
            </a:r>
            <a:r>
              <a:rPr lang="sl-SI" sz="2800" i="1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D</a:t>
            </a:r>
            <a:r>
              <a:rPr lang="sl-SI" sz="28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–(aG</a:t>
            </a:r>
            <a:r>
              <a:rPr lang="sl-SI" sz="2800" i="1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A</a:t>
            </a:r>
            <a:r>
              <a:rPr lang="sl-SI" sz="28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+   bG</a:t>
            </a:r>
            <a:r>
              <a:rPr lang="sl-SI" sz="2800" i="1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B</a:t>
            </a:r>
            <a:r>
              <a:rPr lang="sl-SI" sz="28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)</a:t>
            </a:r>
            <a:r>
              <a:rPr lang="sr-Latn-CS" sz="28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</a:t>
            </a:r>
          </a:p>
          <a:p>
            <a:pPr eaLnBrk="0" hangingPunct="0"/>
            <a:endParaRPr lang="sr-Latn-CS" sz="2800" i="1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Wingdings 3" pitchFamily="18" charset="2"/>
            </a:endParaRPr>
          </a:p>
          <a:p>
            <a:pPr eaLnBrk="0" hangingPunct="0"/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G</a:t>
            </a:r>
            <a:r>
              <a:rPr lang="sl-SI" sz="2400" i="1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A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= G</a:t>
            </a:r>
            <a:r>
              <a:rPr lang="sl-SI" sz="2400" i="1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A</a:t>
            </a:r>
            <a:r>
              <a:rPr lang="sl-SI" sz="2400" i="1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0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+ RTlna</a:t>
            </a:r>
            <a:r>
              <a:rPr lang="sl-SI" sz="2400" i="1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A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</a:t>
            </a:r>
            <a:r>
              <a:rPr lang="sl-SI" sz="2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	</a:t>
            </a:r>
          </a:p>
          <a:p>
            <a:pPr eaLnBrk="0" hangingPunct="0"/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G</a:t>
            </a:r>
            <a:r>
              <a:rPr lang="sl-SI" sz="2400" i="1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B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= G</a:t>
            </a:r>
            <a:r>
              <a:rPr lang="sl-SI" sz="2400" i="1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B</a:t>
            </a:r>
            <a:r>
              <a:rPr lang="sl-SI" sz="2400" i="1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0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+ RTlna</a:t>
            </a:r>
            <a:r>
              <a:rPr lang="sl-SI" sz="2400" i="1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B</a:t>
            </a:r>
          </a:p>
          <a:p>
            <a:pPr eaLnBrk="0" hangingPunct="0"/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G</a:t>
            </a:r>
            <a:r>
              <a:rPr lang="sl-SI" sz="2400" i="1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C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= G</a:t>
            </a:r>
            <a:r>
              <a:rPr lang="sl-SI" sz="2400" i="1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C</a:t>
            </a:r>
            <a:r>
              <a:rPr lang="sl-SI" sz="2400" i="1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0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+ RTlna</a:t>
            </a:r>
            <a:r>
              <a:rPr lang="sl-SI" sz="2400" i="1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c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	</a:t>
            </a:r>
          </a:p>
          <a:p>
            <a:pPr eaLnBrk="0" hangingPunct="0"/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G</a:t>
            </a:r>
            <a:r>
              <a:rPr lang="sl-SI" sz="2400" i="1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D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= G</a:t>
            </a:r>
            <a:r>
              <a:rPr lang="sl-SI" sz="2400" i="1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D</a:t>
            </a:r>
            <a:r>
              <a:rPr lang="sl-SI" sz="2400" i="1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0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+ RTlna</a:t>
            </a:r>
            <a:r>
              <a:rPr lang="sl-SI" sz="2400" i="1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D</a:t>
            </a:r>
            <a:r>
              <a:rPr lang="sr-Latn-CS" sz="2400" i="1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</a:t>
            </a:r>
          </a:p>
          <a:p>
            <a:pPr eaLnBrk="0" hangingPunct="0"/>
            <a:endParaRPr lang="sr-Latn-CS" sz="2400" i="1">
              <a:latin typeface="Times New Roman" pitchFamily="18" charset="0"/>
              <a:cs typeface="Times New Roman" pitchFamily="18" charset="0"/>
              <a:sym typeface="Wingdings 3" pitchFamily="18" charset="2"/>
            </a:endParaRPr>
          </a:p>
          <a:p>
            <a:pPr eaLnBrk="0" hangingPunct="0"/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ΔG = cG</a:t>
            </a:r>
            <a:r>
              <a:rPr lang="sl-SI" sz="2400" i="1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0</a:t>
            </a:r>
            <a:r>
              <a:rPr lang="sl-SI" sz="2400" i="1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C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+ dG</a:t>
            </a:r>
            <a:r>
              <a:rPr lang="sl-SI" sz="2400" i="1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0</a:t>
            </a:r>
            <a:r>
              <a:rPr lang="sl-SI" sz="2400" i="1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D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–aG</a:t>
            </a:r>
            <a:r>
              <a:rPr lang="sl-SI" sz="2400" i="1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0</a:t>
            </a:r>
            <a:r>
              <a:rPr lang="sl-SI" sz="2400" i="1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A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-  bG</a:t>
            </a:r>
            <a:r>
              <a:rPr lang="sl-SI" sz="2400" i="1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0</a:t>
            </a:r>
            <a:r>
              <a:rPr lang="sl-SI" sz="2400" i="1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B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+ </a:t>
            </a:r>
          </a:p>
          <a:p>
            <a:pPr eaLnBrk="0" hangingPunct="0"/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         + RT(c lna</a:t>
            </a:r>
            <a:r>
              <a:rPr lang="sl-SI" sz="2400" i="1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C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+ d lna</a:t>
            </a:r>
            <a:r>
              <a:rPr lang="sl-SI" sz="2400" i="1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D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– a lna</a:t>
            </a:r>
            <a:r>
              <a:rPr lang="sl-SI" sz="2400" i="1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A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– b lna</a:t>
            </a:r>
            <a:r>
              <a:rPr lang="sl-SI" sz="2400" i="1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B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)	</a:t>
            </a:r>
            <a:r>
              <a:rPr lang="sr-Latn-CS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1619250" y="765175"/>
            <a:ext cx="4346575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Kako je: </a:t>
            </a:r>
            <a:endParaRPr lang="sl-SI" sz="2400" i="1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cG</a:t>
            </a:r>
            <a:r>
              <a:rPr lang="sl-SI" sz="2400" i="1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sl-SI" sz="2400" i="1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+ dG</a:t>
            </a:r>
            <a:r>
              <a:rPr lang="sl-SI" sz="2400" i="1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sl-SI" sz="2400" i="1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–aG</a:t>
            </a:r>
            <a:r>
              <a:rPr lang="sl-SI" sz="2400" i="1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sl-SI" sz="2400" i="1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-  bG</a:t>
            </a:r>
            <a:r>
              <a:rPr lang="sl-SI" sz="2400" i="1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sl-SI" sz="2400" i="1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= ΔG</a:t>
            </a:r>
            <a:r>
              <a:rPr lang="sl-SI" sz="2400" i="1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sl-SI" sz="2400" i="1" baseline="30000">
              <a:solidFill>
                <a:srgbClr val="000000"/>
              </a:solidFill>
              <a:latin typeface="Times New Roman" pitchFamily="18" charset="0"/>
            </a:endParaRPr>
          </a:p>
          <a:p>
            <a:pPr eaLnBrk="0" hangingPunct="0"/>
            <a:endParaRPr lang="sl-SI" sz="2400">
              <a:solidFill>
                <a:srgbClr val="000000"/>
              </a:solidFill>
              <a:latin typeface="Times New Roman" pitchFamily="18" charset="0"/>
            </a:endParaRPr>
          </a:p>
          <a:p>
            <a:pPr eaLnBrk="0" hangingPunct="0"/>
            <a:r>
              <a:rPr lang="sl-SI" sz="2400">
                <a:solidFill>
                  <a:srgbClr val="000000"/>
                </a:solidFill>
                <a:latin typeface="Times New Roman" pitchFamily="18" charset="0"/>
              </a:rPr>
              <a:t>Sledi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</a:rPr>
              <a:t>:</a:t>
            </a:r>
          </a:p>
          <a:p>
            <a:pPr eaLnBrk="0" hangingPunct="0"/>
            <a:r>
              <a:rPr lang="sr-Latn-CS" sz="2400">
                <a:latin typeface="Times New Roman" pitchFamily="18" charset="0"/>
              </a:rPr>
              <a:t> </a:t>
            </a:r>
          </a:p>
        </p:txBody>
      </p:sp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3132138" y="1989138"/>
          <a:ext cx="3760787" cy="1011237"/>
        </p:xfrm>
        <a:graphic>
          <a:graphicData uri="http://schemas.openxmlformats.org/presentationml/2006/ole">
            <p:oleObj spid="_x0000_s8194" name="Equation" r:id="rId3" imgW="1875722" imgH="504378" progId="Equation.3">
              <p:embed/>
            </p:oleObj>
          </a:graphicData>
        </a:graphic>
      </p:graphicFrame>
      <p:sp>
        <p:nvSpPr>
          <p:cNvPr id="8197" name="Rectangle 6"/>
          <p:cNvSpPr>
            <a:spLocks noChangeArrowheads="1"/>
          </p:cNvSpPr>
          <p:nvPr/>
        </p:nvSpPr>
        <p:spPr bwMode="auto">
          <a:xfrm>
            <a:off x="1763713" y="3284538"/>
            <a:ext cx="371475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l-SI" sz="2400">
                <a:latin typeface="Times New Roman" pitchFamily="18" charset="0"/>
              </a:rPr>
              <a:t>U stanju ravnoteže je </a:t>
            </a:r>
            <a:r>
              <a:rPr lang="sl-SI" sz="2400" i="1">
                <a:latin typeface="Times New Roman" pitchFamily="18" charset="0"/>
              </a:rPr>
              <a:t>ΔG</a:t>
            </a:r>
            <a:r>
              <a:rPr lang="sl-SI" sz="2400">
                <a:latin typeface="Times New Roman" pitchFamily="18" charset="0"/>
              </a:rPr>
              <a:t> = 0</a:t>
            </a:r>
          </a:p>
          <a:p>
            <a:endParaRPr lang="sl-SI" sz="2400">
              <a:latin typeface="Times New Roman" pitchFamily="18" charset="0"/>
            </a:endParaRPr>
          </a:p>
          <a:p>
            <a:r>
              <a:rPr lang="sl-SI" sz="2400">
                <a:latin typeface="Times New Roman" pitchFamily="18" charset="0"/>
              </a:rPr>
              <a:t>		</a:t>
            </a:r>
            <a:r>
              <a:rPr lang="sl-SI" sz="2400">
                <a:latin typeface="Times New Roman" pitchFamily="18" charset="0"/>
                <a:sym typeface="Wingdings 3" pitchFamily="18" charset="2"/>
              </a:rPr>
              <a:t></a:t>
            </a:r>
            <a:r>
              <a:rPr lang="sr-Latn-CS"/>
              <a:t> </a:t>
            </a:r>
          </a:p>
        </p:txBody>
      </p:sp>
      <p:graphicFrame>
        <p:nvGraphicFramePr>
          <p:cNvPr id="8195" name="Object 3"/>
          <p:cNvGraphicFramePr>
            <a:graphicFrameLocks noChangeAspect="1"/>
          </p:cNvGraphicFramePr>
          <p:nvPr/>
        </p:nvGraphicFramePr>
        <p:xfrm>
          <a:off x="2627313" y="4797425"/>
          <a:ext cx="3130550" cy="1011238"/>
        </p:xfrm>
        <a:graphic>
          <a:graphicData uri="http://schemas.openxmlformats.org/presentationml/2006/ole">
            <p:oleObj spid="_x0000_s8195" name="Equation" r:id="rId4" imgW="1561482" imgH="504378" progId="Equation.3">
              <p:embed/>
            </p:oleObj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4"/>
          <p:cNvSpPr>
            <a:spLocks noChangeArrowheads="1"/>
          </p:cNvSpPr>
          <p:nvPr/>
        </p:nvSpPr>
        <p:spPr bwMode="auto">
          <a:xfrm>
            <a:off x="1692275" y="984250"/>
            <a:ext cx="567055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ΔG</a:t>
            </a:r>
            <a:r>
              <a:rPr lang="sl-SI" sz="2400" i="1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= - RTlnK</a:t>
            </a:r>
            <a:r>
              <a:rPr lang="sl-SI" sz="2400" i="1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400" i="1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ili:	ΔG</a:t>
            </a:r>
            <a:r>
              <a:rPr lang="sl-SI" sz="2400" i="1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 - 2,3 RTlogK</a:t>
            </a:r>
            <a:r>
              <a:rPr lang="sl-SI" sz="2400" i="1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sl-SI" sz="2400" i="1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sr-Latn-CS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sr-Latn-CS" sz="2400" i="1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sr-Latn-CS" sz="2400">
                <a:solidFill>
                  <a:srgbClr val="000000"/>
                </a:solidFill>
                <a:latin typeface="Times New Roman" pitchFamily="18" charset="0"/>
              </a:rPr>
              <a:t>gde je:</a:t>
            </a:r>
          </a:p>
          <a:p>
            <a:r>
              <a:rPr lang="sl-SI" sz="1400" i="1" baseline="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	</a:t>
            </a:r>
            <a:r>
              <a:rPr lang="sr-Latn-CS" sz="900">
                <a:latin typeface="Arial" charset="0"/>
              </a:rPr>
              <a:t> </a:t>
            </a:r>
          </a:p>
        </p:txBody>
      </p:sp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3429000" y="2286000"/>
          <a:ext cx="2022475" cy="1011238"/>
        </p:xfrm>
        <a:graphic>
          <a:graphicData uri="http://schemas.openxmlformats.org/presentationml/2006/ole">
            <p:oleObj spid="_x0000_s9218" name="Equation" r:id="rId3" imgW="1009312" imgH="504378" progId="Equation.3">
              <p:embed/>
            </p:oleObj>
          </a:graphicData>
        </a:graphic>
      </p:graphicFrame>
      <p:sp>
        <p:nvSpPr>
          <p:cNvPr id="9220" name="Text Box 6"/>
          <p:cNvSpPr txBox="1">
            <a:spLocks noChangeArrowheads="1"/>
          </p:cNvSpPr>
          <p:nvPr/>
        </p:nvSpPr>
        <p:spPr bwMode="auto">
          <a:xfrm>
            <a:off x="1671638" y="3521075"/>
            <a:ext cx="6049962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sr-Latn-CS" sz="2400">
              <a:latin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sr-Latn-CS" sz="2400">
                <a:latin typeface="Times New Roman" pitchFamily="18" charset="0"/>
              </a:rPr>
              <a:t> funkcija je T i odabranog standardnog stanja </a:t>
            </a:r>
          </a:p>
          <a:p>
            <a:pPr>
              <a:buFont typeface="Wingdings" pitchFamily="2" charset="2"/>
              <a:buChar char="ü"/>
            </a:pPr>
            <a:endParaRPr lang="sr-Latn-CS" sz="2400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r>
              <a:rPr lang="sl-SI" sz="2400">
                <a:solidFill>
                  <a:srgbClr val="000000"/>
                </a:solidFill>
                <a:latin typeface="Times New Roman" pitchFamily="18" charset="0"/>
              </a:rPr>
              <a:t>R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eakcija spontan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</a:rPr>
              <a:t>a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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  <a:sym typeface="Wingdings 3" pitchFamily="18" charset="2"/>
              </a:rPr>
              <a:t> 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ΔG</a:t>
            </a:r>
            <a:r>
              <a:rPr lang="sl-SI" sz="2400" i="1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je negativna</a:t>
            </a:r>
            <a:endParaRPr lang="sl-SI" sz="240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buFont typeface="Wingdings 3" pitchFamily="18" charset="2"/>
              <a:buChar char="["/>
            </a:pPr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veličina ln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mora biti pozitivan broj, </a:t>
            </a:r>
            <a:endParaRPr lang="sl-SI" sz="240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buFont typeface="Wingdings 3" pitchFamily="18" charset="2"/>
              <a:buNone/>
            </a:pPr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odnosno 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je veće od 1.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sr-Latn-CS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Aktivitet i standardno stanje</a:t>
            </a:r>
          </a:p>
        </p:txBody>
      </p:sp>
      <p:sp>
        <p:nvSpPr>
          <p:cNvPr id="44035" name="Rectangle 5"/>
          <p:cNvSpPr>
            <a:spLocks noChangeArrowheads="1"/>
          </p:cNvSpPr>
          <p:nvPr/>
        </p:nvSpPr>
        <p:spPr bwMode="auto">
          <a:xfrm>
            <a:off x="468313" y="1296988"/>
            <a:ext cx="8072437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l-SI" sz="2400">
                <a:solidFill>
                  <a:srgbClr val="000000"/>
                </a:solidFill>
                <a:latin typeface="Times New Roman" pitchFamily="18" charset="0"/>
              </a:rPr>
              <a:t>I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deal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</a:rPr>
              <a:t>a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 sistem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</a:rPr>
              <a:t>: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sve čestice se ponašaju nezavisno jedna od druge</a:t>
            </a:r>
            <a:endParaRPr lang="sl-SI" sz="2400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~ 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</a:rPr>
              <a:t>npr. 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beskonačno razblaženi tečni ili gasoviti rastvori), </a:t>
            </a:r>
            <a:endParaRPr lang="sl-SI" sz="2400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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  <a:sym typeface="Wingdings 3" pitchFamily="18" charset="2"/>
              </a:rPr>
              <a:t> 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slobodna energija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svake čestice koja učestvuje u reakciji </a:t>
            </a:r>
            <a:endParaRPr lang="sl-SI" sz="2400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zavis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</a:rPr>
              <a:t>i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samo od njene koncentracije:</a:t>
            </a:r>
          </a:p>
          <a:p>
            <a:pPr eaLnBrk="0" hangingPunct="0"/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 = G</a:t>
            </a:r>
            <a:r>
              <a:rPr lang="sl-SI" sz="2400" i="1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+ RT 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ln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endParaRPr lang="sl-SI" sz="2400" i="1">
              <a:solidFill>
                <a:srgbClr val="000000"/>
              </a:solidFill>
              <a:latin typeface="Times New Roman" pitchFamily="18" charset="0"/>
            </a:endParaRPr>
          </a:p>
          <a:p>
            <a:pPr eaLnBrk="0" hangingPunct="0"/>
            <a:endParaRPr lang="sl-SI" sz="2400" i="1">
              <a:solidFill>
                <a:srgbClr val="000000"/>
              </a:solidFill>
              <a:latin typeface="Times New Roman" pitchFamily="18" charset="0"/>
            </a:endParaRPr>
          </a:p>
          <a:p>
            <a:pPr eaLnBrk="0" hangingPunct="0"/>
            <a:r>
              <a:rPr lang="sl-SI" sz="2400">
                <a:solidFill>
                  <a:srgbClr val="000000"/>
                </a:solidFill>
                <a:latin typeface="Times New Roman" pitchFamily="18" charset="0"/>
              </a:rPr>
              <a:t>U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realnim sistemima svaka čestica utiče jedna na drugu</a:t>
            </a:r>
            <a:endParaRPr lang="sl-SI" sz="2400">
              <a:solidFill>
                <a:srgbClr val="000000"/>
              </a:solidFill>
              <a:latin typeface="Times New Roman" pitchFamily="18" charset="0"/>
            </a:endParaRPr>
          </a:p>
          <a:p>
            <a:pPr eaLnBrk="0" hangingPunct="0"/>
            <a:endParaRPr lang="sl-SI" sz="2400">
              <a:solidFill>
                <a:srgbClr val="000000"/>
              </a:solidFill>
              <a:latin typeface="Times New Roman" pitchFamily="18" charset="0"/>
            </a:endParaRPr>
          </a:p>
          <a:p>
            <a:pPr eaLnBrk="0" hangingPunct="0"/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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sym typeface="Wingdings 3" pitchFamily="18" charset="2"/>
              </a:rPr>
              <a:t> Predlog 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(Lewis, 1908.g.)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sym typeface="Wingdings 3" pitchFamily="18" charset="2"/>
              </a:rPr>
              <a:t>: </a:t>
            </a:r>
            <a:r>
              <a:rPr lang="sr-Latn-CS" sz="2400" i="1">
                <a:solidFill>
                  <a:srgbClr val="000000"/>
                </a:solidFill>
                <a:latin typeface="Times New Roman" pitchFamily="18" charset="0"/>
                <a:sym typeface="Wingdings 3" pitchFamily="18" charset="2"/>
              </a:rPr>
              <a:t>c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</a:rPr>
              <a:t>zameniti sa 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</a:rPr>
              <a:t>a</a:t>
            </a:r>
            <a:r>
              <a:rPr lang="sr-Latn-CS" sz="2400">
                <a:latin typeface="Times New Roman" pitchFamily="18" charset="0"/>
              </a:rPr>
              <a:t> </a:t>
            </a:r>
          </a:p>
          <a:p>
            <a:pPr eaLnBrk="0" hangingPunct="0"/>
            <a:endParaRPr lang="sr-Latn-CS" sz="2400">
              <a:latin typeface="Times New Roman" pitchFamily="18" charset="0"/>
            </a:endParaRPr>
          </a:p>
          <a:p>
            <a:pPr eaLnBrk="0" hangingPunct="0"/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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sym typeface="Wingdings 3" pitchFamily="18" charset="2"/>
              </a:rPr>
              <a:t> 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 = G</a:t>
            </a:r>
            <a:r>
              <a:rPr lang="sl-SI" sz="2400" i="1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+ RT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ln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</a:rPr>
              <a:t>  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sym typeface="Wingdings 3" pitchFamily="18" charset="2"/>
              </a:rPr>
              <a:t> 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reakciona sposobnost neke supstance</a:t>
            </a:r>
            <a:endParaRPr lang="sl-SI" sz="2400">
              <a:solidFill>
                <a:srgbClr val="000000"/>
              </a:solidFill>
              <a:latin typeface="Times New Roman" pitchFamily="18" charset="0"/>
              <a:sym typeface="Wingdings 3" pitchFamily="18" charset="2"/>
            </a:endParaRPr>
          </a:p>
          <a:p>
            <a:pPr eaLnBrk="0" hangingPunct="0"/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zavisi od njene hemijske prirode (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G</a:t>
            </a:r>
            <a:r>
              <a:rPr lang="sl-SI" sz="2400" i="1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0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) i aktiviteta (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a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)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sym typeface="Wingdings 3" pitchFamily="18" charset="2"/>
              </a:rPr>
              <a:t>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 Box 4"/>
          <p:cNvSpPr txBox="1">
            <a:spLocks noChangeArrowheads="1"/>
          </p:cNvSpPr>
          <p:nvPr/>
        </p:nvSpPr>
        <p:spPr bwMode="auto">
          <a:xfrm>
            <a:off x="1095375" y="1001713"/>
            <a:ext cx="7269163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Times New Roman" pitchFamily="18" charset="0"/>
              </a:rPr>
              <a:t>Apsolutnu vrednost aktiviteta neke supstance nije moguće</a:t>
            </a:r>
          </a:p>
          <a:p>
            <a:r>
              <a:rPr lang="sr-Latn-CS" sz="2400">
                <a:latin typeface="Times New Roman" pitchFamily="18" charset="0"/>
              </a:rPr>
              <a:t>odrediti!</a:t>
            </a:r>
          </a:p>
          <a:p>
            <a:r>
              <a:rPr lang="sl-SI" sz="2400">
                <a:solidFill>
                  <a:srgbClr val="000000"/>
                </a:solidFill>
                <a:latin typeface="Times New Roman" pitchFamily="18" charset="0"/>
              </a:rPr>
              <a:t>M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oguće je izračunati njegovu relativnu vrednost, </a:t>
            </a:r>
            <a:endParaRPr lang="sl-SI" sz="2400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tj. odnos aktiviteta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date supstance u različitim stanjima </a:t>
            </a:r>
            <a:endParaRPr lang="sl-SI" sz="2400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na istoj temperaturi.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</a:rPr>
              <a:t> </a:t>
            </a:r>
          </a:p>
        </p:txBody>
      </p:sp>
      <p:graphicFrame>
        <p:nvGraphicFramePr>
          <p:cNvPr id="10242" name="Object 2"/>
          <p:cNvGraphicFramePr>
            <a:graphicFrameLocks noChangeAspect="1"/>
          </p:cNvGraphicFramePr>
          <p:nvPr/>
        </p:nvGraphicFramePr>
        <p:xfrm>
          <a:off x="2555875" y="3068638"/>
          <a:ext cx="1122363" cy="855662"/>
        </p:xfrm>
        <a:graphic>
          <a:graphicData uri="http://schemas.openxmlformats.org/presentationml/2006/ole">
            <p:oleObj spid="_x0000_s10242" name="Equation" r:id="rId3" imgW="561529" imgH="428415" progId="Equation.3">
              <p:embed/>
            </p:oleObj>
          </a:graphicData>
        </a:graphic>
      </p:graphicFrame>
      <p:sp>
        <p:nvSpPr>
          <p:cNvPr id="10244" name="Rectangle 6"/>
          <p:cNvSpPr>
            <a:spLocks noChangeArrowheads="1"/>
          </p:cNvSpPr>
          <p:nvPr/>
        </p:nvSpPr>
        <p:spPr bwMode="auto">
          <a:xfrm>
            <a:off x="434975" y="4149725"/>
            <a:ext cx="8556625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l-SI" sz="2400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</a:rPr>
              <a:t>=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relativni aktivitet supstance, </a:t>
            </a:r>
            <a:r>
              <a:rPr lang="sl-SI" sz="2400" b="1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l-SI" sz="2400" b="1" i="1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</a:rPr>
              <a:t>=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aktivitet u standardnom stanju </a:t>
            </a:r>
            <a:endParaRPr lang="sl-SI" sz="2400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sl-SI" sz="2400" b="1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</a:rPr>
              <a:t>= 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aktivitet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 posmatranom stanju. </a:t>
            </a:r>
            <a:endParaRPr lang="sl-SI" sz="2400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sl-SI" sz="2400" b="1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l-SI" sz="2400" b="1" i="1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sl-SI" sz="2400" b="1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 1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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l-SI" sz="2400" b="1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l-SI" sz="2400" b="1" i="1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sl-SI" sz="2400" b="1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 a</a:t>
            </a:r>
            <a:endParaRPr lang="sl-SI" sz="2400" b="1" i="1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sl-SI" sz="2400">
                <a:solidFill>
                  <a:srgbClr val="000000"/>
                </a:solidFill>
                <a:latin typeface="Times New Roman" pitchFamily="18" charset="0"/>
              </a:rPr>
              <a:t>A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ktivitet nema dimenzije, a njegova brojna vrednost zavisi od</a:t>
            </a:r>
            <a:endParaRPr lang="sl-SI" sz="2400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odabrane koncentracione skale</a:t>
            </a:r>
            <a:endParaRPr lang="sr-Latn-CS" sz="240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468313" y="509588"/>
            <a:ext cx="8331200" cy="5694362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sl-SI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Čiste čvrste (u najstabilnijem obliku) i tečne supstance </a:t>
            </a:r>
            <a:endParaRPr lang="sl-SI" sz="2400" dirty="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defRPr/>
            </a:pPr>
            <a:r>
              <a:rPr lang="sl-SI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uzimaju se kao standardna stanja (χ = 1, </a:t>
            </a:r>
            <a:r>
              <a:rPr lang="sl-SI" sz="24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l-SI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 1)</a:t>
            </a:r>
            <a:r>
              <a:rPr lang="sr-Latn-CS" sz="2400" dirty="0">
                <a:latin typeface="Times New Roman" pitchFamily="18" charset="0"/>
              </a:rPr>
              <a:t> </a:t>
            </a:r>
          </a:p>
          <a:p>
            <a:pPr>
              <a:defRPr/>
            </a:pPr>
            <a:endParaRPr lang="sl-SI" sz="2400" dirty="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defRPr/>
            </a:pPr>
            <a:r>
              <a:rPr lang="sl-SI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Standardno stanje gasovit</a:t>
            </a:r>
            <a:r>
              <a:rPr lang="sl-SI" sz="2400" dirty="0">
                <a:solidFill>
                  <a:srgbClr val="000000"/>
                </a:solidFill>
                <a:latin typeface="Times New Roman" pitchFamily="18" charset="0"/>
              </a:rPr>
              <a:t>ih</a:t>
            </a:r>
            <a:r>
              <a:rPr lang="sl-SI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supstanc</a:t>
            </a:r>
            <a:r>
              <a:rPr lang="sl-SI" sz="2400" dirty="0">
                <a:solidFill>
                  <a:srgbClr val="000000"/>
                </a:solidFill>
                <a:latin typeface="Times New Roman" pitchFamily="18" charset="0"/>
              </a:rPr>
              <a:t>i</a:t>
            </a:r>
            <a:r>
              <a:rPr lang="sl-SI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predstavlja idealni</a:t>
            </a:r>
            <a:endParaRPr lang="sl-SI" sz="2400" dirty="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defRPr/>
            </a:pPr>
            <a:r>
              <a:rPr lang="sl-SI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gas pod pritiskom od jedne atmosfere (101325 Pa), (</a:t>
            </a:r>
            <a:r>
              <a:rPr lang="sl-SI" sz="24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sl-SI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 1, </a:t>
            </a:r>
            <a:r>
              <a:rPr lang="sl-SI" sz="24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l-SI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 1). </a:t>
            </a:r>
            <a:endParaRPr lang="sl-SI" sz="2400" dirty="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defRPr/>
            </a:pPr>
            <a:r>
              <a:rPr lang="sl-SI" sz="2400" dirty="0">
                <a:solidFill>
                  <a:srgbClr val="000000"/>
                </a:solidFill>
                <a:latin typeface="Times New Roman" pitchFamily="18" charset="0"/>
              </a:rPr>
              <a:t>D</a:t>
            </a:r>
            <a:r>
              <a:rPr lang="sl-SI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rug</a:t>
            </a:r>
            <a:r>
              <a:rPr lang="sl-SI" sz="2400" dirty="0">
                <a:solidFill>
                  <a:srgbClr val="000000"/>
                </a:solidFill>
                <a:latin typeface="Times New Roman" pitchFamily="18" charset="0"/>
              </a:rPr>
              <a:t>i</a:t>
            </a:r>
            <a:r>
              <a:rPr lang="sl-SI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pritis</a:t>
            </a:r>
            <a:r>
              <a:rPr lang="sl-SI" sz="2400" dirty="0">
                <a:solidFill>
                  <a:srgbClr val="000000"/>
                </a:solidFill>
                <a:latin typeface="Times New Roman" pitchFamily="18" charset="0"/>
              </a:rPr>
              <a:t>a</a:t>
            </a:r>
            <a:r>
              <a:rPr lang="sl-SI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sl-SI" sz="2400" dirty="0">
                <a:solidFill>
                  <a:srgbClr val="000000"/>
                </a:solidFill>
                <a:latin typeface="Times New Roman" pitchFamily="18" charset="0"/>
              </a:rPr>
              <a:t>, </a:t>
            </a:r>
            <a:r>
              <a:rPr lang="sl-SI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ist</a:t>
            </a:r>
            <a:r>
              <a:rPr lang="sl-SI" sz="2400" dirty="0">
                <a:solidFill>
                  <a:srgbClr val="000000"/>
                </a:solidFill>
                <a:latin typeface="Times New Roman" pitchFamily="18" charset="0"/>
              </a:rPr>
              <a:t>a</a:t>
            </a:r>
            <a:r>
              <a:rPr lang="sl-SI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l-SI" sz="2400" dirty="0">
                <a:solidFill>
                  <a:srgbClr val="000000"/>
                </a:solidFill>
                <a:latin typeface="Times New Roman" pitchFamily="18" charset="0"/>
              </a:rPr>
              <a:t>T:</a:t>
            </a:r>
            <a:r>
              <a:rPr lang="sl-SI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aktivitet gasa srazmeran je njegovom</a:t>
            </a:r>
            <a:endParaRPr lang="sl-SI" sz="2400" dirty="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defRPr/>
            </a:pPr>
            <a:r>
              <a:rPr lang="sl-SI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parcijalnom pritisku.</a:t>
            </a:r>
            <a:r>
              <a:rPr lang="sr-Latn-CS" sz="240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</a:p>
          <a:p>
            <a:pPr>
              <a:defRPr/>
            </a:pPr>
            <a:endParaRPr lang="sr-Latn-CS" sz="2400" dirty="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defRPr/>
            </a:pPr>
            <a:r>
              <a:rPr lang="sr-Latn-CS" sz="2400" dirty="0">
                <a:solidFill>
                  <a:srgbClr val="000000"/>
                </a:solidFill>
                <a:latin typeface="Times New Roman" pitchFamily="18" charset="0"/>
              </a:rPr>
              <a:t>Za realne rastvore:		</a:t>
            </a:r>
            <a:r>
              <a:rPr lang="sl-SI" sz="28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 = y </a:t>
            </a: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×</a:t>
            </a:r>
            <a:r>
              <a:rPr lang="sl-SI" sz="28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c</a:t>
            </a:r>
            <a:r>
              <a:rPr lang="sr-Latn-CS" sz="280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</a:p>
          <a:p>
            <a:pPr>
              <a:defRPr/>
            </a:pPr>
            <a:endParaRPr lang="sl-SI" sz="2400" dirty="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defRPr/>
            </a:pPr>
            <a:r>
              <a:rPr lang="sl-SI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Slobodna energija rastvorene supstance</a:t>
            </a:r>
            <a:r>
              <a:rPr lang="sl-SI" sz="2400" dirty="0">
                <a:solidFill>
                  <a:srgbClr val="000000"/>
                </a:solidFill>
                <a:latin typeface="Times New Roman" pitchFamily="18" charset="0"/>
              </a:rPr>
              <a:t>:</a:t>
            </a:r>
            <a:r>
              <a:rPr lang="sr-Latn-CS" sz="240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</a:p>
          <a:p>
            <a:pPr>
              <a:defRPr/>
            </a:pPr>
            <a:endParaRPr lang="sl-SI" sz="2400" i="1" dirty="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defRPr/>
            </a:pPr>
            <a:r>
              <a:rPr lang="sl-SI" sz="2400" i="1" dirty="0">
                <a:solidFill>
                  <a:srgbClr val="000000"/>
                </a:solidFill>
                <a:latin typeface="Times New Roman" pitchFamily="18" charset="0"/>
              </a:rPr>
              <a:t>	</a:t>
            </a:r>
            <a:r>
              <a:rPr lang="sl-SI" sz="24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</a:t>
            </a:r>
            <a:r>
              <a:rPr lang="sl-SI" sz="2400" i="1" baseline="-25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real</a:t>
            </a:r>
            <a:r>
              <a:rPr lang="sl-SI" sz="24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 G</a:t>
            </a:r>
            <a:r>
              <a:rPr lang="sl-SI" sz="2400" i="1" baseline="30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sl-SI" sz="24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+ RT</a:t>
            </a:r>
            <a:r>
              <a:rPr lang="sl-SI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ln</a:t>
            </a:r>
            <a:r>
              <a:rPr lang="sl-SI" sz="24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 = G</a:t>
            </a:r>
            <a:r>
              <a:rPr lang="sl-SI" sz="2400" i="1" baseline="30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sl-SI" sz="24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+ RT</a:t>
            </a:r>
            <a:r>
              <a:rPr lang="sl-SI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ln</a:t>
            </a:r>
            <a:r>
              <a:rPr lang="sl-SI" sz="24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 + RT</a:t>
            </a:r>
            <a:r>
              <a:rPr lang="sl-SI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ln</a:t>
            </a:r>
            <a:r>
              <a:rPr lang="sl-SI" sz="24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endParaRPr lang="sl-SI" sz="2400" i="1" dirty="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defRPr/>
            </a:pPr>
            <a:r>
              <a:rPr lang="sl-SI" sz="2400" i="1" dirty="0">
                <a:solidFill>
                  <a:srgbClr val="000000"/>
                </a:solidFill>
                <a:latin typeface="Times New Roman" pitchFamily="18" charset="0"/>
              </a:rPr>
              <a:t>	</a:t>
            </a:r>
            <a:r>
              <a:rPr lang="sl-SI" sz="24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</a:t>
            </a:r>
            <a:r>
              <a:rPr lang="sl-SI" sz="2400" i="1" baseline="-25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id</a:t>
            </a:r>
            <a:r>
              <a:rPr lang="sl-SI" sz="24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 G</a:t>
            </a:r>
            <a:r>
              <a:rPr lang="sl-SI" sz="2400" i="1" baseline="30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sl-SI" sz="24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+ RTlnc</a:t>
            </a:r>
            <a:endParaRPr lang="sl-SI" sz="2400" i="1" dirty="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defRPr/>
            </a:pPr>
            <a:r>
              <a:rPr lang="sl-SI" sz="2400" i="1" dirty="0">
                <a:solidFill>
                  <a:srgbClr val="000000"/>
                </a:solidFill>
                <a:latin typeface="Times New Roman" pitchFamily="18" charset="0"/>
              </a:rPr>
              <a:t>	</a:t>
            </a:r>
            <a:r>
              <a:rPr lang="sl-SI" sz="24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G</a:t>
            </a:r>
            <a:r>
              <a:rPr lang="sl-SI" sz="2400" i="1" baseline="-25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real</a:t>
            </a:r>
            <a:r>
              <a:rPr lang="sl-SI" sz="24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– G</a:t>
            </a:r>
            <a:r>
              <a:rPr lang="sl-SI" sz="2400" i="1" baseline="-25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id</a:t>
            </a:r>
            <a:r>
              <a:rPr lang="sl-SI" sz="24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= RTlny</a:t>
            </a:r>
            <a:r>
              <a:rPr lang="sl-SI" sz="24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sr-Latn-CS" sz="24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4"/>
          <p:cNvSpPr>
            <a:spLocks noChangeArrowheads="1"/>
          </p:cNvSpPr>
          <p:nvPr/>
        </p:nvSpPr>
        <p:spPr bwMode="auto">
          <a:xfrm>
            <a:off x="900113" y="1098550"/>
            <a:ext cx="6111875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l-SI" sz="2600">
                <a:solidFill>
                  <a:srgbClr val="000000"/>
                </a:solidFill>
                <a:latin typeface="Times New Roman" pitchFamily="18" charset="0"/>
              </a:rPr>
              <a:t>R</a:t>
            </a:r>
            <a:r>
              <a:rPr lang="sl-SI" sz="2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ealni rastvor vrlo razblažen</a:t>
            </a:r>
            <a:r>
              <a:rPr lang="sl-SI" sz="260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sl-SI" sz="2600">
                <a:solidFill>
                  <a:srgbClr val="000000"/>
                </a:solidFill>
                <a:latin typeface="Times New Roman" pitchFamily="18" charset="0"/>
                <a:sym typeface="Wingdings 3" pitchFamily="18" charset="2"/>
              </a:rPr>
              <a:t></a:t>
            </a:r>
          </a:p>
          <a:p>
            <a:endParaRPr lang="sl-SI" sz="2600">
              <a:solidFill>
                <a:srgbClr val="000000"/>
              </a:solidFill>
              <a:latin typeface="Times New Roman" pitchFamily="18" charset="0"/>
              <a:sym typeface="Wingdings 3" pitchFamily="18" charset="2"/>
            </a:endParaRPr>
          </a:p>
          <a:p>
            <a:r>
              <a:rPr lang="sl-SI" sz="2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interakcije među česticama se smanjuju</a:t>
            </a:r>
            <a:endParaRPr lang="sl-SI" sz="2600">
              <a:solidFill>
                <a:srgbClr val="000000"/>
              </a:solidFill>
              <a:latin typeface="Times New Roman" pitchFamily="18" charset="0"/>
            </a:endParaRPr>
          </a:p>
          <a:p>
            <a:endParaRPr lang="sl-SI" sz="2600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sl-SI" sz="2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l-SI" sz="2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</a:t>
            </a:r>
            <a:r>
              <a:rPr lang="sl-SI" sz="2600">
                <a:solidFill>
                  <a:srgbClr val="000000"/>
                </a:solidFill>
                <a:latin typeface="Times New Roman" pitchFamily="18" charset="0"/>
                <a:sym typeface="Wingdings 3" pitchFamily="18" charset="2"/>
              </a:rPr>
              <a:t> </a:t>
            </a:r>
            <a:r>
              <a:rPr lang="sl-SI" sz="26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r>
              <a:rPr lang="sl-SI" sz="2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teži jedinici</a:t>
            </a:r>
            <a:r>
              <a:rPr lang="en-US" sz="2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sl-SI" sz="2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sl-SI" sz="26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RT</a:t>
            </a:r>
            <a:r>
              <a:rPr lang="sl-SI" sz="2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ln</a:t>
            </a:r>
            <a:r>
              <a:rPr lang="sl-SI" sz="26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r>
              <a:rPr lang="sl-SI" sz="2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nuli</a:t>
            </a:r>
            <a:r>
              <a:rPr lang="sl-SI" sz="2600">
                <a:solidFill>
                  <a:srgbClr val="000000"/>
                </a:solidFill>
                <a:latin typeface="Times New Roman" pitchFamily="18" charset="0"/>
              </a:rPr>
              <a:t> </a:t>
            </a:r>
          </a:p>
          <a:p>
            <a:endParaRPr lang="sl-SI" sz="2600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sl-SI" sz="2600">
                <a:solidFill>
                  <a:srgbClr val="000000"/>
                </a:solidFill>
                <a:latin typeface="Times New Roman" pitchFamily="18" charset="0"/>
                <a:sym typeface="Wingdings 3" pitchFamily="18" charset="2"/>
              </a:rPr>
              <a:t> </a:t>
            </a:r>
            <a:r>
              <a:rPr lang="sl-SI" sz="26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referentni rastvori</a:t>
            </a:r>
            <a:r>
              <a:rPr lang="sl-SI" sz="2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sl-SI" sz="2600">
              <a:solidFill>
                <a:srgbClr val="000000"/>
              </a:solidFill>
              <a:latin typeface="Times New Roman" pitchFamily="18" charset="0"/>
            </a:endParaRPr>
          </a:p>
          <a:p>
            <a:endParaRPr lang="sl-SI" sz="2600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sl-SI" sz="2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referentno stanje (</a:t>
            </a:r>
            <a:r>
              <a:rPr lang="sl-SI" sz="26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a = c, y =</a:t>
            </a:r>
            <a:r>
              <a:rPr lang="sl-SI" sz="2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1) </a:t>
            </a:r>
            <a:r>
              <a:rPr lang="sl-SI" sz="260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ial" charset="0"/>
              </a:rPr>
              <a:t>≠</a:t>
            </a:r>
            <a:r>
              <a:rPr lang="sl-SI" sz="260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 </a:t>
            </a:r>
          </a:p>
          <a:p>
            <a:r>
              <a:rPr lang="sl-SI" sz="2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hipotetično standardno stanje </a:t>
            </a:r>
            <a:r>
              <a:rPr lang="sl-SI" sz="26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(a</a:t>
            </a:r>
            <a:r>
              <a:rPr lang="sl-SI" sz="2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sl-SI" sz="26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sl-SI" sz="2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</a:t>
            </a:r>
            <a:r>
              <a:rPr lang="sl-SI" sz="26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y</a:t>
            </a:r>
            <a:r>
              <a:rPr lang="sl-SI" sz="2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 1) </a:t>
            </a:r>
            <a:endParaRPr lang="sl-SI" sz="2600">
              <a:solidFill>
                <a:srgbClr val="000000"/>
              </a:solidFill>
              <a:latin typeface="Times New Roman" pitchFamily="18" charset="0"/>
            </a:endParaRPr>
          </a:p>
          <a:p>
            <a:endParaRPr lang="sl-SI" sz="260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4"/>
          <p:cNvSpPr>
            <a:spLocks noChangeArrowheads="1"/>
          </p:cNvSpPr>
          <p:nvPr/>
        </p:nvSpPr>
        <p:spPr bwMode="auto">
          <a:xfrm>
            <a:off x="1042988" y="1125538"/>
            <a:ext cx="7340600" cy="247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l-SI" sz="2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Za standardno stanje rastvorene supstance uzima se:</a:t>
            </a:r>
          </a:p>
          <a:p>
            <a:r>
              <a:rPr lang="sl-SI" sz="26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a</a:t>
            </a:r>
            <a:r>
              <a:rPr lang="sl-SI" sz="2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sl-SI" sz="26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sz="26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× </a:t>
            </a:r>
            <a:r>
              <a:rPr lang="sl-SI" sz="26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sl-SI" sz="2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 1;</a:t>
            </a:r>
          </a:p>
          <a:p>
            <a:r>
              <a:rPr lang="en-US" sz="2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sl-SI" sz="2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ne odgovara nekoj određenoj </a:t>
            </a:r>
            <a:r>
              <a:rPr lang="sl-SI" sz="26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sl-SI" sz="2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jer koeficijent </a:t>
            </a:r>
            <a:endParaRPr lang="sl-SI" sz="2600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sl-SI" sz="2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aktiviteta zavisi kako od prirode rastvorene supstance </a:t>
            </a:r>
          </a:p>
          <a:p>
            <a:r>
              <a:rPr lang="sl-SI" sz="2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tako i od sastava rastvora</a:t>
            </a:r>
            <a:r>
              <a:rPr lang="sr-Latn-CS" sz="2600">
                <a:latin typeface="Times New Roman" pitchFamily="18" charset="0"/>
              </a:rPr>
              <a:t> </a:t>
            </a:r>
          </a:p>
          <a:p>
            <a:pPr eaLnBrk="0" hangingPunct="0"/>
            <a:endParaRPr lang="sr-Latn-CS" sz="2600">
              <a:latin typeface="Arial" charset="0"/>
            </a:endParaRPr>
          </a:p>
        </p:txBody>
      </p:sp>
      <p:sp>
        <p:nvSpPr>
          <p:cNvPr id="47107" name="Rectangle 5"/>
          <p:cNvSpPr>
            <a:spLocks noChangeArrowheads="1"/>
          </p:cNvSpPr>
          <p:nvPr/>
        </p:nvSpPr>
        <p:spPr bwMode="auto">
          <a:xfrm>
            <a:off x="3276600" y="4071938"/>
            <a:ext cx="1617663" cy="1382712"/>
          </a:xfrm>
          <a:prstGeom prst="rect">
            <a:avLst/>
          </a:prstGeom>
          <a:noFill/>
          <a:ln w="9525">
            <a:solidFill>
              <a:srgbClr val="003366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l-SI" sz="28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l-SI" sz="2800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sl-SI" sz="2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</a:t>
            </a:r>
            <a:r>
              <a:rPr lang="sl-SI" sz="28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y</a:t>
            </a:r>
            <a:r>
              <a:rPr lang="sl-SI" sz="2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· c</a:t>
            </a:r>
          </a:p>
          <a:p>
            <a:pPr eaLnBrk="0" hangingPunct="0"/>
            <a:r>
              <a:rPr lang="sl-SI" sz="28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l-SI" sz="2800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sl-SI" sz="2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 γ · </a:t>
            </a:r>
            <a:r>
              <a:rPr lang="sl-SI" sz="28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endParaRPr lang="sl-SI" sz="2800" i="1">
              <a:solidFill>
                <a:srgbClr val="000000"/>
              </a:solidFill>
              <a:latin typeface="Times New Roman" pitchFamily="18" charset="0"/>
            </a:endParaRPr>
          </a:p>
          <a:p>
            <a:pPr eaLnBrk="0" hangingPunct="0"/>
            <a:r>
              <a:rPr lang="sl-SI" sz="28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l-SI" sz="2800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χ</a:t>
            </a:r>
            <a:r>
              <a:rPr lang="sl-SI" sz="2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sl-SI" sz="28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sl-SI" sz="2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· χ</a:t>
            </a:r>
            <a:r>
              <a:rPr lang="sr-Latn-CS" sz="280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sr-Latn-CS" sz="2800">
                <a:latin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sr-Latn-CS" sz="360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Aktivitet i koeficijent aktiviteta</a:t>
            </a:r>
            <a:r>
              <a:rPr lang="en-US" sz="360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elektrolita</a:t>
            </a:r>
            <a:endParaRPr lang="sr-Latn-CS" sz="3600">
              <a:solidFill>
                <a:srgbClr val="0033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aphicFrame>
        <p:nvGraphicFramePr>
          <p:cNvPr id="11266" name="Object 2"/>
          <p:cNvGraphicFramePr>
            <a:graphicFrameLocks noChangeAspect="1"/>
          </p:cNvGraphicFramePr>
          <p:nvPr>
            <p:ph idx="1"/>
          </p:nvPr>
        </p:nvGraphicFramePr>
        <p:xfrm>
          <a:off x="1258888" y="1773238"/>
          <a:ext cx="1925637" cy="895350"/>
        </p:xfrm>
        <a:graphic>
          <a:graphicData uri="http://schemas.openxmlformats.org/presentationml/2006/ole">
            <p:oleObj spid="_x0000_s11266" name="Equation" r:id="rId3" imgW="961438" imgH="447496" progId="Equation.3">
              <p:embed/>
            </p:oleObj>
          </a:graphicData>
        </a:graphic>
      </p:graphicFrame>
      <p:sp>
        <p:nvSpPr>
          <p:cNvPr id="11268" name="Text Box 7"/>
          <p:cNvSpPr txBox="1">
            <a:spLocks noChangeArrowheads="1"/>
          </p:cNvSpPr>
          <p:nvPr/>
        </p:nvSpPr>
        <p:spPr bwMode="auto">
          <a:xfrm>
            <a:off x="3995738" y="1773238"/>
            <a:ext cx="3794125" cy="831850"/>
          </a:xfrm>
          <a:prstGeom prst="rect">
            <a:avLst/>
          </a:prstGeom>
          <a:noFill/>
          <a:ln w="9525">
            <a:solidFill>
              <a:srgbClr val="003366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Times New Roman" pitchFamily="18" charset="0"/>
              </a:rPr>
              <a:t>Mera elektrostatičkog dejstva</a:t>
            </a:r>
          </a:p>
          <a:p>
            <a:r>
              <a:rPr lang="sr-Latn-CS" sz="2400">
                <a:latin typeface="Times New Roman" pitchFamily="18" charset="0"/>
              </a:rPr>
              <a:t>svih jona u rastvoru</a:t>
            </a:r>
          </a:p>
        </p:txBody>
      </p:sp>
      <p:sp>
        <p:nvSpPr>
          <p:cNvPr id="11269" name="Rectangle 8"/>
          <p:cNvSpPr>
            <a:spLocks noChangeArrowheads="1"/>
          </p:cNvSpPr>
          <p:nvPr/>
        </p:nvSpPr>
        <p:spPr bwMode="auto">
          <a:xfrm>
            <a:off x="2051050" y="3068638"/>
            <a:ext cx="46783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→ 0, </a:t>
            </a:r>
            <a:r>
              <a:rPr lang="sr-Latn-CS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 = c, y 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= 1, referentno stanje</a:t>
            </a:r>
            <a:r>
              <a:rPr lang="sr-Latn-CS" sz="900">
                <a:latin typeface="Arial" charset="0"/>
              </a:rPr>
              <a:t> </a:t>
            </a:r>
            <a:endParaRPr lang="sr-Latn-CS">
              <a:latin typeface="Arial" charset="0"/>
            </a:endParaRPr>
          </a:p>
        </p:txBody>
      </p:sp>
      <p:sp>
        <p:nvSpPr>
          <p:cNvPr id="11270" name="Text Box 9"/>
          <p:cNvSpPr txBox="1">
            <a:spLocks noChangeArrowheads="1"/>
          </p:cNvSpPr>
          <p:nvPr/>
        </p:nvSpPr>
        <p:spPr bwMode="auto">
          <a:xfrm>
            <a:off x="1331913" y="3789363"/>
            <a:ext cx="707390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Times New Roman" pitchFamily="18" charset="0"/>
              </a:rPr>
              <a:t>Moguće je: </a:t>
            </a:r>
            <a:r>
              <a:rPr lang="sr-Latn-CS"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 &gt; c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sr-Latn-CS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 &gt; 1</a:t>
            </a:r>
          </a:p>
          <a:p>
            <a:endParaRPr lang="sr-Latn-CS" sz="2400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sr-Latn-CS" sz="2400">
                <a:solidFill>
                  <a:srgbClr val="000000"/>
                </a:solidFill>
                <a:latin typeface="Times New Roman" pitchFamily="18" charset="0"/>
              </a:rPr>
              <a:t>Uzroci: - C 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sym typeface="Wingdings 3" pitchFamily="18" charset="2"/>
              </a:rPr>
              <a:t> </a:t>
            </a:r>
            <a:r>
              <a:rPr lang="el-GR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ε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rastvora   jonski parovi</a:t>
            </a:r>
          </a:p>
          <a:p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	 - Hidratacija jona povećava njihov </a:t>
            </a:r>
            <a:r>
              <a:rPr lang="sr-Latn-CS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a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, a smanjuje</a:t>
            </a:r>
          </a:p>
          <a:p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	   aktivitet vode</a:t>
            </a:r>
          </a:p>
          <a:p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	 - razni joni različito menjaju entropiju rastvora</a:t>
            </a:r>
            <a:endParaRPr lang="sr-Latn-CS" sz="2400" i="1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Wingdings 3" pitchFamily="18" charset="2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4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>
              <a:defRPr/>
            </a:pPr>
            <a:r>
              <a:rPr lang="sr-Latn-CS" sz="360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Srednja vrednost aktiviteta</a:t>
            </a:r>
          </a:p>
        </p:txBody>
      </p:sp>
      <p:graphicFrame>
        <p:nvGraphicFramePr>
          <p:cNvPr id="12290" name="Object 2"/>
          <p:cNvGraphicFramePr>
            <a:graphicFrameLocks noChangeAspect="1"/>
          </p:cNvGraphicFramePr>
          <p:nvPr>
            <p:ph sz="quarter" idx="1"/>
          </p:nvPr>
        </p:nvGraphicFramePr>
        <p:xfrm>
          <a:off x="1258888" y="4221163"/>
          <a:ext cx="2263775" cy="533400"/>
        </p:xfrm>
        <a:graphic>
          <a:graphicData uri="http://schemas.openxmlformats.org/presentationml/2006/ole">
            <p:oleObj spid="_x0000_s12290" name="Equation" r:id="rId3" imgW="1133136" imgH="266410" progId="Equation.3">
              <p:embed/>
            </p:oleObj>
          </a:graphicData>
        </a:graphic>
      </p:graphicFrame>
      <p:graphicFrame>
        <p:nvGraphicFramePr>
          <p:cNvPr id="12291" name="Object 3"/>
          <p:cNvGraphicFramePr>
            <a:graphicFrameLocks noChangeAspect="1"/>
          </p:cNvGraphicFramePr>
          <p:nvPr>
            <p:ph sz="quarter" idx="2"/>
          </p:nvPr>
        </p:nvGraphicFramePr>
        <p:xfrm>
          <a:off x="5364163" y="4076700"/>
          <a:ext cx="2130425" cy="558800"/>
        </p:xfrm>
        <a:graphic>
          <a:graphicData uri="http://schemas.openxmlformats.org/presentationml/2006/ole">
            <p:oleObj spid="_x0000_s12291" name="Equation" r:id="rId4" imgW="1066680" imgH="279360" progId="Equation.3">
              <p:embed/>
            </p:oleObj>
          </a:graphicData>
        </a:graphic>
      </p:graphicFrame>
      <p:graphicFrame>
        <p:nvGraphicFramePr>
          <p:cNvPr id="12292" name="Object 4"/>
          <p:cNvGraphicFramePr>
            <a:graphicFrameLocks noChangeAspect="1"/>
          </p:cNvGraphicFramePr>
          <p:nvPr>
            <p:ph sz="quarter" idx="3"/>
          </p:nvPr>
        </p:nvGraphicFramePr>
        <p:xfrm>
          <a:off x="1403350" y="5445125"/>
          <a:ext cx="2303463" cy="533400"/>
        </p:xfrm>
        <a:graphic>
          <a:graphicData uri="http://schemas.openxmlformats.org/presentationml/2006/ole">
            <p:oleObj spid="_x0000_s12292" name="Equation" r:id="rId5" imgW="1151854" imgH="266410" progId="Equation.3">
              <p:embed/>
            </p:oleObj>
          </a:graphicData>
        </a:graphic>
      </p:graphicFrame>
      <p:sp>
        <p:nvSpPr>
          <p:cNvPr id="12295" name="Text Box 5"/>
          <p:cNvSpPr txBox="1">
            <a:spLocks noChangeArrowheads="1"/>
          </p:cNvSpPr>
          <p:nvPr/>
        </p:nvSpPr>
        <p:spPr bwMode="auto">
          <a:xfrm>
            <a:off x="900113" y="1484313"/>
            <a:ext cx="7070725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Times New Roman" pitchFamily="18" charset="0"/>
              </a:rPr>
              <a:t>Nemoguće je izolovati pojedine jone bez narušavanja</a:t>
            </a:r>
          </a:p>
          <a:p>
            <a:r>
              <a:rPr lang="sr-Latn-CS" sz="2400">
                <a:latin typeface="Times New Roman" pitchFamily="18" charset="0"/>
              </a:rPr>
              <a:t>elektroneutralnosti rastvora</a:t>
            </a:r>
          </a:p>
          <a:p>
            <a:pPr>
              <a:buFont typeface="Wingdings 3" pitchFamily="18" charset="2"/>
              <a:buChar char="["/>
            </a:pPr>
            <a:r>
              <a:rPr lang="sr-Latn-CS" sz="2400">
                <a:latin typeface="Times New Roman" pitchFamily="18" charset="0"/>
                <a:sym typeface="Wingdings 3" pitchFamily="18" charset="2"/>
              </a:rPr>
              <a:t>Određivanje srednjeg aktiviteta i srednjeg koeficijenta</a:t>
            </a:r>
          </a:p>
          <a:p>
            <a:pPr>
              <a:buFont typeface="Wingdings 3" pitchFamily="18" charset="2"/>
              <a:buNone/>
            </a:pPr>
            <a:r>
              <a:rPr lang="sr-Latn-CS" sz="2400">
                <a:latin typeface="Times New Roman" pitchFamily="18" charset="0"/>
                <a:sym typeface="Wingdings 3" pitchFamily="18" charset="2"/>
              </a:rPr>
              <a:t>    aktiviteta</a:t>
            </a:r>
          </a:p>
          <a:p>
            <a:pPr>
              <a:buFont typeface="Wingdings 3" pitchFamily="18" charset="2"/>
              <a:buNone/>
            </a:pPr>
            <a:endParaRPr lang="sr-Latn-CS" sz="2400">
              <a:latin typeface="Times New Roman" pitchFamily="18" charset="0"/>
              <a:sym typeface="Wingdings 3" pitchFamily="18" charset="2"/>
            </a:endParaRPr>
          </a:p>
          <a:p>
            <a:pPr>
              <a:buFont typeface="Wingdings 3" pitchFamily="18" charset="2"/>
              <a:buNone/>
            </a:pPr>
            <a:r>
              <a:rPr lang="sr-Latn-CS" sz="2400" i="1">
                <a:solidFill>
                  <a:srgbClr val="000000"/>
                </a:solidFill>
                <a:latin typeface="Times New Roman" pitchFamily="18" charset="0"/>
                <a:sym typeface="Wingdings 3" pitchFamily="18" charset="2"/>
              </a:rPr>
              <a:t>	</a:t>
            </a:r>
            <a:r>
              <a:rPr lang="sr-Latn-CS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K</a:t>
            </a:r>
            <a:r>
              <a:rPr lang="sr-Latn-CS" sz="2400" i="1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m</a:t>
            </a:r>
            <a:r>
              <a:rPr lang="sr-Latn-CS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A</a:t>
            </a:r>
            <a:r>
              <a:rPr lang="sr-Latn-CS" sz="2400" i="1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n</a:t>
            </a:r>
            <a:r>
              <a:rPr lang="sr-Latn-CS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 mK</a:t>
            </a:r>
            <a:r>
              <a:rPr lang="sr-Latn-CS" sz="2400" i="1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n+</a:t>
            </a:r>
            <a:r>
              <a:rPr lang="sr-Latn-CS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+ nA</a:t>
            </a:r>
            <a:r>
              <a:rPr lang="sr-Latn-CS" sz="2400" i="1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m-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sym typeface="Wingdings 3" pitchFamily="18" charset="2"/>
              </a:rPr>
              <a:t> </a:t>
            </a:r>
          </a:p>
        </p:txBody>
      </p:sp>
      <p:sp>
        <p:nvSpPr>
          <p:cNvPr id="12296" name="Text Box 12"/>
          <p:cNvSpPr txBox="1">
            <a:spLocks noChangeArrowheads="1"/>
          </p:cNvSpPr>
          <p:nvPr/>
        </p:nvSpPr>
        <p:spPr bwMode="auto">
          <a:xfrm>
            <a:off x="5559425" y="474027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2297" name="Text Box 15"/>
          <p:cNvSpPr txBox="1">
            <a:spLocks noChangeArrowheads="1"/>
          </p:cNvSpPr>
          <p:nvPr/>
        </p:nvSpPr>
        <p:spPr bwMode="auto">
          <a:xfrm>
            <a:off x="4067175" y="4221163"/>
            <a:ext cx="436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Times New Roman" pitchFamily="18" charset="0"/>
              </a:rPr>
              <a:t>ili</a:t>
            </a:r>
          </a:p>
        </p:txBody>
      </p:sp>
      <p:graphicFrame>
        <p:nvGraphicFramePr>
          <p:cNvPr id="12293" name="Object 5"/>
          <p:cNvGraphicFramePr>
            <a:graphicFrameLocks noChangeAspect="1"/>
          </p:cNvGraphicFramePr>
          <p:nvPr>
            <p:ph sz="quarter" idx="4"/>
          </p:nvPr>
        </p:nvGraphicFramePr>
        <p:xfrm>
          <a:off x="5364163" y="5445125"/>
          <a:ext cx="2525712" cy="608013"/>
        </p:xfrm>
        <a:graphic>
          <a:graphicData uri="http://schemas.openxmlformats.org/presentationml/2006/ole">
            <p:oleObj spid="_x0000_s12293" name="Equation" r:id="rId6" imgW="1266319" imgH="304571" progId="Equation.3">
              <p:embed/>
            </p:oleObj>
          </a:graphicData>
        </a:graphic>
      </p:graphicFrame>
      <p:sp>
        <p:nvSpPr>
          <p:cNvPr id="12298" name="Text Box 20"/>
          <p:cNvSpPr txBox="1">
            <a:spLocks noChangeArrowheads="1"/>
          </p:cNvSpPr>
          <p:nvPr/>
        </p:nvSpPr>
        <p:spPr bwMode="auto">
          <a:xfrm>
            <a:off x="4335463" y="5465763"/>
            <a:ext cx="436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Times New Roman" pitchFamily="18" charset="0"/>
              </a:rPr>
              <a:t>ili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4" name="Object 2"/>
          <p:cNvGraphicFramePr>
            <a:graphicFrameLocks noChangeAspect="1"/>
          </p:cNvGraphicFramePr>
          <p:nvPr/>
        </p:nvGraphicFramePr>
        <p:xfrm>
          <a:off x="827088" y="1341438"/>
          <a:ext cx="11074400" cy="2217737"/>
        </p:xfrm>
        <a:graphic>
          <a:graphicData uri="http://schemas.openxmlformats.org/presentationml/2006/ole">
            <p:oleObj spid="_x0000_s13314" name="Document" r:id="rId3" imgW="6119583" imgH="1270846" progId="Word.Document.8">
              <p:embed/>
            </p:oleObj>
          </a:graphicData>
        </a:graphic>
      </p:graphicFrame>
      <p:sp>
        <p:nvSpPr>
          <p:cNvPr id="13315" name="Text Box 19"/>
          <p:cNvSpPr txBox="1">
            <a:spLocks noChangeArrowheads="1"/>
          </p:cNvSpPr>
          <p:nvPr/>
        </p:nvSpPr>
        <p:spPr bwMode="auto">
          <a:xfrm>
            <a:off x="808038" y="4745038"/>
            <a:ext cx="6048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Times New Roman" pitchFamily="18" charset="0"/>
              </a:rPr>
              <a:t>Eksperimentalno određivanje: potenciometrijski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sr-Latn-CS" sz="360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Izračunavanje koeficijenata aktiviteta</a:t>
            </a:r>
          </a:p>
        </p:txBody>
      </p:sp>
      <p:sp>
        <p:nvSpPr>
          <p:cNvPr id="14340" name="Rectangle 5"/>
          <p:cNvSpPr>
            <a:spLocks noChangeArrowheads="1"/>
          </p:cNvSpPr>
          <p:nvPr/>
        </p:nvSpPr>
        <p:spPr bwMode="auto">
          <a:xfrm>
            <a:off x="1116013" y="1644650"/>
            <a:ext cx="611981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Debye-Hückel-ovo zakon graničnog razblaženja</a:t>
            </a:r>
            <a:r>
              <a:rPr lang="sr-Latn-CS" sz="12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:</a:t>
            </a:r>
            <a:endParaRPr lang="sr-Latn-CS" sz="1200">
              <a:solidFill>
                <a:srgbClr val="000000"/>
              </a:solidFill>
              <a:latin typeface="Arial" charset="0"/>
            </a:endParaRPr>
          </a:p>
          <a:p>
            <a:pPr algn="just"/>
            <a:r>
              <a:rPr lang="sr-Latn-CS" sz="2400" i="1">
                <a:solidFill>
                  <a:srgbClr val="000000"/>
                </a:solidFill>
                <a:latin typeface="Times New Roman" pitchFamily="18" charset="0"/>
              </a:rPr>
              <a:t>(</a:t>
            </a:r>
            <a:r>
              <a:rPr lang="sr-Latn-CS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&lt; 0,001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</a:rPr>
              <a:t>)</a:t>
            </a:r>
          </a:p>
        </p:txBody>
      </p:sp>
      <p:graphicFrame>
        <p:nvGraphicFramePr>
          <p:cNvPr id="14338" name="Object 2"/>
          <p:cNvGraphicFramePr>
            <a:graphicFrameLocks noChangeAspect="1"/>
          </p:cNvGraphicFramePr>
          <p:nvPr>
            <p:ph idx="1"/>
          </p:nvPr>
        </p:nvGraphicFramePr>
        <p:xfrm>
          <a:off x="2339975" y="2924175"/>
          <a:ext cx="3135313" cy="554038"/>
        </p:xfrm>
        <a:graphic>
          <a:graphicData uri="http://schemas.openxmlformats.org/presentationml/2006/ole">
            <p:oleObj spid="_x0000_s14338" name="Equation" r:id="rId3" imgW="1561482" imgH="275770" progId="Equation.3">
              <p:embed/>
            </p:oleObj>
          </a:graphicData>
        </a:graphic>
      </p:graphicFrame>
      <p:sp>
        <p:nvSpPr>
          <p:cNvPr id="14341" name="Rectangle 8"/>
          <p:cNvSpPr>
            <a:spLocks noChangeArrowheads="1"/>
          </p:cNvSpPr>
          <p:nvPr/>
        </p:nvSpPr>
        <p:spPr bwMode="auto">
          <a:xfrm>
            <a:off x="1692275" y="3933825"/>
            <a:ext cx="4954588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12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sr-Latn-CS" sz="24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z</a:t>
            </a:r>
            <a:r>
              <a:rPr lang="sr-Latn-CS" sz="2400" baseline="-30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sr-Latn-C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i </a:t>
            </a:r>
            <a:r>
              <a:rPr lang="sr-Latn-CS" sz="24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z</a:t>
            </a:r>
            <a:r>
              <a:rPr lang="sr-Latn-CS" sz="2400" baseline="-30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sr-Latn-C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su naelektrisanja jona, </a:t>
            </a:r>
            <a:endParaRPr lang="sr-Latn-CS" sz="2400" dirty="0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sr-Latn-CS" sz="24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sr-Latn-C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je jonska sila rastvora, </a:t>
            </a:r>
            <a:endParaRPr lang="sr-Latn-CS" sz="2400" dirty="0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sr-Latn-C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konstanta A = 1,825×10</a:t>
            </a:r>
            <a:r>
              <a:rPr lang="sr-Latn-CS" sz="2400" baseline="30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sr-Latn-C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(εT)</a:t>
            </a:r>
            <a:r>
              <a:rPr lang="sr-Latn-CS" sz="2400" baseline="30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-3/2</a:t>
            </a:r>
            <a:r>
              <a:rPr lang="sr-Latn-C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endParaRPr lang="sr-Latn-CS" sz="2400" dirty="0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sr-Latn-C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ε je dielektrična konstanta rastvarača i </a:t>
            </a:r>
            <a:endParaRPr lang="sr-Latn-CS" sz="2400" dirty="0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sr-Latn-C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 temperatura (K)</a:t>
            </a:r>
            <a:r>
              <a:rPr lang="sr-Latn-CS" sz="2400" dirty="0">
                <a:latin typeface="Times New Roman" pitchFamily="18" charset="0"/>
              </a:rPr>
              <a:t> </a:t>
            </a:r>
            <a:endParaRPr lang="en-US" sz="2400" dirty="0">
              <a:latin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</a:rPr>
              <a:t>A = </a:t>
            </a:r>
            <a:r>
              <a:rPr lang="en-US" sz="2400" dirty="0" smtClean="0">
                <a:latin typeface="Times New Roman" pitchFamily="18" charset="0"/>
              </a:rPr>
              <a:t>0,509 </a:t>
            </a:r>
            <a:r>
              <a:rPr lang="en-US" sz="2400" dirty="0">
                <a:latin typeface="Times New Roman" pitchFamily="18" charset="0"/>
              </a:rPr>
              <a:t>(</a:t>
            </a:r>
            <a:r>
              <a:rPr lang="en-US" sz="2400" dirty="0" err="1">
                <a:latin typeface="Times New Roman" pitchFamily="18" charset="0"/>
              </a:rPr>
              <a:t>vodeni</a:t>
            </a:r>
            <a:r>
              <a:rPr lang="en-US" sz="2400" dirty="0">
                <a:latin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</a:rPr>
              <a:t>rastvor</a:t>
            </a:r>
            <a:r>
              <a:rPr lang="en-US" sz="2400" dirty="0">
                <a:latin typeface="Times New Roman" pitchFamily="18" charset="0"/>
              </a:rPr>
              <a:t>, 298K)</a:t>
            </a:r>
            <a:endParaRPr lang="sr-Latn-CS" sz="2400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50" y="1628775"/>
            <a:ext cx="7273925" cy="464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1" name="Text Box 5"/>
          <p:cNvSpPr txBox="1">
            <a:spLocks noChangeArrowheads="1"/>
          </p:cNvSpPr>
          <p:nvPr/>
        </p:nvSpPr>
        <p:spPr bwMode="auto">
          <a:xfrm>
            <a:off x="1095375" y="493713"/>
            <a:ext cx="674094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 dirty="0">
                <a:latin typeface="Arial" charset="0"/>
              </a:rPr>
              <a:t>Međusobno elektrostatičko dejstvo </a:t>
            </a:r>
            <a:r>
              <a:rPr lang="sr-Latn-CS" sz="2400" dirty="0">
                <a:latin typeface="Arial" charset="0"/>
                <a:sym typeface="Wingdings 3" pitchFamily="18" charset="2"/>
              </a:rPr>
              <a:t> </a:t>
            </a:r>
            <a:r>
              <a:rPr lang="en-US" sz="2400" dirty="0" err="1" smtClean="0">
                <a:latin typeface="Arial" charset="0"/>
                <a:sym typeface="Wingdings 3" pitchFamily="18" charset="2"/>
              </a:rPr>
              <a:t>formir</a:t>
            </a:r>
            <a:r>
              <a:rPr lang="sr-Latn-CS" sz="2400" dirty="0" smtClean="0">
                <a:latin typeface="Arial" charset="0"/>
                <a:sym typeface="Wingdings 3" pitchFamily="18" charset="2"/>
              </a:rPr>
              <a:t>anje</a:t>
            </a:r>
            <a:endParaRPr lang="sr-Latn-CS" sz="2400" dirty="0">
              <a:latin typeface="Arial" charset="0"/>
              <a:sym typeface="Wingdings 3" pitchFamily="18" charset="2"/>
            </a:endParaRPr>
          </a:p>
          <a:p>
            <a:r>
              <a:rPr lang="sr-Latn-CS" sz="2400" dirty="0">
                <a:latin typeface="Arial" charset="0"/>
                <a:sym typeface="Wingdings 3" pitchFamily="18" charset="2"/>
              </a:rPr>
              <a:t>jonskih oblaka (jonskih atmosfera)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2" name="Object 2"/>
          <p:cNvGraphicFramePr>
            <a:graphicFrameLocks noChangeAspect="1"/>
          </p:cNvGraphicFramePr>
          <p:nvPr/>
        </p:nvGraphicFramePr>
        <p:xfrm>
          <a:off x="2124075" y="1773238"/>
          <a:ext cx="3408363" cy="990600"/>
        </p:xfrm>
        <a:graphic>
          <a:graphicData uri="http://schemas.openxmlformats.org/presentationml/2006/ole">
            <p:oleObj spid="_x0000_s15362" name="Equation" r:id="rId3" imgW="1704384" imgH="495018" progId="Equation.3">
              <p:embed/>
            </p:oleObj>
          </a:graphicData>
        </a:graphic>
      </p:graphicFrame>
      <p:sp>
        <p:nvSpPr>
          <p:cNvPr id="15363" name="Rectangle 5"/>
          <p:cNvSpPr>
            <a:spLocks noChangeArrowheads="1"/>
          </p:cNvSpPr>
          <p:nvPr/>
        </p:nvSpPr>
        <p:spPr bwMode="auto">
          <a:xfrm>
            <a:off x="1258888" y="3429000"/>
            <a:ext cx="635635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 50,3(εT)</a:t>
            </a:r>
            <a:r>
              <a:rPr lang="sr-Latn-CS" sz="2400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-1/2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sr-Latn-CS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je korekcioni faktor </a:t>
            </a:r>
            <a:endParaRPr lang="sr-Latn-CS" sz="2400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koji odgovara najmanjem rastojanju između jona i</a:t>
            </a:r>
            <a:endParaRPr lang="sr-Latn-CS" sz="2400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~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prečniku solvatizovanog jona. </a:t>
            </a:r>
            <a:endParaRPr lang="sr-Latn-CS" sz="2400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Za vodene rastvore </a:t>
            </a:r>
            <a:r>
              <a:rPr lang="sr-Latn-CS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 3,3 na 25°C, </a:t>
            </a:r>
            <a:endParaRPr lang="sr-Latn-CS" sz="2400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sr-Latn-CS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za različite jone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</a:rPr>
              <a:t>: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0,25 – 1,1 nm, prosečno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0,3 nm</a:t>
            </a:r>
            <a:endParaRPr lang="sr-Latn-CS" sz="2400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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B×a ~ </a:t>
            </a:r>
            <a:r>
              <a:rPr lang="sr-Latn-CS" sz="2400" i="1">
                <a:solidFill>
                  <a:srgbClr val="000000"/>
                </a:solidFill>
                <a:latin typeface="Times New Roman" pitchFamily="18" charset="0"/>
              </a:rPr>
              <a:t>1</a:t>
            </a:r>
            <a:r>
              <a:rPr lang="sr-Latn-CS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(3,3 </a:t>
            </a:r>
            <a:r>
              <a:rPr lang="sr-Latn-CS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× 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0,3 = 0,99).</a:t>
            </a:r>
            <a:r>
              <a:rPr lang="sr-Latn-CS" sz="2400">
                <a:latin typeface="Times New Roman" pitchFamily="18" charset="0"/>
              </a:rPr>
              <a:t> </a:t>
            </a:r>
          </a:p>
        </p:txBody>
      </p:sp>
      <p:sp>
        <p:nvSpPr>
          <p:cNvPr id="15364" name="Text Box 6"/>
          <p:cNvSpPr txBox="1">
            <a:spLocks noChangeArrowheads="1"/>
          </p:cNvSpPr>
          <p:nvPr/>
        </p:nvSpPr>
        <p:spPr bwMode="auto">
          <a:xfrm>
            <a:off x="1311275" y="712788"/>
            <a:ext cx="32527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Times New Roman" pitchFamily="18" charset="0"/>
              </a:rPr>
              <a:t>- Uticaj jonske atmosfere</a:t>
            </a:r>
            <a:endParaRPr lang="sr-Latn-CS" sz="240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86" name="Object 2"/>
          <p:cNvGraphicFramePr>
            <a:graphicFrameLocks noChangeAspect="1"/>
          </p:cNvGraphicFramePr>
          <p:nvPr/>
        </p:nvGraphicFramePr>
        <p:xfrm>
          <a:off x="2484438" y="1700213"/>
          <a:ext cx="3635375" cy="990600"/>
        </p:xfrm>
        <a:graphic>
          <a:graphicData uri="http://schemas.openxmlformats.org/presentationml/2006/ole">
            <p:oleObj spid="_x0000_s16386" name="Equation" r:id="rId3" imgW="1818849" imgH="495018" progId="Equation.3">
              <p:embed/>
            </p:oleObj>
          </a:graphicData>
        </a:graphic>
      </p:graphicFrame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1455738" y="337185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539750" y="2886075"/>
            <a:ext cx="76835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 jako razblaženim rastvorima Debye-Hückel-ova teorija </a:t>
            </a:r>
            <a:endParaRPr lang="sr-Latn-CS" sz="2400">
              <a:solidFill>
                <a:srgbClr val="000000"/>
              </a:solidFill>
              <a:latin typeface="Times New Roman" pitchFamily="18" charset="0"/>
            </a:endParaRPr>
          </a:p>
          <a:p>
            <a:pPr algn="just"/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može da se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primeni i za izračunavanje koeficijenata aktiviteta</a:t>
            </a:r>
            <a:endParaRPr lang="sr-Latn-CS" sz="2400">
              <a:solidFill>
                <a:srgbClr val="000000"/>
              </a:solidFill>
              <a:latin typeface="Times New Roman" pitchFamily="18" charset="0"/>
            </a:endParaRPr>
          </a:p>
          <a:p>
            <a:pPr algn="just"/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individualnih jona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</a:rPr>
              <a:t>.</a:t>
            </a:r>
            <a:endParaRPr lang="sr-Latn-CS" sz="2400">
              <a:latin typeface="Times New Roman" pitchFamily="18" charset="0"/>
            </a:endParaRPr>
          </a:p>
        </p:txBody>
      </p:sp>
      <p:graphicFrame>
        <p:nvGraphicFramePr>
          <p:cNvPr id="16387" name="Object 3"/>
          <p:cNvGraphicFramePr>
            <a:graphicFrameLocks noChangeAspect="1"/>
          </p:cNvGraphicFramePr>
          <p:nvPr/>
        </p:nvGraphicFramePr>
        <p:xfrm>
          <a:off x="1187450" y="4941888"/>
          <a:ext cx="2871788" cy="531812"/>
        </p:xfrm>
        <a:graphic>
          <a:graphicData uri="http://schemas.openxmlformats.org/presentationml/2006/ole">
            <p:oleObj spid="_x0000_s16387" name="Equation" r:id="rId4" imgW="1437657" imgH="266410" progId="Equation.3">
              <p:embed/>
            </p:oleObj>
          </a:graphicData>
        </a:graphic>
      </p:graphicFrame>
      <p:graphicFrame>
        <p:nvGraphicFramePr>
          <p:cNvPr id="16388" name="Object 4"/>
          <p:cNvGraphicFramePr>
            <a:graphicFrameLocks noChangeAspect="1"/>
          </p:cNvGraphicFramePr>
          <p:nvPr/>
        </p:nvGraphicFramePr>
        <p:xfrm>
          <a:off x="4859338" y="4724400"/>
          <a:ext cx="2914650" cy="971550"/>
        </p:xfrm>
        <a:graphic>
          <a:graphicData uri="http://schemas.openxmlformats.org/presentationml/2006/ole">
            <p:oleObj spid="_x0000_s16388" name="Equation" r:id="rId5" imgW="1456735" imgH="485297" progId="Equation.3">
              <p:embed/>
            </p:oleObj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0213" y="765175"/>
            <a:ext cx="8713787" cy="548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1258888" y="1196975"/>
          <a:ext cx="2914650" cy="971550"/>
        </p:xfrm>
        <a:graphic>
          <a:graphicData uri="http://schemas.openxmlformats.org/presentationml/2006/ole">
            <p:oleObj spid="_x0000_s17410" name="Equation" r:id="rId3" imgW="2914286" imgH="971429" progId="Equation.3">
              <p:embed/>
            </p:oleObj>
          </a:graphicData>
        </a:graphic>
      </p:graphicFrame>
      <p:pic>
        <p:nvPicPr>
          <p:cNvPr id="1741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750" y="2852738"/>
            <a:ext cx="4533900" cy="348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80063" y="549275"/>
            <a:ext cx="3181350" cy="583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Rectangle 4"/>
          <p:cNvSpPr>
            <a:spLocks noChangeArrowheads="1"/>
          </p:cNvSpPr>
          <p:nvPr/>
        </p:nvSpPr>
        <p:spPr bwMode="auto">
          <a:xfrm>
            <a:off x="1116013" y="836613"/>
            <a:ext cx="3644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&gt; 0,1</a:t>
            </a:r>
            <a:r>
              <a:rPr lang="sr-Latn-CS" sz="2400">
                <a:latin typeface="Times New Roman" pitchFamily="18" charset="0"/>
              </a:rPr>
              <a:t>  </a:t>
            </a:r>
            <a:r>
              <a:rPr lang="sr-Latn-CS" sz="2400">
                <a:latin typeface="Times New Roman" pitchFamily="18" charset="0"/>
                <a:sym typeface="Wingdings 3" pitchFamily="18" charset="2"/>
              </a:rPr>
              <a:t> velika odstupanja</a:t>
            </a:r>
          </a:p>
        </p:txBody>
      </p:sp>
      <p:graphicFrame>
        <p:nvGraphicFramePr>
          <p:cNvPr id="18434" name="Object 2"/>
          <p:cNvGraphicFramePr>
            <a:graphicFrameLocks noChangeAspect="1"/>
          </p:cNvGraphicFramePr>
          <p:nvPr/>
        </p:nvGraphicFramePr>
        <p:xfrm>
          <a:off x="971550" y="1989138"/>
          <a:ext cx="3444875" cy="989012"/>
        </p:xfrm>
        <a:graphic>
          <a:graphicData uri="http://schemas.openxmlformats.org/presentationml/2006/ole">
            <p:oleObj spid="_x0000_s18434" name="Equation" r:id="rId3" imgW="1723461" imgH="495018" progId="Equation.3">
              <p:embed/>
            </p:oleObj>
          </a:graphicData>
        </a:graphic>
      </p:graphicFrame>
      <p:graphicFrame>
        <p:nvGraphicFramePr>
          <p:cNvPr id="18435" name="Object 3"/>
          <p:cNvGraphicFramePr>
            <a:graphicFrameLocks noChangeAspect="1"/>
          </p:cNvGraphicFramePr>
          <p:nvPr/>
        </p:nvGraphicFramePr>
        <p:xfrm>
          <a:off x="684213" y="3789363"/>
          <a:ext cx="4965700" cy="1065212"/>
        </p:xfrm>
        <a:graphic>
          <a:graphicData uri="http://schemas.openxmlformats.org/presentationml/2006/ole">
            <p:oleObj spid="_x0000_s18435" name="Equation" r:id="rId4" imgW="2485484" imgH="533179" progId="Equation.3">
              <p:embed/>
            </p:oleObj>
          </a:graphicData>
        </a:graphic>
      </p:graphicFrame>
      <p:graphicFrame>
        <p:nvGraphicFramePr>
          <p:cNvPr id="18436" name="Object 4"/>
          <p:cNvGraphicFramePr>
            <a:graphicFrameLocks noChangeAspect="1"/>
          </p:cNvGraphicFramePr>
          <p:nvPr/>
        </p:nvGraphicFramePr>
        <p:xfrm>
          <a:off x="2843213" y="5157788"/>
          <a:ext cx="4186237" cy="1065212"/>
        </p:xfrm>
        <a:graphic>
          <a:graphicData uri="http://schemas.openxmlformats.org/presentationml/2006/ole">
            <p:oleObj spid="_x0000_s18436" name="Equation" r:id="rId5" imgW="2094934" imgH="533179" progId="Equation.3">
              <p:embed/>
            </p:oleObj>
          </a:graphicData>
        </a:graphic>
      </p:graphicFrame>
      <p:sp>
        <p:nvSpPr>
          <p:cNvPr id="18438" name="Text Box 8"/>
          <p:cNvSpPr txBox="1">
            <a:spLocks noChangeArrowheads="1"/>
          </p:cNvSpPr>
          <p:nvPr/>
        </p:nvSpPr>
        <p:spPr bwMode="auto">
          <a:xfrm>
            <a:off x="4911725" y="2225675"/>
            <a:ext cx="25273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Times New Roman" pitchFamily="18" charset="0"/>
              </a:rPr>
              <a:t>Guggenheim;</a:t>
            </a:r>
          </a:p>
          <a:p>
            <a:r>
              <a:rPr lang="sr-Latn-CS" sz="2400" i="1">
                <a:latin typeface="Times New Roman" pitchFamily="18" charset="0"/>
              </a:rPr>
              <a:t>k</a:t>
            </a:r>
            <a:r>
              <a:rPr lang="sr-Latn-CS" sz="2400">
                <a:latin typeface="Times New Roman" pitchFamily="18" charset="0"/>
              </a:rPr>
              <a:t> = soni koeficijent</a:t>
            </a:r>
          </a:p>
        </p:txBody>
      </p:sp>
      <p:sp>
        <p:nvSpPr>
          <p:cNvPr id="18439" name="Text Box 9"/>
          <p:cNvSpPr txBox="1">
            <a:spLocks noChangeArrowheads="1"/>
          </p:cNvSpPr>
          <p:nvPr/>
        </p:nvSpPr>
        <p:spPr bwMode="auto">
          <a:xfrm>
            <a:off x="5992813" y="4384675"/>
            <a:ext cx="10302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Times New Roman" pitchFamily="18" charset="0"/>
              </a:rPr>
              <a:t>Davies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0" name="Rectangle 4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>
              <a:defRPr/>
            </a:pPr>
            <a:r>
              <a:rPr lang="sr-Latn-CS" sz="320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Koeficijenti aktiviteta neutralnih molekula</a:t>
            </a:r>
          </a:p>
        </p:txBody>
      </p:sp>
      <p:graphicFrame>
        <p:nvGraphicFramePr>
          <p:cNvPr id="19458" name="Object 2"/>
          <p:cNvGraphicFramePr>
            <a:graphicFrameLocks noChangeAspect="1"/>
          </p:cNvGraphicFramePr>
          <p:nvPr>
            <p:ph sz="quarter" idx="1"/>
          </p:nvPr>
        </p:nvGraphicFramePr>
        <p:xfrm>
          <a:off x="2028825" y="2584450"/>
          <a:ext cx="1795463" cy="439738"/>
        </p:xfrm>
        <a:graphic>
          <a:graphicData uri="http://schemas.openxmlformats.org/presentationml/2006/ole">
            <p:oleObj spid="_x0000_s19458" name="Equation" r:id="rId3" imgW="894846" imgH="218888" progId="Equation.3">
              <p:embed/>
            </p:oleObj>
          </a:graphicData>
        </a:graphic>
      </p:graphicFrame>
      <p:graphicFrame>
        <p:nvGraphicFramePr>
          <p:cNvPr id="19459" name="Object 3"/>
          <p:cNvGraphicFramePr>
            <a:graphicFrameLocks noChangeAspect="1"/>
          </p:cNvGraphicFramePr>
          <p:nvPr>
            <p:ph sz="quarter" idx="2"/>
          </p:nvPr>
        </p:nvGraphicFramePr>
        <p:xfrm>
          <a:off x="539552" y="4797152"/>
          <a:ext cx="2911475" cy="533400"/>
        </p:xfrm>
        <a:graphic>
          <a:graphicData uri="http://schemas.openxmlformats.org/presentationml/2006/ole">
            <p:oleObj spid="_x0000_s19459" name="Equation" r:id="rId4" imgW="1456735" imgH="266410" progId="Equation.3">
              <p:embed/>
            </p:oleObj>
          </a:graphicData>
        </a:graphic>
      </p:graphicFrame>
      <p:graphicFrame>
        <p:nvGraphicFramePr>
          <p:cNvPr id="19460" name="Object 4"/>
          <p:cNvGraphicFramePr>
            <a:graphicFrameLocks noChangeAspect="1"/>
          </p:cNvGraphicFramePr>
          <p:nvPr>
            <p:ph sz="quarter" idx="3"/>
          </p:nvPr>
        </p:nvGraphicFramePr>
        <p:xfrm>
          <a:off x="1043608" y="5445224"/>
          <a:ext cx="2062163" cy="877887"/>
        </p:xfrm>
        <a:graphic>
          <a:graphicData uri="http://schemas.openxmlformats.org/presentationml/2006/ole">
            <p:oleObj spid="_x0000_s19460" name="Equation" r:id="rId5" imgW="1028389" imgH="437776" progId="Equation.3">
              <p:embed/>
            </p:oleObj>
          </a:graphicData>
        </a:graphic>
      </p:graphicFrame>
      <p:sp>
        <p:nvSpPr>
          <p:cNvPr id="19463" name="Rectangle 5"/>
          <p:cNvSpPr>
            <a:spLocks noChangeArrowheads="1"/>
          </p:cNvSpPr>
          <p:nvPr/>
        </p:nvSpPr>
        <p:spPr bwMode="auto">
          <a:xfrm>
            <a:off x="1042988" y="1455738"/>
            <a:ext cx="4633912" cy="109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solidFill>
                  <a:srgbClr val="000000"/>
                </a:solidFill>
                <a:latin typeface="Times New Roman" pitchFamily="18" charset="0"/>
              </a:rPr>
              <a:t>C 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oko 1 mol/dm</a:t>
            </a:r>
            <a:r>
              <a:rPr lang="sr-Latn-CS" sz="2400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sym typeface="Wingdings 3" pitchFamily="18" charset="2"/>
              </a:rPr>
              <a:t> </a:t>
            </a:r>
            <a:r>
              <a:rPr lang="sr-Latn-CS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 1,00 ± 0,05</a:t>
            </a:r>
            <a:endParaRPr lang="sr-Latn-CS" sz="2400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sr-Latn-CS" sz="2400">
                <a:solidFill>
                  <a:srgbClr val="000000"/>
                </a:solidFill>
                <a:latin typeface="Times New Roman" pitchFamily="18" charset="0"/>
              </a:rPr>
              <a:t>Izuzetak: neelektroliti velike M</a:t>
            </a:r>
          </a:p>
          <a:p>
            <a:endParaRPr lang="sr-Latn-CS">
              <a:latin typeface="Arial" charset="0"/>
            </a:endParaRPr>
          </a:p>
        </p:txBody>
      </p:sp>
      <p:sp>
        <p:nvSpPr>
          <p:cNvPr id="19464" name="Rectangle 8"/>
          <p:cNvSpPr>
            <a:spLocks noChangeArrowheads="1"/>
          </p:cNvSpPr>
          <p:nvPr/>
        </p:nvSpPr>
        <p:spPr bwMode="auto">
          <a:xfrm>
            <a:off x="395536" y="3140968"/>
            <a:ext cx="78374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sr-Latn-CS" sz="2400" i="1" baseline="30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sr-Latn-C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2400" dirty="0">
                <a:solidFill>
                  <a:srgbClr val="000000"/>
                </a:solidFill>
                <a:latin typeface="Times New Roman" pitchFamily="18" charset="0"/>
              </a:rPr>
              <a:t>= r</a:t>
            </a:r>
            <a:r>
              <a:rPr lang="sr-Latn-C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astvorljivost neelektrolita u zasićenom vodenom rastvoru</a:t>
            </a:r>
          </a:p>
        </p:txBody>
      </p:sp>
      <p:graphicFrame>
        <p:nvGraphicFramePr>
          <p:cNvPr id="19461" name="Object 5"/>
          <p:cNvGraphicFramePr>
            <a:graphicFrameLocks noChangeAspect="1"/>
          </p:cNvGraphicFramePr>
          <p:nvPr>
            <p:ph sz="quarter" idx="4"/>
          </p:nvPr>
        </p:nvGraphicFramePr>
        <p:xfrm>
          <a:off x="5652120" y="5517232"/>
          <a:ext cx="1508125" cy="439737"/>
        </p:xfrm>
        <a:graphic>
          <a:graphicData uri="http://schemas.openxmlformats.org/presentationml/2006/ole">
            <p:oleObj spid="_x0000_s19461" name="Equation" r:id="rId6" imgW="751945" imgH="218888" progId="Equation.3">
              <p:embed/>
            </p:oleObj>
          </a:graphicData>
        </a:graphic>
      </p:graphicFrame>
      <p:sp>
        <p:nvSpPr>
          <p:cNvPr id="19465" name="Text Box 15"/>
          <p:cNvSpPr txBox="1">
            <a:spLocks noChangeArrowheads="1"/>
          </p:cNvSpPr>
          <p:nvPr/>
        </p:nvSpPr>
        <p:spPr bwMode="auto">
          <a:xfrm>
            <a:off x="5003800" y="5949950"/>
            <a:ext cx="3336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 i="1">
                <a:latin typeface="Times New Roman" pitchFamily="18" charset="0"/>
              </a:rPr>
              <a:t>k</a:t>
            </a:r>
            <a:r>
              <a:rPr lang="en-US" sz="2400">
                <a:latin typeface="Times New Roman" pitchFamily="18" charset="0"/>
              </a:rPr>
              <a:t> </a:t>
            </a:r>
            <a:r>
              <a:rPr lang="sr-Latn-CS" sz="2400">
                <a:latin typeface="Times New Roman" pitchFamily="18" charset="0"/>
              </a:rPr>
              <a:t>= koeficijent isoljavanja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3568" y="4005064"/>
            <a:ext cx="31983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- U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prisustvu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elektrolita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9462" name="Object 2"/>
          <p:cNvGraphicFramePr>
            <a:graphicFrameLocks noChangeAspect="1"/>
          </p:cNvGraphicFramePr>
          <p:nvPr/>
        </p:nvGraphicFramePr>
        <p:xfrm>
          <a:off x="5796136" y="4581128"/>
          <a:ext cx="2664296" cy="764911"/>
        </p:xfrm>
        <a:graphic>
          <a:graphicData uri="http://schemas.openxmlformats.org/presentationml/2006/ole">
            <p:oleObj spid="_x0000_s19462" name="Equation" r:id="rId7" imgW="1723461" imgH="495018" progId="Equation.3">
              <p:embed/>
            </p:oleObj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5076056" y="4725144"/>
            <a:ext cx="5084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Iz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sr-Latn-CS" sz="360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Aktivitet jona i jonski parovi</a:t>
            </a:r>
          </a:p>
        </p:txBody>
      </p:sp>
      <p:graphicFrame>
        <p:nvGraphicFramePr>
          <p:cNvPr id="20482" name="Object 2"/>
          <p:cNvGraphicFramePr>
            <a:graphicFrameLocks noChangeAspect="1"/>
          </p:cNvGraphicFramePr>
          <p:nvPr>
            <p:ph sz="half" idx="1"/>
          </p:nvPr>
        </p:nvGraphicFramePr>
        <p:xfrm>
          <a:off x="1763713" y="2924175"/>
          <a:ext cx="4937125" cy="1085850"/>
        </p:xfrm>
        <a:graphic>
          <a:graphicData uri="http://schemas.openxmlformats.org/presentationml/2006/ole">
            <p:oleObj spid="_x0000_s20482" name="Equation" r:id="rId3" imgW="2466407" imgH="542539" progId="Equation.3">
              <p:embed/>
            </p:oleObj>
          </a:graphicData>
        </a:graphic>
      </p:graphicFrame>
      <p:graphicFrame>
        <p:nvGraphicFramePr>
          <p:cNvPr id="20483" name="Object 3"/>
          <p:cNvGraphicFramePr>
            <a:graphicFrameLocks noChangeAspect="1"/>
          </p:cNvGraphicFramePr>
          <p:nvPr>
            <p:ph sz="quarter" idx="2"/>
          </p:nvPr>
        </p:nvGraphicFramePr>
        <p:xfrm>
          <a:off x="1619250" y="5157788"/>
          <a:ext cx="2039938" cy="1011237"/>
        </p:xfrm>
        <a:graphic>
          <a:graphicData uri="http://schemas.openxmlformats.org/presentationml/2006/ole">
            <p:oleObj spid="_x0000_s20483" name="Equation" r:id="rId4" imgW="1018671" imgH="504378" progId="Equation.3">
              <p:embed/>
            </p:oleObj>
          </a:graphicData>
        </a:graphic>
      </p:graphicFrame>
      <p:sp>
        <p:nvSpPr>
          <p:cNvPr id="20486" name="Rectangle 5"/>
          <p:cNvSpPr>
            <a:spLocks noChangeArrowheads="1"/>
          </p:cNvSpPr>
          <p:nvPr/>
        </p:nvSpPr>
        <p:spPr bwMode="auto">
          <a:xfrm>
            <a:off x="2700338" y="2205038"/>
            <a:ext cx="2955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400" i="1" baseline="30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sr-Latn-CS" sz="24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+ B</a:t>
            </a:r>
            <a:r>
              <a:rPr lang="sr-Latn-CS" sz="2400" i="1" baseline="30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sr-Latn-CS" sz="24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</a:t>
            </a:r>
            <a:r>
              <a:rPr lang="sr-Latn-CS" sz="24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(A</a:t>
            </a:r>
            <a:r>
              <a:rPr lang="sr-Latn-CS" sz="2400" i="1" baseline="30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4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B</a:t>
            </a:r>
            <a:r>
              <a:rPr lang="sr-Latn-CS" sz="2400" i="1" baseline="30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-</a:t>
            </a:r>
            <a:r>
              <a:rPr lang="sr-Latn-CS" sz="24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)</a:t>
            </a:r>
            <a:r>
              <a:rPr lang="sr-Latn-CS" sz="14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	</a:t>
            </a:r>
            <a:r>
              <a:rPr lang="sr-Latn-CS" sz="9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</a:t>
            </a:r>
            <a:endParaRPr lang="sr-Latn-CS" sz="1400" i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Wingdings 3" pitchFamily="18" charset="2"/>
            </a:endParaRPr>
          </a:p>
        </p:txBody>
      </p:sp>
      <p:graphicFrame>
        <p:nvGraphicFramePr>
          <p:cNvPr id="20484" name="Object 4"/>
          <p:cNvGraphicFramePr>
            <a:graphicFrameLocks noChangeAspect="1"/>
          </p:cNvGraphicFramePr>
          <p:nvPr>
            <p:ph sz="quarter" idx="3"/>
          </p:nvPr>
        </p:nvGraphicFramePr>
        <p:xfrm>
          <a:off x="5148263" y="5084763"/>
          <a:ext cx="2814637" cy="931862"/>
        </p:xfrm>
        <a:graphic>
          <a:graphicData uri="http://schemas.openxmlformats.org/presentationml/2006/ole">
            <p:oleObj spid="_x0000_s20484" name="Equation" r:id="rId5" imgW="1409221" imgH="466217" progId="Equation.3">
              <p:embed/>
            </p:oleObj>
          </a:graphicData>
        </a:graphic>
      </p:graphicFrame>
      <p:sp>
        <p:nvSpPr>
          <p:cNvPr id="20487" name="Text Box 12"/>
          <p:cNvSpPr txBox="1">
            <a:spLocks noChangeArrowheads="1"/>
          </p:cNvSpPr>
          <p:nvPr/>
        </p:nvSpPr>
        <p:spPr bwMode="auto">
          <a:xfrm>
            <a:off x="1258888" y="4292600"/>
            <a:ext cx="5727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Times New Roman" pitchFamily="18" charset="0"/>
              </a:rPr>
              <a:t>Za vrlo stabilne jonske parove: </a:t>
            </a:r>
            <a:r>
              <a:rPr lang="sr-Latn-CS"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[A</a:t>
            </a:r>
            <a:r>
              <a:rPr lang="sr-Latn-CS" sz="2400" i="1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sr-Latn-CS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sr-Latn-CS" sz="2400" i="1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sr-Latn-CS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] ~ C</a:t>
            </a:r>
            <a:r>
              <a:rPr lang="sr-Latn-CS" sz="2400" i="1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AB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20488" name="Text Box 14"/>
          <p:cNvSpPr txBox="1">
            <a:spLocks noChangeArrowheads="1"/>
          </p:cNvSpPr>
          <p:nvPr/>
        </p:nvSpPr>
        <p:spPr bwMode="auto">
          <a:xfrm>
            <a:off x="1042988" y="1557338"/>
            <a:ext cx="4486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Times New Roman" pitchFamily="18" charset="0"/>
              </a:rPr>
              <a:t>- Koncentrovani rastvori elektrolita</a:t>
            </a:r>
            <a:endParaRPr lang="sr-Latn-CS" sz="240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sr-Latn-CS" sz="360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Uticaj T na promenu ravnotežne K</a:t>
            </a:r>
          </a:p>
        </p:txBody>
      </p:sp>
      <p:graphicFrame>
        <p:nvGraphicFramePr>
          <p:cNvPr id="21506" name="Object 2"/>
          <p:cNvGraphicFramePr>
            <a:graphicFrameLocks noChangeAspect="1"/>
          </p:cNvGraphicFramePr>
          <p:nvPr>
            <p:ph sz="half" idx="1"/>
          </p:nvPr>
        </p:nvGraphicFramePr>
        <p:xfrm>
          <a:off x="1042988" y="1557338"/>
          <a:ext cx="2820987" cy="838200"/>
        </p:xfrm>
        <a:graphic>
          <a:graphicData uri="http://schemas.openxmlformats.org/presentationml/2006/ole">
            <p:oleObj spid="_x0000_s21506" name="Equation" r:id="rId3" imgW="1409221" imgH="418695" progId="Equation.3">
              <p:embed/>
            </p:oleObj>
          </a:graphicData>
        </a:graphic>
      </p:graphicFrame>
      <p:graphicFrame>
        <p:nvGraphicFramePr>
          <p:cNvPr id="21507" name="Object 3"/>
          <p:cNvGraphicFramePr>
            <a:graphicFrameLocks noChangeAspect="1"/>
          </p:cNvGraphicFramePr>
          <p:nvPr>
            <p:ph sz="quarter" idx="2"/>
          </p:nvPr>
        </p:nvGraphicFramePr>
        <p:xfrm>
          <a:off x="1692275" y="2708275"/>
          <a:ext cx="2039938" cy="838200"/>
        </p:xfrm>
        <a:graphic>
          <a:graphicData uri="http://schemas.openxmlformats.org/presentationml/2006/ole">
            <p:oleObj spid="_x0000_s21507" name="Equation" r:id="rId4" imgW="1018671" imgH="418695" progId="Equation.3">
              <p:embed/>
            </p:oleObj>
          </a:graphicData>
        </a:graphic>
      </p:graphicFrame>
      <p:sp>
        <p:nvSpPr>
          <p:cNvPr id="21510" name="Rectangle 9"/>
          <p:cNvSpPr>
            <a:spLocks noChangeArrowheads="1"/>
          </p:cNvSpPr>
          <p:nvPr/>
        </p:nvSpPr>
        <p:spPr bwMode="auto">
          <a:xfrm>
            <a:off x="395288" y="4076700"/>
            <a:ext cx="828516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egzotermn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</a:rPr>
              <a:t>a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reakcija (</a:t>
            </a:r>
            <a:r>
              <a:rPr lang="sr-Latn-CS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∆H</a:t>
            </a:r>
            <a:r>
              <a:rPr lang="sr-Latn-CS" sz="2400" i="1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sr-Latn-CS" sz="2400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&lt; 0) sa porastom temperature </a:t>
            </a:r>
            <a:r>
              <a:rPr lang="sr-Latn-CS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sr-Latn-CS" sz="2400" i="1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opada, </a:t>
            </a:r>
            <a:endParaRPr lang="sr-Latn-CS" sz="2400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endotermn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</a:rPr>
              <a:t>a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reakcija (</a:t>
            </a:r>
            <a:r>
              <a:rPr lang="sr-Latn-CS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∆H</a:t>
            </a:r>
            <a:r>
              <a:rPr lang="sr-Latn-CS" sz="2400" i="1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&gt; 0) sa porastom temperature i </a:t>
            </a:r>
            <a:r>
              <a:rPr lang="sr-Latn-CS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sr-Latn-CS" sz="2400" i="1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raste</a:t>
            </a:r>
            <a:r>
              <a:rPr lang="sr-Latn-CS" sz="2400">
                <a:latin typeface="Times New Roman" pitchFamily="18" charset="0"/>
              </a:rPr>
              <a:t> </a:t>
            </a:r>
          </a:p>
        </p:txBody>
      </p:sp>
      <p:sp>
        <p:nvSpPr>
          <p:cNvPr id="21511" name="Text Box 10"/>
          <p:cNvSpPr txBox="1">
            <a:spLocks noChangeArrowheads="1"/>
          </p:cNvSpPr>
          <p:nvPr/>
        </p:nvSpPr>
        <p:spPr bwMode="auto">
          <a:xfrm>
            <a:off x="4551363" y="2873375"/>
            <a:ext cx="3143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Times New Roman" pitchFamily="18" charset="0"/>
              </a:rPr>
              <a:t>van</a:t>
            </a:r>
            <a:r>
              <a:rPr lang="en-US" sz="2400">
                <a:latin typeface="Times New Roman" pitchFamily="18" charset="0"/>
                <a:cs typeface="Times New Roman" pitchFamily="18" charset="0"/>
              </a:rPr>
              <a:t>‘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t Hoffova jednačina</a:t>
            </a:r>
            <a:endParaRPr lang="en-US" sz="240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1508" name="Object 4"/>
          <p:cNvGraphicFramePr>
            <a:graphicFrameLocks noChangeAspect="1"/>
          </p:cNvGraphicFramePr>
          <p:nvPr>
            <p:ph sz="quarter" idx="3"/>
          </p:nvPr>
        </p:nvGraphicFramePr>
        <p:xfrm>
          <a:off x="323528" y="5085184"/>
          <a:ext cx="4275138" cy="1011238"/>
        </p:xfrm>
        <a:graphic>
          <a:graphicData uri="http://schemas.openxmlformats.org/presentationml/2006/ole">
            <p:oleObj spid="_x0000_s21508" name="Equation" r:id="rId5" imgW="2133089" imgH="504378" progId="Equation.3">
              <p:embed/>
            </p:oleObj>
          </a:graphicData>
        </a:graphic>
      </p:graphicFrame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1509" name="Object 5"/>
          <p:cNvGraphicFramePr>
            <a:graphicFrameLocks noChangeAspect="1"/>
          </p:cNvGraphicFramePr>
          <p:nvPr/>
        </p:nvGraphicFramePr>
        <p:xfrm>
          <a:off x="5004048" y="5157192"/>
          <a:ext cx="3960559" cy="864096"/>
        </p:xfrm>
        <a:graphic>
          <a:graphicData uri="http://schemas.openxmlformats.org/presentationml/2006/ole">
            <p:oleObj spid="_x0000_s21509" name="Equation" r:id="rId6" imgW="2311400" imgH="508000" progId="Equation.3">
              <p:embed/>
            </p:oleObj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100138"/>
            <a:ext cx="6096000" cy="465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sr-Latn-CS" sz="320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Termodinamička i koncentraciona konstanta ravnoteže</a:t>
            </a:r>
          </a:p>
        </p:txBody>
      </p:sp>
      <p:graphicFrame>
        <p:nvGraphicFramePr>
          <p:cNvPr id="22530" name="Object 2"/>
          <p:cNvGraphicFramePr>
            <a:graphicFrameLocks noChangeAspect="1"/>
          </p:cNvGraphicFramePr>
          <p:nvPr>
            <p:ph sz="half" idx="1"/>
          </p:nvPr>
        </p:nvGraphicFramePr>
        <p:xfrm>
          <a:off x="1763713" y="2276475"/>
          <a:ext cx="4664075" cy="990600"/>
        </p:xfrm>
        <a:graphic>
          <a:graphicData uri="http://schemas.openxmlformats.org/presentationml/2006/ole">
            <p:oleObj spid="_x0000_s22530" name="Equation" r:id="rId3" imgW="2332864" imgH="495018" progId="Equation.3">
              <p:embed/>
            </p:oleObj>
          </a:graphicData>
        </a:graphic>
      </p:graphicFrame>
      <p:graphicFrame>
        <p:nvGraphicFramePr>
          <p:cNvPr id="22531" name="Object 3"/>
          <p:cNvGraphicFramePr>
            <a:graphicFrameLocks noChangeAspect="1"/>
          </p:cNvGraphicFramePr>
          <p:nvPr>
            <p:ph sz="half" idx="2"/>
          </p:nvPr>
        </p:nvGraphicFramePr>
        <p:xfrm>
          <a:off x="2987675" y="3789363"/>
          <a:ext cx="2497138" cy="971550"/>
        </p:xfrm>
        <a:graphic>
          <a:graphicData uri="http://schemas.openxmlformats.org/presentationml/2006/ole">
            <p:oleObj spid="_x0000_s22531" name="Equation" r:id="rId4" imgW="1247242" imgH="485297" progId="Equation.3">
              <p:embed/>
            </p:oleObj>
          </a:graphicData>
        </a:graphic>
      </p:graphicFrame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4"/>
          <p:cNvSpPr>
            <a:spLocks noChangeArrowheads="1"/>
          </p:cNvSpPr>
          <p:nvPr/>
        </p:nvSpPr>
        <p:spPr bwMode="auto">
          <a:xfrm>
            <a:off x="900113" y="1341438"/>
            <a:ext cx="746125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buFont typeface="Wingdings" pitchFamily="2" charset="2"/>
              <a:buNone/>
              <a:tabLst>
                <a:tab pos="1004888" algn="l"/>
              </a:tabLst>
            </a:pP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Termodinamičke konstante dobijaju se iz koncentracionih:</a:t>
            </a:r>
            <a:endParaRPr lang="sr-Latn-CS" sz="2400">
              <a:latin typeface="Times New Roman" pitchFamily="18" charset="0"/>
            </a:endParaRPr>
          </a:p>
          <a:p>
            <a:pPr lvl="1" algn="just" eaLnBrk="0" hangingPunct="0">
              <a:buFontTx/>
              <a:buAutoNum type="arabicPeriod"/>
              <a:tabLst>
                <a:tab pos="1004888" algn="l"/>
              </a:tabLst>
            </a:pPr>
            <a:r>
              <a:rPr lang="sr-Latn-CS" sz="240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Direktnim određivanjem iz jako razblaženih rastvora;</a:t>
            </a:r>
            <a:endParaRPr lang="sr-Latn-CS" sz="2400">
              <a:latin typeface="Times New Roman" pitchFamily="18" charset="0"/>
            </a:endParaRPr>
          </a:p>
          <a:p>
            <a:pPr lvl="1" algn="just" eaLnBrk="0" hangingPunct="0">
              <a:buFontTx/>
              <a:buAutoNum type="arabicPeriod"/>
              <a:tabLst>
                <a:tab pos="1004888" algn="l"/>
              </a:tabLst>
            </a:pPr>
            <a:r>
              <a:rPr lang="sr-Latn-CS" sz="240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Iz umereno razblaženih primenom Debaj-Hikelove </a:t>
            </a:r>
            <a:endParaRPr lang="sr-Latn-CS" sz="2400">
              <a:solidFill>
                <a:srgbClr val="000000"/>
              </a:solidFill>
              <a:latin typeface="Times New Roman" pitchFamily="18" charset="0"/>
            </a:endParaRPr>
          </a:p>
          <a:p>
            <a:pPr lvl="1" algn="just" eaLnBrk="0" hangingPunct="0">
              <a:tabLst>
                <a:tab pos="1004888" algn="l"/>
              </a:tabLst>
            </a:pPr>
            <a:r>
              <a:rPr lang="sr-Latn-CS" sz="2400">
                <a:solidFill>
                  <a:srgbClr val="000000"/>
                </a:solidFill>
                <a:latin typeface="Times New Roman" pitchFamily="18" charset="0"/>
              </a:rPr>
              <a:t>    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jednačine za izračunavanje aktiviteta;</a:t>
            </a:r>
            <a:endParaRPr lang="sr-Latn-CS" sz="2400">
              <a:latin typeface="Times New Roman" pitchFamily="18" charset="0"/>
            </a:endParaRPr>
          </a:p>
          <a:p>
            <a:pPr lvl="1" algn="just" eaLnBrk="0" hangingPunct="0">
              <a:tabLst>
                <a:tab pos="1004888" algn="l"/>
              </a:tabLst>
            </a:pPr>
            <a:r>
              <a:rPr lang="sr-Latn-CS" sz="2400">
                <a:solidFill>
                  <a:srgbClr val="000000"/>
                </a:solidFill>
                <a:latin typeface="Times New Roman" pitchFamily="18" charset="0"/>
              </a:rPr>
              <a:t>3. 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Ekstrapolacijom koncentracionih konstanti na </a:t>
            </a:r>
            <a:endParaRPr lang="sr-Latn-CS" sz="2400">
              <a:solidFill>
                <a:srgbClr val="000000"/>
              </a:solidFill>
              <a:latin typeface="Times New Roman" pitchFamily="18" charset="0"/>
            </a:endParaRPr>
          </a:p>
          <a:p>
            <a:pPr lvl="1" algn="just" eaLnBrk="0" hangingPunct="0">
              <a:tabLst>
                <a:tab pos="1004888" algn="l"/>
              </a:tabLst>
            </a:pPr>
            <a:r>
              <a:rPr lang="sr-Latn-CS" sz="2400">
                <a:solidFill>
                  <a:srgbClr val="000000"/>
                </a:solidFill>
                <a:latin typeface="Times New Roman" pitchFamily="18" charset="0"/>
              </a:rPr>
              <a:t>    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beskonačno razblaženje.</a:t>
            </a:r>
            <a:endParaRPr lang="sr-Latn-CS" sz="2400">
              <a:latin typeface="Times New Roman" pitchFamily="18" charset="0"/>
            </a:endParaRPr>
          </a:p>
        </p:txBody>
      </p:sp>
      <p:sp>
        <p:nvSpPr>
          <p:cNvPr id="51203" name="Text Box 5"/>
          <p:cNvSpPr txBox="1">
            <a:spLocks noChangeArrowheads="1"/>
          </p:cNvSpPr>
          <p:nvPr/>
        </p:nvSpPr>
        <p:spPr bwMode="auto">
          <a:xfrm>
            <a:off x="1239838" y="4818063"/>
            <a:ext cx="597058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Times New Roman" pitchFamily="18" charset="0"/>
              </a:rPr>
              <a:t>Održavanje konstantne jonske sile rastvora:</a:t>
            </a:r>
          </a:p>
          <a:p>
            <a:r>
              <a:rPr lang="sr-Latn-CS" sz="2400">
                <a:latin typeface="Times New Roman" pitchFamily="18" charset="0"/>
              </a:rPr>
              <a:t>Inertni elektrolit: NaClO</a:t>
            </a:r>
            <a:r>
              <a:rPr lang="sr-Latn-CS" sz="2400" baseline="-25000">
                <a:latin typeface="Times New Roman" pitchFamily="18" charset="0"/>
              </a:rPr>
              <a:t>4</a:t>
            </a:r>
            <a:r>
              <a:rPr lang="sr-Latn-CS" sz="2400">
                <a:latin typeface="Times New Roman" pitchFamily="18" charset="0"/>
              </a:rPr>
              <a:t>, KNO</a:t>
            </a:r>
            <a:r>
              <a:rPr lang="sr-Latn-CS" sz="2400" baseline="-25000">
                <a:latin typeface="Times New Roman" pitchFamily="18" charset="0"/>
              </a:rPr>
              <a:t>3</a:t>
            </a:r>
            <a:r>
              <a:rPr lang="sr-Latn-CS" sz="2400">
                <a:latin typeface="Times New Roman" pitchFamily="18" charset="0"/>
              </a:rPr>
              <a:t>, KCl, NaCl,...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alance">
  <a:themeElements>
    <a:clrScheme name="Balance 8">
      <a:dk1>
        <a:srgbClr val="000000"/>
      </a:dk1>
      <a:lt1>
        <a:srgbClr val="DDDDDD"/>
      </a:lt1>
      <a:dk2>
        <a:srgbClr val="000000"/>
      </a:dk2>
      <a:lt2>
        <a:srgbClr val="B8B7D1"/>
      </a:lt2>
      <a:accent1>
        <a:srgbClr val="F1F0F4"/>
      </a:accent1>
      <a:accent2>
        <a:srgbClr val="C1BCFC"/>
      </a:accent2>
      <a:accent3>
        <a:srgbClr val="EBEBEB"/>
      </a:accent3>
      <a:accent4>
        <a:srgbClr val="000000"/>
      </a:accent4>
      <a:accent5>
        <a:srgbClr val="F7F6F8"/>
      </a:accent5>
      <a:accent6>
        <a:srgbClr val="AFAAE4"/>
      </a:accent6>
      <a:hlink>
        <a:srgbClr val="5454C6"/>
      </a:hlink>
      <a:folHlink>
        <a:srgbClr val="6A6F86"/>
      </a:folHlink>
    </a:clrScheme>
    <a:fontScheme name="Balance">
      <a:majorFont>
        <a:latin typeface="Arial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alance 1">
        <a:dk1>
          <a:srgbClr val="663300"/>
        </a:dk1>
        <a:lt1>
          <a:srgbClr val="FFFFFF"/>
        </a:lt1>
        <a:dk2>
          <a:srgbClr val="996600"/>
        </a:dk2>
        <a:lt2>
          <a:srgbClr val="DBBD71"/>
        </a:lt2>
        <a:accent1>
          <a:srgbClr val="F8A500"/>
        </a:accent1>
        <a:accent2>
          <a:srgbClr val="808000"/>
        </a:accent2>
        <a:accent3>
          <a:srgbClr val="CAB8AA"/>
        </a:accent3>
        <a:accent4>
          <a:srgbClr val="DADADA"/>
        </a:accent4>
        <a:accent5>
          <a:srgbClr val="FBCFAA"/>
        </a:accent5>
        <a:accent6>
          <a:srgbClr val="737300"/>
        </a:accent6>
        <a:hlink>
          <a:srgbClr val="FFCC66"/>
        </a:hlink>
        <a:folHlink>
          <a:srgbClr val="CCA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2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CC66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B8AA"/>
        </a:accent5>
        <a:accent6>
          <a:srgbClr val="AC6D56"/>
        </a:accent6>
        <a:hlink>
          <a:srgbClr val="FFFF99"/>
        </a:hlink>
        <a:folHlink>
          <a:srgbClr val="E5B32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3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2EB62E"/>
        </a:accent1>
        <a:accent2>
          <a:srgbClr val="527C3A"/>
        </a:accent2>
        <a:accent3>
          <a:srgbClr val="B2B9AC"/>
        </a:accent3>
        <a:accent4>
          <a:srgbClr val="DADADA"/>
        </a:accent4>
        <a:accent5>
          <a:srgbClr val="ADD7AD"/>
        </a:accent5>
        <a:accent6>
          <a:srgbClr val="497034"/>
        </a:accent6>
        <a:hlink>
          <a:srgbClr val="DDD8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4">
        <a:dk1>
          <a:srgbClr val="005A58"/>
        </a:dk1>
        <a:lt1>
          <a:srgbClr val="FFFFFF"/>
        </a:lt1>
        <a:dk2>
          <a:srgbClr val="00716E"/>
        </a:dk2>
        <a:lt2>
          <a:srgbClr val="FFFF99"/>
        </a:lt2>
        <a:accent1>
          <a:srgbClr val="2DB3B0"/>
        </a:accent1>
        <a:accent2>
          <a:srgbClr val="6D6FC7"/>
        </a:accent2>
        <a:accent3>
          <a:srgbClr val="AABBBA"/>
        </a:accent3>
        <a:accent4>
          <a:srgbClr val="DADADA"/>
        </a:accent4>
        <a:accent5>
          <a:srgbClr val="ADD6D4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336699"/>
        </a:accent1>
        <a:accent2>
          <a:srgbClr val="00B000"/>
        </a:accent2>
        <a:accent3>
          <a:srgbClr val="ACB3C1"/>
        </a:accent3>
        <a:accent4>
          <a:srgbClr val="DADADA"/>
        </a:accent4>
        <a:accent5>
          <a:srgbClr val="ADB8CA"/>
        </a:accent5>
        <a:accent6>
          <a:srgbClr val="009F00"/>
        </a:accent6>
        <a:hlink>
          <a:srgbClr val="00CCFF"/>
        </a:hlink>
        <a:folHlink>
          <a:srgbClr val="B5FFF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6">
        <a:dk1>
          <a:srgbClr val="2F2D25"/>
        </a:dk1>
        <a:lt1>
          <a:srgbClr val="FFFFFF"/>
        </a:lt1>
        <a:dk2>
          <a:srgbClr val="656151"/>
        </a:dk2>
        <a:lt2>
          <a:srgbClr val="FFFFCC"/>
        </a:lt2>
        <a:accent1>
          <a:srgbClr val="818173"/>
        </a:accent1>
        <a:accent2>
          <a:srgbClr val="809EA8"/>
        </a:accent2>
        <a:accent3>
          <a:srgbClr val="B8B7B3"/>
        </a:accent3>
        <a:accent4>
          <a:srgbClr val="DADADA"/>
        </a:accent4>
        <a:accent5>
          <a:srgbClr val="C1C1BC"/>
        </a:accent5>
        <a:accent6>
          <a:srgbClr val="738F98"/>
        </a:accent6>
        <a:hlink>
          <a:srgbClr val="E2C86A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7">
        <a:dk1>
          <a:srgbClr val="B4AF80"/>
        </a:dk1>
        <a:lt1>
          <a:srgbClr val="FFFFFF"/>
        </a:lt1>
        <a:dk2>
          <a:srgbClr val="C8C6A2"/>
        </a:dk2>
        <a:lt2>
          <a:srgbClr val="827F4C"/>
        </a:lt2>
        <a:accent1>
          <a:srgbClr val="7C784E"/>
        </a:accent1>
        <a:accent2>
          <a:srgbClr val="A2A4AC"/>
        </a:accent2>
        <a:accent3>
          <a:srgbClr val="E0DFCE"/>
        </a:accent3>
        <a:accent4>
          <a:srgbClr val="DADADA"/>
        </a:accent4>
        <a:accent5>
          <a:srgbClr val="BFBEB2"/>
        </a:accent5>
        <a:accent6>
          <a:srgbClr val="92949B"/>
        </a:accent6>
        <a:hlink>
          <a:srgbClr val="33CCCC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8">
        <a:dk1>
          <a:srgbClr val="000000"/>
        </a:dk1>
        <a:lt1>
          <a:srgbClr val="DDDDDD"/>
        </a:lt1>
        <a:dk2>
          <a:srgbClr val="000000"/>
        </a:dk2>
        <a:lt2>
          <a:srgbClr val="B8B7D1"/>
        </a:lt2>
        <a:accent1>
          <a:srgbClr val="F1F0F4"/>
        </a:accent1>
        <a:accent2>
          <a:srgbClr val="C1BCFC"/>
        </a:accent2>
        <a:accent3>
          <a:srgbClr val="EBEBEB"/>
        </a:accent3>
        <a:accent4>
          <a:srgbClr val="000000"/>
        </a:accent4>
        <a:accent5>
          <a:srgbClr val="F7F6F8"/>
        </a:accent5>
        <a:accent6>
          <a:srgbClr val="AFAAE4"/>
        </a:accent6>
        <a:hlink>
          <a:srgbClr val="5454C6"/>
        </a:hlink>
        <a:folHlink>
          <a:srgbClr val="6A6F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lance 9">
        <a:dk1>
          <a:srgbClr val="000000"/>
        </a:dk1>
        <a:lt1>
          <a:srgbClr val="FFFFFF"/>
        </a:lt1>
        <a:dk2>
          <a:srgbClr val="00A29E"/>
        </a:dk2>
        <a:lt2>
          <a:srgbClr val="CBCBCB"/>
        </a:lt2>
        <a:accent1>
          <a:srgbClr val="E5E5FF"/>
        </a:accent1>
        <a:accent2>
          <a:srgbClr val="79CD6B"/>
        </a:accent2>
        <a:accent3>
          <a:srgbClr val="FFFFFF"/>
        </a:accent3>
        <a:accent4>
          <a:srgbClr val="000000"/>
        </a:accent4>
        <a:accent5>
          <a:srgbClr val="F0F0FF"/>
        </a:accent5>
        <a:accent6>
          <a:srgbClr val="6DBA60"/>
        </a:accent6>
        <a:hlink>
          <a:srgbClr val="4477DE"/>
        </a:hlink>
        <a:folHlink>
          <a:srgbClr val="65498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Balance</Template>
  <TotalTime>928</TotalTime>
  <Words>1572</Words>
  <Application>Microsoft Office PowerPoint</Application>
  <PresentationFormat>On-screen Show (4:3)</PresentationFormat>
  <Paragraphs>391</Paragraphs>
  <Slides>49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49</vt:i4>
      </vt:variant>
    </vt:vector>
  </HeadingPairs>
  <TitlesOfParts>
    <vt:vector size="52" baseType="lpstr">
      <vt:lpstr>Balance</vt:lpstr>
      <vt:lpstr>Document</vt:lpstr>
      <vt:lpstr>Equation</vt:lpstr>
      <vt:lpstr>Hemijska ravnoteža </vt:lpstr>
      <vt:lpstr>Slide 2</vt:lpstr>
      <vt:lpstr>Slide 3</vt:lpstr>
      <vt:lpstr>ZAKON O DEJSTVU MASA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Entalpija</vt:lpstr>
      <vt:lpstr>Slide 15</vt:lpstr>
      <vt:lpstr>Slide 16</vt:lpstr>
      <vt:lpstr>Slide 17</vt:lpstr>
      <vt:lpstr>Slide 18</vt:lpstr>
      <vt:lpstr>Entropija</vt:lpstr>
      <vt:lpstr>Slide 20</vt:lpstr>
      <vt:lpstr>Slide 21</vt:lpstr>
      <vt:lpstr>Slobodna ili Gibsova energija i konstanta ravnoteže</vt:lpstr>
      <vt:lpstr>Slide 23</vt:lpstr>
      <vt:lpstr>Slide 24</vt:lpstr>
      <vt:lpstr>Slide 25</vt:lpstr>
      <vt:lpstr>Slide 26</vt:lpstr>
      <vt:lpstr>Slide 27</vt:lpstr>
      <vt:lpstr>Slide 28</vt:lpstr>
      <vt:lpstr>Aktivitet i standardno stanje</vt:lpstr>
      <vt:lpstr>Slide 30</vt:lpstr>
      <vt:lpstr>Slide 31</vt:lpstr>
      <vt:lpstr>Slide 32</vt:lpstr>
      <vt:lpstr>Slide 33</vt:lpstr>
      <vt:lpstr>Aktivitet i koeficijent aktiviteta elektrolita</vt:lpstr>
      <vt:lpstr>Srednja vrednost aktiviteta</vt:lpstr>
      <vt:lpstr>Slide 36</vt:lpstr>
      <vt:lpstr>Izračunavanje koeficijenata aktiviteta</vt:lpstr>
      <vt:lpstr>Slide 38</vt:lpstr>
      <vt:lpstr>Slide 39</vt:lpstr>
      <vt:lpstr>Slide 40</vt:lpstr>
      <vt:lpstr>Slide 41</vt:lpstr>
      <vt:lpstr>Slide 42</vt:lpstr>
      <vt:lpstr>Slide 43</vt:lpstr>
      <vt:lpstr>Koeficijenti aktiviteta neutralnih molekula</vt:lpstr>
      <vt:lpstr>Aktivitet jona i jonski parovi</vt:lpstr>
      <vt:lpstr>Uticaj T na promenu ravnotežne K</vt:lpstr>
      <vt:lpstr>Slide 47</vt:lpstr>
      <vt:lpstr>Termodinamička i koncentraciona konstanta ravnoteže</vt:lpstr>
      <vt:lpstr>Slide 49</vt:lpstr>
    </vt:vector>
  </TitlesOfParts>
  <Company>user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Hemijska ravnoteža</dc:title>
  <dc:creator>user</dc:creator>
  <cp:lastModifiedBy>Dusica</cp:lastModifiedBy>
  <cp:revision>43</cp:revision>
  <dcterms:created xsi:type="dcterms:W3CDTF">2005-11-23T08:12:50Z</dcterms:created>
  <dcterms:modified xsi:type="dcterms:W3CDTF">2015-03-20T11:03:17Z</dcterms:modified>
</cp:coreProperties>
</file>