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8" r:id="rId3"/>
    <p:sldId id="261" r:id="rId4"/>
    <p:sldId id="263" r:id="rId5"/>
    <p:sldId id="264" r:id="rId6"/>
    <p:sldId id="269" r:id="rId7"/>
    <p:sldId id="273" r:id="rId8"/>
    <p:sldId id="274" r:id="rId9"/>
    <p:sldId id="275" r:id="rId10"/>
    <p:sldId id="276" r:id="rId11"/>
    <p:sldId id="270" r:id="rId12"/>
    <p:sldId id="271" r:id="rId13"/>
    <p:sldId id="272" r:id="rId14"/>
    <p:sldId id="262" r:id="rId15"/>
    <p:sldId id="259" r:id="rId16"/>
    <p:sldId id="265" r:id="rId17"/>
    <p:sldId id="266" r:id="rId18"/>
    <p:sldId id="267" r:id="rId19"/>
    <p:sldId id="277" r:id="rId20"/>
    <p:sldId id="268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3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4" Type="http://schemas.openxmlformats.org/officeDocument/2006/relationships/image" Target="../media/image8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4" Type="http://schemas.openxmlformats.org/officeDocument/2006/relationships/image" Target="../media/image101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image" Target="../media/image104.wmf"/><Relationship Id="rId7" Type="http://schemas.openxmlformats.org/officeDocument/2006/relationships/image" Target="../media/image108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107.wmf"/><Relationship Id="rId5" Type="http://schemas.openxmlformats.org/officeDocument/2006/relationships/image" Target="../media/image106.wmf"/><Relationship Id="rId10" Type="http://schemas.openxmlformats.org/officeDocument/2006/relationships/image" Target="../media/image111.wmf"/><Relationship Id="rId4" Type="http://schemas.openxmlformats.org/officeDocument/2006/relationships/image" Target="../media/image105.wmf"/><Relationship Id="rId9" Type="http://schemas.openxmlformats.org/officeDocument/2006/relationships/image" Target="../media/image11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Relationship Id="rId5" Type="http://schemas.openxmlformats.org/officeDocument/2006/relationships/image" Target="../media/image118.wmf"/><Relationship Id="rId4" Type="http://schemas.openxmlformats.org/officeDocument/2006/relationships/image" Target="../media/image117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image" Target="../media/image1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8E391C-1920-4786-9C37-14609AD693B7}" type="datetimeFigureOut">
              <a:rPr lang="sr-Latn-RS" smtClean="0"/>
              <a:t>31.3.2016</a:t>
            </a:fld>
            <a:endParaRPr lang="sr-Latn-R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1E89AF-8A00-4CF6-80AF-14578A8688D1}" type="slidenum">
              <a:rPr lang="sr-Latn-RS" smtClean="0"/>
              <a:t>‹#›</a:t>
            </a:fld>
            <a:endParaRPr lang="sr-Latn-R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0.emf"/><Relationship Id="rId4" Type="http://schemas.openxmlformats.org/officeDocument/2006/relationships/oleObject" Target="../embeddings/Microsoft_Word_97_-_2003_Document1.doc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image" Target="../media/image25.emf"/><Relationship Id="rId9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0.jpeg"/><Relationship Id="rId5" Type="http://schemas.openxmlformats.org/officeDocument/2006/relationships/image" Target="../media/image37.wmf"/><Relationship Id="rId10" Type="http://schemas.openxmlformats.org/officeDocument/2006/relationships/image" Target="../media/image39.wmf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2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2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7.png"/><Relationship Id="rId5" Type="http://schemas.openxmlformats.org/officeDocument/2006/relationships/image" Target="../media/image74.wmf"/><Relationship Id="rId10" Type="http://schemas.openxmlformats.org/officeDocument/2006/relationships/image" Target="../media/image76.wmf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5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4.png"/><Relationship Id="rId11" Type="http://schemas.openxmlformats.org/officeDocument/2006/relationships/oleObject" Target="../embeddings/oleObject19.bin"/><Relationship Id="rId5" Type="http://schemas.openxmlformats.org/officeDocument/2006/relationships/image" Target="../media/image80.wmf"/><Relationship Id="rId10" Type="http://schemas.openxmlformats.org/officeDocument/2006/relationships/image" Target="../media/image82.wmf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18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oleObject" Target="../embeddings/oleObject24.bin"/><Relationship Id="rId3" Type="http://schemas.openxmlformats.org/officeDocument/2006/relationships/image" Target="../media/image91.png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88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0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5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87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89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3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92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4.wmf"/><Relationship Id="rId9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9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101.wmf"/><Relationship Id="rId4" Type="http://schemas.openxmlformats.org/officeDocument/2006/relationships/image" Target="../media/image98.wmf"/><Relationship Id="rId9" Type="http://schemas.openxmlformats.org/officeDocument/2006/relationships/oleObject" Target="../embeddings/oleObject33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13" Type="http://schemas.openxmlformats.org/officeDocument/2006/relationships/oleObject" Target="../embeddings/oleObject38.bin"/><Relationship Id="rId18" Type="http://schemas.openxmlformats.org/officeDocument/2006/relationships/image" Target="../media/image108.wmf"/><Relationship Id="rId3" Type="http://schemas.openxmlformats.org/officeDocument/2006/relationships/image" Target="../media/image112.png"/><Relationship Id="rId21" Type="http://schemas.openxmlformats.org/officeDocument/2006/relationships/oleObject" Target="../embeddings/oleObject42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105.wmf"/><Relationship Id="rId17" Type="http://schemas.openxmlformats.org/officeDocument/2006/relationships/oleObject" Target="../embeddings/oleObject40.bin"/><Relationship Id="rId25" Type="http://schemas.openxmlformats.org/officeDocument/2006/relationships/image" Target="../media/image111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7.wmf"/><Relationship Id="rId20" Type="http://schemas.openxmlformats.org/officeDocument/2006/relationships/image" Target="../media/image109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02.wmf"/><Relationship Id="rId11" Type="http://schemas.openxmlformats.org/officeDocument/2006/relationships/oleObject" Target="../embeddings/oleObject37.bin"/><Relationship Id="rId24" Type="http://schemas.openxmlformats.org/officeDocument/2006/relationships/oleObject" Target="../embeddings/oleObject43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23" Type="http://schemas.openxmlformats.org/officeDocument/2006/relationships/image" Target="../media/image2.png"/><Relationship Id="rId10" Type="http://schemas.openxmlformats.org/officeDocument/2006/relationships/image" Target="../media/image104.wmf"/><Relationship Id="rId19" Type="http://schemas.openxmlformats.org/officeDocument/2006/relationships/oleObject" Target="../embeddings/oleObject41.bin"/><Relationship Id="rId4" Type="http://schemas.openxmlformats.org/officeDocument/2006/relationships/image" Target="../media/image113.jpeg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106.wmf"/><Relationship Id="rId22" Type="http://schemas.openxmlformats.org/officeDocument/2006/relationships/image" Target="../media/image110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1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15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117.wmf"/><Relationship Id="rId4" Type="http://schemas.openxmlformats.org/officeDocument/2006/relationships/image" Target="../media/image114.wmf"/><Relationship Id="rId9" Type="http://schemas.openxmlformats.org/officeDocument/2006/relationships/oleObject" Target="../embeddings/oleObject47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19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1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1538" y="1500174"/>
            <a:ext cx="7429552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CS" sz="2800" b="1" u="sng" dirty="0" smtClean="0"/>
              <a:t>Odabrane oblasti analitičke hemije</a:t>
            </a:r>
          </a:p>
          <a:p>
            <a:pPr algn="ctr"/>
            <a:r>
              <a:rPr lang="sr-Latn-CS" sz="2800" b="1" dirty="0" smtClean="0">
                <a:latin typeface="Times New Roman" pitchFamily="18" charset="0"/>
                <a:cs typeface="Times New Roman" pitchFamily="18" charset="0"/>
              </a:rPr>
              <a:t>- Statistička obrada rezultata merenja -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0184" y="2786058"/>
            <a:ext cx="681226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sr-Latn-CS" dirty="0" smtClean="0"/>
              <a:t>Dušanka M. Milojković-Opsenica, Jelena Mutić, </a:t>
            </a:r>
            <a:r>
              <a:rPr lang="sr-Latn-CS" u="sng" dirty="0" smtClean="0"/>
              <a:t>Jelena Đ. Trifković</a:t>
            </a:r>
            <a:endParaRPr lang="en-US" dirty="0" smtClean="0"/>
          </a:p>
        </p:txBody>
      </p:sp>
      <p:pic>
        <p:nvPicPr>
          <p:cNvPr id="7" name="Picture 6" descr="Figure_4.jpg"/>
          <p:cNvPicPr>
            <a:picLocks noChangeAspect="1"/>
          </p:cNvPicPr>
          <p:nvPr/>
        </p:nvPicPr>
        <p:blipFill>
          <a:blip r:embed="rId3"/>
          <a:srcRect r="49219"/>
          <a:stretch>
            <a:fillRect/>
          </a:stretch>
        </p:blipFill>
        <p:spPr>
          <a:xfrm>
            <a:off x="6357982" y="3925796"/>
            <a:ext cx="2571736" cy="214641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500694" y="4856125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igure_1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4488160"/>
            <a:ext cx="3000396" cy="1021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9" descr="images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4498935"/>
            <a:ext cx="1335227" cy="100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 rot="16200000">
            <a:off x="1821637" y="4677530"/>
            <a:ext cx="28575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7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930" y="1196752"/>
            <a:ext cx="729147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„POČEVŠI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PRAKTIČNOG HEMIČARA, KOJI SAMO VRŠI HEMISKE ANALIZE, PA DO ČISTIH TEORETIČARA KOJI U HEMIJU UVODE NOVE HIPOTEZE I OTKRIVAJU NOVA POLJA ZA ISTRAŽIVANJA, SVAKI HEMIČAR IMA </a:t>
            </a:r>
            <a:r>
              <a:rPr lang="sl-SI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RAČUNA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 VRŠI IZRAČUNAVANJA BILO POMOĆU PROSTIH ARITMETIČKIH RADNJA, BILO SA KOMPLIKOVANIJIM RAČUNSKIM INSTRUMENTOM KOJI DAJU RAZNE PARTIJE TEORISKE MATEMATIKE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ctr"/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(Mihajlo Petrović, Spomenica Lozanića, Beograd, 1922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44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836712"/>
            <a:ext cx="8640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sr-Latn-R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1. </a:t>
            </a:r>
          </a:p>
          <a:p>
            <a:pPr hangingPunct="0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zvršena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uzoraka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lokaliteta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budućeg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rudnika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Nađeno je da u uzorcima rude ima 4,0%, 3,7%, 2,7%, 2,6%, 2,6%, 2,6%, 2,5%, 0,9%, 0,9% i 0,3% nikla.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Srednja vrednost ovih deset merenja je 2,3%. 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 Gutman: Obrada rezultata merenja u hemiji, Kragujevac, 2000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RUDNIK?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Da, ako u rudi ima više od 2% Ni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1043607" y="2591038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 2:</a:t>
            </a:r>
            <a:endParaRPr lang="sr-Latn-RS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Prilikom analize krvi dve grupe ljudi (prva je kontrolna, a druga je grupa obolelih od reumatoidnog artritisa) nađene su sledeće koncentracije tiola u krvi (mM):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kontrolna: 	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1,84;   1,92;   1,94;   1,92;   1,85;   1,91;  2,07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reumatoidna:	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2,81;   4,06;   3,62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3,27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3,27;   3,76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li je jedan od simptoma artritisa povećan sadržaj tiola u krvi?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858001"/>
              </p:ext>
            </p:extLst>
          </p:nvPr>
        </p:nvGraphicFramePr>
        <p:xfrm>
          <a:off x="6122949" y="4345364"/>
          <a:ext cx="2788920" cy="24714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17320"/>
                <a:gridCol w="1371600"/>
              </a:tblGrid>
              <a:tr h="254000">
                <a:tc gridSpan="2">
                  <a:txBody>
                    <a:bodyPr/>
                    <a:lstStyle/>
                    <a:p>
                      <a:pPr algn="ctr"/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Koncentracija nitrata (mg/dm</a:t>
                      </a:r>
                      <a:r>
                        <a:rPr lang="sl-SI" sz="18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sr-Latn-RS" sz="10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276860">
                <a:tc>
                  <a:txBody>
                    <a:bodyPr/>
                    <a:lstStyle/>
                    <a:p>
                      <a:pPr algn="ctr"/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Lab. 1</a:t>
                      </a:r>
                      <a:endParaRPr lang="sr-Latn-RS" sz="10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Lab. 2</a:t>
                      </a:r>
                      <a:endParaRPr lang="sr-Latn-RS" sz="10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</a:rPr>
                        <a:t>51,0</a:t>
                      </a:r>
                      <a:endParaRPr lang="sr-Latn-RS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52,8</a:t>
                      </a:r>
                      <a:endParaRPr lang="sr-Latn-RS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</a:rPr>
                        <a:t>51,3</a:t>
                      </a:r>
                      <a:endParaRPr lang="sr-Latn-RS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53,0</a:t>
                      </a:r>
                      <a:endParaRPr lang="sr-Latn-RS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</a:rPr>
                        <a:t>51,6</a:t>
                      </a:r>
                      <a:endParaRPr lang="sr-Latn-RS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53,5</a:t>
                      </a:r>
                      <a:endParaRPr lang="sr-Latn-RS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</a:rPr>
                        <a:t>50,9</a:t>
                      </a:r>
                      <a:endParaRPr lang="sr-Latn-RS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52,6</a:t>
                      </a:r>
                      <a:endParaRPr lang="sr-Latn-RS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</a:rPr>
                        <a:t>50,5</a:t>
                      </a:r>
                      <a:endParaRPr lang="sr-Latn-RS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52,8</a:t>
                      </a:r>
                      <a:endParaRPr lang="sr-Latn-RS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solidFill>
                            <a:schemeClr val="tx1"/>
                          </a:solidFill>
                          <a:effectLst/>
                        </a:rPr>
                        <a:t>52,0</a:t>
                      </a:r>
                      <a:endParaRPr lang="sr-Latn-RS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53,8</a:t>
                      </a:r>
                      <a:endParaRPr lang="sr-Latn-RS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24878" y="4581128"/>
            <a:ext cx="496855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b="0" i="1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Primer 3:</a:t>
            </a:r>
            <a:endParaRPr kumimoji="0" lang="sr-Latn-RS" altLang="sr-Latn-RS" b="0" i="1" u="sng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 dve laboratorije određivan je sadržaj nitrata u pijaćoj vodi i dobijeni su rezultati prikazani u tabeli.</a:t>
            </a:r>
            <a:endParaRPr kumimoji="0" lang="sr-Latn-RS" altLang="sr-Latn-RS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Maksimalna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dozvoljena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količina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nitrata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pijaćoj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vodi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propisima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EU je 50 mg/</a:t>
            </a:r>
            <a:r>
              <a:rPr kumimoji="0" lang="sl-SI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dm</a:t>
            </a:r>
            <a:r>
              <a:rPr kumimoji="0" lang="sl-SI" altLang="sr-Latn-RS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Da li se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može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tvrditi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da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sadržaj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nitrata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ovoj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vodi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premašuje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MDK </a:t>
            </a:r>
            <a:r>
              <a:rPr kumimoji="0" lang="en-US" altLang="sr-Latn-RS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vrednost</a:t>
            </a:r>
            <a:r>
              <a:rPr kumimoji="0" lang="en-US" alt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en-US" altLang="sr-Latn-RS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80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170032"/>
            <a:ext cx="85899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Zadatak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kursa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vas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osposobi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izražavate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način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dobijenih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izvučete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donesete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ispravne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zaključke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Cilj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kursa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da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upozna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osnovnim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metodama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statističke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obrade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hemiji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Ishod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osposobljen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razume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nesigurnosti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preciznost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hemijske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ispravno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tabelarno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grafički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prikaže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upoređuje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parametrijskih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linearnu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regresionu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statističku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obradu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prikaz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22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30594" y="1124744"/>
            <a:ext cx="8605902" cy="3168352"/>
          </a:xfrm>
          <a:prstGeom prst="rect">
            <a:avLst/>
          </a:prstGeom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  <a:defRPr/>
            </a:pPr>
            <a:r>
              <a:rPr lang="sr-Latn-CS" sz="2800" dirty="0" smtClean="0">
                <a:latin typeface="Times New Roman" pitchFamily="18" charset="0"/>
              </a:rPr>
              <a:t> </a:t>
            </a:r>
            <a:r>
              <a:rPr lang="sr-Latn-CS" sz="2400" dirty="0" smtClean="0">
                <a:latin typeface="Times New Roman" pitchFamily="18" charset="0"/>
              </a:rPr>
              <a:t>„</a:t>
            </a:r>
            <a:r>
              <a:rPr lang="sr-Latn-CS" sz="2400" dirty="0" smtClean="0">
                <a:solidFill>
                  <a:schemeClr val="tx2"/>
                </a:solidFill>
                <a:latin typeface="Times New Roman" pitchFamily="18" charset="0"/>
              </a:rPr>
              <a:t>Jedino statistički obrađeni podaci mogu imati naučnu vrednost”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sr-Latn-CS" sz="2400" dirty="0" smtClean="0">
                <a:solidFill>
                  <a:schemeClr val="tx2"/>
                </a:solidFill>
                <a:latin typeface="Times New Roman" pitchFamily="18" charset="0"/>
              </a:rPr>
              <a:t>TAČNO, ALI</a:t>
            </a:r>
          </a:p>
          <a:p>
            <a:pPr algn="ctr">
              <a:buFont typeface="Wingdings" pitchFamily="2" charset="2"/>
              <a:buNone/>
              <a:defRPr/>
            </a:pPr>
            <a:endParaRPr lang="sr-Latn-C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</a:t>
            </a:r>
            <a:r>
              <a:rPr lang="sr-Latn-CS" sz="2400" dirty="0" smtClean="0">
                <a:solidFill>
                  <a:schemeClr val="tx2"/>
                </a:solidFill>
                <a:latin typeface="Times New Roman" pitchFamily="18" charset="0"/>
              </a:rPr>
              <a:t>Statistička obrada NE GARANTUJE naučnu vrednost podataka</a:t>
            </a:r>
          </a:p>
          <a:p>
            <a:pPr algn="ctr">
              <a:buFont typeface="Wingdings" pitchFamily="2" charset="2"/>
              <a:buNone/>
              <a:defRPr/>
            </a:pPr>
            <a:endParaRPr lang="sr-Latn-CS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„Statistika može biti samo pomoć, ali nikada zamena za zdrav razum”</a:t>
            </a:r>
            <a:r>
              <a:rPr lang="sr-Latn-CS" sz="2400" dirty="0" smtClean="0">
                <a:solidFill>
                  <a:schemeClr val="tx2"/>
                </a:solidFill>
                <a:latin typeface="Times New Roman" pitchFamily="18" charset="0"/>
              </a:rPr>
              <a:t>					  </a:t>
            </a:r>
            <a:r>
              <a:rPr lang="sr-Latn-CS" sz="2000" dirty="0" smtClean="0">
                <a:solidFill>
                  <a:schemeClr val="tx2"/>
                </a:solidFill>
                <a:latin typeface="Times New Roman" pitchFamily="18" charset="0"/>
              </a:rPr>
              <a:t>(Blalock)</a:t>
            </a:r>
            <a:endParaRPr lang="sr-Latn-CS" sz="20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394" y="4509120"/>
            <a:ext cx="72914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C. Miller and J. N. Miller, Statistics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Chemometrics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Analytical  Chemistry, Pearson Education, Harlow, 2000, 2005,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 Otto,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Chemimetrics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Statistics and Computer Application in Analytical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Chemistry, Wiley-VCH, Weinheim, 1999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Dodatni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materijal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r-Latn-R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portal HF</a:t>
            </a:r>
            <a:endParaRPr lang="sr-Latn-R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Naučna i stručna literatura iz analitičke hemije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5842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72066" y="5357826"/>
            <a:ext cx="2000264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000628" y="4429132"/>
            <a:ext cx="2428892" cy="57150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214942" y="2214554"/>
            <a:ext cx="1714512" cy="64294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280035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Elbow Connector 5"/>
          <p:cNvCxnSpPr/>
          <p:nvPr/>
        </p:nvCxnSpPr>
        <p:spPr>
          <a:xfrm>
            <a:off x="3143240" y="1500174"/>
            <a:ext cx="1714512" cy="1000132"/>
          </a:xfrm>
          <a:prstGeom prst="bentConnector3">
            <a:avLst>
              <a:gd name="adj1" fmla="val 50000"/>
            </a:avLst>
          </a:prstGeom>
          <a:ln w="190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43570" y="234528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IDEJA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1157283"/>
            <a:ext cx="13620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>
          <a:xfrm rot="5400000">
            <a:off x="4929190" y="2857496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43372" y="3429000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 smtClean="0">
                <a:latin typeface="Times New Roman" pitchFamily="18" charset="0"/>
                <a:cs typeface="Times New Roman" pitchFamily="18" charset="0"/>
              </a:rPr>
              <a:t>Definisanje problema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5894397" y="317817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29256" y="3429000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>
                <a:latin typeface="Times New Roman" pitchFamily="18" charset="0"/>
                <a:cs typeface="Times New Roman" pitchFamily="18" charset="0"/>
              </a:rPr>
              <a:t>Cilj istraživanja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572264" y="2857496"/>
            <a:ext cx="71438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929454" y="3429000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 smtClean="0">
                <a:latin typeface="Times New Roman" pitchFamily="18" charset="0"/>
                <a:cs typeface="Times New Roman" pitchFamily="18" charset="0"/>
              </a:rPr>
              <a:t>Šta treba istraživati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857752" y="4000504"/>
            <a:ext cx="92869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5893603" y="4107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6500826" y="4000504"/>
            <a:ext cx="100013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072066" y="450057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Postavka problema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714480" y="3714752"/>
            <a:ext cx="40005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714744" y="5715016"/>
            <a:ext cx="1143008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72066" y="550070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Pregled literature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08914" y="4357693"/>
            <a:ext cx="2634346" cy="1321603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22" name="Picture 2" descr="C:\Users\Jelena\Downloads\grb-600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5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10" grpId="0"/>
      <p:bldP spid="12" grpId="0"/>
      <p:bldP spid="14" grpId="0"/>
      <p:bldP spid="18" grpId="0"/>
      <p:bldP spid="21" grpId="0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872747"/>
            <a:ext cx="3115014" cy="43088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Latn-R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Sređivanje podataka</a:t>
            </a:r>
            <a:endParaRPr lang="sr-Latn-R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070043" y="1152111"/>
            <a:ext cx="3390389" cy="187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Grupisanje podataka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Prikazivanje podataka: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Tabeliranje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Grafičko prikazivanje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2160" y="3573016"/>
            <a:ext cx="6151568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GRUPISANJE PODATAKA</a:t>
            </a:r>
            <a:endParaRPr lang="sr-Latn-RS" dirty="0"/>
          </a:p>
          <a:p>
            <a:r>
              <a:rPr lang="sl-SI" dirty="0"/>
              <a:t> </a:t>
            </a:r>
            <a:endParaRPr lang="sr-Latn-RS" dirty="0"/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dirty="0"/>
              <a:t>Cilj: učiniti podatke preglednijim</a:t>
            </a:r>
            <a:endParaRPr lang="sr-Latn-RS" dirty="0"/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dirty="0"/>
              <a:t>Veoma važno</a:t>
            </a:r>
            <a:r>
              <a:rPr lang="sr-Latn-CS" dirty="0"/>
              <a:t>: </a:t>
            </a:r>
            <a:r>
              <a:rPr lang="sl-SI" dirty="0"/>
              <a:t>obezbeđuje vrednost </a:t>
            </a:r>
            <a:r>
              <a:rPr lang="sr-Latn-CS" dirty="0"/>
              <a:t> </a:t>
            </a:r>
            <a:r>
              <a:rPr lang="sl-SI" dirty="0" smtClean="0"/>
              <a:t>drugih </a:t>
            </a:r>
            <a:r>
              <a:rPr lang="sl-SI" dirty="0"/>
              <a:t>statističkih postupaka</a:t>
            </a:r>
            <a:endParaRPr lang="sr-Latn-RS" dirty="0"/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dirty="0"/>
              <a:t>Osnovna pravila: 	Sveobuhvatnost</a:t>
            </a:r>
            <a:endParaRPr lang="sr-Latn-RS" dirty="0"/>
          </a:p>
          <a:p>
            <a:pPr>
              <a:spcBef>
                <a:spcPts val="600"/>
              </a:spcBef>
            </a:pPr>
            <a:r>
              <a:rPr lang="sl-SI" dirty="0" smtClean="0"/>
              <a:t>			Sistematičnost</a:t>
            </a:r>
            <a:endParaRPr lang="sr-Latn-RS" dirty="0"/>
          </a:p>
          <a:p>
            <a:pPr>
              <a:spcBef>
                <a:spcPts val="600"/>
              </a:spcBef>
            </a:pPr>
            <a:r>
              <a:rPr lang="sl-SI" dirty="0" smtClean="0"/>
              <a:t>			Određenost</a:t>
            </a:r>
            <a:endParaRPr lang="sr-Latn-R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067944" y="2088190"/>
            <a:ext cx="100811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89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124743"/>
            <a:ext cx="69127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Postupak: </a:t>
            </a:r>
            <a:endParaRPr lang="sl-SI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podaci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grupišu u razrede   (intervale, grupe, grupne intervale) međusobno jednake po veličini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Utvrđivanje 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širine grupnog intervala, w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Odre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đivanje R = Xmax – Xmin 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/>
              </a:rPr>
              <a:t>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Širina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razreda zavisi od n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Za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= 30 – 400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sl-S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sl-SI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Za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&gt; 400: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445844"/>
              </p:ext>
            </p:extLst>
          </p:nvPr>
        </p:nvGraphicFramePr>
        <p:xfrm>
          <a:off x="2411760" y="3187837"/>
          <a:ext cx="836414" cy="673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" name="Equation" r:id="rId4" imgW="520560" imgH="419040" progId="Equation.3">
                  <p:embed/>
                </p:oleObj>
              </mc:Choice>
              <mc:Fallback>
                <p:oleObj name="Equation" r:id="rId4" imgW="520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11760" y="3187837"/>
                        <a:ext cx="836414" cy="673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004990"/>
              </p:ext>
            </p:extLst>
          </p:nvPr>
        </p:nvGraphicFramePr>
        <p:xfrm>
          <a:off x="1979712" y="4005064"/>
          <a:ext cx="802225" cy="654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9" name="Equation" r:id="rId6" imgW="482400" imgH="393480" progId="Equation.3">
                  <p:embed/>
                </p:oleObj>
              </mc:Choice>
              <mc:Fallback>
                <p:oleObj name="Equation" r:id="rId6" imgW="482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9712" y="4005064"/>
                        <a:ext cx="802225" cy="6544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499992" y="2971402"/>
            <a:ext cx="451142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Važno:</a:t>
            </a:r>
          </a:p>
          <a:p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Malo w 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 veliki broj grupnih intervala</a:t>
            </a:r>
          </a:p>
          <a:p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detaljnije informacije ALI slabija preglednost</a:t>
            </a:r>
          </a:p>
          <a:p>
            <a:endParaRPr lang="sr-Latn-CS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 3" pitchFamily="18" charset="2"/>
            </a:endParaRPr>
          </a:p>
          <a:p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w   broj intervala  </a:t>
            </a:r>
          </a:p>
          <a:p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 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preglednost  detaljnost informacija </a:t>
            </a:r>
          </a:p>
          <a:p>
            <a:endParaRPr lang="sr-Latn-CS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 3" pitchFamily="18" charset="2"/>
            </a:endParaRPr>
          </a:p>
          <a:p>
            <a:pPr algn="ctr"/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CILJ: PREGLEDNA I DOBRA INFORMACIJA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818062"/>
            <a:ext cx="3695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Poštovanje pravila prilikom  	formiranja grupnih intervala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37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052735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FREKVENCIJA (UČESTALOST), f =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broj jedinica posmatranja koje pripadaju jednom razredu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apsolutna i relativna f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pojedinačna (parcijalna) i kumulativna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DISTRIBUCIJA FREKVENCIJA (Raspodela učestalosti) = prikaz raspoređivanja jedinica statističkog skupa po grupama (razredima)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9010954"/>
              </p:ext>
            </p:extLst>
          </p:nvPr>
        </p:nvGraphicFramePr>
        <p:xfrm>
          <a:off x="2123728" y="4149080"/>
          <a:ext cx="7453335" cy="2591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Document" r:id="rId4" imgW="5918333" imgH="2049864" progId="Word.Document.8">
                  <p:embed/>
                </p:oleObj>
              </mc:Choice>
              <mc:Fallback>
                <p:oleObj name="Document" r:id="rId4" imgW="5918333" imgH="204986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149080"/>
                        <a:ext cx="7453335" cy="25915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47664" y="3498395"/>
            <a:ext cx="74168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Primer 1. Raspodela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frekvencija oboljevanja 17 pacijenata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periodu od 6 meseci:</a:t>
            </a:r>
            <a:endParaRPr lang="sr-Latn-CS" dirty="0">
              <a:latin typeface="Times New Roman" pitchFamily="18" charset="0"/>
            </a:endParaRPr>
          </a:p>
        </p:txBody>
      </p:sp>
      <p:pic>
        <p:nvPicPr>
          <p:cNvPr id="6" name="Picture 2" descr="C:\Users\Jelena\Downloads\grb-600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3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764704"/>
            <a:ext cx="3714776" cy="40011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Tabelarno prikazivanje rezultata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1268760"/>
            <a:ext cx="48863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936" y="5143512"/>
            <a:ext cx="50482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923928" y="4857760"/>
            <a:ext cx="4857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Times New Roman" pitchFamily="18" charset="0"/>
                <a:cs typeface="Times New Roman" pitchFamily="18" charset="0"/>
              </a:rPr>
              <a:t>Tabela 1. Određivanje sadržaja minerala u pepelu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8248" y="6237312"/>
            <a:ext cx="4077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Times New Roman" pitchFamily="18" charset="0"/>
                <a:cs typeface="Times New Roman" pitchFamily="18" charset="0"/>
              </a:rPr>
              <a:t>Termoelektrana Kolubara, Lazarevac, Srbija, jul 2014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143" y="4300061"/>
            <a:ext cx="352876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Pregledno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prikazivanje prethodno grupisanih podataka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tabelom.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l-SI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Tabela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mora da sadrži: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redni broj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naslov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šemu (maksimalno prilagođenu sadržaju)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izvore podataka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Jelena\Downloads\grb-600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81861" y="1164814"/>
            <a:ext cx="38343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TABELA MORA DA BUDE: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pregledna – ograničen broj redova i kolona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jasna i razumljiva – oznake u predkoloni i zaglavlju precizne i detaljne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potpuna – svaka rubrika popunjenja brojem ili odgovarajućim znakom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tehnički pravilna – po obliku, veličini i odnosu rubrika prilagođena sadržaju (veličina brojeva, znakova i opisa)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28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3" y="928670"/>
            <a:ext cx="5085779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GRAFIČKO PRIKAZIVANJE REZULTATA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3546" y="3024892"/>
            <a:ext cx="3286148" cy="208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3" y="3384773"/>
            <a:ext cx="4786346" cy="92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5301208"/>
            <a:ext cx="4733917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4581128"/>
            <a:ext cx="36099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446582" y="1483605"/>
            <a:ext cx="69337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Crtež 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vredi koliko i hiljadu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reči” (</a:t>
            </a:r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kineska poslovica)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Poređenje veličina jasnije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Upadljivije razlike i odnosi među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veličinama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Obično slika ilustruje (ne zamenjuje) tabelu!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45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2836540"/>
            <a:ext cx="464347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348880"/>
            <a:ext cx="3160395" cy="1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4149080"/>
            <a:ext cx="578647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725144"/>
            <a:ext cx="35433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4961334"/>
            <a:ext cx="3886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Users\Jelena\Downloads\grb-600 (1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23928" y="1052736"/>
            <a:ext cx="5000659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7191" y="866392"/>
            <a:ext cx="284607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392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4148550"/>
            <a:ext cx="4358641" cy="2640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9992" y="3908903"/>
            <a:ext cx="4602481" cy="2976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956366" y="868650"/>
            <a:ext cx="5844866" cy="40011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Gauss-ova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normalne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raspodele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9572" y="1412776"/>
            <a:ext cx="3816424" cy="188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Arrow Connector 21"/>
          <p:cNvCxnSpPr/>
          <p:nvPr/>
        </p:nvCxnSpPr>
        <p:spPr>
          <a:xfrm>
            <a:off x="251520" y="2060848"/>
            <a:ext cx="1921476" cy="29381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98301" y="1340768"/>
            <a:ext cx="3924361" cy="2764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0258295"/>
              </p:ext>
            </p:extLst>
          </p:nvPr>
        </p:nvGraphicFramePr>
        <p:xfrm>
          <a:off x="1115616" y="3330469"/>
          <a:ext cx="2865139" cy="818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5" name="Equation" r:id="rId8" imgW="1866600" imgH="533160" progId="Equation.3">
                  <p:embed/>
                </p:oleObj>
              </mc:Choice>
              <mc:Fallback>
                <p:oleObj name="Equation" r:id="rId8" imgW="1866600" imgH="5331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15616" y="3330469"/>
                        <a:ext cx="2865139" cy="818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438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9088" y="980728"/>
            <a:ext cx="3987113" cy="461665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Greške u hemijskoj analizi</a:t>
            </a:r>
            <a:endParaRPr lang="sr-Latn-R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860848"/>
            <a:ext cx="80115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Nemoguće je izvesti hemijsku analizu tako da rezultat bude potpuno oslobođen grešaka, odnosno nesigurnosti!</a:t>
            </a:r>
          </a:p>
          <a:p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Naš zadatak je da te greške svedemo na minimum i njihovu veličinu procenimo sa prihvatljivom tačnošću</a:t>
            </a:r>
            <a:r>
              <a:rPr lang="sr-Latn-R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557" y="4797152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hemičar 	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pouzdano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izvrš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avanje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odgovarajuć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analiz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e</a:t>
            </a:r>
          </a:p>
          <a:p>
            <a:pPr>
              <a:buFont typeface="Wingdings" pitchFamily="2" charset="2"/>
              <a:buNone/>
            </a:pP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  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analitičar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): 	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odab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r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odgovarajuć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eg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postupk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</a:t>
            </a:r>
          </a:p>
          <a:p>
            <a:pPr>
              <a:buFont typeface="Wingdings" pitchFamily="2" charset="2"/>
              <a:buNone/>
            </a:pP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		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ocen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dobijen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ih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rezultat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81688" y="6094457"/>
            <a:ext cx="2932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Iskustvo ili statistika?</a:t>
            </a:r>
            <a:r>
              <a:rPr lang="sr-Latn-CS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 </a:t>
            </a: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679" y="3522712"/>
            <a:ext cx="6800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59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067944" y="1341438"/>
            <a:ext cx="50405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  <a:sym typeface="Wingdings 3" pitchFamily="18" charset="2"/>
              </a:rPr>
              <a:t>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  <a:sym typeface="Wingdings 3" pitchFamily="18" charset="2"/>
              </a:rPr>
              <a:t>Stanica Montparnas, Pariz</a:t>
            </a: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  <a:sym typeface="Wingdings 3" pitchFamily="18" charset="2"/>
              </a:rPr>
              <a:t>, 22.10.1895.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335275" y="2855892"/>
            <a:ext cx="450589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Greške u hemijskoj analizi mogu da imaju ozbiljne posledice:</a:t>
            </a:r>
          </a:p>
          <a:p>
            <a:pPr>
              <a:buFont typeface="Wingdings" pitchFamily="2" charset="2"/>
              <a:buChar char="Ø"/>
            </a:pP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 postavljanje </a:t>
            </a: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dijagnoze bolesti i   određivanje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terapije;</a:t>
            </a:r>
            <a:endParaRPr lang="sr-Latn-CS" sz="2200" dirty="0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 određivanje </a:t>
            </a: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opasnog otpada i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zagađenja;</a:t>
            </a:r>
            <a:endParaRPr lang="sr-Latn-CS" sz="2200" dirty="0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 kontrola </a:t>
            </a: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kvaliteta industrijskih 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proizvoda;</a:t>
            </a:r>
            <a:endParaRPr lang="sr-Latn-CS" sz="2200" dirty="0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 razrešavanje </a:t>
            </a:r>
            <a:r>
              <a:rPr lang="sr-Latn-CS" sz="2200" dirty="0">
                <a:solidFill>
                  <a:schemeClr val="tx2"/>
                </a:solidFill>
                <a:latin typeface="Times New Roman" pitchFamily="18" charset="0"/>
              </a:rPr>
              <a:t>krivičnih </a:t>
            </a:r>
            <a:r>
              <a:rPr lang="sr-Latn-CS" sz="2200" dirty="0" smtClean="0">
                <a:solidFill>
                  <a:schemeClr val="tx2"/>
                </a:solidFill>
                <a:latin typeface="Times New Roman" pitchFamily="18" charset="0"/>
              </a:rPr>
              <a:t>dela.</a:t>
            </a:r>
            <a:endParaRPr lang="sr-Latn-CS" sz="22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7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5788"/>
            <a:ext cx="3552825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93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41148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3667" y="1484784"/>
            <a:ext cx="3192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Rezultati šest ponovljenih određivanja Fe(III) u uzorku standardnog vodenog rastvora koji sadrži 20,00 ppm Fe(III)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3789040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Niko ne može da priušti gubitak vremena i sredstava za prikupljanje podataka nepotrebno visoke pouzdanosti.</a:t>
            </a:r>
            <a:endParaRPr lang="sr-Latn-R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4872179"/>
            <a:ext cx="4608512" cy="133882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dirty="0" smtClean="0"/>
              <a:t>Vrste grešaka u hemijskim analizama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dirty="0" smtClean="0"/>
              <a:t>Načini prepoznavanja grešaka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RS" dirty="0" smtClean="0"/>
              <a:t>Procena i prikazivanje veličine grešaka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3760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0" y="0"/>
          <a:ext cx="6381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9" name="Equation" r:id="rId4" imgW="634725" imgH="622030" progId="Equation.3">
                  <p:embed/>
                </p:oleObj>
              </mc:Choice>
              <mc:Fallback>
                <p:oleObj name="Equation" r:id="rId4" imgW="634725" imgH="62203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638175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539552" y="1196752"/>
            <a:ext cx="80050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None/>
            </a:pPr>
            <a:r>
              <a:rPr lang="sr-Latn-C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Greška = razlika između prave i </a:t>
            </a:r>
            <a:r>
              <a:rPr lang="sr-Latn-C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izmerene (izračunate</a:t>
            </a:r>
            <a:r>
              <a:rPr lang="sr-Latn-C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vrednosti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306439"/>
              </p:ext>
            </p:extLst>
          </p:nvPr>
        </p:nvGraphicFramePr>
        <p:xfrm>
          <a:off x="736776" y="2204864"/>
          <a:ext cx="3816424" cy="3744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0" name="Equation" r:id="rId6" imgW="1346040" imgH="1320480" progId="Equation.3">
                  <p:embed/>
                </p:oleObj>
              </mc:Choice>
              <mc:Fallback>
                <p:oleObj name="Equation" r:id="rId6" imgW="1346040" imgH="1320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6776" y="2204864"/>
                        <a:ext cx="3816424" cy="3744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855352" y="2420888"/>
            <a:ext cx="38884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Apsolutnu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procenjivati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Obazrivo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korišćenjem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apsolutne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merila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tačnosti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2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76" y="920914"/>
            <a:ext cx="7812164" cy="70788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Ukupnoj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nesigurnosti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doprinose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slučajne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sistematske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844824"/>
            <a:ext cx="87849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r-Latn-C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lučajne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(neodređene): uvek se javljaju; obično male; ne iskrivljuju konačni rezultat u odnosu na tačnu 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vrednost; uzroci 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nepoznati; </a:t>
            </a:r>
            <a:endParaRPr lang="sr-Latn-C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matematički 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raspodele</a:t>
            </a:r>
          </a:p>
          <a:p>
            <a:pPr marL="342900" indent="-342900">
              <a:buFont typeface="Wingdings" pitchFamily="2" charset="2"/>
              <a:buNone/>
            </a:pPr>
            <a:endParaRPr lang="sr-Latn-C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Sistematske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(određene):  uvek iskrivljuju rezultat;</a:t>
            </a:r>
          </a:p>
          <a:p>
            <a:pPr marL="342900" indent="-342900"/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uslovljene 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analitičkim postupkom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smanjen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precizno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aparata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pogrešn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rukovanje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nečistoć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reagenasa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/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Greške instrumenta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Greške metode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Lične greške </a:t>
            </a:r>
          </a:p>
          <a:p>
            <a:pPr marL="342900" indent="-342900"/>
            <a:endParaRPr lang="sr-Latn-C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sr-Latn-C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Matematika </a:t>
            </a:r>
            <a:r>
              <a:rPr lang="sr-Latn-C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nemoćna!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C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9945" y="4915034"/>
            <a:ext cx="50385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r-Latn-C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rube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obično GREŠKE ANALITIČARA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(izbor metode, čuvanje uzoraka, </a:t>
            </a:r>
            <a:r>
              <a:rPr lang="sr-Latn-C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izračunavanje</a:t>
            </a: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jako iskrivljuju krajnji rezultat;</a:t>
            </a:r>
          </a:p>
          <a:p>
            <a:pPr marL="342900" indent="-342900"/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342900" indent="-342900"/>
            <a:r>
              <a:rPr lang="sr-Latn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sr-Latn-C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Primena statistike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0240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49958"/>
            <a:ext cx="4114800" cy="238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087612"/>
            <a:ext cx="42672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18456" y="908720"/>
            <a:ext cx="6707088" cy="792088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>
                <a:latin typeface="Times New Roman" pitchFamily="18" charset="0"/>
                <a:ea typeface="+mj-ea"/>
                <a:cs typeface="Times New Roman" panose="02020603050405020304" pitchFamily="18" charset="0"/>
              </a:rPr>
              <a:t>PRECIZNOST I TAČNOST REZULTATA </a:t>
            </a:r>
            <a:endParaRPr lang="sr-Latn-RS" sz="2400" b="1" dirty="0" smtClean="0">
              <a:latin typeface="Times New Roman" pitchFamily="18" charset="0"/>
              <a:ea typeface="+mj-ea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2400" b="1" dirty="0" smtClean="0">
                <a:latin typeface="Times New Roman" pitchFamily="18" charset="0"/>
                <a:ea typeface="+mj-ea"/>
                <a:cs typeface="Times New Roman" panose="02020603050405020304" pitchFamily="18" charset="0"/>
              </a:rPr>
              <a:t>HEMIJSKE </a:t>
            </a:r>
            <a:r>
              <a:rPr lang="en-US" sz="2400" b="1" dirty="0">
                <a:latin typeface="Times New Roman" pitchFamily="18" charset="0"/>
                <a:ea typeface="+mj-ea"/>
                <a:cs typeface="Times New Roman" panose="02020603050405020304" pitchFamily="18" charset="0"/>
              </a:rPr>
              <a:t>ANALIZE</a:t>
            </a:r>
            <a:r>
              <a:rPr lang="sr-Latn-C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827584" y="4617710"/>
            <a:ext cx="796969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b="1" i="1" dirty="0" err="1" smtClean="0">
                <a:latin typeface="Times New Roman" pitchFamily="18" charset="0"/>
                <a:cs typeface="Times New Roman" panose="02020603050405020304" pitchFamily="18" charset="0"/>
              </a:rPr>
              <a:t>Precizn</a:t>
            </a:r>
            <a:r>
              <a:rPr lang="sr-Latn-RS" sz="2200" b="1" i="1" dirty="0" smtClean="0">
                <a:latin typeface="Times New Roman" pitchFamily="18" charset="0"/>
                <a:cs typeface="Times New Roman" panose="02020603050405020304" pitchFamily="18" charset="0"/>
              </a:rPr>
              <a:t>ost</a:t>
            </a:r>
            <a:r>
              <a:rPr lang="en-US" sz="2200" b="1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sr-Latn-CS" sz="2200" b="1" dirty="0">
                <a:latin typeface="Times New Roman" pitchFamily="18" charset="0"/>
                <a:cs typeface="Times New Roman" panose="02020603050405020304" pitchFamily="18" charset="0"/>
              </a:rPr>
              <a:t>-</a:t>
            </a:r>
            <a:r>
              <a:rPr lang="en-US" sz="2200" b="1" dirty="0">
                <a:latin typeface="Times New Roman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rasipanje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tačne</a:t>
            </a:r>
            <a:r>
              <a:rPr lang="sr-Latn-R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				</a:t>
            </a:r>
            <a:r>
              <a:rPr lang="en-US" sz="2200" dirty="0" err="1" smtClean="0">
                <a:latin typeface="Times New Roman" pitchFamily="18" charset="0"/>
                <a:cs typeface="Times New Roman" panose="02020603050405020304" pitchFamily="18" charset="0"/>
              </a:rPr>
              <a:t>rezultati</a:t>
            </a:r>
            <a:r>
              <a:rPr lang="en-US" sz="22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anose="02020603050405020304" pitchFamily="18" charset="0"/>
              </a:rPr>
              <a:t>paralelnih</a:t>
            </a:r>
            <a:r>
              <a:rPr lang="en-US" sz="220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anose="02020603050405020304" pitchFamily="18" charset="0"/>
              </a:rPr>
              <a:t>određivanja</a:t>
            </a:r>
            <a:r>
              <a:rPr lang="en-US" sz="220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anose="02020603050405020304" pitchFamily="18" charset="0"/>
              </a:rPr>
              <a:t>se</a:t>
            </a:r>
            <a:r>
              <a:rPr lang="sr-Latn-RS" sz="22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anose="02020603050405020304" pitchFamily="18" charset="0"/>
              </a:rPr>
              <a:t>međusobno</a:t>
            </a:r>
            <a:r>
              <a:rPr lang="en-US" sz="22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sr-Latn-RS" sz="2200" dirty="0" smtClean="0">
                <a:latin typeface="Times New Roman" pitchFamily="18" charset="0"/>
                <a:cs typeface="Times New Roman" panose="02020603050405020304" pitchFamily="18" charset="0"/>
              </a:rPr>
              <a:t>			</a:t>
            </a:r>
            <a:r>
              <a:rPr lang="en-US" sz="2200" dirty="0" smtClean="0">
                <a:latin typeface="Times New Roman" pitchFamily="18" charset="0"/>
                <a:cs typeface="Times New Roman" panose="02020603050405020304" pitchFamily="18" charset="0"/>
              </a:rPr>
              <a:t>dobro </a:t>
            </a:r>
            <a:r>
              <a:rPr lang="en-US" sz="2200" dirty="0" err="1">
                <a:latin typeface="Times New Roman" pitchFamily="18" charset="0"/>
                <a:cs typeface="Times New Roman" panose="02020603050405020304" pitchFamily="18" charset="0"/>
              </a:rPr>
              <a:t>slažu</a:t>
            </a:r>
            <a:endParaRPr lang="sr-Latn-CS" sz="22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sr-Latn-CS" sz="2200" b="1" i="1" dirty="0">
                <a:latin typeface="Times New Roman" pitchFamily="18" charset="0"/>
              </a:rPr>
              <a:t>T</a:t>
            </a:r>
            <a:r>
              <a:rPr lang="en-US" sz="2200" b="1" i="1" dirty="0" err="1" smtClean="0">
                <a:latin typeface="Times New Roman" pitchFamily="18" charset="0"/>
              </a:rPr>
              <a:t>ačn</a:t>
            </a:r>
            <a:r>
              <a:rPr lang="sr-Latn-RS" sz="2200" b="1" i="1" dirty="0" smtClean="0">
                <a:latin typeface="Times New Roman" pitchFamily="18" charset="0"/>
              </a:rPr>
              <a:t>ost</a:t>
            </a:r>
            <a:r>
              <a:rPr lang="en-US" sz="2200" b="1" dirty="0" smtClean="0">
                <a:latin typeface="Times New Roman" pitchFamily="18" charset="0"/>
              </a:rPr>
              <a:t> </a:t>
            </a:r>
            <a:r>
              <a:rPr lang="sr-Latn-CS" sz="2200" dirty="0" smtClean="0">
                <a:latin typeface="Times New Roman" pitchFamily="18" charset="0"/>
              </a:rPr>
              <a:t>- </a:t>
            </a:r>
            <a:r>
              <a:rPr lang="en-US" sz="2200" dirty="0">
                <a:latin typeface="Times New Roman" pitchFamily="18" charset="0"/>
              </a:rPr>
              <a:t>	</a:t>
            </a:r>
            <a:r>
              <a:rPr lang="sr-Latn-RS" sz="2200" dirty="0" smtClean="0">
                <a:latin typeface="Times New Roman" pitchFamily="18" charset="0"/>
              </a:rPr>
              <a:t>rezultati</a:t>
            </a:r>
            <a:r>
              <a:rPr lang="en-US" sz="2200" dirty="0" smtClean="0">
                <a:latin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</a:rPr>
              <a:t>se </a:t>
            </a:r>
            <a:r>
              <a:rPr lang="sr-Latn-RS" sz="2200" dirty="0" smtClean="0">
                <a:latin typeface="Times New Roman" pitchFamily="18" charset="0"/>
              </a:rPr>
              <a:t>dobro </a:t>
            </a:r>
            <a:r>
              <a:rPr lang="en-US" sz="2200" dirty="0" err="1" smtClean="0">
                <a:latin typeface="Times New Roman" pitchFamily="18" charset="0"/>
              </a:rPr>
              <a:t>slažu</a:t>
            </a:r>
            <a:r>
              <a:rPr lang="en-US" sz="2200" dirty="0" smtClean="0">
                <a:latin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</a:rPr>
              <a:t>sa</a:t>
            </a:r>
            <a:r>
              <a:rPr lang="en-US" sz="2200" dirty="0">
                <a:latin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</a:rPr>
              <a:t>stvarnim</a:t>
            </a:r>
            <a:r>
              <a:rPr lang="en-US" sz="2200" dirty="0">
                <a:latin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</a:rPr>
              <a:t>sadržajem</a:t>
            </a:r>
            <a:r>
              <a:rPr lang="en-US" sz="2200" dirty="0" smtClean="0">
                <a:latin typeface="Times New Roman" pitchFamily="18" charset="0"/>
              </a:rPr>
              <a:t> </a:t>
            </a:r>
            <a:r>
              <a:rPr lang="sr-Latn-RS" sz="2200" dirty="0" smtClean="0">
                <a:latin typeface="Times New Roman" pitchFamily="18" charset="0"/>
              </a:rPr>
              <a:t>			</a:t>
            </a:r>
            <a:r>
              <a:rPr lang="sr-Latn-CS" sz="2200" dirty="0" smtClean="0">
                <a:latin typeface="Times New Roman" pitchFamily="18" charset="0"/>
              </a:rPr>
              <a:t>određivane </a:t>
            </a:r>
            <a:r>
              <a:rPr lang="en-US" sz="2200" dirty="0" err="1">
                <a:latin typeface="Times New Roman" pitchFamily="18" charset="0"/>
              </a:rPr>
              <a:t>komponente</a:t>
            </a:r>
            <a:r>
              <a:rPr lang="en-US" sz="2200" dirty="0">
                <a:latin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</a:rPr>
              <a:t>(</a:t>
            </a:r>
            <a:r>
              <a:rPr lang="en-US" sz="2200" dirty="0">
                <a:latin typeface="Times New Roman" pitchFamily="18" charset="0"/>
              </a:rPr>
              <a:t>ne </a:t>
            </a:r>
            <a:r>
              <a:rPr lang="en-US" sz="2200" dirty="0" err="1">
                <a:latin typeface="Times New Roman" pitchFamily="18" charset="0"/>
              </a:rPr>
              <a:t>podležu</a:t>
            </a:r>
            <a:r>
              <a:rPr lang="en-US" sz="2200" dirty="0">
                <a:latin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</a:rPr>
              <a:t>nekoj</a:t>
            </a:r>
            <a:r>
              <a:rPr lang="sr-Latn-RS" sz="2200" dirty="0">
                <a:latin typeface="Times New Roman" pitchFamily="18" charset="0"/>
              </a:rPr>
              <a:t> </a:t>
            </a:r>
            <a:r>
              <a:rPr lang="sr-Latn-RS" sz="2200" dirty="0" smtClean="0">
                <a:latin typeface="Times New Roman" pitchFamily="18" charset="0"/>
              </a:rPr>
              <a:t>			</a:t>
            </a:r>
            <a:r>
              <a:rPr lang="en-US" sz="2200" dirty="0" err="1" smtClean="0">
                <a:latin typeface="Times New Roman" pitchFamily="18" charset="0"/>
              </a:rPr>
              <a:t>sistematskoj</a:t>
            </a:r>
            <a:r>
              <a:rPr lang="en-US" sz="2200" dirty="0" smtClean="0">
                <a:latin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</a:rPr>
              <a:t>grešci</a:t>
            </a:r>
            <a:r>
              <a:rPr lang="en-US" sz="2200" dirty="0" smtClean="0">
                <a:latin typeface="Times New Roman" pitchFamily="18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8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83671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Značajni termini:</a:t>
            </a:r>
            <a:endParaRPr lang="sr-Latn-R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340768"/>
            <a:ext cx="3816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 centralne tendencije</a:t>
            </a:r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484" y="1772816"/>
            <a:ext cx="88815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Aritmetička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sredina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/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najčešće </a:t>
            </a:r>
            <a:r>
              <a:rPr lang="sl-SI" sz="20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konzistentna</a:t>
            </a:r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sl-SI" sz="20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efikasna</a:t>
            </a:r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procena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parametra </a:t>
            </a:r>
            <a:r>
              <a:rPr lang="sl-SI" sz="2000" dirty="0" smtClean="0">
                <a:solidFill>
                  <a:srgbClr val="1025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sl-SI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Gausove raspodele: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Malo </a:t>
            </a:r>
            <a:r>
              <a:rPr lang="sl-SI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</a:t>
            </a:r>
            <a:r>
              <a:rPr lang="sl-SI" sz="2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velika osetljivost na simetriju raspodele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887765"/>
              </p:ext>
            </p:extLst>
          </p:nvPr>
        </p:nvGraphicFramePr>
        <p:xfrm>
          <a:off x="1907704" y="2636912"/>
          <a:ext cx="1168896" cy="1168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0" name="Equation" r:id="rId4" imgW="609480" imgH="609480" progId="Equation.3">
                  <p:embed/>
                </p:oleObj>
              </mc:Choice>
              <mc:Fallback>
                <p:oleObj name="Equation" r:id="rId4" imgW="60948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07704" y="2636912"/>
                        <a:ext cx="1168896" cy="1168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574141"/>
              </p:ext>
            </p:extLst>
          </p:nvPr>
        </p:nvGraphicFramePr>
        <p:xfrm>
          <a:off x="6300192" y="3675889"/>
          <a:ext cx="2673202" cy="3122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365"/>
                <a:gridCol w="2071837"/>
              </a:tblGrid>
              <a:tr h="3417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Relativna efikasnost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97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243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0,84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25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0,70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270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0,78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2845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0,68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0,67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sr-Latn-RS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0,72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/>
                </a:tc>
              </a:tr>
              <a:tr h="157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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  <a:endParaRPr lang="sr-Latn-RS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309" marR="633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5940152" y="2721694"/>
            <a:ext cx="312078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r-Latn-RS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Relativna efikasnost medijane u odnosu na srednju vrednost seta rezultata</a:t>
            </a:r>
            <a:endParaRPr kumimoji="0" lang="sr-Latn-RS" altLang="sr-Latn-R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484" y="4581128"/>
            <a:ext cx="482453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Medijana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središnja vrednost podataka poređanih u rastući niz 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je n </a:t>
            </a:r>
            <a:r>
              <a:rPr lang="sl-SI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</a:t>
            </a:r>
            <a:r>
              <a:rPr lang="sl-SI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 ekstremne vrednosti nemaju uticaja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l-SI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manje efikasna procena prave vrednosti od aritmetičke sredine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sr-Latn-RS" dirty="0"/>
          </a:p>
        </p:txBody>
      </p:sp>
      <p:sp>
        <p:nvSpPr>
          <p:cNvPr id="7" name="TextBox 6"/>
          <p:cNvSpPr txBox="1"/>
          <p:nvPr/>
        </p:nvSpPr>
        <p:spPr>
          <a:xfrm>
            <a:off x="5292080" y="1067544"/>
            <a:ext cx="3312368" cy="64633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*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Veličine oko kojih se rezultati merenja nekog obeležja grupišu.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5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836712"/>
            <a:ext cx="75608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Dominantna </a:t>
            </a:r>
            <a:r>
              <a:rPr 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vrednost (moda, mod) 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najčešće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pojavljuje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skupu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4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Geometrijska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sredina</a:t>
            </a:r>
            <a:r>
              <a:rPr 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prosečna mera brzine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promena</a:t>
            </a: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tendencije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podležu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log-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normalnoj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raspodela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crvenih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krvnih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zrnaca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ljudskoj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049918"/>
              </p:ext>
            </p:extLst>
          </p:nvPr>
        </p:nvGraphicFramePr>
        <p:xfrm>
          <a:off x="2483767" y="2184905"/>
          <a:ext cx="1980221" cy="452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8" name="Jednačina" r:id="rId4" imgW="1168200" imgH="266400" progId="Equation.3">
                  <p:embed/>
                </p:oleObj>
              </mc:Choice>
              <mc:Fallback>
                <p:oleObj name="Jednačina" r:id="rId4" imgW="1168200" imgH="26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83767" y="2184905"/>
                        <a:ext cx="1980221" cy="452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Slika 4" descr="C:\Users\Filip\Desktop\Slika 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88" y="3645024"/>
            <a:ext cx="4828540" cy="201739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016871"/>
              </p:ext>
            </p:extLst>
          </p:nvPr>
        </p:nvGraphicFramePr>
        <p:xfrm>
          <a:off x="5220071" y="3645024"/>
          <a:ext cx="3697681" cy="609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9" name="Jednačina" r:id="rId7" imgW="2387520" imgH="393480" progId="Equation.3">
                  <p:embed/>
                </p:oleObj>
              </mc:Choice>
              <mc:Fallback>
                <p:oleObj name="Jednačina" r:id="rId7" imgW="23875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20071" y="3645024"/>
                        <a:ext cx="3697681" cy="609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757367" y="5877272"/>
            <a:ext cx="4591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Harmonična sredina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prosek nekih odnosa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931920"/>
              </p:ext>
            </p:extLst>
          </p:nvPr>
        </p:nvGraphicFramePr>
        <p:xfrm>
          <a:off x="6084168" y="5539213"/>
          <a:ext cx="1152128" cy="1045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0" name="Jednačina" r:id="rId9" imgW="685800" imgH="622080" progId="Equation.3">
                  <p:embed/>
                </p:oleObj>
              </mc:Choice>
              <mc:Fallback>
                <p:oleObj name="Jednačina" r:id="rId9" imgW="685800" imgH="622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84168" y="5539213"/>
                        <a:ext cx="1152128" cy="1045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89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09881"/>
            <a:ext cx="53285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 rasipanja (</a:t>
            </a:r>
            <a:r>
              <a:rPr lang="sr-Latn-R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varijabilnosti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0112" y="879103"/>
            <a:ext cx="3168352" cy="9233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rasutosti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varijabilitetu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4559323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Standardna devijacija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varijanse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disperzije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stadardne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664763"/>
            <a:ext cx="1440000" cy="78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664764"/>
            <a:ext cx="1382857" cy="78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1484784"/>
            <a:ext cx="655272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sr-Latn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Varijansa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odstupanja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pojediničanih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skupa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skupa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podeljena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ukupnim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slobode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teorijski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beskonačno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ograničeni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popravljena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devijacija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976" y="2780928"/>
            <a:ext cx="1541208" cy="83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236870"/>
              </p:ext>
            </p:extLst>
          </p:nvPr>
        </p:nvGraphicFramePr>
        <p:xfrm>
          <a:off x="6588224" y="3533276"/>
          <a:ext cx="1512168" cy="823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5" name="Jednačina" r:id="rId6" imgW="1175040" imgH="640080" progId="Equation.3">
                  <p:embed/>
                </p:oleObj>
              </mc:Choice>
              <mc:Fallback>
                <p:oleObj name="Jednačina" r:id="rId6" imgW="1175040" imgH="640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88224" y="3533276"/>
                        <a:ext cx="1512168" cy="8235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C:\Users\Jelena\Downloads\grb-600 (1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0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980728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3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Raspon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(interval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varijacije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ruba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rasipanja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rastojanje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između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skupa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870" y="2098900"/>
            <a:ext cx="1584177" cy="40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7544" y="2501683"/>
            <a:ext cx="64807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4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Relativna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koeficijent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varijacije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RSD,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iskazuje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procentima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decimale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poređenje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varijabiliteta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skupova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32989"/>
            <a:ext cx="1008112" cy="6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6472" y="4581128"/>
            <a:ext cx="767592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5"/>
            </a:pP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Standardna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jednačinom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Njena veličina određena je voljom eksperimentatora, tj. veličinom uzorka, n. Ona takođe ilustruje i činjenicu da je srednja vrednost tačnija od bilo kog pojedinačnog rezultata i to za n</a:t>
            </a:r>
            <a:r>
              <a:rPr lang="vi-V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puta.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600930"/>
            <a:ext cx="973824" cy="7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Jelena\Downloads\grb-600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99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7" y="1124744"/>
            <a:ext cx="8424937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6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Interval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pouzdanosti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pouzdanosti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interval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obeležja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odgovorajućom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verovatnoćom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očekivati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nalazi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µ.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Verovatnoća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nepoznata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populaciona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µ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nalazi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označava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nivoom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poverenja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tome je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značajnosti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verovatnoća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µ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Tipične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verovatnoće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izračunava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interval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pouzdanosti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99%, 95%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90%,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0,01, 0,05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pouzdanosti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pokoravaju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normalnoj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raspodeli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izračunati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slučaju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brojamerenja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zamenjuje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endParaRPr lang="sr-Latn-R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Studentove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raspodele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odgovarajuću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verovatnoću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slobode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zamenjuje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popravljenom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devijacijom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24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17032"/>
            <a:ext cx="1504181" cy="64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87" y="4819121"/>
            <a:ext cx="1503610" cy="628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228" y="2318629"/>
            <a:ext cx="1157852" cy="295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81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9512" y="908720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izvedenog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izračunava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poznajemo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procenjene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apsolutne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izračunavanje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apsolutne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sabiraka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apsolutna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zbiru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apsolutnih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sabiraka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proizvod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količnik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činilaca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zbiru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činilaca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Na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osnovu ovoga važi za stepenu funkciju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	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Ukoliko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rezultat logaritam onda je apsolutna vrednost greške rezultata jednaka relativnoj grešci podlogaritamske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</a:p>
          <a:p>
            <a:pPr lvl="0"/>
            <a:endParaRPr lang="sr-Latn-RS" dirty="0"/>
          </a:p>
        </p:txBody>
      </p:sp>
      <p:pic>
        <p:nvPicPr>
          <p:cNvPr id="1947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3284984"/>
            <a:ext cx="1751939" cy="33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84984"/>
            <a:ext cx="2016224" cy="30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5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4509120"/>
            <a:ext cx="1368153" cy="33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6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09121"/>
            <a:ext cx="2126735" cy="33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7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041" y="5013176"/>
            <a:ext cx="613333" cy="33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5017939"/>
            <a:ext cx="866667" cy="31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697" y="6024145"/>
            <a:ext cx="826666" cy="30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1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13" y="6021288"/>
            <a:ext cx="733334" cy="30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C:\Users\Jelena\Downloads\grb-600 (1)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2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340768"/>
            <a:ext cx="7560840" cy="1324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295775" algn="l"/>
              </a:tabLst>
            </a:pPr>
            <a:r>
              <a:rPr lang="en-US" dirty="0">
                <a:latin typeface="Times New Roman"/>
                <a:ea typeface="Calibri"/>
                <a:cs typeface="Times New Roman"/>
              </a:rPr>
              <a:t>Na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sličan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način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kao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za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slučaj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apsolutne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relativne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greške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izvedenog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rezultata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može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se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izračunati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standardna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devijacija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odnosno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relativna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standardna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devijacija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izvedenog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rezultata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kada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važe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sledeća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jednostavna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Calibri"/>
                <a:cs typeface="Times New Roman"/>
              </a:rPr>
              <a:t>pravila</a:t>
            </a:r>
            <a:r>
              <a:rPr lang="en-US" dirty="0">
                <a:latin typeface="Times New Roman"/>
                <a:ea typeface="Calibri"/>
                <a:cs typeface="Times New Roman"/>
              </a:rPr>
              <a:t>:</a:t>
            </a:r>
            <a:endParaRPr lang="sr-Latn-RS" sz="1600" dirty="0">
              <a:latin typeface="Calibri"/>
              <a:ea typeface="Calibri"/>
              <a:cs typeface="Times New Roman"/>
            </a:endParaRPr>
          </a:p>
          <a:p>
            <a:endParaRPr lang="sr-Latn-R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00" y="2780928"/>
            <a:ext cx="4057143" cy="2385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95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268760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prikazivati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značajnom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cifrom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eventualno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tome se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rukovodimo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pravilima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zaokrugljivanja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zaokrugljujemo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načine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procenjuje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najmanjeg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podeoka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instrumenta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naznačena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instrument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trostruku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raspolaže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ponovljenim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izračunati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poluširinu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95%,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99%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pouzdanosti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izvedenog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izračunava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objašnjenim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pravilima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/>
          </a:p>
        </p:txBody>
      </p:sp>
      <p:pic>
        <p:nvPicPr>
          <p:cNvPr id="3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51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764704"/>
            <a:ext cx="2808312" cy="43088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Latn-R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Statistički testovi</a:t>
            </a:r>
            <a:endParaRPr lang="sr-Latn-R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7291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Latn-RS" dirty="0" smtClean="0"/>
              <a:t>Parametrijski testovi – pretpostavljaju normalnu raspodelu podataka</a:t>
            </a:r>
          </a:p>
          <a:p>
            <a:endParaRPr lang="sr-Latn-R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Latn-RS" dirty="0" smtClean="0"/>
              <a:t>Neparametrijski testovi</a:t>
            </a:r>
            <a:endParaRPr lang="sr-Latn-R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2697301"/>
            <a:ext cx="714746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Testiranje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prisustva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spoljašnjih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(Q-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G-test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Posmatrana vrednost nije posledica grube greške</a:t>
            </a:r>
          </a:p>
          <a:p>
            <a:endParaRPr lang="sr-Latn-RS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Q-test: primenjuje se na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malim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skupovima merenja (n = 3-7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˂ Qcr 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prihvata se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˃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Qcr 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odbacuje se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18" y="4222829"/>
            <a:ext cx="3826666" cy="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684" y="4725144"/>
            <a:ext cx="4655820" cy="162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90374" y="4222829"/>
            <a:ext cx="3558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altLang="sr-Latn-RS" dirty="0">
                <a:solidFill>
                  <a:srgbClr val="A50021"/>
                </a:solidFill>
              </a:rPr>
              <a:t>Pažljivo sa “spoljnim” rezultatima!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9670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24744"/>
            <a:ext cx="7056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G-test: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primenjuje se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sve veličine 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uzoraka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˂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Gcr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prihvata se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˃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Gcr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odbacuje se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51364"/>
            <a:ext cx="2265714" cy="56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696" y="3645024"/>
            <a:ext cx="44958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3717032"/>
            <a:ext cx="4464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F-test: poređenje standardnih devijacija</a:t>
            </a:r>
          </a:p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varijanse dva seta podataka su bliske, tj. razlika koja postoji između njih nije statistički značajna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˂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Fcr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prihvata se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˃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Fcr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odbacuje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284" y="4941168"/>
            <a:ext cx="1968572" cy="64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Users\Jelena\Downloads\grb-600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454" y="784256"/>
            <a:ext cx="45910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3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836712"/>
            <a:ext cx="86487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3933056"/>
            <a:ext cx="90297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Jelena\Downloads\grb-600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66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476672"/>
            <a:ext cx="366077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89485"/>
            <a:ext cx="36068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734" y="2405410"/>
            <a:ext cx="3606800" cy="347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84168" y="105273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Dvosmerni test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4653136"/>
            <a:ext cx="271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Jednosmerni testovi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92675" y="5458222"/>
            <a:ext cx="3423741" cy="1298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Rectangle 7"/>
          <p:cNvSpPr/>
          <p:nvPr/>
        </p:nvSpPr>
        <p:spPr>
          <a:xfrm>
            <a:off x="5141664" y="4653136"/>
            <a:ext cx="3606800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4892675" y="4653136"/>
            <a:ext cx="3855789" cy="646331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Osenčeni deo – vrednosti koje se odbacuju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5299467"/>
            <a:ext cx="4448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li je jedna metoda preciznija od druge? </a:t>
            </a:r>
          </a:p>
          <a:p>
            <a:pPr>
              <a:buFont typeface="Wingdings 3" pitchFamily="18" charset="2"/>
              <a:buChar char="_"/>
            </a:pPr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Jednosmerni F-test</a:t>
            </a:r>
          </a:p>
          <a:p>
            <a:pPr>
              <a:buFont typeface="Wingdings 3" pitchFamily="18" charset="2"/>
              <a:buChar char="_"/>
            </a:pPr>
            <a:endParaRPr lang="sl-SI" alt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Kada F-test prethodi t-testu </a:t>
            </a:r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 dvosmerni </a:t>
            </a:r>
            <a:r>
              <a:rPr lang="sl-SI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test</a:t>
            </a:r>
            <a:endParaRPr lang="en-US" alt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C:\Users\Jelena\Downloads\grb-600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8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9087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Studentov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endParaRPr lang="sr-Latn-R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5366" y="1484784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utvrđivanje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postojanja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sistematskih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grešaka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slučajevima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upoređuje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vrednošću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upoređuju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paralelnih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5366" y="3717032"/>
            <a:ext cx="84051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Upoređivanje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eksperimentalno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određene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pravom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vrednošću</a:t>
            </a:r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vi-VN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između posmatrane i poznate, prave vrednosti, ne postoji druga razlika od one koja može da se pripiše slučajnim greškama, drugim rečima ne postoji statistički značajna razlika na datom nivou poverenja.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/>
          </a:p>
        </p:txBody>
      </p:sp>
      <p:sp>
        <p:nvSpPr>
          <p:cNvPr id="7" name="TextBox 6"/>
          <p:cNvSpPr txBox="1"/>
          <p:nvPr/>
        </p:nvSpPr>
        <p:spPr>
          <a:xfrm>
            <a:off x="5004048" y="5085184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˂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prihvata se</a:t>
            </a:r>
          </a:p>
          <a:p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˃ 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odbacuje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085769"/>
              </p:ext>
            </p:extLst>
          </p:nvPr>
        </p:nvGraphicFramePr>
        <p:xfrm>
          <a:off x="1979711" y="5194360"/>
          <a:ext cx="1673241" cy="849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7" name="Equation" r:id="rId4" imgW="850680" imgH="431640" progId="Equation.3">
                  <p:embed/>
                </p:oleObj>
              </mc:Choice>
              <mc:Fallback>
                <p:oleObj name="Equation" r:id="rId4" imgW="850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711" y="5194360"/>
                        <a:ext cx="1673241" cy="849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0660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124744"/>
            <a:ext cx="7293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Upoređivanje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eksperimentalno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određene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endParaRPr lang="sr-Latn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r-Latn-R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razlika srednjih vrednosti dva seta podataka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mnogo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2469089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bliske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spojiti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zajedničku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apsolutnu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284984"/>
            <a:ext cx="6408712" cy="96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3568" y="437766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devijacije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značajno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razlikuju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013176"/>
            <a:ext cx="4869348" cy="142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994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76470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Uporedni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t-test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040" y="1196752"/>
            <a:ext cx="853244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Upoređivanje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ispitivanjem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uzoraka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sadrže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slučaju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upotrebi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upoređivanje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razdvaja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između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uzrokovane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između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uzoraka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širok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opseg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koncentracija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zasniva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pretpostavci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sistematska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nezavisna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koncentracije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Alternativa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linearna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regresiona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738864"/>
              </p:ext>
            </p:extLst>
          </p:nvPr>
        </p:nvGraphicFramePr>
        <p:xfrm>
          <a:off x="6193848" y="3573016"/>
          <a:ext cx="1296144" cy="999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9" name="Equation" r:id="rId4" imgW="609480" imgH="469800" progId="Equation.3">
                  <p:embed/>
                </p:oleObj>
              </mc:Choice>
              <mc:Fallback>
                <p:oleObj name="Equation" r:id="rId4" imgW="60948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93848" y="3573016"/>
                        <a:ext cx="1296144" cy="999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4349452"/>
            <a:ext cx="50482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681815"/>
              </p:ext>
            </p:extLst>
          </p:nvPr>
        </p:nvGraphicFramePr>
        <p:xfrm>
          <a:off x="5626338" y="4666562"/>
          <a:ext cx="288032" cy="44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0" name="Equation" r:id="rId7" imgW="139680" imgH="215640" progId="Equation.3">
                  <p:embed/>
                </p:oleObj>
              </mc:Choice>
              <mc:Fallback>
                <p:oleObj name="Equation" r:id="rId7" imgW="1396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26338" y="4666562"/>
                        <a:ext cx="288032" cy="445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259947"/>
              </p:ext>
            </p:extLst>
          </p:nvPr>
        </p:nvGraphicFramePr>
        <p:xfrm>
          <a:off x="5579328" y="5333782"/>
          <a:ext cx="406265" cy="522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1" name="Equation" r:id="rId9" imgW="177480" imgH="228600" progId="Equation.3">
                  <p:embed/>
                </p:oleObj>
              </mc:Choice>
              <mc:Fallback>
                <p:oleObj name="Equation" r:id="rId9" imgW="177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79328" y="5333782"/>
                        <a:ext cx="406265" cy="522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84168" y="4704466"/>
            <a:ext cx="2590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srednja vrednost razlike parova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3384" y="5410286"/>
            <a:ext cx="251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standardna devijacija razlike parova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49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052736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1.</a:t>
            </a:r>
          </a:p>
          <a:p>
            <a:r>
              <a:rPr lang="vi-V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standardnom uzorku seruma određivan je sadržaj natrijuma plamenom fotometrijom i dobijeni sledeći rezultati  (mmol/dm3): </a:t>
            </a:r>
          </a:p>
          <a:p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134,6 137,5 135,6 135,9 135,8 136,2 135,8 134,2 136,7 137,6 135,7 134,9 </a:t>
            </a:r>
            <a:r>
              <a:rPr lang="vi-V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135,8</a:t>
            </a:r>
            <a:r>
              <a:rPr lang="sr-Latn-R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136,5 </a:t>
            </a:r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136,0 </a:t>
            </a:r>
          </a:p>
          <a:p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Ukoliko deklarisana vrednost sadržaja natrijuma iznosi 135,4 mmol/dm3, ispitati tačnost metode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1720" y="2564904"/>
            <a:ext cx="680526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2.</a:t>
            </a:r>
          </a:p>
          <a:p>
            <a:r>
              <a:rPr lang="vi-VN" sz="1600" dirty="0" smtClean="0"/>
              <a:t>Pri </a:t>
            </a:r>
            <a:r>
              <a:rPr lang="vi-VN" sz="1600" dirty="0"/>
              <a:t>određivanju sadržaja kalaja u hrani, uzorci sa hlorovodoničnom kiselinom su refluktovani različito vreme. Neki od dobijenih rezultata su sledeći</a:t>
            </a:r>
            <a:r>
              <a:rPr lang="vi-VN" sz="1600" dirty="0" smtClean="0"/>
              <a:t>:</a:t>
            </a:r>
            <a:endParaRPr lang="sr-Latn-RS" sz="1600" dirty="0" smtClean="0"/>
          </a:p>
          <a:p>
            <a:endParaRPr lang="sr-Latn-RS" sz="1600" dirty="0" smtClean="0"/>
          </a:p>
          <a:p>
            <a:endParaRPr lang="sr-Latn-RS" sz="1600" dirty="0"/>
          </a:p>
          <a:p>
            <a:endParaRPr lang="sr-Latn-RS" sz="1600" dirty="0" smtClean="0"/>
          </a:p>
          <a:p>
            <a:endParaRPr lang="sr-Latn-RS" sz="1600" dirty="0"/>
          </a:p>
          <a:p>
            <a:endParaRPr lang="sr-Latn-RS" sz="1600" dirty="0" smtClean="0"/>
          </a:p>
          <a:p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li dužina refluktovanja ima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uticaja na ishod analize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r-Latn-R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056742"/>
              </p:ext>
            </p:extLst>
          </p:nvPr>
        </p:nvGraphicFramePr>
        <p:xfrm>
          <a:off x="3609274" y="3501008"/>
          <a:ext cx="3690156" cy="9867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565520"/>
                <a:gridCol w="2124636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Vreme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refluktovanja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(min)</a:t>
                      </a:r>
                      <a:endParaRPr lang="sr-Latn-R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Sadržaj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kalaja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(mg/kg)</a:t>
                      </a:r>
                      <a:endParaRPr lang="sr-Latn-R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sr-Latn-R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55, 57, 59, 56, 56, 59</a:t>
                      </a:r>
                      <a:endParaRPr lang="sr-Latn-R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8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sr-Latn-R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57, 55, 58, 59, 59, 59</a:t>
                      </a:r>
                      <a:endParaRPr lang="sr-Latn-R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51520" y="5060469"/>
            <a:ext cx="475252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3.</a:t>
            </a:r>
          </a:p>
          <a:p>
            <a:r>
              <a:rPr lang="vi-VN" sz="1600" dirty="0" smtClean="0"/>
              <a:t>Podaci </a:t>
            </a:r>
            <a:r>
              <a:rPr lang="vi-VN" sz="1600" dirty="0"/>
              <a:t>u tabeli pokazuju koncentraciju gvožđa (</a:t>
            </a:r>
            <a:r>
              <a:rPr lang="el-GR" sz="1600" dirty="0"/>
              <a:t>μ</a:t>
            </a:r>
            <a:r>
              <a:rPr lang="vi-VN" sz="1600" dirty="0"/>
              <a:t>g/dm3) određenu dvema različitim metoda u svakom od četiri uzorka</a:t>
            </a:r>
            <a:r>
              <a:rPr lang="vi-VN" sz="1600" dirty="0" smtClean="0"/>
              <a:t>.</a:t>
            </a:r>
            <a:endParaRPr lang="sr-Latn-RS" sz="1600" dirty="0" smtClean="0"/>
          </a:p>
          <a:p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Utvrditi da li se srednje vrednosti dobijene različitim metodama značajno razlikuju.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012617"/>
              </p:ext>
            </p:extLst>
          </p:nvPr>
        </p:nvGraphicFramePr>
        <p:xfrm>
          <a:off x="5677272" y="5296331"/>
          <a:ext cx="3240361" cy="12268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697277"/>
                <a:gridCol w="1246939"/>
                <a:gridCol w="129614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Uzorak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Oksidacija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Ekstrakcija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sr-Latn-R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r-Latn-R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sr-Latn-R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sr-Latn-R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" name="Picture 16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60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3608" y="908720"/>
            <a:ext cx="3960440" cy="40011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1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varijanse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ANOVA</a:t>
            </a:r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582" y="1484784"/>
            <a:ext cx="801385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tatističko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upoređivanje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l-PL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Svi uzorci potiču iz iste populacije sa srednjom vrednošću µ i varijansom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pl-PL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l-PL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4401408" cy="172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767" y="3932734"/>
            <a:ext cx="3733721" cy="273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7110539" y="3283685"/>
            <a:ext cx="17272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sr-Latn-RS" sz="1600" dirty="0" err="1">
                <a:cs typeface="Times New Roman" pitchFamily="18" charset="0"/>
              </a:rPr>
              <a:t>Grupe</a:t>
            </a:r>
            <a:r>
              <a:rPr lang="en-US" altLang="sr-Latn-RS" sz="1600" dirty="0">
                <a:cs typeface="Times New Roman" pitchFamily="18" charset="0"/>
              </a:rPr>
              <a:t> </a:t>
            </a:r>
            <a:r>
              <a:rPr lang="en-US" altLang="sr-Latn-RS" sz="1600" dirty="0" err="1">
                <a:cs typeface="Times New Roman" pitchFamily="18" charset="0"/>
              </a:rPr>
              <a:t>pripadaju</a:t>
            </a:r>
            <a:endParaRPr lang="en-US" altLang="sr-Latn-RS" sz="1600" dirty="0">
              <a:cs typeface="Times New Roman" pitchFamily="18" charset="0"/>
            </a:endParaRPr>
          </a:p>
          <a:p>
            <a:pPr eaLnBrk="1" hangingPunct="1"/>
            <a:r>
              <a:rPr lang="en-US" altLang="sr-Latn-RS" sz="1600" dirty="0" err="1">
                <a:cs typeface="Times New Roman" pitchFamily="18" charset="0"/>
              </a:rPr>
              <a:t>istoj</a:t>
            </a:r>
            <a:r>
              <a:rPr lang="en-US" altLang="sr-Latn-RS" sz="1600" dirty="0">
                <a:cs typeface="Times New Roman" pitchFamily="18" charset="0"/>
              </a:rPr>
              <a:t> </a:t>
            </a:r>
            <a:r>
              <a:rPr lang="en-US" altLang="sr-Latn-RS" sz="1600" dirty="0" err="1">
                <a:cs typeface="Times New Roman" pitchFamily="18" charset="0"/>
              </a:rPr>
              <a:t>populaciji</a:t>
            </a:r>
            <a:endParaRPr lang="sr-Latn-CS" altLang="sr-Latn-RS" sz="1600" dirty="0">
              <a:cs typeface="Times New Roman" pitchFamily="18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5092306" y="2432095"/>
            <a:ext cx="18196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sr-Latn-RS" sz="1600" dirty="0" err="1"/>
              <a:t>Grupe</a:t>
            </a:r>
            <a:r>
              <a:rPr lang="en-US" altLang="sr-Latn-RS" sz="1600" dirty="0"/>
              <a:t> ne </a:t>
            </a:r>
            <a:r>
              <a:rPr lang="en-US" altLang="sr-Latn-RS" sz="1600" dirty="0" err="1"/>
              <a:t>pripadaju</a:t>
            </a:r>
            <a:endParaRPr lang="en-US" altLang="sr-Latn-RS" sz="1600" dirty="0"/>
          </a:p>
          <a:p>
            <a:pPr eaLnBrk="1" hangingPunct="1"/>
            <a:r>
              <a:rPr lang="en-US" altLang="sr-Latn-RS" sz="1600" dirty="0" err="1"/>
              <a:t>istoj</a:t>
            </a:r>
            <a:r>
              <a:rPr lang="en-US" altLang="sr-Latn-RS" sz="1600" dirty="0"/>
              <a:t> </a:t>
            </a:r>
            <a:r>
              <a:rPr lang="en-US" altLang="sr-Latn-RS" sz="1600" dirty="0" err="1"/>
              <a:t>populaciji</a:t>
            </a:r>
            <a:endParaRPr lang="sr-Latn-CS" altLang="sr-Latn-RS" sz="1600" dirty="0"/>
          </a:p>
        </p:txBody>
      </p:sp>
      <p:sp>
        <p:nvSpPr>
          <p:cNvPr id="10" name="Rectangle 9"/>
          <p:cNvSpPr/>
          <p:nvPr/>
        </p:nvSpPr>
        <p:spPr>
          <a:xfrm>
            <a:off x="251520" y="4509120"/>
            <a:ext cx="4932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isti uzorak različiti uslovi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 </a:t>
            </a:r>
            <a:r>
              <a:rPr lang="sr-Latn-C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uzorak različite metode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 </a:t>
            </a:r>
            <a:r>
              <a:rPr lang="sr-Latn-C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uzorak, ista metoda</a:t>
            </a:r>
            <a:r>
              <a:rPr lang="en-U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Latn-C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različite laboratorije, 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528" y="5746030"/>
            <a:ext cx="4032448" cy="92333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r-Latn-C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Dve pretpostavke:</a:t>
            </a:r>
          </a:p>
          <a:p>
            <a:pPr>
              <a:buFontTx/>
              <a:buChar char="•"/>
            </a:pPr>
            <a:r>
              <a:rPr lang="sr-Latn-C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svi rezultati su normalno distribuirani</a:t>
            </a:r>
          </a:p>
          <a:p>
            <a:pPr>
              <a:buFontTx/>
              <a:buChar char="•"/>
            </a:pPr>
            <a:r>
              <a:rPr lang="sr-Latn-CS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varijanse unutar grupa su homogene</a:t>
            </a:r>
          </a:p>
        </p:txBody>
      </p:sp>
    </p:spTree>
    <p:extLst>
      <p:ext uri="{BB962C8B-B14F-4D97-AF65-F5344CB8AC3E}">
        <p14:creationId xmlns:p14="http://schemas.microsoft.com/office/powerpoint/2010/main" val="3958525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5229200"/>
            <a:ext cx="253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Jednosmerni F-test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311436"/>
              </p:ext>
            </p:extLst>
          </p:nvPr>
        </p:nvGraphicFramePr>
        <p:xfrm>
          <a:off x="971600" y="5733256"/>
          <a:ext cx="131127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3" name="Equation" r:id="rId4" imgW="736560" imgH="469800" progId="Equation.3">
                  <p:embed/>
                </p:oleObj>
              </mc:Choice>
              <mc:Fallback>
                <p:oleObj name="Equation" r:id="rId4" imgW="7365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5733256"/>
                        <a:ext cx="1311275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05943"/>
            <a:ext cx="4414282" cy="267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3528" y="1225823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Ukupan varijabilitet u podacima se razdvaja na dva dela:</a:t>
            </a:r>
          </a:p>
          <a:p>
            <a:pPr marL="800100" lvl="1" indent="-342900">
              <a:buFont typeface="+mj-lt"/>
              <a:buAutoNum type="arabicPeriod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varijabilitet unutar grupa (u ovom slučaju to je varijabilitet ponovljenih merenja – repetabilnost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lvl="1"/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varijabilitet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između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765434"/>
              </p:ext>
            </p:extLst>
          </p:nvPr>
        </p:nvGraphicFramePr>
        <p:xfrm>
          <a:off x="1320800" y="2305695"/>
          <a:ext cx="2433638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4" name="Equation" r:id="rId7" imgW="1485720" imgH="609480" progId="Equation.3">
                  <p:embed/>
                </p:oleObj>
              </mc:Choice>
              <mc:Fallback>
                <p:oleObj name="Equation" r:id="rId7" imgW="148572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20800" y="2305695"/>
                        <a:ext cx="2433638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207666"/>
              </p:ext>
            </p:extLst>
          </p:nvPr>
        </p:nvGraphicFramePr>
        <p:xfrm>
          <a:off x="1287463" y="3958283"/>
          <a:ext cx="225107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5" name="Equation" r:id="rId9" imgW="1358640" imgH="558720" progId="Equation.3">
                  <p:embed/>
                </p:oleObj>
              </mc:Choice>
              <mc:Fallback>
                <p:oleObj name="Equation" r:id="rId9" imgW="1358640" imgH="558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87463" y="3958283"/>
                        <a:ext cx="2251075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660449"/>
              </p:ext>
            </p:extLst>
          </p:nvPr>
        </p:nvGraphicFramePr>
        <p:xfrm>
          <a:off x="4139952" y="5421907"/>
          <a:ext cx="4633912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6" name="Equation" r:id="rId11" imgW="2450880" imgH="469800" progId="Equation.3">
                  <p:embed/>
                </p:oleObj>
              </mc:Choice>
              <mc:Fallback>
                <p:oleObj name="Equation" r:id="rId11" imgW="2450880" imgH="469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5421907"/>
                        <a:ext cx="4633912" cy="8874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A5002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6513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10" y="3418855"/>
            <a:ext cx="3732445" cy="2424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114955"/>
              </p:ext>
            </p:extLst>
          </p:nvPr>
        </p:nvGraphicFramePr>
        <p:xfrm>
          <a:off x="422072" y="1052736"/>
          <a:ext cx="3261321" cy="207808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7025"/>
                <a:gridCol w="1728192"/>
                <a:gridCol w="936104"/>
              </a:tblGrid>
              <a:tr h="311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Rezultati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Sr. vr.</a:t>
                      </a: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102, 100, 101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1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101, 101, 104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</a:tr>
              <a:tr h="311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97, 95, 99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</a:tr>
              <a:tr h="311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90, 92, 94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Zajednička sr. vr.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77165"/>
              </p:ext>
            </p:extLst>
          </p:nvPr>
        </p:nvGraphicFramePr>
        <p:xfrm>
          <a:off x="4572000" y="1179975"/>
          <a:ext cx="401825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6" name="Equation" r:id="rId5" imgW="3543300" imgH="508000" progId="Equation.3">
                  <p:embed/>
                </p:oleObj>
              </mc:Choice>
              <mc:Fallback>
                <p:oleObj name="Equation" r:id="rId5" imgW="3543300" imgH="508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179975"/>
                        <a:ext cx="4018259" cy="57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624659"/>
              </p:ext>
            </p:extLst>
          </p:nvPr>
        </p:nvGraphicFramePr>
        <p:xfrm>
          <a:off x="4572000" y="1756039"/>
          <a:ext cx="4058422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7" name="Equation" r:id="rId7" imgW="3581400" imgH="508000" progId="Equation.3">
                  <p:embed/>
                </p:oleObj>
              </mc:Choice>
              <mc:Fallback>
                <p:oleObj name="Equation" r:id="rId7" imgW="35814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756039"/>
                        <a:ext cx="4058422" cy="57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60573"/>
              </p:ext>
            </p:extLst>
          </p:nvPr>
        </p:nvGraphicFramePr>
        <p:xfrm>
          <a:off x="4572000" y="2260095"/>
          <a:ext cx="3613474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8" name="Equation" r:id="rId9" imgW="3187700" imgH="508000" progId="Equation.3">
                  <p:embed/>
                </p:oleObj>
              </mc:Choice>
              <mc:Fallback>
                <p:oleObj name="Equation" r:id="rId9" imgW="31877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260095"/>
                        <a:ext cx="3613474" cy="57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531325"/>
              </p:ext>
            </p:extLst>
          </p:nvPr>
        </p:nvGraphicFramePr>
        <p:xfrm>
          <a:off x="4572000" y="2836159"/>
          <a:ext cx="3613474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9" name="Equation" r:id="rId11" imgW="3187700" imgH="508000" progId="Equation.3">
                  <p:embed/>
                </p:oleObj>
              </mc:Choice>
              <mc:Fallback>
                <p:oleObj name="Equation" r:id="rId11" imgW="3187700" imgH="508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836159"/>
                        <a:ext cx="3613474" cy="57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4041765"/>
              </p:ext>
            </p:extLst>
          </p:nvPr>
        </p:nvGraphicFramePr>
        <p:xfrm>
          <a:off x="5508104" y="3467390"/>
          <a:ext cx="1966912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0" name="Equation" r:id="rId13" imgW="1473120" imgH="393480" progId="Equation.3">
                  <p:embed/>
                </p:oleObj>
              </mc:Choice>
              <mc:Fallback>
                <p:oleObj name="Equation" r:id="rId13" imgW="1473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3467390"/>
                        <a:ext cx="1966912" cy="5254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A5002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993879" y="4115462"/>
            <a:ext cx="3432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sr-Latn-RS" sz="1800" dirty="0">
                <a:cs typeface="Times New Roman" pitchFamily="18" charset="0"/>
              </a:rPr>
              <a:t>ν</a:t>
            </a:r>
            <a:r>
              <a:rPr lang="sl-SI" altLang="sr-Latn-RS" sz="1800" dirty="0"/>
              <a:t> = 8 (4 grupe x 2 stepena slobode)</a:t>
            </a:r>
            <a:endParaRPr lang="en-US" altLang="sr-Latn-RS" sz="18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205075"/>
              </p:ext>
            </p:extLst>
          </p:nvPr>
        </p:nvGraphicFramePr>
        <p:xfrm>
          <a:off x="4144429" y="5092682"/>
          <a:ext cx="4863555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1" name="Equation" r:id="rId15" imgW="4292600" imgH="508000" progId="Equation.3">
                  <p:embed/>
                </p:oleObj>
              </mc:Choice>
              <mc:Fallback>
                <p:oleObj name="Equation" r:id="rId15" imgW="4292600" imgH="508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4429" y="5092682"/>
                        <a:ext cx="4863555" cy="576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A5002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572000" y="76470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Varijabilitet unutar grupa</a:t>
            </a:r>
            <a:endParaRPr lang="sr-Latn-R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1999" y="4627716"/>
            <a:ext cx="3840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Varijabilitet između grupa</a:t>
            </a:r>
            <a:endParaRPr lang="sr-Latn-R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195468" y="5757036"/>
            <a:ext cx="4932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Ako grupe pripadaju populaciji čija je varijansa σ</a:t>
            </a:r>
            <a:r>
              <a:rPr lang="sl-SI" alt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altLang="sr-Latn-R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sl-SI" alt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njihova srednja vrednost pripada populaciji sa </a:t>
            </a:r>
          </a:p>
          <a:p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varijansom </a:t>
            </a:r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sl-SI" alt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sl-SI" altLang="sr-Latn-R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/n</a:t>
            </a:r>
            <a:endParaRPr lang="en-US" altLang="sr-Latn-R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7308" y="5949280"/>
            <a:ext cx="2572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F</a:t>
            </a:r>
            <a:r>
              <a:rPr lang="sl-SI" alt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3,8</a:t>
            </a:r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= 62/3 = 20,7</a:t>
            </a:r>
          </a:p>
          <a:p>
            <a:r>
              <a:rPr lang="sl-SI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F </a:t>
            </a:r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&gt; F</a:t>
            </a:r>
            <a:r>
              <a:rPr lang="sl-SI" altLang="sr-Latn-RS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k</a:t>
            </a:r>
            <a:r>
              <a:rPr lang="sl-SI" altLang="sr-Latn-RS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(= 4,066; P = 0,05</a:t>
            </a:r>
            <a:r>
              <a:rPr lang="sl-SI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)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537780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499680"/>
              </p:ext>
            </p:extLst>
          </p:nvPr>
        </p:nvGraphicFramePr>
        <p:xfrm>
          <a:off x="2478088" y="1592263"/>
          <a:ext cx="2182812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8" name="Equation" r:id="rId3" imgW="1180800" imgH="444240" progId="Equation.3">
                  <p:embed/>
                </p:oleObj>
              </mc:Choice>
              <mc:Fallback>
                <p:oleObj name="Equation" r:id="rId3" imgW="1180800" imgH="444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8088" y="1592263"/>
                        <a:ext cx="2182812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958764"/>
              </p:ext>
            </p:extLst>
          </p:nvPr>
        </p:nvGraphicFramePr>
        <p:xfrm>
          <a:off x="1762323" y="4221088"/>
          <a:ext cx="446722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9" name="Equation" r:id="rId5" imgW="2234880" imgH="444240" progId="Equation.3">
                  <p:embed/>
                </p:oleObj>
              </mc:Choice>
              <mc:Fallback>
                <p:oleObj name="Equation" r:id="rId5" imgW="2234880" imgH="4442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323" y="4221088"/>
                        <a:ext cx="4467225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7544" y="1052736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Najmanja značajna razlika (Least Significant Difference – LSD)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:\Users\Jelena\Downloads\grb-600 (1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2708920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Srednje vrednosti se poređaju u rastući niz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Izračunava se razlika između svake dve srednje vrednosti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Upoređuju se razlike sa LSD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9038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475656" y="980728"/>
            <a:ext cx="5256584" cy="78483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INSTRUMENTALNA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</a:p>
          <a:p>
            <a:pPr algn="ctr">
              <a:spcBef>
                <a:spcPts val="600"/>
              </a:spcBef>
              <a:defRPr/>
            </a:pPr>
            <a:r>
              <a:rPr lang="sl-SI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REGRESIJA I KORELACIJA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38606" y="2229832"/>
            <a:ext cx="7010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Većina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analitičkih postupaka uključuje instrumentalne metode: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Apsorpciona ili emisiona spektrometrija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Elektrohemijske metode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Hromatografske metode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Termičke i radiohemijske metode itd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914776" y="4042807"/>
            <a:ext cx="504056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Prednosti: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Velika osetljivost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Simultano određivanje većeg broja analita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Širok opseg C (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 6 redova veličine)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Brzina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Cena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Povezanost sa računarima (bolja kontrola i</a:t>
            </a:r>
          </a:p>
          <a:p>
            <a:pPr>
              <a:buFont typeface="Wingdings" pitchFamily="2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obrada podataka)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82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67544" y="980728"/>
            <a:ext cx="743426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KORELACIJA</a:t>
            </a:r>
          </a:p>
          <a:p>
            <a:pPr>
              <a:defRPr/>
            </a:pPr>
            <a:endParaRPr lang="sl-SI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Eksperimentalno se mere x i y</a:t>
            </a:r>
          </a:p>
          <a:p>
            <a:pPr>
              <a:buFont typeface="Wingdings" pitchFamily="2" charset="2"/>
              <a:buNone/>
              <a:defRPr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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parovi vrednosti (x</a:t>
            </a:r>
            <a:r>
              <a:rPr lang="sl-SI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i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, y</a:t>
            </a:r>
            <a:r>
              <a:rPr lang="sl-SI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i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)</a:t>
            </a:r>
            <a:endParaRPr lang="sl-SI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 3" pitchFamily="18" charset="2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i y međusobno zavisne veličine</a:t>
            </a:r>
          </a:p>
          <a:p>
            <a:pPr>
              <a:buFont typeface="Wingdings" pitchFamily="2" charset="2"/>
              <a:buNone/>
              <a:defRPr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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 KORELACIJA (povezanost dve varijable)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 3" pitchFamily="18" charset="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884801" y="1208946"/>
            <a:ext cx="4151362" cy="707886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UVEK VIZUELNO PROCENITI </a:t>
            </a:r>
          </a:p>
          <a:p>
            <a:pPr algn="ctr"/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VRSTU I KVALITET KORELACIJE!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19907" y="3140968"/>
            <a:ext cx="44883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li između x i y postoji korelacija?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li je korelacija linearna?</a:t>
            </a:r>
          </a:p>
          <a:p>
            <a:pPr>
              <a:buFont typeface="Wingdings" pitchFamily="2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STATISTIKA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19056" y="4437112"/>
            <a:ext cx="80772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sl-SI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Kalibracione krive u instrumentalnoj analizi</a:t>
            </a:r>
          </a:p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Uobičajena procedura: </a:t>
            </a:r>
          </a:p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Serija standarda (najmanje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obi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čno 6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poznate 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kalibracioni standardi</a:t>
            </a:r>
          </a:p>
          <a:p>
            <a:pPr>
              <a:buFont typeface="Wingdings 3" pitchFamily="18" charset="2"/>
              <a:buChar char="a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Merenje analitičkog signala  konstruisanje</a:t>
            </a:r>
          </a:p>
          <a:p>
            <a:pPr>
              <a:buFont typeface="Wingdings 3" pitchFamily="18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kalibracione krive (prave)  određivanje koncentracije</a:t>
            </a:r>
          </a:p>
          <a:p>
            <a:pPr>
              <a:buFont typeface="Wingdings 3" pitchFamily="18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analita INTERPOLACIJOM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355672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51520" y="980728"/>
            <a:ext cx="869741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li je kalibraciona kriva linearna?</a:t>
            </a:r>
          </a:p>
          <a:p>
            <a:pPr>
              <a:buFont typeface="Wingdings" pitchFamily="2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DA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</a:t>
            </a:r>
          </a:p>
          <a:p>
            <a:pPr>
              <a:buFont typeface="Wingdings" pitchFamily="2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	NE  Koji je tip nelinearne zavisnosti?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Koja je “najbolja” kriva (prava) koja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opisuje zavisnost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analitičkog signala od C?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Kolike su greške i intervali pouzdanosti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nagiba i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odsečka?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Kolika je greška i interval pouzdanosti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određivanja nepoznate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C?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Kolika je granica detekcije date analitičke metode?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 3" pitchFamily="18" charset="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411760" y="3499260"/>
            <a:ext cx="647206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Važno za konstrukcij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kalibracionih krivih:</a:t>
            </a:r>
          </a:p>
          <a:p>
            <a:pPr>
              <a:buFont typeface="Wingdings" pitchFamily="2" charset="2"/>
              <a:buChar char="ü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Kalibracioni standardi pokrivaju celu oblast C</a:t>
            </a:r>
          </a:p>
          <a:p>
            <a:pPr>
              <a:buFont typeface="Wingdings" pitchFamily="2" charset="2"/>
              <a:buChar char="ü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Uključen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signal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“blank”</a:t>
            </a:r>
          </a:p>
          <a:p>
            <a:pPr>
              <a:buFont typeface="Wingdings" pitchFamily="2" charset="2"/>
              <a:buChar char="ü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Uobičajen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y-osa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 analitički signal</a:t>
            </a:r>
          </a:p>
          <a:p>
            <a:pPr>
              <a:buFont typeface="Wingdings" pitchFamily="2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x-osa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 C standarda</a:t>
            </a:r>
          </a:p>
          <a:p>
            <a:pPr>
              <a:buFont typeface="Wingdings" pitchFamily="2" charset="2"/>
              <a:buNone/>
            </a:pPr>
            <a:endParaRPr lang="sl-SI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Nedostaci:</a:t>
            </a:r>
          </a:p>
          <a:p>
            <a:pPr>
              <a:buFont typeface="Wingdings" pitchFamily="2" charset="2"/>
              <a:buChar char="ü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Greške se javljaju samo u y-vrednostima</a:t>
            </a:r>
          </a:p>
          <a:p>
            <a:pPr>
              <a:buFont typeface="Wingdings" pitchFamily="2" charset="2"/>
              <a:buChar char="ü"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Greške u  y-vrednostima se ne menjaju sa </a:t>
            </a:r>
          </a:p>
          <a:p>
            <a:pPr>
              <a:buFont typeface="Wingdings" pitchFamily="2" charset="2"/>
              <a:buNone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promenom C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9727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1520" y="764704"/>
            <a:ext cx="61268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PEARSON-ov KORELACIONI KOEFICIJENT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85800" y="1412776"/>
            <a:ext cx="1719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 i="1" dirty="0">
                <a:cs typeface="Times New Roman" pitchFamily="18" charset="0"/>
              </a:rPr>
              <a:t>y = a + bx</a:t>
            </a:r>
            <a:r>
              <a:rPr lang="en-US" sz="2800" dirty="0"/>
              <a:t> 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63888" y="1340768"/>
            <a:ext cx="40527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dirty="0">
                <a:cs typeface="Times New Roman" pitchFamily="18" charset="0"/>
              </a:rPr>
              <a:t>(x</a:t>
            </a:r>
            <a:r>
              <a:rPr lang="sl-SI" baseline="-30000" dirty="0">
                <a:cs typeface="Times New Roman" pitchFamily="18" charset="0"/>
              </a:rPr>
              <a:t>1</a:t>
            </a:r>
            <a:r>
              <a:rPr lang="sl-SI" dirty="0">
                <a:cs typeface="Times New Roman" pitchFamily="18" charset="0"/>
              </a:rPr>
              <a:t>, y</a:t>
            </a:r>
            <a:r>
              <a:rPr lang="sl-SI" baseline="-30000" dirty="0">
                <a:cs typeface="Times New Roman" pitchFamily="18" charset="0"/>
              </a:rPr>
              <a:t>1</a:t>
            </a:r>
            <a:r>
              <a:rPr lang="sl-SI" dirty="0">
                <a:cs typeface="Times New Roman" pitchFamily="18" charset="0"/>
              </a:rPr>
              <a:t>)</a:t>
            </a:r>
            <a:r>
              <a:rPr lang="sl-SI" dirty="0"/>
              <a:t>, </a:t>
            </a:r>
            <a:r>
              <a:rPr lang="sl-SI" dirty="0">
                <a:cs typeface="Times New Roman" pitchFamily="18" charset="0"/>
              </a:rPr>
              <a:t>(x</a:t>
            </a:r>
            <a:r>
              <a:rPr lang="sl-SI" baseline="-30000" dirty="0">
                <a:cs typeface="Times New Roman" pitchFamily="18" charset="0"/>
              </a:rPr>
              <a:t>2</a:t>
            </a:r>
            <a:r>
              <a:rPr lang="sl-SI" dirty="0">
                <a:cs typeface="Times New Roman" pitchFamily="18" charset="0"/>
              </a:rPr>
              <a:t>, y</a:t>
            </a:r>
            <a:r>
              <a:rPr lang="sl-SI" baseline="-30000" dirty="0">
                <a:cs typeface="Times New Roman" pitchFamily="18" charset="0"/>
              </a:rPr>
              <a:t>2</a:t>
            </a:r>
            <a:r>
              <a:rPr lang="sl-SI" dirty="0">
                <a:cs typeface="Times New Roman" pitchFamily="18" charset="0"/>
              </a:rPr>
              <a:t>), (x</a:t>
            </a:r>
            <a:r>
              <a:rPr lang="sl-SI" baseline="-30000" dirty="0">
                <a:cs typeface="Times New Roman" pitchFamily="18" charset="0"/>
              </a:rPr>
              <a:t>3</a:t>
            </a:r>
            <a:r>
              <a:rPr lang="sl-SI" dirty="0">
                <a:cs typeface="Times New Roman" pitchFamily="18" charset="0"/>
              </a:rPr>
              <a:t>, y</a:t>
            </a:r>
            <a:r>
              <a:rPr lang="sl-SI" baseline="-30000" dirty="0">
                <a:cs typeface="Times New Roman" pitchFamily="18" charset="0"/>
              </a:rPr>
              <a:t>3</a:t>
            </a:r>
            <a:r>
              <a:rPr lang="sl-SI" dirty="0">
                <a:cs typeface="Times New Roman" pitchFamily="18" charset="0"/>
              </a:rPr>
              <a:t>),...(x</a:t>
            </a:r>
            <a:r>
              <a:rPr lang="sl-SI" baseline="-30000" dirty="0">
                <a:cs typeface="Times New Roman" pitchFamily="18" charset="0"/>
              </a:rPr>
              <a:t>i</a:t>
            </a:r>
            <a:r>
              <a:rPr lang="sl-SI" dirty="0">
                <a:cs typeface="Times New Roman" pitchFamily="18" charset="0"/>
              </a:rPr>
              <a:t>, y</a:t>
            </a:r>
            <a:r>
              <a:rPr lang="sl-SI" baseline="-30000" dirty="0">
                <a:cs typeface="Times New Roman" pitchFamily="18" charset="0"/>
              </a:rPr>
              <a:t>i</a:t>
            </a:r>
            <a:r>
              <a:rPr lang="sl-SI" dirty="0">
                <a:cs typeface="Times New Roman" pitchFamily="18" charset="0"/>
              </a:rPr>
              <a:t>),..(x</a:t>
            </a:r>
            <a:r>
              <a:rPr lang="sl-SI" baseline="-30000" dirty="0">
                <a:cs typeface="Times New Roman" pitchFamily="18" charset="0"/>
              </a:rPr>
              <a:t>n</a:t>
            </a:r>
            <a:r>
              <a:rPr lang="sl-SI" dirty="0">
                <a:cs typeface="Times New Roman" pitchFamily="18" charset="0"/>
              </a:rPr>
              <a:t>, </a:t>
            </a:r>
            <a:r>
              <a:rPr lang="sl-SI" dirty="0" smtClean="0">
                <a:cs typeface="Times New Roman" pitchFamily="18" charset="0"/>
              </a:rPr>
              <a:t>y</a:t>
            </a:r>
            <a:r>
              <a:rPr lang="sl-SI" baseline="-30000" dirty="0" smtClean="0">
                <a:cs typeface="Times New Roman" pitchFamily="18" charset="0"/>
              </a:rPr>
              <a:t>n</a:t>
            </a:r>
            <a:r>
              <a:rPr lang="sl-SI" dirty="0" smtClean="0">
                <a:cs typeface="Times New Roman" pitchFamily="18" charset="0"/>
              </a:rPr>
              <a:t>)</a:t>
            </a:r>
            <a:r>
              <a:rPr lang="sl-SI" dirty="0"/>
              <a:t> </a:t>
            </a:r>
            <a:endParaRPr lang="sl-SI" dirty="0" smtClean="0"/>
          </a:p>
          <a:p>
            <a:r>
              <a:rPr lang="sl-SI" dirty="0" smtClean="0"/>
              <a:t>centroid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235964"/>
              </p:ext>
            </p:extLst>
          </p:nvPr>
        </p:nvGraphicFramePr>
        <p:xfrm>
          <a:off x="4560698" y="1625352"/>
          <a:ext cx="587366" cy="349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Equation" r:id="rId3" imgW="406224" imgH="241195" progId="Equation.3">
                  <p:embed/>
                </p:oleObj>
              </mc:Choice>
              <mc:Fallback>
                <p:oleObj name="Equation" r:id="rId3" imgW="406224" imgH="24119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0698" y="1625352"/>
                        <a:ext cx="587366" cy="3496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85800" y="2073042"/>
            <a:ext cx="8062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Koliko se dobro eksperimentalne vrednosti slažu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 pravom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linijom?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itchFamily="18" charset="2"/>
              </a:rPr>
              <a:t> koeficijent saglasnosti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15" y="3140968"/>
            <a:ext cx="2448593" cy="348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6192" y="2780928"/>
            <a:ext cx="2455888" cy="401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215978"/>
              </p:ext>
            </p:extLst>
          </p:nvPr>
        </p:nvGraphicFramePr>
        <p:xfrm>
          <a:off x="5145153" y="3782893"/>
          <a:ext cx="37496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7" name="Equation" r:id="rId7" imgW="2082800" imgH="558800" progId="Equation.3">
                  <p:embed/>
                </p:oleObj>
              </mc:Choice>
              <mc:Fallback>
                <p:oleObj name="Equation" r:id="rId7" imgW="2082800" imgH="558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5153" y="3782893"/>
                        <a:ext cx="374967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C:\Users\Jelena\Downloads\grb-600 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44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310533"/>
              </p:ext>
            </p:extLst>
          </p:nvPr>
        </p:nvGraphicFramePr>
        <p:xfrm>
          <a:off x="611560" y="1296638"/>
          <a:ext cx="7848872" cy="1892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81859"/>
                <a:gridCol w="1867013"/>
              </a:tblGrid>
              <a:tr h="8420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Dvosmerni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t-test</a:t>
                      </a:r>
                      <a:endParaRPr lang="sr-Latn-RS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Nulta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hipoteza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ne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postoji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korelacija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između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</a:t>
                      </a:r>
                      <a:endParaRPr lang="sr-Latn-RS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Broj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stepeni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slobode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 (n-2)</a:t>
                      </a:r>
                      <a:endParaRPr lang="sr-Latn-RS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420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Dvosmerni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F-test</a:t>
                      </a:r>
                      <a:endParaRPr lang="sr-Latn-RS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Nulta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hipoteza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ne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postoji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korelacija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između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</a:t>
                      </a:r>
                      <a:endParaRPr lang="sr-Latn-RS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Broj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stepeni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slobode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v</a:t>
                      </a:r>
                      <a:r>
                        <a:rPr lang="en-US" sz="1800" b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1, v</a:t>
                      </a:r>
                      <a:r>
                        <a:rPr lang="en-US" sz="1800" b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n-2</a:t>
                      </a:r>
                      <a:endParaRPr lang="sr-Latn-RS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096939"/>
              </p:ext>
            </p:extLst>
          </p:nvPr>
        </p:nvGraphicFramePr>
        <p:xfrm>
          <a:off x="6948264" y="1368646"/>
          <a:ext cx="1152128" cy="78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2" name="Equation" r:id="rId3" imgW="685800" imgH="457200" progId="Equation.3">
                  <p:embed/>
                </p:oleObj>
              </mc:Choice>
              <mc:Fallback>
                <p:oleObj name="Equation" r:id="rId3" imgW="685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368646"/>
                        <a:ext cx="1152128" cy="7828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111778"/>
              </p:ext>
            </p:extLst>
          </p:nvPr>
        </p:nvGraphicFramePr>
        <p:xfrm>
          <a:off x="6858000" y="2336541"/>
          <a:ext cx="1314400" cy="708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3" name="Equation" r:id="rId5" imgW="761669" imgH="393529" progId="Equation.3">
                  <p:embed/>
                </p:oleObj>
              </mc:Choice>
              <mc:Fallback>
                <p:oleObj name="Equation" r:id="rId5" imgW="76166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336541"/>
                        <a:ext cx="1314400" cy="7088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11560" y="827420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proveru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značajnosti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linearne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korelacije</a:t>
            </a:r>
            <a:endParaRPr 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457883"/>
              </p:ext>
            </p:extLst>
          </p:nvPr>
        </p:nvGraphicFramePr>
        <p:xfrm>
          <a:off x="467544" y="3356992"/>
          <a:ext cx="8064896" cy="3364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64896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sr-Latn-R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Korelacioni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koeficijent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između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vrednosti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koncentracije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Zn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 u 22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uzorka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zemljišta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iznosi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 = 0,50. Da li je data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korelacija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statistički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značajna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nivou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značajnosti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od P = 0,05?</a:t>
                      </a:r>
                      <a:endParaRPr lang="sr-Latn-RS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r-Latn-RS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osnovu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prethodne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jednačine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izračunava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najpre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vrednost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parametra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t. </a:t>
                      </a:r>
                      <a:endParaRPr lang="sr-Latn-RS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r-Latn-RS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Kako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ova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vrednost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veća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kritične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vrednosti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="0" baseline="-25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crit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(0,05; 20) = 2,09 to se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može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tvrditi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 je data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korelacija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između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sadržaja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ova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dva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elementa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ispitivanim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uzorcima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zemljišta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statistički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značajna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sr-Latn-RS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r-Latn-R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Isto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važi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slučaju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upotrebe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F-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testa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sr-Latn-R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r-Latn-R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što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veće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kritične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vrednosti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400" b="0" baseline="-25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crit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(0,05; 1, 20) = 5,871</a:t>
                      </a:r>
                      <a:endParaRPr lang="sr-Latn-RS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Naravno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svaki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pokušaj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 se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modeluje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ova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zavisnost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koeficijentom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determinacije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0,25 je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potpuno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beznadežan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000" dirty="0">
                          <a:effectLst/>
                        </a:rPr>
                        <a:t> </a:t>
                      </a:r>
                      <a:endParaRPr lang="sr-Latn-R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588934"/>
              </p:ext>
            </p:extLst>
          </p:nvPr>
        </p:nvGraphicFramePr>
        <p:xfrm>
          <a:off x="6012160" y="4005064"/>
          <a:ext cx="1823222" cy="614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name="Equation" r:id="rId7" imgW="1371600" imgH="469900" progId="Equation.3">
                  <p:embed/>
                </p:oleObj>
              </mc:Choice>
              <mc:Fallback>
                <p:oleObj name="Equation" r:id="rId7" imgW="1371600" imgH="469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4005064"/>
                        <a:ext cx="1823222" cy="6149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30257"/>
              </p:ext>
            </p:extLst>
          </p:nvPr>
        </p:nvGraphicFramePr>
        <p:xfrm>
          <a:off x="3329591" y="5373216"/>
          <a:ext cx="1981875" cy="539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5" name="Equation" r:id="rId9" imgW="1397000" imgH="381000" progId="Equation.3">
                  <p:embed/>
                </p:oleObj>
              </mc:Choice>
              <mc:Fallback>
                <p:oleObj name="Equation" r:id="rId9" imgW="13970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9591" y="5373216"/>
                        <a:ext cx="1981875" cy="5394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C:\Users\Jelena\Downloads\grb-600 (1)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021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287" y="3386148"/>
            <a:ext cx="3311713" cy="343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C:\Users\Filip\Desktop\regresija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496" y="1412776"/>
            <a:ext cx="4908004" cy="2817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816562" y="704890"/>
            <a:ext cx="41120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Određivanje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nagiba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odsečka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prave</a:t>
            </a:r>
            <a:r>
              <a:rPr lang="sr-Latn-R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lvl="0"/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 najmanjih kvadrata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68552"/>
              </p:ext>
            </p:extLst>
          </p:nvPr>
        </p:nvGraphicFramePr>
        <p:xfrm>
          <a:off x="6084168" y="764704"/>
          <a:ext cx="2605416" cy="443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0" name="Equation" r:id="rId5" imgW="1397000" imgH="241300" progId="Equation.3">
                  <p:embed/>
                </p:oleObj>
              </mc:Choice>
              <mc:Fallback>
                <p:oleObj name="Equation" r:id="rId5" imgW="13970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764704"/>
                        <a:ext cx="2605416" cy="4430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766131"/>
              </p:ext>
            </p:extLst>
          </p:nvPr>
        </p:nvGraphicFramePr>
        <p:xfrm>
          <a:off x="6228184" y="1196752"/>
          <a:ext cx="2304256" cy="464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1" name="Equation" r:id="rId7" imgW="1168400" imgH="241300" progId="Equation.3">
                  <p:embed/>
                </p:oleObj>
              </mc:Choice>
              <mc:Fallback>
                <p:oleObj name="Equation" r:id="rId7" imgW="11684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1196752"/>
                        <a:ext cx="2304256" cy="4645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835407"/>
              </p:ext>
            </p:extLst>
          </p:nvPr>
        </p:nvGraphicFramePr>
        <p:xfrm>
          <a:off x="6569085" y="1727278"/>
          <a:ext cx="677329" cy="61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2" name="Equation" r:id="rId9" imgW="406048" imgH="355292" progId="Equation.3">
                  <p:embed/>
                </p:oleObj>
              </mc:Choice>
              <mc:Fallback>
                <p:oleObj name="Equation" r:id="rId9" imgW="406048" imgH="35529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9085" y="1727278"/>
                        <a:ext cx="677329" cy="6128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959162"/>
              </p:ext>
            </p:extLst>
          </p:nvPr>
        </p:nvGraphicFramePr>
        <p:xfrm>
          <a:off x="7596336" y="1692028"/>
          <a:ext cx="725995" cy="656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3" name="Equation" r:id="rId11" imgW="406048" imgH="355292" progId="Equation.3">
                  <p:embed/>
                </p:oleObj>
              </mc:Choice>
              <mc:Fallback>
                <p:oleObj name="Equation" r:id="rId11" imgW="406048" imgH="355292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1692028"/>
                        <a:ext cx="725995" cy="6568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2123728" y="2971654"/>
            <a:ext cx="2672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"Najbolja" prava mora da prođe kroz tačku koja se naziva centroid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513090"/>
              </p:ext>
            </p:extLst>
          </p:nvPr>
        </p:nvGraphicFramePr>
        <p:xfrm>
          <a:off x="107504" y="4797152"/>
          <a:ext cx="5899123" cy="1656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6675"/>
                <a:gridCol w="2160240"/>
                <a:gridCol w="1872208"/>
              </a:tblGrid>
              <a:tr h="9977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4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sr-Latn-R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488384"/>
              </p:ext>
            </p:extLst>
          </p:nvPr>
        </p:nvGraphicFramePr>
        <p:xfrm>
          <a:off x="173979" y="4906028"/>
          <a:ext cx="1733239" cy="827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4" name="Equation" r:id="rId13" imgW="1117115" imgH="533169" progId="Equation.3">
                  <p:embed/>
                </p:oleObj>
              </mc:Choice>
              <mc:Fallback>
                <p:oleObj name="Equation" r:id="rId13" imgW="1117115" imgH="5331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79" y="4906028"/>
                        <a:ext cx="1733239" cy="8272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499580"/>
              </p:ext>
            </p:extLst>
          </p:nvPr>
        </p:nvGraphicFramePr>
        <p:xfrm>
          <a:off x="2118195" y="4797152"/>
          <a:ext cx="1888813" cy="1084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5" name="Equation" r:id="rId15" imgW="1244600" imgH="711200" progId="Equation.3">
                  <p:embed/>
                </p:oleObj>
              </mc:Choice>
              <mc:Fallback>
                <p:oleObj name="Equation" r:id="rId15" imgW="12446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195" y="4797152"/>
                        <a:ext cx="1888813" cy="10847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306132"/>
              </p:ext>
            </p:extLst>
          </p:nvPr>
        </p:nvGraphicFramePr>
        <p:xfrm>
          <a:off x="4200893" y="4869160"/>
          <a:ext cx="1661718" cy="95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6" name="Equation" r:id="rId17" imgW="1002865" imgH="571252" progId="Equation.3">
                  <p:embed/>
                </p:oleObj>
              </mc:Choice>
              <mc:Fallback>
                <p:oleObj name="Equation" r:id="rId17" imgW="1002865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0893" y="4869160"/>
                        <a:ext cx="1661718" cy="9532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828325"/>
              </p:ext>
            </p:extLst>
          </p:nvPr>
        </p:nvGraphicFramePr>
        <p:xfrm>
          <a:off x="2256677" y="5949280"/>
          <a:ext cx="1805734" cy="380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7" name="Equation" r:id="rId19" imgW="1104840" imgH="241200" progId="Equation.3">
                  <p:embed/>
                </p:oleObj>
              </mc:Choice>
              <mc:Fallback>
                <p:oleObj name="Equation" r:id="rId19" imgW="1104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6677" y="5949280"/>
                        <a:ext cx="1805734" cy="3809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666242"/>
              </p:ext>
            </p:extLst>
          </p:nvPr>
        </p:nvGraphicFramePr>
        <p:xfrm>
          <a:off x="4272902" y="5949280"/>
          <a:ext cx="1661717" cy="368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8" name="Equation" r:id="rId21" imgW="1066680" imgH="241200" progId="Equation.3">
                  <p:embed/>
                </p:oleObj>
              </mc:Choice>
              <mc:Fallback>
                <p:oleObj name="Equation" r:id="rId21" imgW="1066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2902" y="5949280"/>
                        <a:ext cx="1661717" cy="3684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34018" y="4325034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Određivanje greške nagiba i odsečka</a:t>
            </a:r>
            <a:endParaRPr lang="sr-Latn-R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 descr="C:\Users\Jelena\Downloads\grb-600 (1).pn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844232"/>
              </p:ext>
            </p:extLst>
          </p:nvPr>
        </p:nvGraphicFramePr>
        <p:xfrm>
          <a:off x="4948997" y="2461670"/>
          <a:ext cx="2102193" cy="1433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9" name="Equation" r:id="rId24" imgW="1231366" imgH="850531" progId="Equation.3">
                  <p:embed/>
                </p:oleObj>
              </mc:Choice>
              <mc:Fallback>
                <p:oleObj name="Equation" r:id="rId24" imgW="1231366" imgH="85053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8997" y="2461670"/>
                        <a:ext cx="2102193" cy="143331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18147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39552" y="908720"/>
            <a:ext cx="6408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Izračunavanje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nepoznate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koncentracije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njene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endParaRPr lang="sr-Latn-R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121941"/>
              </p:ext>
            </p:extLst>
          </p:nvPr>
        </p:nvGraphicFramePr>
        <p:xfrm>
          <a:off x="323528" y="1700808"/>
          <a:ext cx="3888432" cy="3138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8432"/>
              </a:tblGrid>
              <a:tr h="1319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0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37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375235"/>
              </p:ext>
            </p:extLst>
          </p:nvPr>
        </p:nvGraphicFramePr>
        <p:xfrm>
          <a:off x="559521" y="3632139"/>
          <a:ext cx="3364407" cy="1093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7" name="Equation" r:id="rId3" imgW="1879600" imgH="596900" progId="Equation.3">
                  <p:embed/>
                </p:oleObj>
              </mc:Choice>
              <mc:Fallback>
                <p:oleObj name="Equation" r:id="rId3" imgW="1879600" imgH="596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21" y="3632139"/>
                        <a:ext cx="3364407" cy="1093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16141"/>
              </p:ext>
            </p:extLst>
          </p:nvPr>
        </p:nvGraphicFramePr>
        <p:xfrm>
          <a:off x="1087262" y="3068960"/>
          <a:ext cx="2116586" cy="435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8" name="Equation" r:id="rId5" imgW="1143000" imgH="241200" progId="Equation.3">
                  <p:embed/>
                </p:oleObj>
              </mc:Choice>
              <mc:Fallback>
                <p:oleObj name="Equation" r:id="rId5" imgW="1143000" imgH="24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262" y="3068960"/>
                        <a:ext cx="2116586" cy="4350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592465"/>
              </p:ext>
            </p:extLst>
          </p:nvPr>
        </p:nvGraphicFramePr>
        <p:xfrm>
          <a:off x="467544" y="1844824"/>
          <a:ext cx="3569092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9" name="Equation" r:id="rId7" imgW="2171700" imgH="647700" progId="Equation.3">
                  <p:embed/>
                </p:oleObj>
              </mc:Choice>
              <mc:Fallback>
                <p:oleObj name="Equation" r:id="rId7" imgW="2171700" imgH="647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844824"/>
                        <a:ext cx="3569092" cy="1080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4464496" y="1596856"/>
            <a:ext cx="47160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Greška manja ukoliko: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Niska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kalibracije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osetljivost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nagiba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Određivana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ponovljenih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Povećanje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kalibracionih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Određivana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bliža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kalbiracionog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opsega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koncentracioni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opseg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kalibracione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8095" y="5435932"/>
            <a:ext cx="381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Granica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detekcije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granica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određivanja</a:t>
            </a:r>
            <a:endParaRPr lang="sr-Latn-R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421256"/>
              </p:ext>
            </p:extLst>
          </p:nvPr>
        </p:nvGraphicFramePr>
        <p:xfrm>
          <a:off x="5364088" y="5207222"/>
          <a:ext cx="2160240" cy="1534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/>
              </a:tblGrid>
              <a:tr h="767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67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965218"/>
              </p:ext>
            </p:extLst>
          </p:nvPr>
        </p:nvGraphicFramePr>
        <p:xfrm>
          <a:off x="5724128" y="5202726"/>
          <a:ext cx="1368152" cy="701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0" name="Equation" r:id="rId9" imgW="748975" imgH="380835" progId="Equation.3">
                  <p:embed/>
                </p:oleObj>
              </mc:Choice>
              <mc:Fallback>
                <p:oleObj name="Equation" r:id="rId9" imgW="748975" imgH="38083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5202726"/>
                        <a:ext cx="1368152" cy="7016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925698"/>
              </p:ext>
            </p:extLst>
          </p:nvPr>
        </p:nvGraphicFramePr>
        <p:xfrm>
          <a:off x="5724128" y="6009872"/>
          <a:ext cx="1440160" cy="649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1" name="Equation" r:id="rId11" imgW="787058" imgH="355446" progId="Equation.3">
                  <p:embed/>
                </p:oleObj>
              </mc:Choice>
              <mc:Fallback>
                <p:oleObj name="Equation" r:id="rId11" imgW="787058" imgH="355446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6009872"/>
                        <a:ext cx="1440160" cy="6498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03448" y="5950441"/>
            <a:ext cx="339248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sl-SI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LOD</a:t>
            </a:r>
            <a:r>
              <a:rPr lang="sl-SI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y</a:t>
            </a:r>
            <a:r>
              <a:rPr lang="en-US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l-SI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(=a) + 3s</a:t>
            </a:r>
            <a:r>
              <a:rPr lang="en-US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25" name="Picture 24" descr="C:\Users\Jelena\Downloads\grb-600 (1)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7465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1746721"/>
            <a:ext cx="6269038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072313" y="2214563"/>
          <a:ext cx="95091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6" name="Equation" r:id="rId5" imgW="429637" imgH="360786" progId="Equation.3">
                  <p:embed/>
                </p:oleObj>
              </mc:Choice>
              <mc:Fallback>
                <p:oleObj name="Equation" r:id="rId5" imgW="429637" imgH="36078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2313" y="2214563"/>
                        <a:ext cx="950912" cy="796925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00666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072063" y="3286125"/>
          <a:ext cx="3802062" cy="131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7" name="Equation" r:id="rId7" imgW="1903552" imgH="659281" progId="Equation.3">
                  <p:embed/>
                </p:oleObj>
              </mc:Choice>
              <mc:Fallback>
                <p:oleObj name="Equation" r:id="rId7" imgW="1903552" imgH="65928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3" y="3286125"/>
                        <a:ext cx="3802062" cy="131603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666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59632" y="980728"/>
            <a:ext cx="3672408" cy="4001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Metoda standardnog dodatka</a:t>
            </a:r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785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03801" y="1983506"/>
            <a:ext cx="381667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Tx/>
              <a:buAutoNum type="alphaLcParenR"/>
            </a:pP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“idealan” slučaj:</a:t>
            </a:r>
          </a:p>
          <a:p>
            <a:pPr marL="457200" indent="-457200"/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 = 0, b = r = 1</a:t>
            </a:r>
          </a:p>
          <a:p>
            <a:pPr marL="457200" indent="-457200">
              <a:buFontTx/>
              <a:buAutoNum type="alphaLcParenR" startAt="2"/>
            </a:pP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 0, b = 1</a:t>
            </a:r>
          </a:p>
          <a:p>
            <a:pPr marL="457200" indent="-457200"/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vrednosti više ili niže od drugih za konstantnu vrednost</a:t>
            </a:r>
          </a:p>
          <a:p>
            <a:pPr marL="457200" indent="-457200">
              <a:buFontTx/>
              <a:buAutoNum type="alphaLcParenR" startAt="3"/>
            </a:pP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 1 </a:t>
            </a:r>
            <a:r>
              <a:rPr lang="sl-S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sistematska </a:t>
            </a: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greška u nagibu jedne ili d) obe prave</a:t>
            </a:r>
          </a:p>
          <a:p>
            <a:pPr marL="457200" indent="-457200">
              <a:buFontTx/>
              <a:buAutoNum type="alphaLcParenR" startAt="5"/>
            </a:pPr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Greška uslovljava </a:t>
            </a:r>
          </a:p>
          <a:p>
            <a:pPr marL="457200" indent="-457200"/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	krivolinijsku zavisnost</a:t>
            </a:r>
          </a:p>
          <a:p>
            <a:pPr marL="457200" indent="-457200"/>
            <a:r>
              <a:rPr lang="sl-SI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f) 	?!?</a:t>
            </a:r>
          </a:p>
          <a:p>
            <a:pPr marL="457200" indent="-457200"/>
            <a:endParaRPr lang="en-US" dirty="0">
              <a:solidFill>
                <a:srgbClr val="FF6600"/>
              </a:solidFill>
              <a:sym typeface="Symbol" pitchFamily="18" charset="2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119906"/>
            <a:ext cx="3738562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427984" y="97589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Poređenje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analitičkih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linearno-regresionom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analizom</a:t>
            </a:r>
            <a:endParaRPr 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:\Users\Jelena\Downloads\grb-600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50" y="71414"/>
            <a:ext cx="724664" cy="6858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8104" y="-27384"/>
            <a:ext cx="290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Statistička obrada rezultata </a:t>
            </a:r>
          </a:p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7018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3498</TotalTime>
  <Words>2592</Words>
  <Application>Microsoft Office PowerPoint</Application>
  <PresentationFormat>On-screen Show (4:3)</PresentationFormat>
  <Paragraphs>611</Paragraphs>
  <Slides>48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Flow</vt:lpstr>
      <vt:lpstr>Equation</vt:lpstr>
      <vt:lpstr>Document</vt:lpstr>
      <vt:lpstr>Jednačina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</dc:creator>
  <cp:lastModifiedBy>Jelena</cp:lastModifiedBy>
  <cp:revision>123</cp:revision>
  <dcterms:created xsi:type="dcterms:W3CDTF">2016-03-02T09:19:52Z</dcterms:created>
  <dcterms:modified xsi:type="dcterms:W3CDTF">2016-03-31T09:09:45Z</dcterms:modified>
</cp:coreProperties>
</file>