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29" r:id="rId2"/>
    <p:sldId id="330" r:id="rId3"/>
    <p:sldId id="273" r:id="rId4"/>
    <p:sldId id="260" r:id="rId5"/>
    <p:sldId id="261" r:id="rId6"/>
    <p:sldId id="279" r:id="rId7"/>
    <p:sldId id="340" r:id="rId8"/>
    <p:sldId id="267" r:id="rId9"/>
    <p:sldId id="331" r:id="rId10"/>
    <p:sldId id="341" r:id="rId11"/>
    <p:sldId id="263" r:id="rId12"/>
    <p:sldId id="332" r:id="rId13"/>
    <p:sldId id="334" r:id="rId14"/>
    <p:sldId id="335" r:id="rId15"/>
    <p:sldId id="264" r:id="rId16"/>
    <p:sldId id="336" r:id="rId17"/>
    <p:sldId id="337" r:id="rId18"/>
    <p:sldId id="338" r:id="rId19"/>
    <p:sldId id="339" r:id="rId20"/>
    <p:sldId id="259" r:id="rId21"/>
    <p:sldId id="268" r:id="rId22"/>
    <p:sldId id="291" r:id="rId23"/>
    <p:sldId id="292" r:id="rId24"/>
    <p:sldId id="293" r:id="rId25"/>
    <p:sldId id="282" r:id="rId26"/>
    <p:sldId id="294" r:id="rId27"/>
    <p:sldId id="295" r:id="rId28"/>
    <p:sldId id="278" r:id="rId29"/>
    <p:sldId id="281" r:id="rId30"/>
    <p:sldId id="283" r:id="rId31"/>
    <p:sldId id="284" r:id="rId32"/>
    <p:sldId id="285" r:id="rId33"/>
    <p:sldId id="296" r:id="rId34"/>
    <p:sldId id="287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ilip\Documents\Hemometrija%20projekti\Medovi\fiz%20hem%20seceri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ilip\Documents\Hemometrija%20projekti\Medovi\fiz%20hem%20seceri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Total!$A$157</c:f>
              <c:strCache>
                <c:ptCount val="1"/>
                <c:pt idx="0">
                  <c:v>Acacia</c:v>
                </c:pt>
              </c:strCache>
            </c:strRef>
          </c:tx>
          <c:cat>
            <c:strRef>
              <c:f>Total!$B$156:$G$156</c:f>
              <c:strCache>
                <c:ptCount val="6"/>
                <c:pt idx="0">
                  <c:v>Glucose</c:v>
                </c:pt>
                <c:pt idx="1">
                  <c:v>Fructose</c:v>
                </c:pt>
                <c:pt idx="2">
                  <c:v>Moisture</c:v>
                </c:pt>
                <c:pt idx="3">
                  <c:v>pH</c:v>
                </c:pt>
                <c:pt idx="4">
                  <c:v>Free acidity</c:v>
                </c:pt>
                <c:pt idx="5">
                  <c:v>Specific optical rotation</c:v>
                </c:pt>
              </c:strCache>
            </c:strRef>
          </c:cat>
          <c:val>
            <c:numRef>
              <c:f>Total!$B$157:$G$157</c:f>
              <c:numCache>
                <c:formatCode>0.00</c:formatCode>
                <c:ptCount val="6"/>
                <c:pt idx="0">
                  <c:v>17.934638834951436</c:v>
                </c:pt>
                <c:pt idx="1">
                  <c:v>28.894047572815527</c:v>
                </c:pt>
                <c:pt idx="2">
                  <c:v>16.402203649964289</c:v>
                </c:pt>
                <c:pt idx="3">
                  <c:v>4.0733009708737873</c:v>
                </c:pt>
                <c:pt idx="4">
                  <c:v>11.68058252427185</c:v>
                </c:pt>
                <c:pt idx="5">
                  <c:v>-14.317453618235836</c:v>
                </c:pt>
              </c:numCache>
            </c:numRef>
          </c:val>
        </c:ser>
        <c:ser>
          <c:idx val="1"/>
          <c:order val="1"/>
          <c:tx>
            <c:strRef>
              <c:f>Total!$A$158</c:f>
              <c:strCache>
                <c:ptCount val="1"/>
                <c:pt idx="0">
                  <c:v>Linden</c:v>
                </c:pt>
              </c:strCache>
            </c:strRef>
          </c:tx>
          <c:cat>
            <c:strRef>
              <c:f>Total!$B$156:$G$156</c:f>
              <c:strCache>
                <c:ptCount val="6"/>
                <c:pt idx="0">
                  <c:v>Glucose</c:v>
                </c:pt>
                <c:pt idx="1">
                  <c:v>Fructose</c:v>
                </c:pt>
                <c:pt idx="2">
                  <c:v>Moisture</c:v>
                </c:pt>
                <c:pt idx="3">
                  <c:v>pH</c:v>
                </c:pt>
                <c:pt idx="4">
                  <c:v>Free acidity</c:v>
                </c:pt>
                <c:pt idx="5">
                  <c:v>Specific optical rotation</c:v>
                </c:pt>
              </c:strCache>
            </c:strRef>
          </c:cat>
          <c:val>
            <c:numRef>
              <c:f>Total!$B$158:$G$158</c:f>
              <c:numCache>
                <c:formatCode>0.00</c:formatCode>
                <c:ptCount val="6"/>
                <c:pt idx="0">
                  <c:v>24.655214285714287</c:v>
                </c:pt>
                <c:pt idx="1">
                  <c:v>35.517128571428515</c:v>
                </c:pt>
                <c:pt idx="2">
                  <c:v>16.513712990748029</c:v>
                </c:pt>
                <c:pt idx="3">
                  <c:v>4.6914285714285695</c:v>
                </c:pt>
                <c:pt idx="4">
                  <c:v>14.257142857142856</c:v>
                </c:pt>
                <c:pt idx="5">
                  <c:v>-9.5240318193335991</c:v>
                </c:pt>
              </c:numCache>
            </c:numRef>
          </c:val>
        </c:ser>
        <c:ser>
          <c:idx val="2"/>
          <c:order val="2"/>
          <c:tx>
            <c:strRef>
              <c:f>Total!$A$159</c:f>
              <c:strCache>
                <c:ptCount val="1"/>
                <c:pt idx="0">
                  <c:v>Sunflower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Total!$B$156:$G$156</c:f>
              <c:strCache>
                <c:ptCount val="6"/>
                <c:pt idx="0">
                  <c:v>Glucose</c:v>
                </c:pt>
                <c:pt idx="1">
                  <c:v>Fructose</c:v>
                </c:pt>
                <c:pt idx="2">
                  <c:v>Moisture</c:v>
                </c:pt>
                <c:pt idx="3">
                  <c:v>pH</c:v>
                </c:pt>
                <c:pt idx="4">
                  <c:v>Free acidity</c:v>
                </c:pt>
                <c:pt idx="5">
                  <c:v>Specific optical rotation</c:v>
                </c:pt>
              </c:strCache>
            </c:strRef>
          </c:cat>
          <c:val>
            <c:numRef>
              <c:f>Total!$B$159:$G$159</c:f>
              <c:numCache>
                <c:formatCode>0.00</c:formatCode>
                <c:ptCount val="6"/>
                <c:pt idx="0">
                  <c:v>21.728368749999987</c:v>
                </c:pt>
                <c:pt idx="1">
                  <c:v>26.808162500000002</c:v>
                </c:pt>
                <c:pt idx="2">
                  <c:v>17.890389662118711</c:v>
                </c:pt>
                <c:pt idx="3">
                  <c:v>3.4481250000000006</c:v>
                </c:pt>
                <c:pt idx="4">
                  <c:v>27.924999999999986</c:v>
                </c:pt>
                <c:pt idx="5">
                  <c:v>-17.274233868920589</c:v>
                </c:pt>
              </c:numCache>
            </c:numRef>
          </c:val>
        </c:ser>
        <c:ser>
          <c:idx val="3"/>
          <c:order val="3"/>
          <c:tx>
            <c:strRef>
              <c:f>Total!$A$160</c:f>
              <c:strCache>
                <c:ptCount val="1"/>
                <c:pt idx="0">
                  <c:v>Polyfloral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Total!$B$156:$G$156</c:f>
              <c:strCache>
                <c:ptCount val="6"/>
                <c:pt idx="0">
                  <c:v>Glucose</c:v>
                </c:pt>
                <c:pt idx="1">
                  <c:v>Fructose</c:v>
                </c:pt>
                <c:pt idx="2">
                  <c:v>Moisture</c:v>
                </c:pt>
                <c:pt idx="3">
                  <c:v>pH</c:v>
                </c:pt>
                <c:pt idx="4">
                  <c:v>Free acidity</c:v>
                </c:pt>
                <c:pt idx="5">
                  <c:v>Specific optical rotation</c:v>
                </c:pt>
              </c:strCache>
            </c:strRef>
          </c:cat>
          <c:val>
            <c:numRef>
              <c:f>Total!$B$160:$G$160</c:f>
              <c:numCache>
                <c:formatCode>0.00</c:formatCode>
                <c:ptCount val="6"/>
                <c:pt idx="0">
                  <c:v>19.498253731343258</c:v>
                </c:pt>
                <c:pt idx="1">
                  <c:v>28.955777611940274</c:v>
                </c:pt>
                <c:pt idx="2">
                  <c:v>16.647354520899597</c:v>
                </c:pt>
                <c:pt idx="3">
                  <c:v>3.9314925373134324</c:v>
                </c:pt>
                <c:pt idx="4">
                  <c:v>26.267164179104491</c:v>
                </c:pt>
                <c:pt idx="5">
                  <c:v>-12.004947011973869</c:v>
                </c:pt>
              </c:numCache>
            </c:numRef>
          </c:val>
        </c:ser>
        <c:axId val="68754432"/>
        <c:axId val="68764416"/>
      </c:barChart>
      <c:catAx>
        <c:axId val="68754432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68764416"/>
        <c:crosses val="autoZero"/>
        <c:auto val="1"/>
        <c:lblAlgn val="ctr"/>
        <c:lblOffset val="100"/>
      </c:catAx>
      <c:valAx>
        <c:axId val="68764416"/>
        <c:scaling>
          <c:orientation val="minMax"/>
        </c:scaling>
        <c:axPos val="l"/>
        <c:numFmt formatCode="0.00" sourceLinked="1"/>
        <c:tickLblPos val="nextTo"/>
        <c:crossAx val="68754432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Total!$A$163</c:f>
              <c:strCache>
                <c:ptCount val="1"/>
                <c:pt idx="0">
                  <c:v>Acacia</c:v>
                </c:pt>
              </c:strCache>
            </c:strRef>
          </c:tx>
          <c:cat>
            <c:strRef>
              <c:f>Total!$B$162:$I$162</c:f>
              <c:strCache>
                <c:ptCount val="8"/>
                <c:pt idx="0">
                  <c:v>Trechalose</c:v>
                </c:pt>
                <c:pt idx="1">
                  <c:v>Saccharose</c:v>
                </c:pt>
                <c:pt idx="2">
                  <c:v>Isomaltose</c:v>
                </c:pt>
                <c:pt idx="3">
                  <c:v>Melesitose</c:v>
                </c:pt>
                <c:pt idx="4">
                  <c:v>gent+tur</c:v>
                </c:pt>
                <c:pt idx="5">
                  <c:v>Isomaltotriose</c:v>
                </c:pt>
                <c:pt idx="6">
                  <c:v>Maltose</c:v>
                </c:pt>
                <c:pt idx="7">
                  <c:v>Electrical conductivity</c:v>
                </c:pt>
              </c:strCache>
            </c:strRef>
          </c:cat>
          <c:val>
            <c:numRef>
              <c:f>Total!$B$163:$I$163</c:f>
              <c:numCache>
                <c:formatCode>0.00</c:formatCode>
                <c:ptCount val="8"/>
                <c:pt idx="0">
                  <c:v>1.2280481391585787E-2</c:v>
                </c:pt>
                <c:pt idx="1">
                  <c:v>0.68841385246722053</c:v>
                </c:pt>
                <c:pt idx="2">
                  <c:v>0.57606213592232869</c:v>
                </c:pt>
                <c:pt idx="3">
                  <c:v>1.3322980582524258</c:v>
                </c:pt>
                <c:pt idx="4">
                  <c:v>1.0507669902912622</c:v>
                </c:pt>
                <c:pt idx="5">
                  <c:v>0.17067408189109357</c:v>
                </c:pt>
                <c:pt idx="6">
                  <c:v>1.802666019417474</c:v>
                </c:pt>
                <c:pt idx="7">
                  <c:v>0.17495145631067971</c:v>
                </c:pt>
              </c:numCache>
            </c:numRef>
          </c:val>
        </c:ser>
        <c:ser>
          <c:idx val="1"/>
          <c:order val="1"/>
          <c:tx>
            <c:strRef>
              <c:f>Total!$A$164</c:f>
              <c:strCache>
                <c:ptCount val="1"/>
                <c:pt idx="0">
                  <c:v>Linden</c:v>
                </c:pt>
              </c:strCache>
            </c:strRef>
          </c:tx>
          <c:cat>
            <c:strRef>
              <c:f>Total!$B$162:$I$162</c:f>
              <c:strCache>
                <c:ptCount val="8"/>
                <c:pt idx="0">
                  <c:v>Trechalose</c:v>
                </c:pt>
                <c:pt idx="1">
                  <c:v>Saccharose</c:v>
                </c:pt>
                <c:pt idx="2">
                  <c:v>Isomaltose</c:v>
                </c:pt>
                <c:pt idx="3">
                  <c:v>Melesitose</c:v>
                </c:pt>
                <c:pt idx="4">
                  <c:v>gent+tur</c:v>
                </c:pt>
                <c:pt idx="5">
                  <c:v>Isomaltotriose</c:v>
                </c:pt>
                <c:pt idx="6">
                  <c:v>Maltose</c:v>
                </c:pt>
                <c:pt idx="7">
                  <c:v>Electrical conductivity</c:v>
                </c:pt>
              </c:strCache>
            </c:strRef>
          </c:cat>
          <c:val>
            <c:numRef>
              <c:f>Total!$B$164:$I$164</c:f>
              <c:numCache>
                <c:formatCode>0.00</c:formatCode>
                <c:ptCount val="8"/>
                <c:pt idx="0">
                  <c:v>4.4142857142857143E-2</c:v>
                </c:pt>
                <c:pt idx="1">
                  <c:v>0.41332857142857216</c:v>
                </c:pt>
                <c:pt idx="2">
                  <c:v>1.4544571428571429</c:v>
                </c:pt>
                <c:pt idx="3">
                  <c:v>1.5027571428571431</c:v>
                </c:pt>
                <c:pt idx="4">
                  <c:v>2.0057571428571452</c:v>
                </c:pt>
                <c:pt idx="5">
                  <c:v>0.23977142857142894</c:v>
                </c:pt>
                <c:pt idx="6">
                  <c:v>0.6427714285714301</c:v>
                </c:pt>
                <c:pt idx="7">
                  <c:v>0.64728571428571513</c:v>
                </c:pt>
              </c:numCache>
            </c:numRef>
          </c:val>
        </c:ser>
        <c:ser>
          <c:idx val="2"/>
          <c:order val="2"/>
          <c:tx>
            <c:strRef>
              <c:f>Total!$A$165</c:f>
              <c:strCache>
                <c:ptCount val="1"/>
                <c:pt idx="0">
                  <c:v>Sunflower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Total!$B$162:$I$162</c:f>
              <c:strCache>
                <c:ptCount val="8"/>
                <c:pt idx="0">
                  <c:v>Trechalose</c:v>
                </c:pt>
                <c:pt idx="1">
                  <c:v>Saccharose</c:v>
                </c:pt>
                <c:pt idx="2">
                  <c:v>Isomaltose</c:v>
                </c:pt>
                <c:pt idx="3">
                  <c:v>Melesitose</c:v>
                </c:pt>
                <c:pt idx="4">
                  <c:v>gent+tur</c:v>
                </c:pt>
                <c:pt idx="5">
                  <c:v>Isomaltotriose</c:v>
                </c:pt>
                <c:pt idx="6">
                  <c:v>Maltose</c:v>
                </c:pt>
                <c:pt idx="7">
                  <c:v>Electrical conductivity</c:v>
                </c:pt>
              </c:strCache>
            </c:strRef>
          </c:cat>
          <c:val>
            <c:numRef>
              <c:f>Total!$B$165:$I$165</c:f>
              <c:numCache>
                <c:formatCode>0.00</c:formatCode>
                <c:ptCount val="8"/>
                <c:pt idx="0">
                  <c:v>3.4443750000000002E-2</c:v>
                </c:pt>
                <c:pt idx="1">
                  <c:v>0.53220580357142944</c:v>
                </c:pt>
                <c:pt idx="2">
                  <c:v>0.198125</c:v>
                </c:pt>
                <c:pt idx="3">
                  <c:v>0.45024374999999994</c:v>
                </c:pt>
                <c:pt idx="4">
                  <c:v>0.37088125000000038</c:v>
                </c:pt>
                <c:pt idx="5">
                  <c:v>5.9064285714285791E-2</c:v>
                </c:pt>
                <c:pt idx="6">
                  <c:v>1.1718500000000001</c:v>
                </c:pt>
                <c:pt idx="7">
                  <c:v>0.31281250000000077</c:v>
                </c:pt>
              </c:numCache>
            </c:numRef>
          </c:val>
        </c:ser>
        <c:ser>
          <c:idx val="3"/>
          <c:order val="3"/>
          <c:tx>
            <c:strRef>
              <c:f>Total!$A$166</c:f>
              <c:strCache>
                <c:ptCount val="1"/>
                <c:pt idx="0">
                  <c:v>Polyfloral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Total!$B$162:$I$162</c:f>
              <c:strCache>
                <c:ptCount val="8"/>
                <c:pt idx="0">
                  <c:v>Trechalose</c:v>
                </c:pt>
                <c:pt idx="1">
                  <c:v>Saccharose</c:v>
                </c:pt>
                <c:pt idx="2">
                  <c:v>Isomaltose</c:v>
                </c:pt>
                <c:pt idx="3">
                  <c:v>Melesitose</c:v>
                </c:pt>
                <c:pt idx="4">
                  <c:v>gent+tur</c:v>
                </c:pt>
                <c:pt idx="5">
                  <c:v>Isomaltotriose</c:v>
                </c:pt>
                <c:pt idx="6">
                  <c:v>Maltose</c:v>
                </c:pt>
                <c:pt idx="7">
                  <c:v>Electrical conductivity</c:v>
                </c:pt>
              </c:strCache>
            </c:strRef>
          </c:cat>
          <c:val>
            <c:numRef>
              <c:f>Total!$B$166:$I$166</c:f>
              <c:numCache>
                <c:formatCode>0.00</c:formatCode>
                <c:ptCount val="8"/>
                <c:pt idx="0">
                  <c:v>0.12262537313432839</c:v>
                </c:pt>
                <c:pt idx="1">
                  <c:v>0.54177230769230766</c:v>
                </c:pt>
                <c:pt idx="2">
                  <c:v>0.62270000000000114</c:v>
                </c:pt>
                <c:pt idx="3">
                  <c:v>1.1288582089552259</c:v>
                </c:pt>
                <c:pt idx="4">
                  <c:v>1.0002999999999982</c:v>
                </c:pt>
                <c:pt idx="5">
                  <c:v>0.18699230769230818</c:v>
                </c:pt>
                <c:pt idx="6">
                  <c:v>1.0621641791044778</c:v>
                </c:pt>
                <c:pt idx="7">
                  <c:v>0.41735820895522441</c:v>
                </c:pt>
              </c:numCache>
            </c:numRef>
          </c:val>
        </c:ser>
        <c:axId val="68781952"/>
        <c:axId val="68783488"/>
      </c:barChart>
      <c:catAx>
        <c:axId val="68781952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68783488"/>
        <c:crosses val="autoZero"/>
        <c:auto val="1"/>
        <c:lblAlgn val="ctr"/>
        <c:lblOffset val="100"/>
      </c:catAx>
      <c:valAx>
        <c:axId val="68783488"/>
        <c:scaling>
          <c:orientation val="minMax"/>
        </c:scaling>
        <c:axPos val="l"/>
        <c:numFmt formatCode="0.00" sourceLinked="1"/>
        <c:tickLblPos val="nextTo"/>
        <c:crossAx val="68781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3346456692916"/>
          <c:y val="5.4787839020122603E-2"/>
          <c:w val="0.16199868766404199"/>
          <c:h val="0.33486876640420049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image" Target="../media/image5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sr-Latn-CS"/>
              <a:t>Click to edit Master subtitle style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sr-Latn-CS"/>
              <a:t>Click to edit Master title style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8D37E-256F-4951-ACCD-C3B03E42D746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DF52-957A-4C5A-8FA6-18CDB733411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F09B8-0DB7-4F4A-84B5-2ED78DA0E1D8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B56ED-166E-45B6-9BE8-DBA8E08DDB50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BB3A0-19BF-4B9C-8E63-57452C4B7B5F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4E0C7-55D2-49F9-90F3-C6314C2A6CDC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102D1-C423-4AD8-82B2-C33A13EA0583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77F9A-4488-4C7E-B0BA-1DAA5D4E9EF3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ABFE2-F043-4E0D-A1E1-F2C99C5D1CFD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EB945-9018-466D-A654-3CCDD986A466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4218-654D-4DEA-A854-F3DD5DA5381B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8F74E-0DE8-4FC4-851E-883732482081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45B80-06CA-4038-8899-DFAE777B628B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24579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0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1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2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3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4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5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6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7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3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4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6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7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8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599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0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1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2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3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4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5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6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7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8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09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10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11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  <p:sp>
          <p:nvSpPr>
            <p:cNvPr id="24612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  <a:cs typeface="+mn-cs"/>
              </a:endParaRPr>
            </a:p>
          </p:txBody>
        </p:sp>
      </p:grpSp>
      <p:sp>
        <p:nvSpPr>
          <p:cNvPr id="24613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smtClean="0"/>
              <a:t>Click to edit Master title style</a:t>
            </a:r>
          </a:p>
        </p:txBody>
      </p:sp>
      <p:sp>
        <p:nvSpPr>
          <p:cNvPr id="24614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</a:p>
        </p:txBody>
      </p:sp>
      <p:sp>
        <p:nvSpPr>
          <p:cNvPr id="24615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Tahoma" charset="0"/>
                <a:cs typeface="+mn-cs"/>
              </a:defRPr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cs typeface="+mn-cs"/>
              </a:defRPr>
            </a:lvl1pPr>
          </a:lstStyle>
          <a:p>
            <a:pPr>
              <a:defRPr/>
            </a:pPr>
            <a:fld id="{44E60E21-DA1E-4D85-83F0-B8AEA0591EF4}" type="slidenum">
              <a:rPr lang="sr-Latn-CS"/>
              <a:pPr>
                <a:defRPr/>
              </a:pPr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6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8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9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Microsoft_Office_Word_97_-_2003_Document11.doc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7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Microsoft_Office_Word_97_-_2003_Document18.doc"/><Relationship Id="rId4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8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4" Type="http://schemas.openxmlformats.org/officeDocument/2006/relationships/oleObject" Target="../embeddings/Microsoft_Office_Excel_97-2003_Worksheet29.xls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721798" y="2565400"/>
            <a:ext cx="795281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sr-Cyrl-RS" sz="4400" b="1" dirty="0" smtClean="0">
                <a:solidFill>
                  <a:schemeClr val="tx2">
                    <a:lumMod val="50000"/>
                  </a:schemeClr>
                </a:solidFill>
              </a:rPr>
              <a:t>брада </a:t>
            </a:r>
            <a:r>
              <a:rPr lang="sr-Cyrl-RS" sz="4400" b="1" dirty="0">
                <a:solidFill>
                  <a:schemeClr val="tx2">
                    <a:lumMod val="50000"/>
                  </a:schemeClr>
                </a:solidFill>
              </a:rPr>
              <a:t>резултата </a:t>
            </a:r>
            <a:r>
              <a:rPr lang="sr-Cyrl-RS" sz="4400" b="1" dirty="0" smtClean="0">
                <a:solidFill>
                  <a:schemeClr val="tx2">
                    <a:lumMod val="50000"/>
                  </a:schemeClr>
                </a:solidFill>
              </a:rPr>
              <a:t>мерења</a:t>
            </a:r>
            <a:endParaRPr lang="sr-Latn-CS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471863" y="5678488"/>
            <a:ext cx="29059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sr-Cyrl-RS" dirty="0">
                <a:solidFill>
                  <a:schemeClr val="tx2">
                    <a:lumMod val="50000"/>
                  </a:schemeClr>
                </a:solidFill>
              </a:rPr>
              <a:t>Школска </a:t>
            </a:r>
            <a:r>
              <a:rPr lang="sr-Cyrl-RS" dirty="0" smtClean="0">
                <a:solidFill>
                  <a:schemeClr val="tx2">
                    <a:lumMod val="50000"/>
                  </a:schemeClr>
                </a:solidFill>
              </a:rPr>
              <a:t>201</a:t>
            </a:r>
            <a:r>
              <a:rPr lang="sr-Cyrl-RS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r>
              <a:rPr lang="sr-Cyrl-RS" dirty="0" smtClean="0">
                <a:solidFill>
                  <a:schemeClr val="tx2">
                    <a:lumMod val="50000"/>
                  </a:schemeClr>
                </a:solidFill>
              </a:rPr>
              <a:t>/14.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</a:rPr>
              <a:t>година</a:t>
            </a:r>
            <a:endParaRPr lang="sr-Latn-C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914400"/>
            <a:ext cx="50403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sr-Cyrl-RS" dirty="0">
                <a:solidFill>
                  <a:schemeClr val="tx2">
                    <a:lumMod val="50000"/>
                  </a:schemeClr>
                </a:solidFill>
              </a:rPr>
              <a:t>Универзитет у Београду – Хемијски факултет</a:t>
            </a:r>
            <a:endParaRPr lang="sr-Latn-RS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defRPr/>
            </a:pPr>
            <a:r>
              <a:rPr lang="sr-Cyrl-RS" dirty="0">
                <a:solidFill>
                  <a:schemeClr val="tx2">
                    <a:lumMod val="50000"/>
                  </a:schemeClr>
                </a:solidFill>
              </a:rPr>
              <a:t>Катедра за </a:t>
            </a:r>
            <a:r>
              <a:rPr lang="sr-Cyrl-RS" dirty="0" smtClean="0">
                <a:solidFill>
                  <a:schemeClr val="tx2">
                    <a:lumMod val="50000"/>
                  </a:schemeClr>
                </a:solidFill>
              </a:rPr>
              <a:t>Аналитичку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</a:rPr>
              <a:t>хемију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7"/>
          <p:cNvSpPr txBox="1">
            <a:spLocks noChangeArrowheads="1"/>
          </p:cNvSpPr>
          <p:nvPr/>
        </p:nvSpPr>
        <p:spPr bwMode="auto">
          <a:xfrm>
            <a:off x="1095375" y="788988"/>
            <a:ext cx="6862763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>
                <a:solidFill>
                  <a:srgbClr val="003366"/>
                </a:solidFill>
              </a:rPr>
              <a:t>XVII</a:t>
            </a:r>
            <a:r>
              <a:rPr lang="sr-Cyrl-CS" sz="2800">
                <a:solidFill>
                  <a:srgbClr val="003366"/>
                </a:solidFill>
              </a:rPr>
              <a:t> век:	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немачка “</a:t>
            </a:r>
            <a:r>
              <a:rPr lang="sr-Cyrl-CS" sz="2800" b="1">
                <a:solidFill>
                  <a:srgbClr val="003366"/>
                </a:solidFill>
              </a:rPr>
              <a:t>Универзитетска статистика</a:t>
            </a:r>
            <a:r>
              <a:rPr lang="sr-Cyrl-CS" sz="2800">
                <a:solidFill>
                  <a:srgbClr val="003366"/>
                </a:solidFill>
              </a:rPr>
              <a:t>”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(</a:t>
            </a:r>
            <a:r>
              <a:rPr lang="sr-Cyrl-CS" sz="2400">
                <a:solidFill>
                  <a:srgbClr val="003366"/>
                </a:solidFill>
              </a:rPr>
              <a:t>систематизација података о становништву</a:t>
            </a:r>
          </a:p>
          <a:p>
            <a:pPr>
              <a:lnSpc>
                <a:spcPct val="125000"/>
              </a:lnSpc>
            </a:pPr>
            <a:r>
              <a:rPr lang="sr-Cyrl-CS" sz="2400">
                <a:solidFill>
                  <a:srgbClr val="003366"/>
                </a:solidFill>
              </a:rPr>
              <a:t>и привреди у циљу вођења државне политике</a:t>
            </a:r>
            <a:r>
              <a:rPr lang="sr-Cyrl-CS" sz="2800">
                <a:solidFill>
                  <a:srgbClr val="003366"/>
                </a:solidFill>
              </a:rPr>
              <a:t>)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енглеска “</a:t>
            </a:r>
            <a:r>
              <a:rPr lang="sr-Cyrl-CS" sz="2800" b="1">
                <a:solidFill>
                  <a:srgbClr val="003366"/>
                </a:solidFill>
              </a:rPr>
              <a:t>Политичка аритметика</a:t>
            </a:r>
            <a:r>
              <a:rPr lang="sr-Cyrl-CS" sz="2800">
                <a:solidFill>
                  <a:srgbClr val="003366"/>
                </a:solidFill>
              </a:rPr>
              <a:t>”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(</a:t>
            </a:r>
            <a:r>
              <a:rPr lang="sr-Cyrl-CS" sz="2400">
                <a:solidFill>
                  <a:srgbClr val="003366"/>
                </a:solidFill>
              </a:rPr>
              <a:t>научно сазнање о друштву; откривање </a:t>
            </a:r>
          </a:p>
          <a:p>
            <a:pPr>
              <a:lnSpc>
                <a:spcPct val="125000"/>
              </a:lnSpc>
            </a:pPr>
            <a:r>
              <a:rPr lang="sr-Cyrl-CS" sz="2400">
                <a:solidFill>
                  <a:srgbClr val="003366"/>
                </a:solidFill>
              </a:rPr>
              <a:t>законитости у понашању посматраних појава</a:t>
            </a:r>
            <a:r>
              <a:rPr lang="sr-Cyrl-CS" sz="2800">
                <a:solidFill>
                  <a:srgbClr val="003366"/>
                </a:solidFill>
              </a:rPr>
              <a:t>)</a:t>
            </a:r>
          </a:p>
          <a:p>
            <a:pPr>
              <a:lnSpc>
                <a:spcPct val="125000"/>
              </a:lnSpc>
            </a:pPr>
            <a:endParaRPr lang="sr-Cyrl-CS" sz="2800">
              <a:solidFill>
                <a:srgbClr val="003366"/>
              </a:solidFill>
            </a:endParaRP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крај </a:t>
            </a:r>
            <a:r>
              <a:rPr lang="en-US" sz="2800">
                <a:solidFill>
                  <a:srgbClr val="003366"/>
                </a:solidFill>
              </a:rPr>
              <a:t>XVIII</a:t>
            </a:r>
            <a:r>
              <a:rPr lang="sr-Cyrl-CS" sz="2800">
                <a:solidFill>
                  <a:srgbClr val="003366"/>
                </a:solidFill>
              </a:rPr>
              <a:t> – почетак </a:t>
            </a:r>
            <a:r>
              <a:rPr lang="en-US" sz="2800">
                <a:solidFill>
                  <a:srgbClr val="003366"/>
                </a:solidFill>
              </a:rPr>
              <a:t>XIX</a:t>
            </a:r>
            <a:r>
              <a:rPr lang="sr-Cyrl-CS" sz="2800">
                <a:solidFill>
                  <a:srgbClr val="003366"/>
                </a:solidFill>
              </a:rPr>
              <a:t> века: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	</a:t>
            </a: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 </a:t>
            </a:r>
            <a:r>
              <a:rPr lang="sr-Cyrl-CS" sz="2800">
                <a:solidFill>
                  <a:srgbClr val="003366"/>
                </a:solidFill>
              </a:rPr>
              <a:t>интензивнији развој</a:t>
            </a:r>
            <a:endParaRPr lang="en-US" sz="280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Cyrl-RS" sz="3200" dirty="0" smtClean="0">
                <a:solidFill>
                  <a:srgbClr val="002060"/>
                </a:solidFill>
              </a:rPr>
              <a:t>Зашто нам је потребна статистика?</a:t>
            </a:r>
            <a:endParaRPr lang="sr-Latn-CS" sz="3200" dirty="0">
              <a:solidFill>
                <a:srgbClr val="002060"/>
              </a:solidFill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3671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sr-Cyrl-R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Праћење стручне и научне литературе</a:t>
            </a: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sr-Cyrl-R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Обрада експерименталних резултата</a:t>
            </a: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</a:t>
            </a:r>
            <a:r>
              <a:rPr lang="sr-Latn-C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pitchFamily="18" charset="2"/>
              </a:rPr>
              <a:t></a:t>
            </a:r>
            <a:r>
              <a:rPr lang="sr-Cyrl-R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pitchFamily="18" charset="2"/>
              </a:rPr>
              <a:t>ДЕСКРИПТИВНА СТАТИСТИКА</a:t>
            </a: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sr-Cyrl-R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pitchFamily="18" charset="2"/>
              </a:rPr>
              <a:t>Закључивање од посебног ка општем</a:t>
            </a: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pitchFamily="18" charset="2"/>
              </a:rPr>
              <a:t>	 </a:t>
            </a:r>
            <a:r>
              <a:rPr lang="sr-Cyrl-R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pitchFamily="18" charset="2"/>
              </a:rPr>
              <a:t>ИНФЕРЕНЦИЈАЛНА СТАТИСТИКА</a:t>
            </a: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sr-Cyrl-R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Wingdings 3" pitchFamily="18" charset="2"/>
              </a:rPr>
              <a:t>Планирање истраживања (експеримента)</a:t>
            </a: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Wingdings 3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87624" y="908720"/>
          <a:ext cx="6984775" cy="5661255"/>
        </p:xfrm>
        <a:graphic>
          <a:graphicData uri="http://schemas.openxmlformats.org/drawingml/2006/table">
            <a:tbl>
              <a:tblPr/>
              <a:tblGrid>
                <a:gridCol w="1325331"/>
                <a:gridCol w="1325331"/>
                <a:gridCol w="1325331"/>
                <a:gridCol w="1504391"/>
                <a:gridCol w="1504391"/>
              </a:tblGrid>
              <a:tr h="333015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Variable</a:t>
                      </a: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Statistics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Honey type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Acacia (n = 167)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Linden (n = 11)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Sunflower (n = 23)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15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Moisture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Median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16.12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17.35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17.98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Mean ± SD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16.48 ± 1.3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17.41 ± 2.5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18.07 ± 1.5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Range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13.90 - 20.57</a:t>
                      </a: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13.41 - 22.48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15.50 - 20.63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15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Electrical conductivity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[mScm-1]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Median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0.14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0.67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0.32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Mean ± SD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0.16 ± 0.067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0.64 ± 0.1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0.31 ± 0.1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Range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0.10 - 0.69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0.30 - 0.76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0.19 - 0.55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15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pH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Median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4.08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4.63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3.39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Mean ± SD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4.07 ± 0.26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4.56 ± 0.4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3.49 ± 0.3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Range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3.49 - 5.85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3.98 - 5.40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3.17 - 4.14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15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Free acidity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[meq/kg ]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Median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11.20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25.65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Mean ± SD</a:t>
                      </a: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11.64 ± 2.5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14.93 ± 5.7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27.16 ± 7.1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Range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7.80 - 29.60</a:t>
                      </a: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8.20 - 26.20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11.00 - 42.70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15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Optical rotation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[α 20]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Median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-14.49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-10.35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-16.90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Mean ± SD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-14.47 ± 2.4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-10.10 ± 2.8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-16.50 ± 3.0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3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Range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(-27.21)–(-8.77)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(-14.85)–(-5.02)</a:t>
                      </a:r>
                      <a:endParaRPr lang="en-US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(-22.77)–(-10.67)</a:t>
                      </a:r>
                      <a:endParaRPr lang="en-US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9623" marR="2962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1259632" y="260648"/>
            <a:ext cx="6445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Table 1.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Parameters of descriptive statistics</a:t>
            </a:r>
            <a:endParaRPr lang="en-US" sz="2800" dirty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425" y="908720"/>
            <a:ext cx="1403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Our studies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30313" y="836712"/>
            <a:ext cx="899358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5720" y="1285860"/>
            <a:ext cx="7191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Collected 380 honey samples of different botanical and geographical origin</a:t>
            </a:r>
          </a:p>
        </p:txBody>
      </p:sp>
      <p:grpSp>
        <p:nvGrpSpPr>
          <p:cNvPr id="3" name="Group 24"/>
          <p:cNvGrpSpPr/>
          <p:nvPr/>
        </p:nvGrpSpPr>
        <p:grpSpPr>
          <a:xfrm>
            <a:off x="71407" y="2428868"/>
            <a:ext cx="9072593" cy="3143272"/>
            <a:chOff x="428596" y="2143116"/>
            <a:chExt cx="8001024" cy="2743200"/>
          </a:xfrm>
        </p:grpSpPr>
        <p:graphicFrame>
          <p:nvGraphicFramePr>
            <p:cNvPr id="23" name="Chart 22"/>
            <p:cNvGraphicFramePr/>
            <p:nvPr/>
          </p:nvGraphicFramePr>
          <p:xfrm>
            <a:off x="428596" y="2143116"/>
            <a:ext cx="35719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4" name="Chart 23"/>
            <p:cNvGraphicFramePr/>
            <p:nvPr/>
          </p:nvGraphicFramePr>
          <p:xfrm>
            <a:off x="3857620" y="2143116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425" y="908720"/>
            <a:ext cx="1403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Our studies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50412" y="404664"/>
            <a:ext cx="899358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5720" y="1285860"/>
            <a:ext cx="478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PCA Principal component analysis – sugar profile </a:t>
            </a:r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2" cstate="print"/>
          <a:srcRect l="7441" r="5753"/>
          <a:stretch>
            <a:fillRect/>
          </a:stretch>
        </p:blipFill>
        <p:spPr bwMode="auto">
          <a:xfrm>
            <a:off x="142844" y="1428736"/>
            <a:ext cx="471490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/>
          <p:nvPr/>
        </p:nvPicPr>
        <p:blipFill>
          <a:blip r:embed="rId3" cstate="print"/>
          <a:srcRect l="13641" r="14434"/>
          <a:stretch>
            <a:fillRect/>
          </a:stretch>
        </p:blipFill>
        <p:spPr bwMode="auto">
          <a:xfrm>
            <a:off x="4857752" y="1428736"/>
            <a:ext cx="428624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57159" y="5003801"/>
          <a:ext cx="8001054" cy="160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7"/>
                <a:gridCol w="1143008"/>
                <a:gridCol w="928694"/>
                <a:gridCol w="714380"/>
                <a:gridCol w="1714512"/>
                <a:gridCol w="928693"/>
              </a:tblGrid>
              <a:tr h="5040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0" i="0" u="none" strike="noStrike" kern="1200" dirty="0" smtClean="0">
                          <a:solidFill>
                            <a:srgbClr val="002060"/>
                          </a:solidFill>
                          <a:latin typeface="Arial"/>
                          <a:ea typeface="+mn-ea"/>
                          <a:cs typeface="+mn-cs"/>
                        </a:rPr>
                        <a:t>Honey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latin typeface="Arial"/>
                        </a:rPr>
                        <a:t>Melezitose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Glucose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Fructose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latin typeface="Arial"/>
                        </a:rPr>
                        <a:t>Gentiobiose+Turanose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2060"/>
                          </a:solidFill>
                          <a:latin typeface="Arial"/>
                        </a:rPr>
                        <a:t>Isomaltose</a:t>
                      </a:r>
                      <a:endParaRPr lang="en-US" sz="12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Acacia (</a:t>
                      </a:r>
                      <a:r>
                        <a:rPr lang="en-US" sz="1200" dirty="0" err="1" smtClean="0"/>
                        <a:t>Robinia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pseudoacacia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latin typeface="Arial"/>
                        </a:rPr>
                        <a:t>1.33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17.93↓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28.89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1.05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0.58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Linden (</a:t>
                      </a:r>
                      <a:r>
                        <a:rPr lang="en-US" sz="1200" dirty="0" err="1" smtClean="0"/>
                        <a:t>Tilia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cordata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1.50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latin typeface="Arial"/>
                        </a:rPr>
                        <a:t>24.66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35.52→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2.01→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1.45→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Sunflower (</a:t>
                      </a:r>
                      <a:r>
                        <a:rPr lang="en-US" sz="1200" dirty="0" err="1" smtClean="0"/>
                        <a:t>Heliantus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annuus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0.45↓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21.73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26.81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←0.37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2060"/>
                          </a:solidFill>
                          <a:latin typeface="Arial"/>
                        </a:rPr>
                        <a:t>←0.20</a:t>
                      </a:r>
                      <a:endParaRPr lang="en-US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Polyfoloral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latin typeface="Arial"/>
                        </a:rPr>
                        <a:t>1.13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latin typeface="Arial"/>
                        </a:rPr>
                        <a:t>19.50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28.96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latin typeface="Arial"/>
                        </a:rPr>
                        <a:t>1.00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latin typeface="Arial"/>
                        </a:rPr>
                        <a:t>0.62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rot="16200000" flipH="1">
            <a:off x="6465107" y="3107529"/>
            <a:ext cx="1143008" cy="785818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643702" y="2928934"/>
            <a:ext cx="928694" cy="714380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643702" y="2928934"/>
            <a:ext cx="357190" cy="214314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6643702" y="2714620"/>
            <a:ext cx="1071570" cy="214314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643702" y="2500306"/>
            <a:ext cx="1000132" cy="428628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6643702" y="2428868"/>
            <a:ext cx="785818" cy="500066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V="1">
            <a:off x="6393669" y="2678901"/>
            <a:ext cx="428628" cy="71438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V="1">
            <a:off x="6286512" y="2571744"/>
            <a:ext cx="642942" cy="71438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 flipH="1" flipV="1">
            <a:off x="6286512" y="2071678"/>
            <a:ext cx="1214446" cy="500066"/>
          </a:xfrm>
          <a:prstGeom prst="straightConnector1">
            <a:avLst/>
          </a:prstGeom>
          <a:ln w="3175"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908720"/>
            <a:ext cx="8229600" cy="53657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r-Latn-CS" sz="2800" dirty="0">
                <a:latin typeface="Times New Roman" pitchFamily="18" charset="0"/>
              </a:rPr>
              <a:t> “</a:t>
            </a: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Jedino statistički obrađeni podaci mogu imati naučnu vrednost.”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TAČNO, ALI</a:t>
            </a:r>
          </a:p>
          <a:p>
            <a:pPr eaLnBrk="1" hangingPunct="1">
              <a:defRPr/>
            </a:pP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	Statistička obrada NE GARANTUJE naučnu vrednost podataka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r-Latn-C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	“Statistika može biti samo pomoć, ali nikada zamena za zdrav razum”			(Blalock)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ph idx="4294967295"/>
          </p:nvPr>
        </p:nvGraphicFramePr>
        <p:xfrm>
          <a:off x="696913" y="404813"/>
          <a:ext cx="7645400" cy="5562600"/>
        </p:xfrm>
        <a:graphic>
          <a:graphicData uri="http://schemas.openxmlformats.org/presentationml/2006/ole">
            <p:oleObj spid="_x0000_s97282" name="Document" r:id="rId3" imgW="5740832" imgH="4177485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539750" y="549275"/>
            <a:ext cx="8175625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>
                <a:solidFill>
                  <a:srgbClr val="003366"/>
                </a:solidFill>
              </a:rPr>
              <a:t>~</a:t>
            </a:r>
            <a:r>
              <a:rPr lang="sr-Cyrl-CS" sz="2800">
                <a:solidFill>
                  <a:srgbClr val="003366"/>
                </a:solidFill>
              </a:rPr>
              <a:t> 1960: 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компјутеризација инструменталних метода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	 тзв. “експлозија података” у хемији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		 </a:t>
            </a:r>
            <a:r>
              <a:rPr lang="sr-Cyrl-CS" sz="2800" b="1">
                <a:solidFill>
                  <a:srgbClr val="003366"/>
                </a:solidFill>
                <a:sym typeface="Wingdings 3" pitchFamily="18" charset="2"/>
              </a:rPr>
              <a:t>хемометрија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	(примена математичких метода на 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		хемијске податке)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1972: уведен назив (</a:t>
            </a:r>
            <a:r>
              <a:rPr lang="en-US" sz="2800">
                <a:solidFill>
                  <a:srgbClr val="003366"/>
                </a:solidFill>
                <a:sym typeface="Wingdings 3" pitchFamily="18" charset="2"/>
              </a:rPr>
              <a:t>Wold</a:t>
            </a: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 и </a:t>
            </a:r>
            <a:r>
              <a:rPr lang="en-US" sz="2800">
                <a:solidFill>
                  <a:srgbClr val="003366"/>
                </a:solidFill>
                <a:sym typeface="Wingdings 3" pitchFamily="18" charset="2"/>
              </a:rPr>
              <a:t>Kowalski</a:t>
            </a: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)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1974: интернационално хемометријско друштво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  <a:sym typeface="Wingdings 3" pitchFamily="18" charset="2"/>
              </a:rPr>
              <a:t>1975: опис научне дисциплине</a:t>
            </a:r>
            <a:endParaRPr lang="en-US" sz="2800">
              <a:solidFill>
                <a:srgbClr val="003366"/>
              </a:solidFill>
              <a:sym typeface="Wingdings 3" pitchFamily="18" charset="2"/>
            </a:endParaRPr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5516563"/>
            <a:ext cx="6581775" cy="741362"/>
          </a:xfrm>
          <a:prstGeom prst="rect">
            <a:avLst/>
          </a:prstGeom>
          <a:noFill/>
          <a:ln w="57150" cmpd="thinThick">
            <a:solidFill>
              <a:srgbClr val="003366"/>
            </a:solidFill>
            <a:miter lim="800000"/>
            <a:headEnd/>
            <a:tailEnd/>
          </a:ln>
        </p:spPr>
      </p:pic>
      <p:sp>
        <p:nvSpPr>
          <p:cNvPr id="36868" name="Line 6"/>
          <p:cNvSpPr>
            <a:spLocks noChangeShapeType="1"/>
          </p:cNvSpPr>
          <p:nvPr/>
        </p:nvSpPr>
        <p:spPr bwMode="auto">
          <a:xfrm>
            <a:off x="5410200" y="6172200"/>
            <a:ext cx="647700" cy="0"/>
          </a:xfrm>
          <a:prstGeom prst="line">
            <a:avLst/>
          </a:prstGeom>
          <a:noFill/>
          <a:ln w="28575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900113" y="476250"/>
            <a:ext cx="38258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Серија конференција;</a:t>
            </a:r>
          </a:p>
          <a:p>
            <a:pPr>
              <a:lnSpc>
                <a:spcPct val="125000"/>
              </a:lnSpc>
            </a:pPr>
            <a:r>
              <a:rPr lang="sr-Cyrl-CS" sz="2800">
                <a:solidFill>
                  <a:srgbClr val="003366"/>
                </a:solidFill>
              </a:rPr>
              <a:t>Журнали ...</a:t>
            </a:r>
          </a:p>
          <a:p>
            <a:pPr>
              <a:lnSpc>
                <a:spcPct val="125000"/>
              </a:lnSpc>
            </a:pPr>
            <a:endParaRPr lang="sr-Latn-CS" sz="2800">
              <a:solidFill>
                <a:srgbClr val="003366"/>
              </a:solidFill>
            </a:endParaRPr>
          </a:p>
        </p:txBody>
      </p:sp>
      <p:pic>
        <p:nvPicPr>
          <p:cNvPr id="3789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716338"/>
            <a:ext cx="6999287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60800"/>
            <a:ext cx="3962400" cy="87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893" name="Rectangle 8"/>
          <p:cNvSpPr>
            <a:spLocks noChangeArrowheads="1"/>
          </p:cNvSpPr>
          <p:nvPr/>
        </p:nvSpPr>
        <p:spPr bwMode="auto">
          <a:xfrm>
            <a:off x="971550" y="2133600"/>
            <a:ext cx="6767513" cy="13239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2000" i="1" dirty="0">
                <a:latin typeface="Calibri" pitchFamily="34" charset="0"/>
              </a:rPr>
              <a:t>Journal of</a:t>
            </a:r>
            <a:r>
              <a:rPr lang="en-US" sz="2000" i="1" dirty="0">
                <a:latin typeface="Calibri" pitchFamily="34" charset="0"/>
              </a:rPr>
              <a:t> </a:t>
            </a:r>
            <a:r>
              <a:rPr lang="sr-Latn-CS" sz="2000" i="1" dirty="0">
                <a:latin typeface="Calibri" pitchFamily="34" charset="0"/>
              </a:rPr>
              <a:t>Chemical Information and Computer Sciences</a:t>
            </a:r>
            <a:r>
              <a:rPr lang="sr-Latn-CS" sz="2000" dirty="0">
                <a:latin typeface="Calibri" pitchFamily="34" charset="0"/>
              </a:rPr>
              <a:t>,</a:t>
            </a:r>
            <a:endParaRPr lang="en-US" sz="2000" dirty="0">
              <a:latin typeface="Calibri" pitchFamily="34" charset="0"/>
            </a:endParaRPr>
          </a:p>
          <a:p>
            <a:r>
              <a:rPr lang="sr-Latn-CS" sz="2000" i="1" dirty="0">
                <a:latin typeface="Calibri" pitchFamily="34" charset="0"/>
              </a:rPr>
              <a:t>Analytical Chemistry</a:t>
            </a:r>
            <a:r>
              <a:rPr lang="en-US" sz="2000" i="1" dirty="0">
                <a:latin typeface="Calibri" pitchFamily="34" charset="0"/>
              </a:rPr>
              <a:t>,</a:t>
            </a:r>
          </a:p>
          <a:p>
            <a:r>
              <a:rPr lang="sr-Latn-CS" sz="2000" i="1" dirty="0">
                <a:latin typeface="Calibri" pitchFamily="34" charset="0"/>
              </a:rPr>
              <a:t>Chemometrics and Intelligent</a:t>
            </a:r>
            <a:r>
              <a:rPr lang="en-US" sz="2000" i="1" dirty="0">
                <a:latin typeface="Calibri" pitchFamily="34" charset="0"/>
              </a:rPr>
              <a:t> </a:t>
            </a:r>
            <a:r>
              <a:rPr lang="sr-Latn-CS" sz="2000" i="1" dirty="0">
                <a:latin typeface="Calibri" pitchFamily="34" charset="0"/>
              </a:rPr>
              <a:t>Laboratory Systems</a:t>
            </a:r>
            <a:r>
              <a:rPr lang="en-US" sz="2000" i="1" dirty="0">
                <a:latin typeface="Calibri" pitchFamily="34" charset="0"/>
              </a:rPr>
              <a:t>,</a:t>
            </a:r>
          </a:p>
          <a:p>
            <a:r>
              <a:rPr lang="sr-Latn-CS" sz="2000" i="1" dirty="0">
                <a:latin typeface="Calibri" pitchFamily="34" charset="0"/>
              </a:rPr>
              <a:t>Journal of Chemometrics</a:t>
            </a:r>
            <a:r>
              <a:rPr lang="sr-Latn-CS" sz="2000" dirty="0">
                <a:latin typeface="Calibri" pitchFamily="34" charset="0"/>
              </a:rPr>
              <a:t>,</a:t>
            </a:r>
            <a:r>
              <a:rPr lang="en-US" sz="2000" dirty="0">
                <a:latin typeface="Calibri" pitchFamily="34" charset="0"/>
              </a:rPr>
              <a:t> …</a:t>
            </a:r>
            <a:endParaRPr lang="sr-Latn-CS" sz="2000" dirty="0">
              <a:latin typeface="Calibri" pitchFamily="34" charset="0"/>
            </a:endParaRPr>
          </a:p>
        </p:txBody>
      </p:sp>
      <p:sp>
        <p:nvSpPr>
          <p:cNvPr id="37894" name="Line 9"/>
          <p:cNvSpPr>
            <a:spLocks noChangeShapeType="1"/>
          </p:cNvSpPr>
          <p:nvPr/>
        </p:nvSpPr>
        <p:spPr bwMode="auto">
          <a:xfrm>
            <a:off x="900113" y="4005263"/>
            <a:ext cx="1655762" cy="0"/>
          </a:xfrm>
          <a:prstGeom prst="line">
            <a:avLst/>
          </a:prstGeom>
          <a:noFill/>
          <a:ln w="12700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146175" y="682625"/>
          <a:ext cx="6908800" cy="5413375"/>
        </p:xfrm>
        <a:graphic>
          <a:graphicData uri="http://schemas.openxmlformats.org/presentationml/2006/ole">
            <p:oleObj spid="_x0000_s98306" name="Document" r:id="rId3" imgW="5738317" imgH="4498664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04813"/>
            <a:ext cx="7772400" cy="1152525"/>
          </a:xfrm>
        </p:spPr>
        <p:txBody>
          <a:bodyPr/>
          <a:lstStyle/>
          <a:p>
            <a:pPr eaLnBrk="1" hangingPunct="1">
              <a:defRPr/>
            </a:pPr>
            <a:r>
              <a:rPr lang="sr-Cyrl-RS" sz="2800" dirty="0" smtClean="0">
                <a:solidFill>
                  <a:schemeClr val="accent1">
                    <a:lumMod val="25000"/>
                  </a:schemeClr>
                </a:solidFill>
              </a:rPr>
              <a:t>ОБРАДА РЕЗУЛТАТА МЕРЕЊА</a:t>
            </a:r>
            <a:r>
              <a:rPr lang="sr-Cyrl-RS" sz="2800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sr-Cyrl-RS" sz="2800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sr-Cyrl-RS" sz="2800" dirty="0" smtClean="0">
                <a:solidFill>
                  <a:schemeClr val="accent1">
                    <a:lumMod val="25000"/>
                  </a:schemeClr>
                </a:solidFill>
              </a:rPr>
              <a:t>[У (БИО)ХЕМИЈИ]</a:t>
            </a:r>
            <a:endParaRPr lang="sr-Latn-CS" sz="2800" dirty="0">
              <a:solidFill>
                <a:schemeClr val="accent1">
                  <a:lumMod val="25000"/>
                </a:schemeClr>
              </a:solidFill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type="subTitle" idx="1"/>
          </p:nvPr>
        </p:nvGraphicFramePr>
        <p:xfrm>
          <a:off x="1716088" y="1914525"/>
          <a:ext cx="5668962" cy="4643438"/>
        </p:xfrm>
        <a:graphic>
          <a:graphicData uri="http://schemas.openxmlformats.org/presentationml/2006/ole">
            <p:oleObj spid="_x0000_s93186" name="Document" r:id="rId3" imgW="5731492" imgH="469416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12976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Cyrl-RS" sz="2800" dirty="0" smtClean="0">
                <a:solidFill>
                  <a:srgbClr val="002060"/>
                </a:solidFill>
              </a:rPr>
              <a:t>ЛИТЕРАТУРА</a:t>
            </a:r>
            <a:endParaRPr lang="sr-Latn-CS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4437112"/>
            <a:ext cx="885210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sl-SI" sz="2400" b="1" dirty="0" smtClean="0">
                <a:solidFill>
                  <a:srgbClr val="002060"/>
                </a:solidFill>
              </a:rPr>
              <a:t>Ivan Gutman, Obrada rezultata hemijskih merenja, </a:t>
            </a:r>
            <a:endParaRPr lang="sr-Cyrl-RS" sz="2400" b="1" dirty="0" smtClean="0">
              <a:solidFill>
                <a:srgbClr val="002060"/>
              </a:solidFill>
            </a:endParaRPr>
          </a:p>
          <a:p>
            <a:pPr lvl="0"/>
            <a:r>
              <a:rPr lang="sl-SI" sz="2400" b="1" dirty="0" smtClean="0">
                <a:solidFill>
                  <a:srgbClr val="002060"/>
                </a:solidFill>
              </a:rPr>
              <a:t>PMF, Kragujevac, 2000.</a:t>
            </a:r>
            <a:endParaRPr lang="en-US" sz="2400" dirty="0" smtClean="0">
              <a:solidFill>
                <a:srgbClr val="002060"/>
              </a:solidFill>
            </a:endParaRPr>
          </a:p>
          <a:p>
            <a:pPr lvl="0"/>
            <a:r>
              <a:rPr lang="sl-SI" sz="2400" b="1" dirty="0" smtClean="0">
                <a:solidFill>
                  <a:srgbClr val="002060"/>
                </a:solidFill>
              </a:rPr>
              <a:t>J. C. Miller and J. N. Miller, Statistics and Chemometrics </a:t>
            </a:r>
            <a:endParaRPr lang="sr-Cyrl-RS" sz="2400" b="1" dirty="0" smtClean="0">
              <a:solidFill>
                <a:srgbClr val="002060"/>
              </a:solidFill>
            </a:endParaRPr>
          </a:p>
          <a:p>
            <a:pPr lvl="0"/>
            <a:r>
              <a:rPr lang="sl-SI" sz="2400" b="1" dirty="0" smtClean="0">
                <a:solidFill>
                  <a:srgbClr val="002060"/>
                </a:solidFill>
              </a:rPr>
              <a:t>for nalytical  Chemistry, Pearson Education, Harlow, </a:t>
            </a:r>
            <a:endParaRPr lang="sr-Cyrl-RS" sz="2400" b="1" dirty="0" smtClean="0">
              <a:solidFill>
                <a:srgbClr val="002060"/>
              </a:solidFill>
            </a:endParaRPr>
          </a:p>
          <a:p>
            <a:pPr lvl="0"/>
            <a:r>
              <a:rPr lang="sl-SI" sz="2400" b="1" dirty="0" smtClean="0">
                <a:solidFill>
                  <a:srgbClr val="002060"/>
                </a:solidFill>
              </a:rPr>
              <a:t>2000</a:t>
            </a:r>
            <a:r>
              <a:rPr lang="sr-Cyrl-RS" sz="2400" b="1" dirty="0" smtClean="0">
                <a:solidFill>
                  <a:srgbClr val="002060"/>
                </a:solidFill>
              </a:rPr>
              <a:t>, 2005, 2010</a:t>
            </a:r>
            <a:endParaRPr lang="en-US" sz="2400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6" name="Picture 5" descr="http://www.statisticsviews.com/SpringboardWebApp/userfiles/stats/image/IYSTAT%20Logo_300dpi_resize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87824" y="1484784"/>
            <a:ext cx="5845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 smtClean="0">
                <a:solidFill>
                  <a:srgbClr val="002060"/>
                </a:solidFill>
                <a:latin typeface="+mj-lt"/>
              </a:rPr>
              <a:t>2013 – Међународна година статистике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200" dirty="0">
                <a:latin typeface="Times New Roman" pitchFamily="18" charset="0"/>
              </a:rPr>
              <a:t>ONO ŠTO VAS NAJVIŠE ZANIMA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Nastavnik: Dušanka Milojković-Opsenica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lab. 5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47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/ II C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Konsultacije: 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Asistent</a:t>
            </a:r>
            <a:r>
              <a:rPr lang="en-U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sr-Latn-R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 </a:t>
            </a:r>
            <a:r>
              <a:rPr lang="en-U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Jelena</a:t>
            </a: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Trifković</a:t>
            </a: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  </a:t>
            </a:r>
            <a:r>
              <a:rPr lang="sr-Latn-R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 </a:t>
            </a:r>
            <a:r>
              <a:rPr lang="en-U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Filip</a:t>
            </a:r>
            <a:r>
              <a:rPr lang="en-U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Andr</a:t>
            </a: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ić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lab. 55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sr-Latn-CS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Finalni ispit – pismeni (praktični)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sr-Latn-C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Ocena: Predavanja 10 + vežbe 20 + kolokvijum 10 + ispit 60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2800" dirty="0" smtClean="0">
                <a:solidFill>
                  <a:srgbClr val="002060"/>
                </a:solidFill>
                <a:latin typeface="Times New Roman" pitchFamily="18" charset="0"/>
              </a:rPr>
              <a:t>ZNAČAJNE CIFRE</a:t>
            </a: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>
            <p:ph idx="1"/>
          </p:nvPr>
        </p:nvGraphicFramePr>
        <p:xfrm>
          <a:off x="1460500" y="1146175"/>
          <a:ext cx="6251575" cy="5370513"/>
        </p:xfrm>
        <a:graphic>
          <a:graphicData uri="http://schemas.openxmlformats.org/presentationml/2006/ole">
            <p:oleObj spid="_x0000_s10242" name="Document" r:id="rId3" imgW="5961398" imgH="5121578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43608" y="620688"/>
            <a:ext cx="7354887" cy="4530725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Apsolutna i relativna nesigurnost</a:t>
            </a:r>
          </a:p>
          <a:p>
            <a:pPr eaLnBrk="1" hangingPunct="1">
              <a:defRPr/>
            </a:pPr>
            <a:endParaRPr lang="sr-Latn-CS" sz="2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pl-PL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Rezultate merenja (analize) treba izražavati samo značajnim ciframa</a:t>
            </a:r>
            <a:r>
              <a:rPr lang="sr-Latn-C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>
            <p:ph sz="half" idx="4294967295"/>
          </p:nvPr>
        </p:nvGraphicFramePr>
        <p:xfrm>
          <a:off x="900113" y="2857500"/>
          <a:ext cx="7186612" cy="3514725"/>
        </p:xfrm>
        <a:graphic>
          <a:graphicData uri="http://schemas.openxmlformats.org/presentationml/2006/ole">
            <p:oleObj spid="_x0000_s11266" name="Document" r:id="rId3" imgW="5372623" imgH="2637123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2800" dirty="0" smtClean="0">
                <a:solidFill>
                  <a:srgbClr val="002060"/>
                </a:solidFill>
                <a:latin typeface="Times New Roman" pitchFamily="18" charset="0"/>
              </a:rPr>
              <a:t>ZAOKRUGLJIVANJE BROJEVA</a:t>
            </a: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>
            <p:ph idx="1"/>
          </p:nvPr>
        </p:nvGraphicFramePr>
        <p:xfrm>
          <a:off x="982663" y="1196975"/>
          <a:ext cx="6732587" cy="4960938"/>
        </p:xfrm>
        <a:graphic>
          <a:graphicData uri="http://schemas.openxmlformats.org/presentationml/2006/ole">
            <p:oleObj spid="_x0000_s12290" name="Document" r:id="rId3" imgW="5380526" imgH="3963246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1116013" y="2159000"/>
            <a:ext cx="7599362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PT" sz="2800">
                <a:latin typeface="Times New Roman" pitchFamily="18" charset="0"/>
                <a:cs typeface="Times New Roman" pitchFamily="18" charset="0"/>
              </a:rPr>
              <a:t>Primer. Zaokrugliti na tri decimale sledeće brojeve: </a:t>
            </a:r>
          </a:p>
          <a:p>
            <a:pPr algn="just">
              <a:lnSpc>
                <a:spcPct val="120000"/>
              </a:lnSpc>
            </a:pPr>
            <a:r>
              <a:rPr lang="pt-PT" sz="2800">
                <a:latin typeface="Times New Roman" pitchFamily="18" charset="0"/>
                <a:cs typeface="Times New Roman" pitchFamily="18" charset="0"/>
              </a:rPr>
              <a:t>2,97628; 0,0175; 1,436501; 6,7185; 4,9996. </a:t>
            </a:r>
          </a:p>
          <a:p>
            <a:pPr algn="just">
              <a:lnSpc>
                <a:spcPct val="120000"/>
              </a:lnSpc>
            </a:pPr>
            <a:endParaRPr lang="pt-PT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pl-PL" sz="4000" b="1" i="1" smtClean="0"/>
              <a:t>nikada</a:t>
            </a:r>
            <a:r>
              <a:rPr lang="pl-PL" sz="4000" b="1" smtClean="0"/>
              <a:t> se zaokrugljivanje ne vrši sekvencijalno</a:t>
            </a:r>
            <a:endParaRPr lang="sr-Latn-CS" sz="4000" b="1" smtClean="0"/>
          </a:p>
        </p:txBody>
      </p:sp>
      <p:graphicFrame>
        <p:nvGraphicFramePr>
          <p:cNvPr id="13314" name="Object 3"/>
          <p:cNvGraphicFramePr>
            <a:graphicFrameLocks noChangeAspect="1"/>
          </p:cNvGraphicFramePr>
          <p:nvPr>
            <p:ph idx="1"/>
          </p:nvPr>
        </p:nvGraphicFramePr>
        <p:xfrm>
          <a:off x="987425" y="2511425"/>
          <a:ext cx="7213600" cy="3482975"/>
        </p:xfrm>
        <a:graphic>
          <a:graphicData uri="http://schemas.openxmlformats.org/presentationml/2006/ole">
            <p:oleObj spid="_x0000_s13314" name="Document" r:id="rId3" imgW="7060638" imgH="3080724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977900" y="1130300"/>
          <a:ext cx="6972300" cy="3019425"/>
        </p:xfrm>
        <a:graphic>
          <a:graphicData uri="http://schemas.openxmlformats.org/presentationml/2006/ole">
            <p:oleObj spid="_x0000_s14338" name="Document" r:id="rId3" imgW="5360768" imgH="1833816" progId="Word.Document.8">
              <p:embed/>
            </p:oleObj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044575" y="4368800"/>
          <a:ext cx="6967538" cy="1955800"/>
        </p:xfrm>
        <a:graphic>
          <a:graphicData uri="http://schemas.openxmlformats.org/presentationml/2006/ole">
            <p:oleObj spid="_x0000_s14339" name="Document" r:id="rId4" imgW="5369749" imgH="1454306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4"/>
          <p:cNvGraphicFramePr>
            <a:graphicFrameLocks noChangeAspect="1"/>
          </p:cNvGraphicFramePr>
          <p:nvPr/>
        </p:nvGraphicFramePr>
        <p:xfrm>
          <a:off x="1041400" y="1054100"/>
          <a:ext cx="7543800" cy="3814763"/>
        </p:xfrm>
        <a:graphic>
          <a:graphicData uri="http://schemas.openxmlformats.org/presentationml/2006/ole">
            <p:oleObj spid="_x0000_s15362" name="Document" r:id="rId3" imgW="5390377" imgH="3095169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703388" y="1052513"/>
          <a:ext cx="5057775" cy="4779962"/>
        </p:xfrm>
        <a:graphic>
          <a:graphicData uri="http://schemas.openxmlformats.org/presentationml/2006/ole">
            <p:oleObj spid="_x0000_s16386" name="Document" r:id="rId3" imgW="5275466" imgH="499864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Cyrl-RS" sz="3200" dirty="0" smtClean="0">
                <a:solidFill>
                  <a:schemeClr val="accent1">
                    <a:lumMod val="25000"/>
                  </a:schemeClr>
                </a:solidFill>
              </a:rPr>
              <a:t>Циљ курса је да студента упозна са основним методама статистичке обраде резултата мерења у хемији</a:t>
            </a:r>
            <a:endParaRPr lang="sr-Latn-CS" sz="32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7891" name="Text Box 7"/>
          <p:cNvSpPr txBox="1">
            <a:spLocks noChangeArrowheads="1"/>
          </p:cNvSpPr>
          <p:nvPr/>
        </p:nvSpPr>
        <p:spPr bwMode="auto">
          <a:xfrm>
            <a:off x="468313" y="2133600"/>
            <a:ext cx="8498673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Исход</a:t>
            </a:r>
            <a:r>
              <a:rPr lang="sr-Latn-C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: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студент оспособљен да</a:t>
            </a:r>
            <a:r>
              <a:rPr lang="sr-Latn-C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: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разуме изворе несигурности мерења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оцени тачност и прецизност резултата хем. анализе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своје резултате исправно групише</a:t>
            </a:r>
            <a:r>
              <a:rPr lang="sr-Latn-C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,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табеларно и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графички прикаже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упоређује резултате применом параметријских </a:t>
            </a:r>
          </a:p>
          <a:p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 тестова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6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користи линеарну регресиону анализу</a:t>
            </a:r>
            <a:endParaRPr lang="sr-Latn-CS" sz="2600" dirty="0">
              <a:solidFill>
                <a:schemeClr val="accent1">
                  <a:lumMod val="25000"/>
                </a:schemeClr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sr-Latn-CS" sz="2600" dirty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Cyrl-RS" sz="24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користи</a:t>
            </a:r>
            <a:r>
              <a:rPr lang="sr-Latn-CS" sz="2400" dirty="0" smtClean="0">
                <a:solidFill>
                  <a:schemeClr val="accent1">
                    <a:lumMod val="25000"/>
                  </a:schemeClr>
                </a:solidFill>
                <a:latin typeface="Arial" charset="0"/>
              </a:rPr>
              <a:t> </a:t>
            </a:r>
            <a:r>
              <a:rPr lang="sr-Latn-CS" sz="2400" dirty="0">
                <a:solidFill>
                  <a:schemeClr val="accent1">
                    <a:lumMod val="25000"/>
                  </a:schemeClr>
                </a:solidFill>
              </a:rPr>
              <a:t>PC </a:t>
            </a:r>
            <a:r>
              <a:rPr lang="sr-Cyrl-RS" sz="2400" dirty="0" smtClean="0">
                <a:solidFill>
                  <a:schemeClr val="accent1">
                    <a:lumMod val="25000"/>
                  </a:schemeClr>
                </a:solidFill>
              </a:rPr>
              <a:t>за статистичку обраду и приказ резултата</a:t>
            </a:r>
            <a:endParaRPr lang="sr-Latn-CS" sz="2400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ChangeArrowheads="1"/>
          </p:cNvSpPr>
          <p:nvPr/>
        </p:nvSpPr>
        <p:spPr bwMode="auto">
          <a:xfrm>
            <a:off x="1287880" y="1043974"/>
            <a:ext cx="7004803" cy="217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7200" algn="just">
              <a:lnSpc>
                <a:spcPct val="130000"/>
              </a:lnSpc>
            </a:pPr>
            <a:r>
              <a:rPr lang="sl-SI" sz="2600" dirty="0">
                <a:latin typeface="Arial" charset="0"/>
                <a:cs typeface="Times New Roman" pitchFamily="18" charset="0"/>
              </a:rPr>
              <a:t>128,6 : 0,069 = 1863,768116</a:t>
            </a:r>
            <a:endParaRPr lang="sr-Latn-CS" sz="2600" dirty="0">
              <a:latin typeface="Arial" charset="0"/>
            </a:endParaRPr>
          </a:p>
          <a:p>
            <a:pPr indent="457200" algn="just" eaLnBrk="0" hangingPunct="0">
              <a:lnSpc>
                <a:spcPct val="130000"/>
              </a:lnSpc>
            </a:pPr>
            <a:r>
              <a:rPr lang="sl-SI" sz="2600" dirty="0">
                <a:latin typeface="Arial" charset="0"/>
                <a:cs typeface="Times New Roman" pitchFamily="18" charset="0"/>
              </a:rPr>
              <a:t>1863,768116 · 0,014 = 26 </a:t>
            </a:r>
            <a:r>
              <a:rPr lang="sl-SI" sz="26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sl-SI" sz="2600" dirty="0">
                <a:cs typeface="Times New Roman" pitchFamily="18" charset="0"/>
              </a:rPr>
              <a:t> </a:t>
            </a:r>
            <a:endParaRPr lang="sl-SI" sz="2600" dirty="0"/>
          </a:p>
          <a:p>
            <a:pPr indent="457200" algn="just" eaLnBrk="0" hangingPunct="0">
              <a:lnSpc>
                <a:spcPct val="130000"/>
              </a:lnSpc>
            </a:pPr>
            <a:r>
              <a:rPr lang="sl-SI" sz="2600" dirty="0">
                <a:cs typeface="Times New Roman" pitchFamily="18" charset="0"/>
              </a:rPr>
              <a:t>nesigurnost na mestu desetica </a:t>
            </a:r>
            <a:endParaRPr lang="sl-SI" sz="2600" dirty="0"/>
          </a:p>
          <a:p>
            <a:pPr indent="457200" algn="just" eaLnBrk="0" hangingPunct="0">
              <a:lnSpc>
                <a:spcPct val="130000"/>
              </a:lnSpc>
            </a:pPr>
            <a:r>
              <a:rPr lang="sl-SI" sz="2600" dirty="0">
                <a:cs typeface="Times New Roman" pitchFamily="18" charset="0"/>
                <a:sym typeface="Wingdings 3" pitchFamily="18" charset="2"/>
              </a:rPr>
              <a:t></a:t>
            </a:r>
            <a:r>
              <a:rPr lang="sl-SI" sz="2600" dirty="0">
                <a:cs typeface="Times New Roman" pitchFamily="18" charset="0"/>
              </a:rPr>
              <a:t> rezultat treba zapisati u obliku </a:t>
            </a:r>
            <a:r>
              <a:rPr lang="sl-SI" sz="2600" dirty="0" smtClean="0">
                <a:cs typeface="Times New Roman" pitchFamily="18" charset="0"/>
              </a:rPr>
              <a:t>1,86×10</a:t>
            </a:r>
            <a:r>
              <a:rPr lang="sl-SI" sz="26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sl-SI" sz="26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47107" name="Rectangle 5"/>
          <p:cNvSpPr>
            <a:spLocks noChangeArrowheads="1"/>
          </p:cNvSpPr>
          <p:nvPr/>
        </p:nvSpPr>
        <p:spPr bwMode="auto">
          <a:xfrm>
            <a:off x="1676761" y="3953325"/>
            <a:ext cx="6038128" cy="160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sl-SI" sz="2600" dirty="0">
                <a:solidFill>
                  <a:schemeClr val="tx2"/>
                </a:solidFill>
                <a:latin typeface="Arial" charset="0"/>
              </a:rPr>
              <a:t>Drugo pravilo:</a:t>
            </a:r>
          </a:p>
          <a:p>
            <a:pPr algn="just">
              <a:lnSpc>
                <a:spcPct val="130000"/>
              </a:lnSpc>
            </a:pPr>
            <a:r>
              <a:rPr lang="sl-SI" sz="2600" dirty="0">
                <a:solidFill>
                  <a:schemeClr val="tx2"/>
                </a:solidFill>
                <a:latin typeface="Arial" charset="0"/>
                <a:cs typeface="Times New Roman" pitchFamily="18" charset="0"/>
              </a:rPr>
              <a:t>128,6 : 0,069 = 1863,768116 </a:t>
            </a:r>
            <a:r>
              <a:rPr lang="sl-SI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</a:t>
            </a:r>
            <a:r>
              <a:rPr lang="sl-SI" sz="26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sl-SI" sz="2600" dirty="0" smtClean="0">
                <a:solidFill>
                  <a:schemeClr val="tx2"/>
                </a:solidFill>
                <a:cs typeface="Times New Roman" pitchFamily="18" charset="0"/>
              </a:rPr>
              <a:t>1,9×10</a:t>
            </a:r>
            <a:r>
              <a:rPr lang="sl-SI" sz="26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sl-SI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sl-SI" sz="2600" dirty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 algn="just">
              <a:lnSpc>
                <a:spcPct val="130000"/>
              </a:lnSpc>
            </a:pPr>
            <a:r>
              <a:rPr lang="sl-SI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(broj sa dve značajne cifre)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0" y="908050"/>
            <a:ext cx="8874125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sl-SI" sz="2600">
                <a:latin typeface="Arial" charset="0"/>
              </a:rPr>
              <a:t>D</a:t>
            </a:r>
            <a:r>
              <a:rPr lang="sl-SI" sz="2600">
                <a:latin typeface="Arial" charset="0"/>
                <a:cs typeface="Times New Roman" pitchFamily="18" charset="0"/>
              </a:rPr>
              <a:t>obijeni rezultat, </a:t>
            </a:r>
            <a:r>
              <a:rPr lang="sl-SI" sz="2600" b="1">
                <a:latin typeface="Arial" charset="0"/>
                <a:cs typeface="Times New Roman" pitchFamily="18" charset="0"/>
              </a:rPr>
              <a:t>ne računajući predznak i mesto zareza</a:t>
            </a:r>
            <a:r>
              <a:rPr lang="sl-SI" sz="2600">
                <a:latin typeface="Arial" charset="0"/>
                <a:cs typeface="Times New Roman" pitchFamily="18" charset="0"/>
              </a:rPr>
              <a:t>, </a:t>
            </a:r>
            <a:endParaRPr lang="sl-SI" sz="2600">
              <a:latin typeface="Arial" charset="0"/>
            </a:endParaRPr>
          </a:p>
          <a:p>
            <a:pPr algn="just">
              <a:lnSpc>
                <a:spcPct val="130000"/>
              </a:lnSpc>
            </a:pPr>
            <a:r>
              <a:rPr lang="sl-SI" sz="2600">
                <a:latin typeface="Arial" charset="0"/>
                <a:cs typeface="Times New Roman" pitchFamily="18" charset="0"/>
              </a:rPr>
              <a:t>manji od “ograničavajućeg broja” </a:t>
            </a:r>
            <a:endParaRPr lang="sl-SI" sz="2600">
              <a:latin typeface="Arial" charset="0"/>
            </a:endParaRPr>
          </a:p>
          <a:p>
            <a:pPr algn="just">
              <a:lnSpc>
                <a:spcPct val="130000"/>
              </a:lnSpc>
            </a:pPr>
            <a:r>
              <a:rPr lang="sl-SI" sz="2600">
                <a:latin typeface="Arial" charset="0"/>
                <a:cs typeface="Times New Roman" pitchFamily="18" charset="0"/>
                <a:sym typeface="Wingdings 3" pitchFamily="18" charset="2"/>
              </a:rPr>
              <a:t></a:t>
            </a:r>
            <a:r>
              <a:rPr lang="sl-SI" sz="2600">
                <a:latin typeface="Arial" charset="0"/>
                <a:cs typeface="Times New Roman" pitchFamily="18" charset="0"/>
              </a:rPr>
              <a:t> u dobijenom rezultatu treba zadržati još jednu cifru</a:t>
            </a:r>
            <a:endParaRPr lang="sl-SI" sz="2600">
              <a:latin typeface="Arial" charset="0"/>
            </a:endParaRPr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1331913" y="4724400"/>
            <a:ext cx="66246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l-SI" sz="2800" dirty="0">
                <a:latin typeface="Arial" charset="0"/>
                <a:cs typeface="Times New Roman" pitchFamily="18" charset="0"/>
              </a:rPr>
              <a:t>19</a:t>
            </a:r>
            <a:r>
              <a:rPr lang="sl-SI" sz="2800" dirty="0">
                <a:latin typeface="Arial" charset="0"/>
              </a:rPr>
              <a:t> </a:t>
            </a:r>
            <a:r>
              <a:rPr lang="sl-SI" sz="2800" dirty="0">
                <a:latin typeface="Arial" charset="0"/>
                <a:cs typeface="Times New Roman" pitchFamily="18" charset="0"/>
              </a:rPr>
              <a:t>&lt;</a:t>
            </a:r>
            <a:r>
              <a:rPr lang="sl-SI" sz="2800" dirty="0">
                <a:latin typeface="Arial" charset="0"/>
              </a:rPr>
              <a:t> </a:t>
            </a:r>
            <a:r>
              <a:rPr lang="sl-SI" sz="2800" dirty="0">
                <a:latin typeface="Arial" charset="0"/>
                <a:cs typeface="Times New Roman" pitchFamily="18" charset="0"/>
              </a:rPr>
              <a:t>69 </a:t>
            </a:r>
            <a:r>
              <a:rPr lang="sl-SI" sz="2800" dirty="0">
                <a:latin typeface="Arial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sl-SI" sz="2800" dirty="0">
                <a:latin typeface="Arial" charset="0"/>
                <a:cs typeface="Times New Roman" pitchFamily="18" charset="0"/>
              </a:rPr>
              <a:t> rezultat </a:t>
            </a:r>
            <a:r>
              <a:rPr lang="sl-SI" sz="2800" dirty="0">
                <a:latin typeface="Arial" charset="0"/>
              </a:rPr>
              <a:t>je</a:t>
            </a:r>
            <a:r>
              <a:rPr lang="sl-SI" sz="2800" dirty="0">
                <a:latin typeface="Arial" charset="0"/>
                <a:cs typeface="Times New Roman" pitchFamily="18" charset="0"/>
              </a:rPr>
              <a:t> </a:t>
            </a:r>
            <a:r>
              <a:rPr lang="sl-SI" sz="2800" dirty="0" smtClean="0">
                <a:latin typeface="Arial" charset="0"/>
                <a:cs typeface="Times New Roman" pitchFamily="18" charset="0"/>
              </a:rPr>
              <a:t>1,86×10</a:t>
            </a:r>
            <a:r>
              <a:rPr lang="sl-SI" sz="2800" baseline="30000" dirty="0" smtClean="0">
                <a:latin typeface="Arial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sl-SI" sz="2800" dirty="0" smtClean="0">
                <a:latin typeface="Times New Roman" pitchFamily="18" charset="0"/>
                <a:sym typeface="Symbol" pitchFamily="18" charset="2"/>
              </a:rPr>
              <a:t> </a:t>
            </a:r>
            <a:endParaRPr lang="sl-SI" sz="2800" dirty="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1476375" y="3357563"/>
            <a:ext cx="63642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2800" dirty="0">
                <a:latin typeface="Arial" charset="0"/>
                <a:cs typeface="Times New Roman" pitchFamily="18" charset="0"/>
              </a:rPr>
              <a:t>128,6 : 0,069 = 1863,768116 </a:t>
            </a:r>
            <a:r>
              <a:rPr lang="sl-SI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</a:t>
            </a:r>
            <a:r>
              <a:rPr lang="sl-SI" sz="2800" dirty="0">
                <a:cs typeface="Times New Roman" pitchFamily="18" charset="0"/>
              </a:rPr>
              <a:t> </a:t>
            </a:r>
            <a:r>
              <a:rPr lang="sl-SI" sz="2800" dirty="0" smtClean="0">
                <a:cs typeface="Times New Roman" pitchFamily="18" charset="0"/>
              </a:rPr>
              <a:t>1,9×10</a:t>
            </a:r>
            <a:r>
              <a:rPr lang="sl-SI" sz="28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sr-Latn-CS" sz="9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sr-Latn-CS" sz="1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7"/>
          <p:cNvGraphicFramePr>
            <a:graphicFrameLocks noChangeAspect="1"/>
          </p:cNvGraphicFramePr>
          <p:nvPr/>
        </p:nvGraphicFramePr>
        <p:xfrm>
          <a:off x="1758950" y="1635125"/>
          <a:ext cx="5189538" cy="3306763"/>
        </p:xfrm>
        <a:graphic>
          <a:graphicData uri="http://schemas.openxmlformats.org/presentationml/2006/ole">
            <p:oleObj spid="_x0000_s17410" name="Document" r:id="rId3" imgW="5278708" imgH="2988078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1611313" y="1335088"/>
          <a:ext cx="5486400" cy="4572000"/>
        </p:xfrm>
        <a:graphic>
          <a:graphicData uri="http://schemas.openxmlformats.org/presentationml/2006/ole">
            <p:oleObj spid="_x0000_s18434" name="Document" r:id="rId3" imgW="5537149" imgH="4621446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1903413" y="1346200"/>
          <a:ext cx="5559425" cy="4214813"/>
        </p:xfrm>
        <a:graphic>
          <a:graphicData uri="http://schemas.openxmlformats.org/presentationml/2006/ole">
            <p:oleObj spid="_x0000_s19458" name="Document" r:id="rId3" imgW="5568988" imgH="4230977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>
                <a:solidFill>
                  <a:srgbClr val="006666"/>
                </a:solidFill>
              </a:rPr>
              <a:t>PREGLED GREŠAKA U HEMIJSKOJ ANALIZI</a:t>
            </a:r>
            <a:r>
              <a:rPr lang="sr-Latn-CS" sz="4000"/>
              <a:t> </a:t>
            </a:r>
          </a:p>
        </p:txBody>
      </p:sp>
      <p:sp>
        <p:nvSpPr>
          <p:cNvPr id="49155" name="Text Box 9"/>
          <p:cNvSpPr txBox="1">
            <a:spLocks noChangeArrowheads="1"/>
          </p:cNvSpPr>
          <p:nvPr/>
        </p:nvSpPr>
        <p:spPr bwMode="auto">
          <a:xfrm>
            <a:off x="684213" y="2060575"/>
            <a:ext cx="8002587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>
                <a:latin typeface="Calibri" pitchFamily="34" charset="0"/>
              </a:rPr>
              <a:t> 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</a:rPr>
              <a:t>brza i pouzdana analitička kontrola</a:t>
            </a:r>
          </a:p>
          <a:p>
            <a:pPr>
              <a:buFont typeface="Wingdings" pitchFamily="2" charset="2"/>
              <a:buChar char="q"/>
            </a:pPr>
            <a:r>
              <a:rPr lang="en-US" sz="2400">
                <a:solidFill>
                  <a:srgbClr val="006666"/>
                </a:solidFill>
                <a:latin typeface="Calibri" pitchFamily="34" charset="0"/>
              </a:rPr>
              <a:t> </a:t>
            </a:r>
            <a:r>
              <a:rPr lang="en-US" sz="2400">
                <a:solidFill>
                  <a:srgbClr val="CC3300"/>
                </a:solidFill>
                <a:latin typeface="Calibri" pitchFamily="34" charset="0"/>
              </a:rPr>
              <a:t>nemoguće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</a:rPr>
              <a:t> 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</a:rPr>
              <a:t>potpuno eliminisanje grešaka pri hemijskoj analizi</a:t>
            </a:r>
          </a:p>
          <a:p>
            <a:pPr>
              <a:buFont typeface="Wingdings" pitchFamily="2" charset="2"/>
              <a:buChar char="q"/>
            </a:pPr>
            <a:r>
              <a:rPr lang="en-US" sz="2400">
                <a:solidFill>
                  <a:srgbClr val="006666"/>
                </a:solidFill>
                <a:latin typeface="Calibri" pitchFamily="34" charset="0"/>
              </a:rPr>
              <a:t> značajno određivanje veličine i orijentacije grešaka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</a:rPr>
              <a:t> </a:t>
            </a:r>
            <a:endParaRPr lang="en-US" sz="2400">
              <a:solidFill>
                <a:srgbClr val="006666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006666"/>
                </a:solidFill>
                <a:latin typeface="Calibri" pitchFamily="34" charset="0"/>
              </a:rPr>
              <a:t>	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 </a:t>
            </a:r>
            <a:r>
              <a:rPr lang="en-US" sz="2400" b="1" i="1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pou</a:t>
            </a:r>
            <a:r>
              <a:rPr lang="sr-Latn-CS" sz="2400" b="1" i="1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zdanost rezultata</a:t>
            </a:r>
          </a:p>
          <a:p>
            <a:pPr>
              <a:buFont typeface="Wingdings" pitchFamily="2" charset="2"/>
              <a:buNone/>
            </a:pPr>
            <a:endParaRPr lang="sr-Latn-CS" sz="2400" b="1" i="1">
              <a:solidFill>
                <a:srgbClr val="006666"/>
              </a:solidFill>
              <a:latin typeface="Calibri" pitchFamily="34" charset="0"/>
              <a:sym typeface="Wingdings 3" pitchFamily="18" charset="2"/>
            </a:endParaRPr>
          </a:p>
          <a:p>
            <a:pPr>
              <a:buFont typeface="Wingdings" pitchFamily="2" charset="2"/>
              <a:buChar char="§"/>
            </a:pP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hemičar 	- 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pouzdano izvrš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avanje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odgovarajuć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e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analiz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e</a:t>
            </a:r>
          </a:p>
          <a:p>
            <a:pPr>
              <a:buFont typeface="Wingdings" pitchFamily="2" charset="2"/>
              <a:buNone/>
            </a:pP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(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analitičar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):</a:t>
            </a:r>
            <a:r>
              <a:rPr lang="sr-Latn-CS">
                <a:latin typeface="Calibri" pitchFamily="34" charset="0"/>
                <a:sym typeface="Wingdings 3" pitchFamily="18" charset="2"/>
              </a:rPr>
              <a:t> 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	- 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odab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i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r odgovarajuć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eg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postupk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a</a:t>
            </a:r>
          </a:p>
          <a:p>
            <a:pPr>
              <a:buFont typeface="Wingdings" pitchFamily="2" charset="2"/>
              <a:buNone/>
            </a:pP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		- 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ocen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a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dobijen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ih</a:t>
            </a:r>
            <a:r>
              <a:rPr lang="en-U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rezultat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a</a:t>
            </a:r>
          </a:p>
          <a:p>
            <a:pPr>
              <a:buFont typeface="Wingdings" pitchFamily="2" charset="2"/>
              <a:buNone/>
            </a:pPr>
            <a:endParaRPr lang="sr-Latn-CS" sz="2400">
              <a:solidFill>
                <a:srgbClr val="006666"/>
              </a:solidFill>
              <a:latin typeface="Calibri" pitchFamily="34" charset="0"/>
              <a:sym typeface="Wingdings 3" pitchFamily="18" charset="2"/>
            </a:endParaRPr>
          </a:p>
          <a:p>
            <a:pPr>
              <a:buFont typeface="Wingdings" pitchFamily="2" charset="2"/>
              <a:buNone/>
            </a:pP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	</a:t>
            </a:r>
            <a:r>
              <a:rPr lang="sr-Latn-CS" sz="2400" b="1" i="1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Iskustvo ili statistika?</a:t>
            </a:r>
            <a:r>
              <a:rPr lang="sr-Latn-CS" sz="24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  </a:t>
            </a:r>
          </a:p>
          <a:p>
            <a:pPr>
              <a:buFont typeface="Wingdings" pitchFamily="2" charset="2"/>
              <a:buNone/>
            </a:pPr>
            <a:r>
              <a:rPr lang="sr-Latn-CS" sz="2400">
                <a:latin typeface="Calibri" pitchFamily="34" charset="0"/>
                <a:sym typeface="Wingdings 3" pitchFamily="18" charset="2"/>
              </a:rPr>
              <a:t>		 </a:t>
            </a:r>
            <a:endParaRPr lang="en-US" sz="2400">
              <a:latin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ph type="title"/>
          </p:nvPr>
        </p:nvGraphicFramePr>
        <p:xfrm>
          <a:off x="468313" y="404813"/>
          <a:ext cx="8164512" cy="1081087"/>
        </p:xfrm>
        <a:graphic>
          <a:graphicData uri="http://schemas.openxmlformats.org/presentationml/2006/ole">
            <p:oleObj spid="_x0000_s20482" name="Document" r:id="rId3" imgW="5731089" imgH="758907" progId="Word.Document.8">
              <p:embed/>
            </p:oleObj>
          </a:graphicData>
        </a:graphic>
      </p:graphicFrame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900113" y="1628775"/>
            <a:ext cx="77247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Latn-CS" sz="3200" b="1" i="1">
                <a:solidFill>
                  <a:srgbClr val="006666"/>
                </a:solidFill>
                <a:latin typeface="Calibri" pitchFamily="34" charset="0"/>
              </a:rPr>
              <a:t>Greška = razlika između prave i izmerene 	   	 	     (izračunate) vrednosti</a:t>
            </a:r>
          </a:p>
          <a:p>
            <a:pPr marL="342900" indent="-342900">
              <a:buFont typeface="Wingdings" pitchFamily="2" charset="2"/>
              <a:buNone/>
            </a:pPr>
            <a:endParaRPr lang="sr-Latn-CS" sz="3200" b="1" i="1">
              <a:solidFill>
                <a:srgbClr val="006666"/>
              </a:solidFill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None/>
            </a:pPr>
            <a:r>
              <a:rPr lang="sr-Latn-CS" sz="2800" b="1" i="1">
                <a:solidFill>
                  <a:srgbClr val="006666"/>
                </a:solidFill>
                <a:latin typeface="Calibri" pitchFamily="34" charset="0"/>
              </a:rPr>
              <a:t>Na osnovu uticaja na rezultat analize:</a:t>
            </a:r>
          </a:p>
          <a:p>
            <a:pPr marL="342900" indent="-342900">
              <a:buFont typeface="Wingdings" pitchFamily="2" charset="2"/>
              <a:buNone/>
            </a:pPr>
            <a:endParaRPr lang="sr-Latn-CS" sz="2800" b="1" i="1">
              <a:solidFill>
                <a:srgbClr val="006666"/>
              </a:solidFill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sr-Latn-CS" sz="2800" b="1" i="1">
                <a:solidFill>
                  <a:srgbClr val="006666"/>
                </a:solidFill>
                <a:latin typeface="Calibri" pitchFamily="34" charset="0"/>
              </a:rPr>
              <a:t>S</a:t>
            </a:r>
            <a:r>
              <a:rPr lang="en-US" sz="2800" b="1" i="1">
                <a:solidFill>
                  <a:srgbClr val="006666"/>
                </a:solidFill>
                <a:latin typeface="Calibri" pitchFamily="34" charset="0"/>
              </a:rPr>
              <a:t>lučajne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</a:rPr>
              <a:t> (neodređene): uvek se javljaju; obično male; ne iskrivljuju konačni rezultat u odnosu na tačnu vrednost;</a:t>
            </a:r>
          </a:p>
          <a:p>
            <a:pPr marL="342900" indent="-342900">
              <a:buFont typeface="Wingdings" pitchFamily="2" charset="2"/>
              <a:buNone/>
            </a:pPr>
            <a:r>
              <a:rPr lang="sr-Latn-CS" sz="2800">
                <a:solidFill>
                  <a:srgbClr val="006666"/>
                </a:solidFill>
                <a:latin typeface="Calibri" pitchFamily="34" charset="0"/>
              </a:rPr>
              <a:t>    uzroci nepoznati; matematički model raspodele</a:t>
            </a:r>
          </a:p>
          <a:p>
            <a:pPr marL="342900" indent="-342900">
              <a:buFont typeface="Wingdings" pitchFamily="2" charset="2"/>
              <a:buNone/>
            </a:pPr>
            <a:endParaRPr lang="sr-Latn-CS">
              <a:solidFill>
                <a:srgbClr val="006666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ChangeArrowheads="1"/>
          </p:cNvSpPr>
          <p:nvPr/>
        </p:nvSpPr>
        <p:spPr bwMode="auto">
          <a:xfrm>
            <a:off x="539750" y="3573463"/>
            <a:ext cx="75374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sr-Latn-CS" sz="2800" b="1" i="1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G</a:t>
            </a:r>
            <a:r>
              <a:rPr lang="en-US" sz="2800" b="1" i="1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rube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: obično GREŠKE ANALITIČARA </a:t>
            </a:r>
          </a:p>
          <a:p>
            <a:pPr marL="342900" indent="-342900">
              <a:buFont typeface="Wingdings" pitchFamily="2" charset="2"/>
              <a:buNone/>
            </a:pP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	(izbor metode, čuvanje uzoraka, </a:t>
            </a:r>
            <a:r>
              <a:rPr lang="sr-Latn-CS" sz="2800" u="sng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izračunavanje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); </a:t>
            </a:r>
          </a:p>
          <a:p>
            <a:pPr marL="342900" indent="-342900">
              <a:buFont typeface="Wingdings" pitchFamily="2" charset="2"/>
              <a:buNone/>
            </a:pP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	jako iskrivljuju krajnji rezultat;</a:t>
            </a:r>
          </a:p>
          <a:p>
            <a:pPr marL="342900" indent="-342900"/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   </a:t>
            </a:r>
          </a:p>
          <a:p>
            <a:pPr marL="342900" indent="-342900"/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	</a:t>
            </a:r>
            <a:r>
              <a:rPr lang="sr-Latn-CS" sz="2800" b="1" i="1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Primena statistike</a:t>
            </a:r>
          </a:p>
          <a:p>
            <a:pPr marL="342900" indent="-342900" eaLnBrk="0" hangingPunct="0"/>
            <a:endParaRPr lang="sr-Latn-CS" b="1" i="1"/>
          </a:p>
        </p:txBody>
      </p:sp>
      <p:sp>
        <p:nvSpPr>
          <p:cNvPr id="50179" name="Rectangle 6"/>
          <p:cNvSpPr>
            <a:spLocks noChangeArrowheads="1"/>
          </p:cNvSpPr>
          <p:nvPr/>
        </p:nvSpPr>
        <p:spPr bwMode="auto">
          <a:xfrm>
            <a:off x="323850" y="768350"/>
            <a:ext cx="863917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800" b="1" i="1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Sistematske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(određene):  uvek iskrivljuju rezultat;</a:t>
            </a:r>
          </a:p>
          <a:p>
            <a:pPr marL="342900" indent="-342900"/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   uslovljene analitičkim postupkom (</a:t>
            </a:r>
            <a:r>
              <a:rPr lang="en-U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smanjen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precizno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st</a:t>
            </a:r>
            <a:r>
              <a:rPr lang="en-U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sr-Latn-CS" sz="2800">
              <a:solidFill>
                <a:srgbClr val="006666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/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   </a:t>
            </a:r>
            <a:r>
              <a:rPr lang="en-U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aparata, pogrešn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o</a:t>
            </a:r>
            <a:r>
              <a:rPr lang="en-U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rukovanje, nečistoć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a </a:t>
            </a:r>
            <a:r>
              <a:rPr lang="en-U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reagenasa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);</a:t>
            </a:r>
          </a:p>
          <a:p>
            <a:pPr marL="342900" indent="-342900"/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   		</a:t>
            </a:r>
          </a:p>
          <a:p>
            <a:pPr marL="342900" indent="-342900"/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	</a:t>
            </a:r>
            <a:r>
              <a:rPr lang="sr-Latn-CS" sz="2800" b="1" i="1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Matematika nemoćna!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sr-Latn-CS" sz="2800">
              <a:solidFill>
                <a:srgbClr val="006666"/>
              </a:solidFill>
              <a:cs typeface="Tahoma" pitchFamily="34" charset="0"/>
            </a:endParaRPr>
          </a:p>
          <a:p>
            <a:pPr marL="342900" indent="-342900" eaLnBrk="0" hangingPunct="0"/>
            <a:endParaRPr lang="sr-Latn-CS" sz="2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05000"/>
            <a:ext cx="4114800" cy="23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81200"/>
            <a:ext cx="42672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>
                <a:solidFill>
                  <a:srgbClr val="0066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  <a:t>PRECIZNOST I TAČNOST REZULTATA HEMIJSKE ANALIZE</a:t>
            </a:r>
            <a:r>
              <a:rPr lang="sr-Latn-CS" sz="4000">
                <a:solidFill>
                  <a:srgbClr val="0066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1205" name="TextBox 7"/>
          <p:cNvSpPr txBox="1">
            <a:spLocks noChangeArrowheads="1"/>
          </p:cNvSpPr>
          <p:nvPr/>
        </p:nvSpPr>
        <p:spPr bwMode="auto">
          <a:xfrm>
            <a:off x="1066800" y="4419600"/>
            <a:ext cx="70104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006666"/>
                </a:solidFill>
                <a:latin typeface="Times New Roman" pitchFamily="18" charset="0"/>
              </a:rPr>
              <a:t>Precizni</a:t>
            </a:r>
            <a:r>
              <a:rPr lang="en-US" sz="2400" b="1">
                <a:solidFill>
                  <a:srgbClr val="006666"/>
                </a:solidFill>
                <a:latin typeface="Times New Roman" pitchFamily="18" charset="0"/>
              </a:rPr>
              <a:t> </a:t>
            </a:r>
            <a:r>
              <a:rPr lang="sr-Latn-CS" sz="2400" b="1">
                <a:solidFill>
                  <a:srgbClr val="006666"/>
                </a:solidFill>
                <a:latin typeface="Times New Roman" pitchFamily="18" charset="0"/>
              </a:rPr>
              <a:t>= </a:t>
            </a:r>
            <a:r>
              <a:rPr lang="en-US" sz="2400" b="1">
                <a:solidFill>
                  <a:srgbClr val="006666"/>
                </a:solidFill>
                <a:latin typeface="Times New Roman" pitchFamily="18" charset="0"/>
              </a:rPr>
              <a:t>	rezultati paralelnih određivanja se 			međusobno dobro slažu</a:t>
            </a:r>
            <a:endParaRPr lang="sr-Latn-CS" sz="2400" b="1">
              <a:solidFill>
                <a:srgbClr val="006666"/>
              </a:solidFill>
              <a:latin typeface="Times New Roman" pitchFamily="18" charset="0"/>
            </a:endParaRPr>
          </a:p>
          <a:p>
            <a:r>
              <a:rPr lang="sr-Latn-CS" sz="2400" b="1" i="1">
                <a:solidFill>
                  <a:srgbClr val="006666"/>
                </a:solidFill>
                <a:latin typeface="Times New Roman" pitchFamily="18" charset="0"/>
              </a:rPr>
              <a:t>T</a:t>
            </a:r>
            <a:r>
              <a:rPr lang="en-US" sz="2400" b="1" i="1">
                <a:solidFill>
                  <a:srgbClr val="006666"/>
                </a:solidFill>
                <a:latin typeface="Times New Roman" pitchFamily="18" charset="0"/>
              </a:rPr>
              <a:t>ačni</a:t>
            </a:r>
            <a:r>
              <a:rPr lang="en-US" sz="2400" b="1">
                <a:solidFill>
                  <a:srgbClr val="006666"/>
                </a:solidFill>
                <a:latin typeface="Times New Roman" pitchFamily="18" charset="0"/>
              </a:rPr>
              <a:t> </a:t>
            </a:r>
            <a:r>
              <a:rPr lang="sr-Latn-CS" sz="2400" b="1">
                <a:solidFill>
                  <a:srgbClr val="006666"/>
                </a:solidFill>
                <a:latin typeface="Times New Roman" pitchFamily="18" charset="0"/>
              </a:rPr>
              <a:t>= </a:t>
            </a:r>
            <a:r>
              <a:rPr lang="en-US" sz="2400" b="1">
                <a:solidFill>
                  <a:srgbClr val="006666"/>
                </a:solidFill>
                <a:latin typeface="Times New Roman" pitchFamily="18" charset="0"/>
              </a:rPr>
              <a:t>	oni koji se slažu sa stvarnim 			sadržajem </a:t>
            </a:r>
            <a:r>
              <a:rPr lang="sr-Latn-CS" sz="2400" b="1">
                <a:solidFill>
                  <a:srgbClr val="006666"/>
                </a:solidFill>
                <a:latin typeface="Times New Roman" pitchFamily="18" charset="0"/>
              </a:rPr>
              <a:t>određivane </a:t>
            </a:r>
            <a:r>
              <a:rPr lang="en-US" sz="2400" b="1">
                <a:solidFill>
                  <a:srgbClr val="006666"/>
                </a:solidFill>
                <a:latin typeface="Times New Roman" pitchFamily="18" charset="0"/>
              </a:rPr>
              <a:t>komponente 		(ne podležu nekoj sistematskoj grešci)</a:t>
            </a:r>
            <a:endParaRPr lang="sr-Latn-CS" sz="2400" b="1">
              <a:solidFill>
                <a:srgbClr val="006666"/>
              </a:solidFill>
              <a:latin typeface="Times New Roman" pitchFamily="18" charset="0"/>
            </a:endParaRPr>
          </a:p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92150"/>
            <a:ext cx="86106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86200" y="5867400"/>
            <a:ext cx="1360488" cy="523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RS" sz="2800" b="1" dirty="0">
                <a:latin typeface="Times New Roman" pitchFamily="18" charset="0"/>
                <a:cs typeface="Times New Roman" pitchFamily="18" charset="0"/>
              </a:rPr>
              <a:t>C ili D?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2800" dirty="0">
                <a:solidFill>
                  <a:schemeClr val="accent1">
                    <a:lumMod val="25000"/>
                  </a:schemeClr>
                </a:solidFill>
              </a:rPr>
              <a:t>PRIMER 1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idx="1"/>
          </p:nvPr>
        </p:nvGraphicFramePr>
        <p:xfrm>
          <a:off x="1430338" y="1408113"/>
          <a:ext cx="6565900" cy="4251325"/>
        </p:xfrm>
        <a:graphic>
          <a:graphicData uri="http://schemas.openxmlformats.org/presentationml/2006/ole">
            <p:oleObj spid="_x0000_s2050" name="Document" r:id="rId3" imgW="5760589" imgH="3729923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>
                <a:solidFill>
                  <a:srgbClr val="006666"/>
                </a:solidFill>
                <a:latin typeface="Times New Roman" pitchFamily="18" charset="0"/>
              </a:rPr>
              <a:t>APSOLUTNE I RELATIVNE GREŠKE</a:t>
            </a:r>
            <a:r>
              <a:rPr lang="sr-Latn-CS" sz="4000"/>
              <a:t> 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>
            <p:ph sz="quarter" idx="1"/>
          </p:nvPr>
        </p:nvGraphicFramePr>
        <p:xfrm>
          <a:off x="2419350" y="2586038"/>
          <a:ext cx="114300" cy="215900"/>
        </p:xfrm>
        <a:graphic>
          <a:graphicData uri="http://schemas.openxmlformats.org/presentationml/2006/ole">
            <p:oleObj spid="_x0000_s21506" name="Equation" r:id="rId3" imgW="114120" imgH="215640" progId="Equation.3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>
            <p:ph sz="quarter" idx="2"/>
          </p:nvPr>
        </p:nvGraphicFramePr>
        <p:xfrm>
          <a:off x="827088" y="2124075"/>
          <a:ext cx="1843087" cy="558800"/>
        </p:xfrm>
        <a:graphic>
          <a:graphicData uri="http://schemas.openxmlformats.org/presentationml/2006/ole">
            <p:oleObj spid="_x0000_s21507" name="Equation" r:id="rId4" imgW="838080" imgH="253800" progId="Equation.3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3203575" y="2060575"/>
          <a:ext cx="5765800" cy="1054100"/>
        </p:xfrm>
        <a:graphic>
          <a:graphicData uri="http://schemas.openxmlformats.org/presentationml/2006/ole">
            <p:oleObj spid="_x0000_s21508" name="Document" r:id="rId5" imgW="5747431" imgH="1051238" progId="Word.Document.8">
              <p:embed/>
            </p:oleObj>
          </a:graphicData>
        </a:graphic>
      </p:graphicFrame>
      <p:sp>
        <p:nvSpPr>
          <p:cNvPr id="21513" name="Text Box 8"/>
          <p:cNvSpPr txBox="1">
            <a:spLocks noChangeArrowheads="1"/>
          </p:cNvSpPr>
          <p:nvPr/>
        </p:nvSpPr>
        <p:spPr bwMode="auto">
          <a:xfrm>
            <a:off x="950913" y="22193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>
            <p:ph sz="quarter" idx="4"/>
          </p:nvPr>
        </p:nvGraphicFramePr>
        <p:xfrm>
          <a:off x="323850" y="4005263"/>
          <a:ext cx="2692400" cy="925512"/>
        </p:xfrm>
        <a:graphic>
          <a:graphicData uri="http://schemas.openxmlformats.org/presentationml/2006/ole">
            <p:oleObj spid="_x0000_s21509" name="Equation" r:id="rId6" imgW="1218960" imgH="419040" progId="Equation.3">
              <p:embed/>
            </p:oleObj>
          </a:graphicData>
        </a:graphic>
      </p:graphicFrame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3276600" y="3933825"/>
            <a:ext cx="50768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400">
                <a:latin typeface="Calibri" pitchFamily="34" charset="0"/>
              </a:rPr>
              <a:t>Procenti ili promili</a:t>
            </a:r>
          </a:p>
          <a:p>
            <a:r>
              <a:rPr lang="sr-Latn-CS" sz="2400">
                <a:latin typeface="Calibri" pitchFamily="34" charset="0"/>
              </a:rPr>
              <a:t>Omogućava poređenje tačnosti rezultata</a:t>
            </a:r>
          </a:p>
        </p:txBody>
      </p:sp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2778125" y="5272088"/>
          <a:ext cx="3386138" cy="923925"/>
        </p:xfrm>
        <a:graphic>
          <a:graphicData uri="http://schemas.openxmlformats.org/presentationml/2006/ole">
            <p:oleObj spid="_x0000_s21510" name="Equation" r:id="rId7" imgW="1536480" imgH="419040" progId="Equation.3">
              <p:embed/>
            </p:oleObj>
          </a:graphicData>
        </a:graphic>
      </p:graphicFrame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684213" y="2997200"/>
          <a:ext cx="2065337" cy="446088"/>
        </p:xfrm>
        <a:graphic>
          <a:graphicData uri="http://schemas.openxmlformats.org/presentationml/2006/ole">
            <p:oleObj spid="_x0000_s21511" name="Equation" r:id="rId8" imgW="79992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Text Box 4"/>
          <p:cNvSpPr txBox="1">
            <a:spLocks noChangeArrowheads="1"/>
          </p:cNvSpPr>
          <p:nvPr/>
        </p:nvSpPr>
        <p:spPr bwMode="auto">
          <a:xfrm>
            <a:off x="879475" y="928688"/>
            <a:ext cx="46640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400">
                <a:latin typeface="Calibri" pitchFamily="34" charset="0"/>
              </a:rPr>
              <a:t>Prava vrednost najčešće nije poznata</a:t>
            </a:r>
          </a:p>
          <a:p>
            <a:endParaRPr lang="sr-Latn-CS" sz="2400">
              <a:latin typeface="Calibri" pitchFamily="34" charset="0"/>
              <a:sym typeface="Wingdings 3" pitchFamily="18" charset="2"/>
            </a:endParaRPr>
          </a:p>
          <a:p>
            <a:r>
              <a:rPr lang="sr-Latn-CS" sz="2400">
                <a:latin typeface="Calibri" pitchFamily="34" charset="0"/>
                <a:sym typeface="Wingdings 3" pitchFamily="18" charset="2"/>
              </a:rPr>
              <a:t> </a:t>
            </a:r>
          </a:p>
          <a:p>
            <a:endParaRPr lang="sr-Latn-CS" sz="2400">
              <a:latin typeface="Calibri" pitchFamily="34" charset="0"/>
              <a:sym typeface="Wingdings 3" pitchFamily="18" charset="2"/>
            </a:endParaRPr>
          </a:p>
          <a:p>
            <a:endParaRPr lang="sr-Latn-CS" sz="2400">
              <a:latin typeface="Calibri" pitchFamily="34" charset="0"/>
              <a:sym typeface="Wingdings 3" pitchFamily="18" charset="2"/>
            </a:endParaRPr>
          </a:p>
          <a:p>
            <a:endParaRPr lang="sr-Latn-CS" sz="2400">
              <a:latin typeface="Calibri" pitchFamily="34" charset="0"/>
              <a:sym typeface="Wingdings 3" pitchFamily="18" charset="2"/>
            </a:endParaRPr>
          </a:p>
          <a:p>
            <a:endParaRPr lang="sr-Latn-CS" sz="2400">
              <a:latin typeface="Calibri" pitchFamily="34" charset="0"/>
              <a:sym typeface="Wingdings 3" pitchFamily="18" charset="2"/>
            </a:endParaRPr>
          </a:p>
          <a:p>
            <a:endParaRPr lang="sr-Latn-CS" sz="2400">
              <a:latin typeface="Calibri" pitchFamily="34" charset="0"/>
              <a:sym typeface="Wingdings 3" pitchFamily="18" charset="2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552575" y="1554163"/>
          <a:ext cx="1036638" cy="868362"/>
        </p:xfrm>
        <a:graphic>
          <a:graphicData uri="http://schemas.openxmlformats.org/presentationml/2006/ole">
            <p:oleObj spid="_x0000_s22530" name="Equation" r:id="rId3" imgW="469800" imgH="393480" progId="Equation.3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3792538" y="1776413"/>
          <a:ext cx="1562100" cy="558800"/>
        </p:xfrm>
        <a:graphic>
          <a:graphicData uri="http://schemas.openxmlformats.org/presentationml/2006/ole">
            <p:oleObj spid="_x0000_s22531" name="Equation" r:id="rId4" imgW="711000" imgH="253800" progId="Equation.3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250825" y="2636838"/>
          <a:ext cx="7710488" cy="920750"/>
        </p:xfrm>
        <a:graphic>
          <a:graphicData uri="http://schemas.openxmlformats.org/presentationml/2006/ole">
            <p:oleObj spid="_x0000_s22532" name="Equation" r:id="rId5" imgW="3504960" imgH="419040" progId="Equation.3">
              <p:embed/>
            </p:oleObj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611188" y="3789363"/>
          <a:ext cx="6586537" cy="447675"/>
        </p:xfrm>
        <a:graphic>
          <a:graphicData uri="http://schemas.openxmlformats.org/presentationml/2006/ole">
            <p:oleObj spid="_x0000_s22533" name="Equation" r:id="rId6" imgW="2984400" imgH="203040" progId="Equation.3">
              <p:embed/>
            </p:oleObj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539750" y="4508500"/>
          <a:ext cx="8250238" cy="950913"/>
        </p:xfrm>
        <a:graphic>
          <a:graphicData uri="http://schemas.openxmlformats.org/presentationml/2006/ole">
            <p:oleObj spid="_x0000_s22534" name="Equation" r:id="rId7" imgW="3746160" imgH="431640" progId="Equation.3">
              <p:embed/>
            </p:oleObj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348038" y="5661025"/>
          <a:ext cx="2741612" cy="608013"/>
        </p:xfrm>
        <a:graphic>
          <a:graphicData uri="http://schemas.openxmlformats.org/presentationml/2006/ole">
            <p:oleObj spid="_x0000_s22535" name="Equation" r:id="rId8" imgW="114300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>
                <a:solidFill>
                  <a:srgbClr val="006666"/>
                </a:solidFill>
                <a:latin typeface="Times New Roman" pitchFamily="18" charset="0"/>
              </a:rPr>
              <a:t>RELATIVNA GREŠKA KRAJNJEG REZULTATA HEMIJSKE ANALIZE</a:t>
            </a:r>
            <a:r>
              <a:rPr lang="sr-Latn-CS" sz="4000"/>
              <a:t> 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73238"/>
            <a:ext cx="8002587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smtClean="0">
                <a:latin typeface="Times New Roman" pitchFamily="18" charset="0"/>
              </a:rPr>
              <a:t>merenje određene mase uzorka (x</a:t>
            </a:r>
            <a:r>
              <a:rPr lang="en-US" sz="2400" baseline="-25000" smtClean="0">
                <a:latin typeface="Times New Roman" pitchFamily="18" charset="0"/>
              </a:rPr>
              <a:t>1</a:t>
            </a:r>
            <a:r>
              <a:rPr lang="en-US" sz="2400" smtClean="0">
                <a:latin typeface="Times New Roman" pitchFamily="18" charset="0"/>
              </a:rPr>
              <a:t>)</a:t>
            </a:r>
            <a:r>
              <a:rPr lang="sr-Latn-CS" sz="2400" smtClean="0">
                <a:latin typeface="Times New Roman" pitchFamily="18" charset="0"/>
              </a:rPr>
              <a:t> </a:t>
            </a:r>
            <a:r>
              <a:rPr lang="sr-Latn-CS" sz="2400" smtClean="0">
                <a:latin typeface="Times New Roman" pitchFamily="18" charset="0"/>
                <a:sym typeface="Wingdings 3" pitchFamily="18" charset="2"/>
              </a:rPr>
              <a:t>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r-Latn-CS" sz="2400" smtClean="0">
                <a:latin typeface="Times New Roman" pitchFamily="18" charset="0"/>
                <a:sym typeface="Wingdings 3" pitchFamily="18" charset="2"/>
              </a:rPr>
              <a:t>          analitički postupak       </a:t>
            </a:r>
            <a:r>
              <a:rPr lang="en-US" sz="2400" smtClean="0">
                <a:latin typeface="Times New Roman" pitchFamily="18" charset="0"/>
                <a:sym typeface="Wingdings 3" pitchFamily="18" charset="2"/>
              </a:rPr>
              <a:t>parametar (x</a:t>
            </a:r>
            <a:r>
              <a:rPr lang="en-US" sz="2400" baseline="-25000" smtClean="0">
                <a:latin typeface="Times New Roman" pitchFamily="18" charset="0"/>
                <a:sym typeface="Wingdings 3" pitchFamily="18" charset="2"/>
              </a:rPr>
              <a:t>2</a:t>
            </a:r>
            <a:r>
              <a:rPr lang="en-US" sz="2400" smtClean="0">
                <a:latin typeface="Times New Roman" pitchFamily="18" charset="0"/>
                <a:sym typeface="Wingdings 3" pitchFamily="18" charset="2"/>
              </a:rPr>
              <a:t>)</a:t>
            </a:r>
            <a:r>
              <a:rPr lang="sr-Latn-CS" sz="2400" smtClean="0">
                <a:latin typeface="Times New Roman" pitchFamily="18" charset="0"/>
                <a:sym typeface="Wingdings 3" pitchFamily="18" charset="2"/>
              </a:rPr>
              <a:t> </a:t>
            </a:r>
            <a:r>
              <a:rPr lang="sr-Latn-CS" sz="2400" smtClean="0"/>
              <a:t> 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sr-Latn-CS" sz="2200" smtClean="0"/>
              <a:t>				</a:t>
            </a:r>
            <a:r>
              <a:rPr lang="de-DE" sz="2800" smtClean="0">
                <a:latin typeface="Times New Roman" pitchFamily="18" charset="0"/>
              </a:rPr>
              <a:t>p = </a:t>
            </a:r>
            <a:r>
              <a:rPr lang="de-DE" sz="2800" b="1" i="1" smtClean="0">
                <a:latin typeface="Times New Roman" pitchFamily="18" charset="0"/>
              </a:rPr>
              <a:t>k</a:t>
            </a:r>
            <a:r>
              <a:rPr lang="de-DE" sz="2800" b="1" smtClean="0">
                <a:latin typeface="Times New Roman" pitchFamily="18" charset="0"/>
              </a:rPr>
              <a:t> </a:t>
            </a:r>
            <a:r>
              <a:rPr lang="sr-Latn-CS" sz="2800" smtClean="0">
                <a:latin typeface="Times New Roman" pitchFamily="18" charset="0"/>
              </a:rPr>
              <a:t>(</a:t>
            </a:r>
            <a:r>
              <a:rPr lang="de-DE" sz="2800" smtClean="0">
                <a:latin typeface="Times New Roman" pitchFamily="18" charset="0"/>
              </a:rPr>
              <a:t>x</a:t>
            </a:r>
            <a:r>
              <a:rPr lang="de-DE" sz="2800" baseline="-25000" smtClean="0">
                <a:latin typeface="Times New Roman" pitchFamily="18" charset="0"/>
              </a:rPr>
              <a:t>2</a:t>
            </a:r>
            <a:r>
              <a:rPr lang="de-DE" sz="2800" smtClean="0">
                <a:latin typeface="Times New Roman" pitchFamily="18" charset="0"/>
              </a:rPr>
              <a:t>/x</a:t>
            </a:r>
            <a:r>
              <a:rPr lang="de-DE" sz="2800" baseline="-25000" smtClean="0">
                <a:latin typeface="Times New Roman" pitchFamily="18" charset="0"/>
              </a:rPr>
              <a:t>1</a:t>
            </a:r>
            <a:r>
              <a:rPr lang="sr-Latn-CS" sz="2800" smtClean="0">
                <a:latin typeface="Times New Roman" pitchFamily="18" charset="0"/>
              </a:rPr>
              <a:t>)</a:t>
            </a:r>
            <a:endParaRPr lang="sr-Latn-CS" sz="2800" baseline="-25000" smtClean="0">
              <a:latin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de-DE" sz="2800" b="1" i="1" smtClean="0">
                <a:latin typeface="Times New Roman" pitchFamily="18" charset="0"/>
              </a:rPr>
              <a:t>k </a:t>
            </a:r>
            <a:r>
              <a:rPr lang="de-DE" sz="2800" smtClean="0">
                <a:latin typeface="Times New Roman" pitchFamily="18" charset="0"/>
              </a:rPr>
              <a:t>nije prava konstanta</a:t>
            </a:r>
            <a:r>
              <a:rPr lang="sr-Latn-CS" sz="2200" smtClean="0">
                <a:latin typeface="Times New Roman" pitchFamily="18" charset="0"/>
              </a:rPr>
              <a:t> 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de-DE" sz="2800" smtClean="0">
                <a:latin typeface="Times New Roman" pitchFamily="18" charset="0"/>
              </a:rPr>
              <a:t>	</a:t>
            </a:r>
            <a:r>
              <a:rPr lang="sr-Latn-CS" sz="2800" smtClean="0"/>
              <a:t>   </a:t>
            </a:r>
            <a:r>
              <a:rPr lang="sr-Latn-CS" sz="2800" smtClean="0">
                <a:sym typeface="Wingdings 3" pitchFamily="18" charset="2"/>
              </a:rPr>
              <a:t>		</a:t>
            </a:r>
            <a:r>
              <a:rPr lang="de-DE" sz="2800" smtClean="0">
                <a:latin typeface="Times New Roman" pitchFamily="18" charset="0"/>
                <a:sym typeface="Wingdings 3" pitchFamily="18" charset="2"/>
              </a:rPr>
              <a:t>p = x</a:t>
            </a:r>
            <a:r>
              <a:rPr lang="de-DE" sz="2800" baseline="-25000" smtClean="0">
                <a:latin typeface="Times New Roman" pitchFamily="18" charset="0"/>
                <a:sym typeface="Wingdings 3" pitchFamily="18" charset="2"/>
              </a:rPr>
              <a:t>3</a:t>
            </a:r>
            <a:r>
              <a:rPr lang="de-DE" sz="2800" smtClean="0">
                <a:latin typeface="Times New Roman" pitchFamily="18" charset="0"/>
                <a:sym typeface="Wingdings 3" pitchFamily="18" charset="2"/>
              </a:rPr>
              <a:t> </a:t>
            </a:r>
            <a:r>
              <a:rPr lang="de-DE" sz="2800" b="1" i="1" smtClean="0">
                <a:latin typeface="Times New Roman" pitchFamily="18" charset="0"/>
                <a:sym typeface="Wingdings 3" pitchFamily="18" charset="2"/>
              </a:rPr>
              <a:t>k’</a:t>
            </a:r>
            <a:r>
              <a:rPr lang="sr-Latn-CS" sz="2800" i="1" smtClean="0">
                <a:latin typeface="Times New Roman" pitchFamily="18" charset="0"/>
                <a:sym typeface="Wingdings 3" pitchFamily="18" charset="2"/>
              </a:rPr>
              <a:t>(</a:t>
            </a:r>
            <a:r>
              <a:rPr lang="de-DE" sz="2800" smtClean="0">
                <a:latin typeface="Times New Roman" pitchFamily="18" charset="0"/>
                <a:sym typeface="Wingdings 3" pitchFamily="18" charset="2"/>
              </a:rPr>
              <a:t>x</a:t>
            </a:r>
            <a:r>
              <a:rPr lang="de-DE" sz="2800" baseline="-25000" smtClean="0">
                <a:latin typeface="Times New Roman" pitchFamily="18" charset="0"/>
                <a:sym typeface="Wingdings 3" pitchFamily="18" charset="2"/>
              </a:rPr>
              <a:t>2</a:t>
            </a:r>
            <a:r>
              <a:rPr lang="de-DE" sz="2800" smtClean="0">
                <a:latin typeface="Times New Roman" pitchFamily="18" charset="0"/>
                <a:sym typeface="Wingdings 3" pitchFamily="18" charset="2"/>
              </a:rPr>
              <a:t>/x</a:t>
            </a:r>
            <a:r>
              <a:rPr lang="de-DE" sz="2800" baseline="-25000" smtClean="0">
                <a:latin typeface="Times New Roman" pitchFamily="18" charset="0"/>
                <a:sym typeface="Wingdings 3" pitchFamily="18" charset="2"/>
              </a:rPr>
              <a:t>1</a:t>
            </a:r>
            <a:r>
              <a:rPr lang="sr-Latn-CS" sz="2800" smtClean="0">
                <a:latin typeface="Times New Roman" pitchFamily="18" charset="0"/>
                <a:sym typeface="Wingdings 3" pitchFamily="18" charset="2"/>
              </a:rPr>
              <a:t>)</a:t>
            </a:r>
            <a:r>
              <a:rPr lang="de-DE" sz="2800" smtClean="0">
                <a:latin typeface="Times New Roman" pitchFamily="18" charset="0"/>
                <a:sym typeface="Wingdings 3" pitchFamily="18" charset="2"/>
              </a:rPr>
              <a:t>	</a:t>
            </a:r>
            <a:r>
              <a:rPr lang="sr-Latn-CS" sz="2800" smtClean="0">
                <a:latin typeface="Times New Roman" pitchFamily="18" charset="0"/>
                <a:sym typeface="Wingdings 3" pitchFamily="18" charset="2"/>
              </a:rPr>
              <a:t> 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1403350" y="4652963"/>
          <a:ext cx="4456113" cy="1120775"/>
        </p:xfrm>
        <a:graphic>
          <a:graphicData uri="http://schemas.openxmlformats.org/presentationml/2006/ole">
            <p:oleObj spid="_x0000_s23554" name="Equation" r:id="rId3" imgW="1780694" imgH="447496" progId="Equation.3">
              <p:embed/>
            </p:oleObj>
          </a:graphicData>
        </a:graphic>
      </p:graphicFrame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6443663" y="4797425"/>
            <a:ext cx="1689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400">
                <a:latin typeface="Calibri" pitchFamily="34" charset="0"/>
              </a:rPr>
              <a:t>Maksimalna</a:t>
            </a:r>
          </a:p>
          <a:p>
            <a:r>
              <a:rPr lang="sr-Latn-CS" sz="2400">
                <a:latin typeface="Calibri" pitchFamily="34" charset="0"/>
              </a:rPr>
              <a:t>vrednost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684213" y="1484313"/>
          <a:ext cx="2876550" cy="920750"/>
        </p:xfrm>
        <a:graphic>
          <a:graphicData uri="http://schemas.openxmlformats.org/presentationml/2006/ole">
            <p:oleObj spid="_x0000_s24578" name="Equation" r:id="rId3" imgW="1307880" imgH="419040" progId="Equation.3">
              <p:embed/>
            </p:oleObj>
          </a:graphicData>
        </a:graphic>
      </p:graphicFrame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879475" y="24352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763688" y="548680"/>
            <a:ext cx="5338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sz="2800" dirty="0">
                <a:latin typeface="+mn-lt"/>
                <a:cs typeface="+mn-cs"/>
              </a:rPr>
              <a:t>Greške procedure </a:t>
            </a:r>
            <a:r>
              <a:rPr lang="en-US" sz="2800" dirty="0">
                <a:latin typeface="+mn-lt"/>
                <a:cs typeface="Times New Roman" pitchFamily="18" charset="0"/>
              </a:rPr>
              <a:t>&gt;</a:t>
            </a:r>
            <a:r>
              <a:rPr lang="sr-Latn-CS" sz="2800" dirty="0">
                <a:latin typeface="+mn-lt"/>
                <a:cs typeface="Times New Roman" pitchFamily="18" charset="0"/>
              </a:rPr>
              <a:t> greške merenja</a:t>
            </a:r>
            <a:endParaRPr lang="en-US" sz="2800" dirty="0">
              <a:latin typeface="+mn-lt"/>
              <a:cs typeface="Times New Roman" pitchFamily="18" charset="0"/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4356100" y="1773238"/>
            <a:ext cx="4129088" cy="584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sz="3200" i="1" dirty="0">
                <a:latin typeface="+mn-lt"/>
                <a:cs typeface="+mn-cs"/>
              </a:rPr>
              <a:t>e(x</a:t>
            </a:r>
            <a:r>
              <a:rPr lang="sr-Latn-CS" sz="3200" dirty="0">
                <a:latin typeface="+mn-lt"/>
                <a:cs typeface="+mn-cs"/>
              </a:rPr>
              <a:t>) </a:t>
            </a:r>
            <a:r>
              <a:rPr lang="sr-Latn-CS" sz="3200" dirty="0">
                <a:latin typeface="+mn-lt"/>
                <a:cs typeface="+mn-cs"/>
                <a:sym typeface="Wingdings 3" pitchFamily="18" charset="2"/>
              </a:rPr>
              <a:t> ako: </a:t>
            </a:r>
            <a:r>
              <a:rPr lang="sr-Latn-CS" sz="3200" i="1" dirty="0">
                <a:latin typeface="+mn-lt"/>
                <a:cs typeface="+mn-cs"/>
                <a:sym typeface="Wingdings 3" pitchFamily="18" charset="2"/>
              </a:rPr>
              <a:t>d</a:t>
            </a:r>
            <a:r>
              <a:rPr lang="sr-Latn-CS" sz="3200" dirty="0">
                <a:latin typeface="+mn-lt"/>
                <a:cs typeface="+mn-cs"/>
                <a:sym typeface="Wingdings 3" pitchFamily="18" charset="2"/>
              </a:rPr>
              <a:t>(x)   i  x </a:t>
            </a:r>
          </a:p>
        </p:txBody>
      </p:sp>
      <p:sp>
        <p:nvSpPr>
          <p:cNvPr id="24582" name="Text Box 9"/>
          <p:cNvSpPr txBox="1">
            <a:spLocks noChangeArrowheads="1"/>
          </p:cNvSpPr>
          <p:nvPr/>
        </p:nvSpPr>
        <p:spPr bwMode="auto">
          <a:xfrm>
            <a:off x="468313" y="5013325"/>
            <a:ext cx="8351837" cy="1384300"/>
          </a:xfrm>
          <a:prstGeom prst="rect">
            <a:avLst/>
          </a:prstGeom>
          <a:noFill/>
          <a:ln w="76200" cmpd="tri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2800">
                <a:solidFill>
                  <a:srgbClr val="006666"/>
                </a:solidFill>
                <a:latin typeface="Calibri" pitchFamily="34" charset="0"/>
              </a:rPr>
              <a:t>P</a:t>
            </a:r>
            <a:r>
              <a:rPr lang="de-DE" sz="2800">
                <a:solidFill>
                  <a:srgbClr val="006666"/>
                </a:solidFill>
                <a:latin typeface="Calibri" pitchFamily="34" charset="0"/>
              </a:rPr>
              <a:t>roblem smanjivanja relativne greške krajnjeg razultata treba rešavati preciznijim merenjem parametara x</a:t>
            </a:r>
            <a:r>
              <a:rPr lang="de-DE" sz="2800" baseline="-25000">
                <a:solidFill>
                  <a:srgbClr val="006666"/>
                </a:solidFill>
                <a:latin typeface="Calibri" pitchFamily="34" charset="0"/>
              </a:rPr>
              <a:t>1</a:t>
            </a:r>
            <a:r>
              <a:rPr lang="de-DE" sz="2800">
                <a:solidFill>
                  <a:srgbClr val="006666"/>
                </a:solidFill>
                <a:latin typeface="Calibri" pitchFamily="34" charset="0"/>
              </a:rPr>
              <a:t> i x</a:t>
            </a:r>
            <a:r>
              <a:rPr lang="de-DE" sz="2800" baseline="-25000">
                <a:solidFill>
                  <a:srgbClr val="006666"/>
                </a:solidFill>
                <a:latin typeface="Calibri" pitchFamily="34" charset="0"/>
              </a:rPr>
              <a:t>2</a:t>
            </a:r>
            <a:r>
              <a:rPr lang="de-DE" sz="2800">
                <a:solidFill>
                  <a:srgbClr val="006666"/>
                </a:solidFill>
                <a:latin typeface="Calibri" pitchFamily="34" charset="0"/>
              </a:rPr>
              <a:t>, </a:t>
            </a:r>
            <a:endParaRPr lang="sr-Latn-CS" sz="2800">
              <a:solidFill>
                <a:srgbClr val="006666"/>
              </a:solidFill>
              <a:latin typeface="Calibri" pitchFamily="34" charset="0"/>
            </a:endParaRPr>
          </a:p>
          <a:p>
            <a:r>
              <a:rPr lang="de-DE" sz="2800">
                <a:solidFill>
                  <a:srgbClr val="006666"/>
                </a:solidFill>
                <a:latin typeface="Calibri" pitchFamily="34" charset="0"/>
              </a:rPr>
              <a:t>a ne povećanjem njihove vrednosti.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611188" y="2708275"/>
            <a:ext cx="7794625" cy="19383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sz="2400" dirty="0">
                <a:cs typeface="+mn-cs"/>
              </a:rPr>
              <a:t>N</a:t>
            </a:r>
            <a:r>
              <a:rPr lang="pt-PT" sz="2400" dirty="0">
                <a:cs typeface="Times New Roman" pitchFamily="18" charset="0"/>
              </a:rPr>
              <a:t>pr. ako se 0,50 g izmeri sa preciznošću od </a:t>
            </a:r>
            <a:r>
              <a:rPr lang="en-US" sz="2400" dirty="0">
                <a:cs typeface="Times New Roman" pitchFamily="18" charset="0"/>
                <a:sym typeface="Symbol" pitchFamily="18" charset="2"/>
              </a:rPr>
              <a:t></a:t>
            </a:r>
            <a:r>
              <a:rPr lang="pt-PT" sz="2400" dirty="0">
                <a:cs typeface="Times New Roman" pitchFamily="18" charset="0"/>
              </a:rPr>
              <a:t>0,2 mg, </a:t>
            </a:r>
            <a:endParaRPr lang="sr-Latn-CS" sz="2400" dirty="0"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cs typeface="Times New Roman" pitchFamily="18" charset="0"/>
              </a:rPr>
              <a:t>relativna greška je e = (0,2/500)x100 = 0,04%. </a:t>
            </a:r>
            <a:endParaRPr lang="sr-Latn-CS" sz="2400" dirty="0"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sz="2400" dirty="0">
                <a:cs typeface="+mn-cs"/>
              </a:rPr>
              <a:t>Za merenje</a:t>
            </a:r>
            <a:r>
              <a:rPr lang="pt-PT" sz="2400" dirty="0">
                <a:cs typeface="Times New Roman" pitchFamily="18" charset="0"/>
              </a:rPr>
              <a:t> 25 mg sa istom </a:t>
            </a:r>
            <a:r>
              <a:rPr lang="sr-Latn-CS" sz="2400" dirty="0">
                <a:cs typeface="+mn-cs"/>
              </a:rPr>
              <a:t>e</a:t>
            </a:r>
            <a:r>
              <a:rPr lang="pt-PT" sz="2400" dirty="0">
                <a:cs typeface="Times New Roman" pitchFamily="18" charset="0"/>
              </a:rPr>
              <a:t>, </a:t>
            </a:r>
            <a:endParaRPr lang="sr-Latn-CS" sz="2400" dirty="0"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cs typeface="Times New Roman" pitchFamily="18" charset="0"/>
              </a:rPr>
              <a:t>mora </a:t>
            </a:r>
            <a:r>
              <a:rPr lang="sr-Latn-CS" sz="2400" dirty="0">
                <a:cs typeface="+mn-cs"/>
              </a:rPr>
              <a:t>d da bude</a:t>
            </a:r>
            <a:r>
              <a:rPr lang="pt-PT" sz="2400" dirty="0">
                <a:cs typeface="Times New Roman" pitchFamily="18" charset="0"/>
              </a:rPr>
              <a:t>: 0,04 = (d/25)x100</a:t>
            </a:r>
            <a:r>
              <a:rPr lang="sr-Latn-CS" sz="2400" dirty="0">
                <a:cs typeface="+mn-cs"/>
              </a:rPr>
              <a:t> </a:t>
            </a:r>
            <a:r>
              <a:rPr lang="pt-PT" sz="2400" dirty="0">
                <a:cs typeface="Times New Roman" pitchFamily="18" charset="0"/>
                <a:sym typeface="Wingdings 3" pitchFamily="18" charset="2"/>
              </a:rPr>
              <a:t></a:t>
            </a:r>
            <a:r>
              <a:rPr lang="sr-Latn-CS" sz="2400" dirty="0">
                <a:cs typeface="+mn-cs"/>
                <a:sym typeface="Wingdings 3" pitchFamily="18" charset="2"/>
              </a:rPr>
              <a:t> d =</a:t>
            </a:r>
            <a:r>
              <a:rPr lang="pt-PT" sz="2400" dirty="0">
                <a:cs typeface="Times New Roman" pitchFamily="18" charset="0"/>
              </a:rPr>
              <a:t> </a:t>
            </a:r>
            <a:r>
              <a:rPr lang="en-US" sz="2400" dirty="0">
                <a:cs typeface="Times New Roman" pitchFamily="18" charset="0"/>
                <a:sym typeface="Symbol" pitchFamily="18" charset="2"/>
              </a:rPr>
              <a:t></a:t>
            </a:r>
            <a:r>
              <a:rPr lang="pt-PT" sz="2400" dirty="0">
                <a:cs typeface="Times New Roman" pitchFamily="18" charset="0"/>
              </a:rPr>
              <a:t>0,01 mg. </a:t>
            </a:r>
            <a:endParaRPr lang="sr-Latn-CS" sz="2400" dirty="0"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>
                <a:cs typeface="Times New Roman" pitchFamily="18" charset="0"/>
                <a:sym typeface="Wingdings 3" pitchFamily="18" charset="2"/>
              </a:rPr>
              <a:t></a:t>
            </a:r>
            <a:r>
              <a:rPr lang="pt-PT" sz="2400" dirty="0">
                <a:cs typeface="Times New Roman" pitchFamily="18" charset="0"/>
              </a:rPr>
              <a:t>preciznije vage od analitičkih </a:t>
            </a:r>
            <a:endParaRPr lang="sr-Latn-CS" sz="2400" dirty="0">
              <a:cs typeface="+mn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519113" y="517525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1547813" y="1484313"/>
          <a:ext cx="6356350" cy="3776662"/>
        </p:xfrm>
        <a:graphic>
          <a:graphicData uri="http://schemas.openxmlformats.org/presentationml/2006/ole">
            <p:oleObj spid="_x0000_s25602" name="Document" r:id="rId3" imgW="5733177" imgH="3412799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11188" y="620713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3200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SREĐIVANJE PODATAKA</a:t>
            </a:r>
            <a:endParaRPr lang="en-US" sz="3200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+mn-cs"/>
            </a:endParaRPr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1116013" y="2420938"/>
            <a:ext cx="64008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sl-SI" sz="28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Grupisanje podataka</a:t>
            </a:r>
          </a:p>
          <a:p>
            <a:pPr marL="342900" indent="-342900" algn="ctr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sl-SI" sz="2800" dirty="0">
                <a:solidFill>
                  <a:srgbClr val="800080"/>
                </a:solidFill>
                <a:latin typeface="Times New Roman" pitchFamily="18" charset="0"/>
              </a:rPr>
              <a:t>Prikazivanje podataka:</a:t>
            </a:r>
          </a:p>
          <a:p>
            <a:pPr marL="342900" indent="-342900" algn="ctr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sl-SI" sz="28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Tabeliranje</a:t>
            </a:r>
          </a:p>
          <a:p>
            <a:pPr marL="342900" indent="-342900" algn="ctr">
              <a:lnSpc>
                <a:spcPct val="13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sl-SI" sz="2800" dirty="0">
                <a:solidFill>
                  <a:srgbClr val="CC0000"/>
                </a:solidFill>
                <a:latin typeface="Times New Roman" pitchFamily="18" charset="0"/>
              </a:rPr>
              <a:t>Grafičko prikazivanje</a:t>
            </a:r>
            <a:endParaRPr lang="en-US" sz="2800" dirty="0">
              <a:solidFill>
                <a:srgbClr val="CC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842963" y="842963"/>
          <a:ext cx="7372350" cy="5172075"/>
        </p:xfrm>
        <a:graphic>
          <a:graphicData uri="http://schemas.openxmlformats.org/presentationml/2006/ole">
            <p:oleObj spid="_x0000_s26626" name="Document" r:id="rId3" imgW="7438187" imgH="5230318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842963" y="1085850"/>
          <a:ext cx="7358062" cy="4872038"/>
        </p:xfrm>
        <a:graphic>
          <a:graphicData uri="http://schemas.openxmlformats.org/presentationml/2006/ole">
            <p:oleObj spid="_x0000_s27650" name="Document" r:id="rId3" imgW="7424177" imgH="4923902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4"/>
          <p:cNvSpPr txBox="1">
            <a:spLocks noChangeArrowheads="1"/>
          </p:cNvSpPr>
          <p:nvPr/>
        </p:nvSpPr>
        <p:spPr bwMode="auto">
          <a:xfrm>
            <a:off x="1042988" y="1052513"/>
            <a:ext cx="754062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sr-Latn-CS" sz="2800">
                <a:solidFill>
                  <a:srgbClr val="800000"/>
                </a:solidFill>
                <a:latin typeface="Calibri" pitchFamily="34" charset="0"/>
              </a:rPr>
              <a:t>Važno:</a:t>
            </a:r>
          </a:p>
          <a:p>
            <a:pPr>
              <a:lnSpc>
                <a:spcPct val="130000"/>
              </a:lnSpc>
            </a:pPr>
            <a:r>
              <a:rPr lang="sr-Latn-CS" sz="2800">
                <a:solidFill>
                  <a:srgbClr val="003399"/>
                </a:solidFill>
                <a:latin typeface="Calibri" pitchFamily="34" charset="0"/>
              </a:rPr>
              <a:t>Malo w</a:t>
            </a:r>
            <a:r>
              <a:rPr lang="sr-Latn-CS" sz="2800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sym typeface="Wingdings 3" pitchFamily="18" charset="2"/>
              </a:rPr>
              <a:t> </a:t>
            </a:r>
            <a:r>
              <a:rPr lang="sr-Latn-CS" sz="2800">
                <a:solidFill>
                  <a:srgbClr val="0000CC"/>
                </a:solidFill>
                <a:latin typeface="Calibri" pitchFamily="34" charset="0"/>
                <a:sym typeface="Wingdings 3" pitchFamily="18" charset="2"/>
              </a:rPr>
              <a:t>veliki broj grupnih intervala</a:t>
            </a:r>
          </a:p>
          <a:p>
            <a:pPr>
              <a:lnSpc>
                <a:spcPct val="130000"/>
              </a:lnSpc>
            </a:pPr>
            <a:r>
              <a:rPr lang="sr-Latn-CS" sz="2800">
                <a:latin typeface="Calibri" pitchFamily="34" charset="0"/>
                <a:sym typeface="Wingdings 3" pitchFamily="18" charset="2"/>
              </a:rPr>
              <a:t></a:t>
            </a:r>
            <a:r>
              <a:rPr lang="sr-Latn-CS" sz="2800">
                <a:solidFill>
                  <a:srgbClr val="006666"/>
                </a:solidFill>
                <a:latin typeface="Calibri" pitchFamily="34" charset="0"/>
                <a:sym typeface="Wingdings 3" pitchFamily="18" charset="2"/>
              </a:rPr>
              <a:t>detaljnije informacije</a:t>
            </a:r>
            <a:r>
              <a:rPr lang="sr-Latn-CS" sz="2800">
                <a:latin typeface="Calibri" pitchFamily="34" charset="0"/>
                <a:sym typeface="Wingdings 3" pitchFamily="18" charset="2"/>
              </a:rPr>
              <a:t> </a:t>
            </a:r>
            <a:r>
              <a:rPr lang="sr-Latn-CS" sz="2800">
                <a:solidFill>
                  <a:srgbClr val="CC3300"/>
                </a:solidFill>
                <a:latin typeface="Calibri" pitchFamily="34" charset="0"/>
                <a:sym typeface="Wingdings 3" pitchFamily="18" charset="2"/>
              </a:rPr>
              <a:t>ALI slabija preglednost</a:t>
            </a:r>
          </a:p>
          <a:p>
            <a:pPr>
              <a:lnSpc>
                <a:spcPct val="130000"/>
              </a:lnSpc>
            </a:pPr>
            <a:endParaRPr lang="sr-Latn-CS" sz="2800">
              <a:latin typeface="Calibri" pitchFamily="34" charset="0"/>
              <a:sym typeface="Wingdings 3" pitchFamily="18" charset="2"/>
            </a:endParaRPr>
          </a:p>
          <a:p>
            <a:pPr>
              <a:lnSpc>
                <a:spcPct val="130000"/>
              </a:lnSpc>
            </a:pPr>
            <a:r>
              <a:rPr lang="sr-Latn-CS" sz="2800">
                <a:solidFill>
                  <a:srgbClr val="006600"/>
                </a:solidFill>
                <a:latin typeface="Calibri" pitchFamily="34" charset="0"/>
                <a:sym typeface="Wingdings 3" pitchFamily="18" charset="2"/>
              </a:rPr>
              <a:t>w   broj intervala </a:t>
            </a:r>
            <a:r>
              <a:rPr lang="sr-Latn-CS" sz="2800">
                <a:latin typeface="Calibri" pitchFamily="34" charset="0"/>
                <a:sym typeface="Wingdings 3" pitchFamily="18" charset="2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sr-Latn-CS" sz="2800">
                <a:latin typeface="Calibri" pitchFamily="34" charset="0"/>
                <a:sym typeface="Wingdings 3" pitchFamily="18" charset="2"/>
              </a:rPr>
              <a:t>	</a:t>
            </a:r>
            <a:r>
              <a:rPr lang="sr-Latn-CS" sz="2800">
                <a:solidFill>
                  <a:srgbClr val="C55415"/>
                </a:solidFill>
                <a:latin typeface="Calibri" pitchFamily="34" charset="0"/>
                <a:sym typeface="Wingdings 3" pitchFamily="18" charset="2"/>
              </a:rPr>
              <a:t> preglednost  detaljnost informacija </a:t>
            </a:r>
          </a:p>
          <a:p>
            <a:pPr>
              <a:lnSpc>
                <a:spcPct val="130000"/>
              </a:lnSpc>
            </a:pPr>
            <a:endParaRPr lang="sr-Latn-CS" sz="2800">
              <a:latin typeface="Calibri" pitchFamily="34" charset="0"/>
              <a:sym typeface="Wingdings 3" pitchFamily="18" charset="2"/>
            </a:endParaRPr>
          </a:p>
          <a:p>
            <a:pPr>
              <a:lnSpc>
                <a:spcPct val="130000"/>
              </a:lnSpc>
            </a:pPr>
            <a:r>
              <a:rPr lang="sr-Latn-CS" sz="2800">
                <a:solidFill>
                  <a:srgbClr val="800000"/>
                </a:solidFill>
                <a:latin typeface="Calibri" pitchFamily="34" charset="0"/>
                <a:sym typeface="Wingdings 3" pitchFamily="18" charset="2"/>
              </a:rPr>
              <a:t>CILJ: PREGLEDNA I DOBRA INFORMACIJA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539750" y="620713"/>
          <a:ext cx="7785100" cy="6005512"/>
        </p:xfrm>
        <a:graphic>
          <a:graphicData uri="http://schemas.openxmlformats.org/presentationml/2006/ole">
            <p:oleObj spid="_x0000_s28674" name="Document" r:id="rId3" imgW="6113760" imgH="4725635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1422400" y="2060575"/>
          <a:ext cx="6356350" cy="2497138"/>
        </p:xfrm>
        <a:graphic>
          <a:graphicData uri="http://schemas.openxmlformats.org/presentationml/2006/ole">
            <p:oleObj spid="_x0000_s3074" name="Document" r:id="rId3" imgW="5369749" imgH="2109626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914400" y="1219200"/>
          <a:ext cx="7315200" cy="4267200"/>
        </p:xfrm>
        <a:graphic>
          <a:graphicData uri="http://schemas.openxmlformats.org/presentationml/2006/ole">
            <p:oleObj spid="_x0000_s29698" name="Document" r:id="rId3" imgW="6114960" imgH="321300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900113" y="1125538"/>
            <a:ext cx="62166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CS" sz="2400">
                <a:latin typeface="Times New Roman" pitchFamily="18" charset="0"/>
                <a:cs typeface="Times New Roman" pitchFamily="18" charset="0"/>
              </a:rPr>
              <a:t>Raspodela frekvencija oboljevanja 17 pacijenata </a:t>
            </a:r>
            <a:endParaRPr lang="sr-Latn-CS" sz="2400">
              <a:latin typeface="Times New Roman" pitchFamily="18" charset="0"/>
            </a:endParaRPr>
          </a:p>
          <a:p>
            <a:r>
              <a:rPr lang="sr-Latn-CS" sz="2400">
                <a:latin typeface="Times New Roman" pitchFamily="18" charset="0"/>
                <a:cs typeface="Times New Roman" pitchFamily="18" charset="0"/>
              </a:rPr>
              <a:t>u periodu od 6 meseci:</a:t>
            </a:r>
            <a:endParaRPr lang="sr-Latn-CS" sz="2400">
              <a:latin typeface="Times New Roman" pitchFamily="18" charset="0"/>
            </a:endParaRP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1239838" y="566738"/>
            <a:ext cx="1106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400">
                <a:latin typeface="Times New Roman" pitchFamily="18" charset="0"/>
                <a:cs typeface="Times New Roman" pitchFamily="18" charset="0"/>
              </a:rPr>
              <a:t>Primer:</a:t>
            </a: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468313" y="2492375"/>
          <a:ext cx="8821737" cy="3052763"/>
        </p:xfrm>
        <a:graphic>
          <a:graphicData uri="http://schemas.openxmlformats.org/presentationml/2006/ole">
            <p:oleObj spid="_x0000_s30722" name="Document" r:id="rId3" imgW="5918333" imgH="2049864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4"/>
          <p:cNvSpPr txBox="1">
            <a:spLocks noChangeArrowheads="1"/>
          </p:cNvSpPr>
          <p:nvPr/>
        </p:nvSpPr>
        <p:spPr bwMode="auto">
          <a:xfrm>
            <a:off x="1042988" y="1628775"/>
            <a:ext cx="6985000" cy="329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sz="2800">
                <a:latin typeface="Calibri" pitchFamily="34" charset="0"/>
              </a:rPr>
              <a:t>Statističke serije   = 	sređeni podaci 					statističkog skupa</a:t>
            </a:r>
          </a:p>
          <a:p>
            <a:pPr>
              <a:spcBef>
                <a:spcPct val="50000"/>
              </a:spcBef>
            </a:pPr>
            <a:endParaRPr lang="sr-Latn-CS" sz="2800">
              <a:latin typeface="Calibri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sr-Latn-CS" sz="2800">
                <a:latin typeface="Calibri" pitchFamily="34" charset="0"/>
              </a:rPr>
              <a:t> atributivne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sr-Latn-CS" sz="2800">
                <a:latin typeface="Calibri" pitchFamily="34" charset="0"/>
              </a:rPr>
              <a:t> numeričke (jedinice posmatranja uređene     u odnosu na numeričko obeležje)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957263" y="1085850"/>
          <a:ext cx="7158037" cy="4914900"/>
        </p:xfrm>
        <a:graphic>
          <a:graphicData uri="http://schemas.openxmlformats.org/presentationml/2006/ole">
            <p:oleObj spid="_x0000_s31746" name="Document" r:id="rId3" imgW="6111915" imgH="420665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773238"/>
            <a:ext cx="8353425" cy="349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785018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384175" y="1136650"/>
          <a:ext cx="8345488" cy="4748213"/>
        </p:xfrm>
        <a:graphic>
          <a:graphicData uri="http://schemas.openxmlformats.org/presentationml/2006/ole">
            <p:oleObj spid="_x0000_s32770" name="Document" r:id="rId3" imgW="6147360" imgH="350496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989013" y="1296988"/>
          <a:ext cx="7339012" cy="4646612"/>
        </p:xfrm>
        <a:graphic>
          <a:graphicData uri="http://schemas.openxmlformats.org/presentationml/2006/ole">
            <p:oleObj spid="_x0000_s33794" name="Document" r:id="rId3" imgW="7636809" imgH="4842499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ChangeArrowheads="1"/>
          </p:cNvSpPr>
          <p:nvPr/>
        </p:nvSpPr>
        <p:spPr bwMode="auto">
          <a:xfrm>
            <a:off x="971550" y="3500438"/>
            <a:ext cx="7077075" cy="26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120000"/>
              </a:lnSpc>
              <a:tabLst>
                <a:tab pos="457200" algn="l"/>
              </a:tabLst>
            </a:pPr>
            <a:r>
              <a:rPr lang="sl-SI" sz="2800">
                <a:solidFill>
                  <a:srgbClr val="993300"/>
                </a:solidFill>
                <a:latin typeface="Calibri" pitchFamily="34" charset="0"/>
                <a:cs typeface="Times New Roman" pitchFamily="18" charset="0"/>
              </a:rPr>
              <a:t>DIJAGRAMI</a:t>
            </a:r>
            <a:endParaRPr lang="sr-Latn-CS" sz="28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"/>
              <a:tabLst>
                <a:tab pos="457200" algn="l"/>
              </a:tabLst>
            </a:pPr>
            <a:r>
              <a:rPr lang="sl-SI" sz="2800">
                <a:latin typeface="Calibri" pitchFamily="34" charset="0"/>
                <a:cs typeface="Times New Roman" pitchFamily="18" charset="0"/>
              </a:rPr>
              <a:t> tačkasti (korelacioni)</a:t>
            </a:r>
            <a:endParaRPr lang="sr-Latn-CS" sz="2800"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"/>
              <a:tabLst>
                <a:tab pos="457200" algn="l"/>
              </a:tabLst>
            </a:pPr>
            <a:r>
              <a:rPr lang="sl-SI" sz="2800">
                <a:latin typeface="Calibri" pitchFamily="34" charset="0"/>
                <a:cs typeface="Times New Roman" pitchFamily="18" charset="0"/>
              </a:rPr>
              <a:t> </a:t>
            </a:r>
            <a:r>
              <a:rPr lang="sl-SI" sz="2800">
                <a:solidFill>
                  <a:srgbClr val="003870"/>
                </a:solidFill>
                <a:latin typeface="Calibri" pitchFamily="34" charset="0"/>
                <a:cs typeface="Times New Roman" pitchFamily="18" charset="0"/>
              </a:rPr>
              <a:t>linijski (poligon f, kriva f, štapićasti)</a:t>
            </a:r>
            <a:endParaRPr lang="sr-Latn-CS" sz="2800">
              <a:solidFill>
                <a:srgbClr val="003870"/>
              </a:solidFill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"/>
              <a:tabLst>
                <a:tab pos="457200" algn="l"/>
              </a:tabLst>
            </a:pPr>
            <a:r>
              <a:rPr lang="sl-SI" sz="2800">
                <a:solidFill>
                  <a:srgbClr val="003870"/>
                </a:solidFill>
                <a:latin typeface="Calibri" pitchFamily="34" charset="0"/>
                <a:cs typeface="Times New Roman" pitchFamily="18" charset="0"/>
              </a:rPr>
              <a:t> površinski (stubičasti, histogram f, kružni)</a:t>
            </a:r>
            <a:endParaRPr lang="sr-Latn-CS" sz="2800">
              <a:solidFill>
                <a:srgbClr val="003870"/>
              </a:solidFill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"/>
              <a:tabLst>
                <a:tab pos="457200" algn="l"/>
              </a:tabLst>
            </a:pPr>
            <a:r>
              <a:rPr lang="sl-SI" sz="2800">
                <a:latin typeface="Calibri" pitchFamily="34" charset="0"/>
                <a:cs typeface="Times New Roman" pitchFamily="18" charset="0"/>
              </a:rPr>
              <a:t> prostorni (stereogram)</a:t>
            </a:r>
            <a:endParaRPr lang="sl-SI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1023938" y="630238"/>
            <a:ext cx="6199187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sr-Latn-CS" sz="2800">
                <a:latin typeface="Calibri" pitchFamily="34" charset="0"/>
              </a:rPr>
              <a:t>Grafički prikaz pomoću: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sr-Latn-CS" sz="2800">
                <a:latin typeface="Calibri" pitchFamily="34" charset="0"/>
              </a:rPr>
              <a:t> oznaka i simbola 	</a:t>
            </a:r>
            <a:r>
              <a:rPr lang="sr-Latn-CS" sz="2800">
                <a:latin typeface="Calibri" pitchFamily="34" charset="0"/>
                <a:sym typeface="Wingdings 3" pitchFamily="18" charset="2"/>
              </a:rPr>
              <a:t> 	kartogrami</a:t>
            </a:r>
          </a:p>
          <a:p>
            <a:pPr>
              <a:lnSpc>
                <a:spcPct val="130000"/>
              </a:lnSpc>
            </a:pPr>
            <a:r>
              <a:rPr lang="sr-Latn-CS" sz="2800">
                <a:latin typeface="Calibri" pitchFamily="34" charset="0"/>
                <a:sym typeface="Wingdings 3" pitchFamily="18" charset="2"/>
              </a:rPr>
              <a:t>				simbolički crteži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sr-Latn-CS" sz="2800">
                <a:latin typeface="Calibri" pitchFamily="34" charset="0"/>
                <a:sym typeface="Wingdings 3" pitchFamily="18" charset="2"/>
              </a:rPr>
              <a:t> geometrijskih oblika  		dijagrami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ChangeArrowheads="1"/>
          </p:cNvSpPr>
          <p:nvPr/>
        </p:nvSpPr>
        <p:spPr bwMode="auto">
          <a:xfrm>
            <a:off x="1258888" y="1341438"/>
            <a:ext cx="75120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914400" algn="l"/>
              </a:tabLst>
            </a:pPr>
            <a:r>
              <a:rPr lang="sr-Latn-CS" sz="2800" b="1" i="1">
                <a:latin typeface="Calibri" pitchFamily="34" charset="0"/>
                <a:cs typeface="Times New Roman" pitchFamily="18" charset="0"/>
              </a:rPr>
              <a:t>Histogram</a:t>
            </a:r>
            <a:r>
              <a:rPr lang="sr-Latn-CS" sz="2800" i="1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sr-Latn-CS" sz="2800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serij</a:t>
            </a:r>
            <a:r>
              <a:rPr lang="sr-Latn-CS" sz="2800">
                <a:latin typeface="Calibri" pitchFamily="34" charset="0"/>
              </a:rPr>
              <a:t>a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pravougaonika</a:t>
            </a:r>
            <a:r>
              <a:rPr lang="sr-Latn-CS" sz="2800">
                <a:latin typeface="Calibri" pitchFamily="34" charset="0"/>
              </a:rPr>
              <a:t>; </a:t>
            </a:r>
          </a:p>
          <a:p>
            <a:pPr algn="just">
              <a:tabLst>
                <a:tab pos="914400" algn="l"/>
              </a:tabLst>
            </a:pPr>
            <a:r>
              <a:rPr lang="sr-Latn-CS" sz="2800">
                <a:latin typeface="Calibri" pitchFamily="34" charset="0"/>
              </a:rPr>
              <a:t>-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površinski dijagram (dve dimenzije)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914400" algn="l"/>
              </a:tabLst>
            </a:pPr>
            <a:r>
              <a:rPr lang="sr-Latn-CS" sz="2800">
                <a:latin typeface="Calibri" pitchFamily="34" charset="0"/>
              </a:rPr>
              <a:t>-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apscis</a:t>
            </a:r>
            <a:r>
              <a:rPr lang="sr-Latn-CS" sz="2800">
                <a:latin typeface="Calibri" pitchFamily="34" charset="0"/>
              </a:rPr>
              <a:t>a: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grupni intervali, ordinat</a:t>
            </a:r>
            <a:r>
              <a:rPr lang="sr-Latn-CS" sz="2800">
                <a:latin typeface="Calibri" pitchFamily="34" charset="0"/>
              </a:rPr>
              <a:t>a: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frekvencija</a:t>
            </a:r>
            <a:endParaRPr lang="sr-Latn-CS" sz="2800">
              <a:latin typeface="Calibri" pitchFamily="34" charset="0"/>
            </a:endParaRPr>
          </a:p>
        </p:txBody>
      </p:sp>
      <p:sp>
        <p:nvSpPr>
          <p:cNvPr id="59395" name="Rectangle 5"/>
          <p:cNvSpPr>
            <a:spLocks noChangeArrowheads="1"/>
          </p:cNvSpPr>
          <p:nvPr/>
        </p:nvSpPr>
        <p:spPr bwMode="auto">
          <a:xfrm>
            <a:off x="755650" y="3429000"/>
            <a:ext cx="83232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sr-Latn-CS" sz="2800" b="1" i="1">
                <a:latin typeface="Calibri" pitchFamily="34" charset="0"/>
                <a:cs typeface="Times New Roman" pitchFamily="18" charset="0"/>
              </a:rPr>
              <a:t>Poligon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–</a:t>
            </a:r>
            <a:r>
              <a:rPr lang="sr-Latn-CS" sz="2800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linijski dijagram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- apscisa: grupni intervali, ordinata: frekvencija </a:t>
            </a: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-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Spaja tačke sredin</a:t>
            </a:r>
            <a:r>
              <a:rPr lang="sr-Latn-CS" sz="2800">
                <a:latin typeface="Calibri" pitchFamily="34" charset="0"/>
              </a:rPr>
              <a:t>a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grupnih intervala i</a:t>
            </a:r>
            <a:r>
              <a:rPr lang="sr-Latn-CS" sz="2800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frekvencij</a:t>
            </a:r>
            <a:r>
              <a:rPr lang="sr-Latn-CS" sz="2800">
                <a:latin typeface="Calibri" pitchFamily="34" charset="0"/>
              </a:rPr>
              <a:t>a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u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</a:t>
            </a:r>
            <a:r>
              <a:rPr lang="sr-Latn-CS" sz="2800">
                <a:latin typeface="Calibri" pitchFamily="34" charset="0"/>
              </a:rPr>
              <a:t>izlomljenu,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poligonaln</a:t>
            </a:r>
            <a:r>
              <a:rPr lang="sr-Latn-CS" sz="2800">
                <a:latin typeface="Calibri" pitchFamily="34" charset="0"/>
              </a:rPr>
              <a:t>u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linij</a:t>
            </a:r>
            <a:r>
              <a:rPr lang="sr-Latn-CS" sz="2800">
                <a:latin typeface="Calibri" pitchFamily="34" charset="0"/>
              </a:rPr>
              <a:t>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259632" y="692696"/>
          <a:ext cx="6143625" cy="5200650"/>
        </p:xfrm>
        <a:graphic>
          <a:graphicData uri="http://schemas.openxmlformats.org/presentationml/2006/ole">
            <p:oleObj spid="_x0000_s4098" name="Document" r:id="rId3" imgW="6601903" imgH="5608747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484313"/>
            <a:ext cx="641350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125538"/>
            <a:ext cx="62579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1042988" y="1120775"/>
            <a:ext cx="445928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sr-Latn-CS" sz="2800" b="1" i="1">
                <a:latin typeface="Calibri" pitchFamily="34" charset="0"/>
                <a:cs typeface="Times New Roman" pitchFamily="18" charset="0"/>
              </a:rPr>
              <a:t>Štapi</a:t>
            </a:r>
            <a:r>
              <a:rPr lang="sr-Latn-CS" sz="2800" b="1" i="1">
                <a:latin typeface="Calibri" pitchFamily="34" charset="0"/>
              </a:rPr>
              <a:t>ć</a:t>
            </a:r>
            <a:r>
              <a:rPr lang="sr-Latn-CS" sz="2800" b="1" i="1">
                <a:latin typeface="Calibri" pitchFamily="34" charset="0"/>
                <a:cs typeface="Times New Roman" pitchFamily="18" charset="0"/>
              </a:rPr>
              <a:t>asti dijagram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- L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inijski dijagram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- V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isin</a:t>
            </a:r>
            <a:r>
              <a:rPr lang="sr-Latn-CS" sz="2800">
                <a:latin typeface="Calibri" pitchFamily="34" charset="0"/>
              </a:rPr>
              <a:t>a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štapić</a:t>
            </a:r>
            <a:r>
              <a:rPr lang="sr-Latn-CS" sz="2800">
                <a:latin typeface="Calibri" pitchFamily="34" charset="0"/>
              </a:rPr>
              <a:t>a 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odgovara</a:t>
            </a:r>
            <a:r>
              <a:rPr lang="sr-Latn-CS" sz="2800">
                <a:latin typeface="Calibri" pitchFamily="34" charset="0"/>
              </a:rPr>
              <a:t> f</a:t>
            </a:r>
            <a:endParaRPr lang="sr-Latn-CS" sz="28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468313" y="3213100"/>
            <a:ext cx="814387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sr-Latn-CS" sz="2800" b="1" i="1">
                <a:latin typeface="Calibri" pitchFamily="34" charset="0"/>
                <a:cs typeface="Times New Roman" pitchFamily="18" charset="0"/>
              </a:rPr>
              <a:t>Kružni dijagram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–</a:t>
            </a:r>
            <a:r>
              <a:rPr lang="sr-Latn-CS" sz="2800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grafički prikaz struktur</a:t>
            </a:r>
            <a:r>
              <a:rPr lang="sr-Latn-CS" sz="2800">
                <a:latin typeface="Calibri" pitchFamily="34" charset="0"/>
              </a:rPr>
              <a:t>e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pojave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				 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(odnos delova prema celini)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-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površinski dijagram</a:t>
            </a:r>
            <a:r>
              <a:rPr lang="sr-Latn-CS" sz="2800">
                <a:latin typeface="Calibri" pitchFamily="34" charset="0"/>
              </a:rPr>
              <a:t>: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</a:t>
            </a:r>
            <a:r>
              <a:rPr lang="sr-Latn-CS" sz="2800">
                <a:latin typeface="Calibri" pitchFamily="34" charset="0"/>
              </a:rPr>
              <a:t>	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P</a:t>
            </a:r>
            <a:r>
              <a:rPr lang="sr-Latn-CS" sz="2800">
                <a:latin typeface="Calibri" pitchFamily="34" charset="0"/>
              </a:rPr>
              <a:t>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kruga </a:t>
            </a:r>
            <a:r>
              <a:rPr lang="sr-Latn-CS" sz="2800">
                <a:latin typeface="Calibri" pitchFamily="34" charset="0"/>
              </a:rPr>
              <a:t>=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pojav</a:t>
            </a:r>
            <a:r>
              <a:rPr lang="sr-Latn-CS" sz="2800">
                <a:latin typeface="Calibri" pitchFamily="34" charset="0"/>
              </a:rPr>
              <a:t>a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u celini,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					P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isečaka </a:t>
            </a:r>
            <a:r>
              <a:rPr lang="sr-Latn-CS" sz="2800">
                <a:latin typeface="Calibri" pitchFamily="34" charset="0"/>
              </a:rPr>
              <a:t>= 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delov</a:t>
            </a:r>
            <a:r>
              <a:rPr lang="sr-Latn-CS" sz="2800">
                <a:latin typeface="Calibri" pitchFamily="34" charset="0"/>
              </a:rPr>
              <a:t>i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celine </a:t>
            </a:r>
            <a:endParaRPr lang="sr-Latn-CS" sz="2800">
              <a:latin typeface="Calibri" pitchFamily="34" charset="0"/>
            </a:endParaRPr>
          </a:p>
          <a:p>
            <a:pPr algn="just">
              <a:buFontTx/>
              <a:buChar char="-"/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U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gaon</a:t>
            </a:r>
            <a:r>
              <a:rPr lang="sr-Latn-CS" sz="2800">
                <a:latin typeface="Calibri" pitchFamily="34" charset="0"/>
              </a:rPr>
              <a:t>i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sistem</a:t>
            </a:r>
            <a:r>
              <a:rPr lang="sr-Latn-CS" sz="2800">
                <a:latin typeface="Calibri" pitchFamily="34" charset="0"/>
              </a:rPr>
              <a:t>, v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eličina isečka određena vel</a:t>
            </a:r>
            <a:r>
              <a:rPr lang="sr-Latn-CS" sz="2800">
                <a:latin typeface="Calibri" pitchFamily="34" charset="0"/>
              </a:rPr>
              <a:t>.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 ugla </a:t>
            </a:r>
            <a:endParaRPr lang="sr-Latn-CS" sz="2800">
              <a:latin typeface="Calibri" pitchFamily="34" charset="0"/>
            </a:endParaRPr>
          </a:p>
          <a:p>
            <a:pPr algn="just">
              <a:tabLst>
                <a:tab pos="457200" algn="l"/>
              </a:tabLst>
            </a:pPr>
            <a:r>
              <a:rPr lang="sr-Latn-CS" sz="2800">
                <a:latin typeface="Calibri" pitchFamily="34" charset="0"/>
              </a:rPr>
              <a:t>(</a:t>
            </a:r>
            <a:r>
              <a:rPr lang="sr-Latn-CS" sz="2800">
                <a:latin typeface="Calibri" pitchFamily="34" charset="0"/>
                <a:cs typeface="Times New Roman" pitchFamily="18" charset="0"/>
              </a:rPr>
              <a:t>100% = 360º, tj. 1% = 3,6º</a:t>
            </a:r>
            <a:r>
              <a:rPr lang="sr-Latn-CS" sz="2800"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Times New Roman" pitchFamily="18" charset="0"/>
              </a:rPr>
              <a:t>Kru</a:t>
            </a:r>
            <a:r>
              <a:rPr lang="sr-Latn-CS" sz="4400" b="1">
                <a:solidFill>
                  <a:schemeClr val="tx2"/>
                </a:solidFill>
                <a:latin typeface="Times New Roman" pitchFamily="18" charset="0"/>
              </a:rPr>
              <a:t>žni i štapićasti dijagram</a:t>
            </a:r>
            <a:endParaRPr lang="en-US" sz="4400" b="1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29701" name="Object 2"/>
          <p:cNvGraphicFramePr>
            <a:graphicFrameLocks noChangeAspect="1"/>
          </p:cNvGraphicFramePr>
          <p:nvPr/>
        </p:nvGraphicFramePr>
        <p:xfrm>
          <a:off x="250825" y="2636838"/>
          <a:ext cx="3810000" cy="3444875"/>
        </p:xfrm>
        <a:graphic>
          <a:graphicData uri="http://schemas.openxmlformats.org/presentationml/2006/ole">
            <p:oleObj spid="_x0000_s34818" name="Chart" r:id="rId3" imgW="4276649" imgH="3867302" progId="Excel.Sheet.8">
              <p:embed/>
            </p:oleObj>
          </a:graphicData>
        </a:graphic>
      </p:graphicFrame>
      <p:graphicFrame>
        <p:nvGraphicFramePr>
          <p:cNvPr id="29702" name="Object 3"/>
          <p:cNvGraphicFramePr>
            <a:graphicFrameLocks noChangeAspect="1"/>
          </p:cNvGraphicFramePr>
          <p:nvPr/>
        </p:nvGraphicFramePr>
        <p:xfrm>
          <a:off x="4356100" y="2746375"/>
          <a:ext cx="4537075" cy="3130550"/>
        </p:xfrm>
        <a:graphic>
          <a:graphicData uri="http://schemas.openxmlformats.org/presentationml/2006/ole">
            <p:oleObj spid="_x0000_s34819" name="Chart" r:id="rId4" imgW="5134051" imgH="35433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OleChart spid="29701" grpId="0" animBg="0"/>
      <p:bldOleChart spid="29702" grpId="0" 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620713"/>
            <a:ext cx="7772400" cy="5475287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620713"/>
            <a:ext cx="7772400" cy="547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187450" y="765175"/>
            <a:ext cx="7129463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latin typeface="+mn-lt"/>
                <a:cs typeface="+mn-cs"/>
              </a:rPr>
              <a:t>Distribucija </a:t>
            </a:r>
            <a:r>
              <a:rPr lang="sr-Latn-CS" sz="2800">
                <a:latin typeface="+mn-lt"/>
                <a:cs typeface="+mn-cs"/>
              </a:rPr>
              <a:t>frekvencija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1331913" y="1700213"/>
            <a:ext cx="1223962" cy="288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dirty="0">
                <a:latin typeface="+mn-lt"/>
                <a:cs typeface="+mn-cs"/>
              </a:rPr>
              <a:t>Interval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4284663" y="1628775"/>
            <a:ext cx="1511300" cy="3603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dirty="0">
                <a:latin typeface="+mn-lt"/>
                <a:cs typeface="+mn-cs"/>
              </a:rPr>
              <a:t>Frekvencija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20713"/>
            <a:ext cx="7772400" cy="547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140200" y="5661025"/>
            <a:ext cx="1944688" cy="3603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dirty="0">
                <a:latin typeface="+mn-lt"/>
                <a:cs typeface="+mn-cs"/>
              </a:rPr>
              <a:t>Masa (g)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827088" y="2636838"/>
            <a:ext cx="288925" cy="1008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CS" dirty="0">
                <a:latin typeface="+mn-lt"/>
                <a:cs typeface="+mn-cs"/>
              </a:rPr>
              <a:t>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290" name="Object 2"/>
          <p:cNvGraphicFramePr>
            <a:graphicFrameLocks noChangeAspect="1"/>
          </p:cNvGraphicFramePr>
          <p:nvPr/>
        </p:nvGraphicFramePr>
        <p:xfrm>
          <a:off x="185738" y="328613"/>
          <a:ext cx="8543925" cy="6243637"/>
        </p:xfrm>
        <a:graphic>
          <a:graphicData uri="http://schemas.openxmlformats.org/presentationml/2006/ole">
            <p:oleObj spid="_x0000_s140290" name="Document" r:id="rId3" imgW="5747657" imgH="4206650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taylor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08050"/>
            <a:ext cx="3095625" cy="4524375"/>
          </a:xfrm>
        </p:spPr>
      </p:pic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3492500" y="1341438"/>
            <a:ext cx="51196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2200" dirty="0">
                <a:solidFill>
                  <a:srgbClr val="002060"/>
                </a:solidFill>
                <a:latin typeface="Times New Roman" pitchFamily="18" charset="0"/>
                <a:sym typeface="Wingdings 3" pitchFamily="18" charset="2"/>
              </a:rPr>
              <a:t>   Stanica Montparnas, Pariz, 22.10.1895.</a:t>
            </a: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348038" y="2205038"/>
            <a:ext cx="554513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2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Greške u hemijskoj analizi mogu da imaju ozbiljne posledice:</a:t>
            </a:r>
          </a:p>
          <a:p>
            <a:pPr>
              <a:buFont typeface="Wingdings" pitchFamily="2" charset="2"/>
              <a:buChar char="Ø"/>
            </a:pPr>
            <a:r>
              <a:rPr lang="sr-Latn-CS" sz="2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</a:t>
            </a:r>
            <a:r>
              <a:rPr lang="sr-Latn-CS" sz="24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kontrola kvaliteta industrijskih  proizvoda</a:t>
            </a:r>
            <a:endParaRPr lang="sr-Latn-CS" sz="2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2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</a:t>
            </a:r>
            <a:r>
              <a:rPr lang="sr-Latn-CS" sz="24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postavljanje dijagnoze bolesti i   određivanje terapije</a:t>
            </a:r>
            <a:endParaRPr lang="sr-Latn-CS" sz="2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2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</a:t>
            </a:r>
            <a:r>
              <a:rPr lang="sr-Latn-CS" sz="24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određivanje opasnog otpada i zagađenja</a:t>
            </a:r>
            <a:endParaRPr lang="sr-Latn-CS" sz="2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2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razrešavanje krivičnih dela</a:t>
            </a:r>
          </a:p>
          <a:p>
            <a:pPr>
              <a:buFont typeface="Wingdings" pitchFamily="2" charset="2"/>
              <a:buNone/>
            </a:pPr>
            <a:endParaRPr lang="sr-Latn-CS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+mn-cs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95536" y="54868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E: Statistics			F: Statistique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N: Statistik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	</a:t>
            </a: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	</a:t>
            </a:r>
            <a:r>
              <a:rPr lang="sr-Cyrl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	</a:t>
            </a: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status, -us, m. (lat.) = stanje</a:t>
            </a:r>
            <a:endParaRPr lang="sr-Cyrl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Обрада бројчаних података ради јаснијег приказивања</a:t>
            </a: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sr-Cyrl-C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Н</a:t>
            </a: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астала из практичних потреба и проблема</a:t>
            </a: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 </a:t>
            </a: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свакодневног живота (примитивни пописи)</a:t>
            </a: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q"/>
              <a:defRPr/>
            </a:pP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Касније развијена као грана примењене</a:t>
            </a:r>
            <a:r>
              <a:rPr lang="sr-Latn-C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	</a:t>
            </a: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математике</a:t>
            </a: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Char char="q"/>
              <a:defRPr/>
            </a:pP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Данас</a:t>
            </a:r>
            <a:r>
              <a:rPr lang="sr-Latn-C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: </a:t>
            </a:r>
            <a:r>
              <a:rPr lang="sr-Cyrl-RS" sz="2600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део опште научне методологије</a:t>
            </a: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sr-Latn-CS" sz="2600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sr-Latn-CS" sz="2600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	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lance">
  <a:themeElements>
    <a:clrScheme name="Balance 9">
      <a:dk1>
        <a:srgbClr val="000000"/>
      </a:dk1>
      <a:lt1>
        <a:srgbClr val="FFFFFF"/>
      </a:lt1>
      <a:dk2>
        <a:srgbClr val="00A29E"/>
      </a:dk2>
      <a:lt2>
        <a:srgbClr val="CBCBCB"/>
      </a:lt2>
      <a:accent1>
        <a:srgbClr val="E5E5FF"/>
      </a:accent1>
      <a:accent2>
        <a:srgbClr val="79CD6B"/>
      </a:accent2>
      <a:accent3>
        <a:srgbClr val="FFFFFF"/>
      </a:accent3>
      <a:accent4>
        <a:srgbClr val="000000"/>
      </a:accent4>
      <a:accent5>
        <a:srgbClr val="F0F0FF"/>
      </a:accent5>
      <a:accent6>
        <a:srgbClr val="6DBA60"/>
      </a:accent6>
      <a:hlink>
        <a:srgbClr val="4477DE"/>
      </a:hlink>
      <a:folHlink>
        <a:srgbClr val="65498F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833</TotalTime>
  <Words>1016</Words>
  <Application>Microsoft Office PowerPoint</Application>
  <PresentationFormat>On-screen Show (4:3)</PresentationFormat>
  <Paragraphs>326</Paragraphs>
  <Slides>66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66</vt:i4>
      </vt:variant>
    </vt:vector>
  </HeadingPairs>
  <TitlesOfParts>
    <vt:vector size="71" baseType="lpstr">
      <vt:lpstr>Balance</vt:lpstr>
      <vt:lpstr>Microsoft Office Word 97 - 2003 Document</vt:lpstr>
      <vt:lpstr>Document</vt:lpstr>
      <vt:lpstr>Equation</vt:lpstr>
      <vt:lpstr>Chart</vt:lpstr>
      <vt:lpstr>Slide 1</vt:lpstr>
      <vt:lpstr>ОБРАДА РЕЗУЛТАТА МЕРЕЊА [У (БИО)ХЕМИЈИ]</vt:lpstr>
      <vt:lpstr>Циљ курса је да студента упозна са основним методама статистичке обраде резултата мерења у хемији</vt:lpstr>
      <vt:lpstr>PRIMER 1</vt:lpstr>
      <vt:lpstr>Slide 5</vt:lpstr>
      <vt:lpstr>Slide 6</vt:lpstr>
      <vt:lpstr>Slide 7</vt:lpstr>
      <vt:lpstr>Slide 8</vt:lpstr>
      <vt:lpstr>Slide 9</vt:lpstr>
      <vt:lpstr>Slide 10</vt:lpstr>
      <vt:lpstr>Зашто нам је потребна статистика?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ЛИТЕРАТУРА</vt:lpstr>
      <vt:lpstr>ONO ŠTO VAS NAJVIŠE ZANIMA</vt:lpstr>
      <vt:lpstr>ZNAČAJNE CIFRE</vt:lpstr>
      <vt:lpstr>Slide 23</vt:lpstr>
      <vt:lpstr>ZAOKRUGLJIVANJE BROJEVA</vt:lpstr>
      <vt:lpstr>Slide 25</vt:lpstr>
      <vt:lpstr>nikada se zaokrugljivanje ne vrši sekvencijalno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PREGLED GREŠAKA U HEMIJSKOJ ANALIZI </vt:lpstr>
      <vt:lpstr>Slide 36</vt:lpstr>
      <vt:lpstr>Slide 37</vt:lpstr>
      <vt:lpstr>Slide 38</vt:lpstr>
      <vt:lpstr>Slide 39</vt:lpstr>
      <vt:lpstr>APSOLUTNE I RELATIVNE GREŠKE </vt:lpstr>
      <vt:lpstr>Slide 41</vt:lpstr>
      <vt:lpstr>RELATIVNA GREŠKA KRAJNJEG REZULTATA HEMIJSKE ANALIZE 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OBRADA REZULTATA MERENJA  U (BIO)HEMIJI</dc:title>
  <dc:creator>user</dc:creator>
  <cp:lastModifiedBy>Dusica</cp:lastModifiedBy>
  <cp:revision>39</cp:revision>
  <cp:lastPrinted>1601-01-01T00:00:00Z</cp:lastPrinted>
  <dcterms:created xsi:type="dcterms:W3CDTF">2005-10-14T12:09:59Z</dcterms:created>
  <dcterms:modified xsi:type="dcterms:W3CDTF">2014-02-24T11:05:53Z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