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96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FBE23-206B-4446-98FE-033B71C0A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95C05-B2AF-40A6-BCA2-D4647A296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D4219-EDD0-4395-9657-6E8AFFF7F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17C8-6FC5-4E0B-886F-CE7D71A4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16A32-9226-462C-977D-2B5784D3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F8BF2-BA39-40CE-B45D-5091BBDB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C361-4E25-4CEC-A218-A47DB52B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96E70-E9AE-49AC-8660-DA6C1E829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EAFB7-470A-4AE8-8781-FC24ABD5B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ABB6E-EC66-44B9-B6D6-7A00EFBA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6C095-0EB7-4653-B5BC-0AC30679C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7FAB60-EEB1-4C72-8E49-F9555765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Microsoft_Office_Word_97_-_2003_Document14.doc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Microsoft_Office_Word_97_-_2003_Document18.doc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Microsoft_Office_Word_97_-_2003_Document22.doc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68350" y="688975"/>
          <a:ext cx="8018463" cy="5380038"/>
        </p:xfrm>
        <a:graphic>
          <a:graphicData uri="http://schemas.openxmlformats.org/presentationml/2006/ole">
            <p:oleObj spid="_x0000_s1026" name="Document" r:id="rId3" imgW="8127439" imgH="544510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444625" y="636588"/>
          <a:ext cx="6188075" cy="5511800"/>
        </p:xfrm>
        <a:graphic>
          <a:graphicData uri="http://schemas.openxmlformats.org/presentationml/2006/ole">
            <p:oleObj spid="_x0000_s10242" name="Document" r:id="rId3" imgW="6389958" imgH="5595785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428750" y="214313"/>
          <a:ext cx="6200775" cy="6372225"/>
        </p:xfrm>
        <a:graphic>
          <a:graphicData uri="http://schemas.openxmlformats.org/presentationml/2006/ole">
            <p:oleObj spid="_x0000_s11266" name="Document" r:id="rId3" imgW="6410075" imgH="644302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511300" y="1638300"/>
          <a:ext cx="6108700" cy="4419600"/>
        </p:xfrm>
        <a:graphic>
          <a:graphicData uri="http://schemas.openxmlformats.org/presentationml/2006/ole">
            <p:oleObj spid="_x0000_s12290" name="Document" r:id="rId3" imgW="6114960" imgH="442584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511300" y="1244600"/>
          <a:ext cx="6108700" cy="5295900"/>
        </p:xfrm>
        <a:graphic>
          <a:graphicData uri="http://schemas.openxmlformats.org/presentationml/2006/ole">
            <p:oleObj spid="_x0000_s13314" name="Document" r:id="rId3" imgW="6092157" imgH="5305932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-252413" y="0"/>
          <a:ext cx="9396413" cy="7262813"/>
        </p:xfrm>
        <a:graphic>
          <a:graphicData uri="http://schemas.openxmlformats.org/presentationml/2006/ole">
            <p:oleObj spid="_x0000_s14338" name="Slide" r:id="rId3" imgW="4572095" imgH="342906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777240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1187450" y="765175"/>
            <a:ext cx="71294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Distribucija </a:t>
            </a:r>
            <a:r>
              <a:rPr lang="sr-Latn-CS" sz="2800">
                <a:latin typeface="Arial" charset="0"/>
              </a:rPr>
              <a:t>frekvencija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1331913" y="1700213"/>
            <a:ext cx="12239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>
                <a:latin typeface="Arial" charset="0"/>
              </a:rPr>
              <a:t>Interval</a:t>
            </a: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4284663" y="1628775"/>
            <a:ext cx="15113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>
                <a:latin typeface="Arial" charset="0"/>
              </a:rPr>
              <a:t>Frekvencija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20713"/>
            <a:ext cx="777240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4140200" y="5661025"/>
            <a:ext cx="194468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1800">
                <a:latin typeface="Arial" charset="0"/>
              </a:rPr>
              <a:t>Masa (g)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827088" y="2636838"/>
            <a:ext cx="2889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1800">
                <a:latin typeface="Arial" charset="0"/>
              </a:rPr>
              <a:t>f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5410200" y="4724400"/>
          <a:ext cx="2886075" cy="995363"/>
        </p:xfrm>
        <a:graphic>
          <a:graphicData uri="http://schemas.openxmlformats.org/presentationml/2006/ole">
            <p:oleObj spid="_x0000_s15362" name="Equation" r:id="rId3" imgW="1803240" imgH="622080" progId="Equation.3">
              <p:embed/>
            </p:oleObj>
          </a:graphicData>
        </a:graphic>
      </p:graphicFrame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573463"/>
            <a:ext cx="42687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1052513"/>
            <a:ext cx="48037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1187450" y="476250"/>
          <a:ext cx="7127875" cy="417513"/>
        </p:xfrm>
        <a:graphic>
          <a:graphicData uri="http://schemas.openxmlformats.org/presentationml/2006/ole">
            <p:oleObj spid="_x0000_s15363" name="Document" r:id="rId6" imgW="6118835" imgH="380045" progId="Word.Document.8">
              <p:embed/>
            </p:oleObj>
          </a:graphicData>
        </a:graphic>
      </p:graphicFrame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5148263" y="4581525"/>
            <a:ext cx="3168650" cy="12954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 sz="1800">
              <a:solidFill>
                <a:srgbClr val="FF7C8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4284663" y="981075"/>
            <a:ext cx="4651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99"/>
                </a:solidFill>
              </a:rPr>
              <a:t>Karakteristike</a:t>
            </a:r>
            <a:r>
              <a:rPr lang="sl-SI" sz="2800">
                <a:solidFill>
                  <a:srgbClr val="003399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>
                <a:solidFill>
                  <a:srgbClr val="0033CC"/>
                </a:solidFill>
                <a:cs typeface="Times New Roman" pitchFamily="18" charset="0"/>
              </a:rPr>
              <a:t>Vrednost x</a:t>
            </a:r>
            <a:r>
              <a:rPr lang="en-US" sz="2800" baseline="-30000">
                <a:solidFill>
                  <a:srgbClr val="0033CC"/>
                </a:solidFill>
                <a:cs typeface="Times New Roman" pitchFamily="18" charset="0"/>
              </a:rPr>
              <a:t>i</a:t>
            </a:r>
            <a:r>
              <a:rPr lang="en-US" sz="2800">
                <a:solidFill>
                  <a:srgbClr val="0033CC"/>
                </a:solidFill>
                <a:cs typeface="Times New Roman" pitchFamily="18" charset="0"/>
              </a:rPr>
              <a:t> = </a:t>
            </a:r>
            <a:r>
              <a:rPr lang="en-US" sz="2800">
                <a:solidFill>
                  <a:srgbClr val="0033CC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800">
                <a:solidFill>
                  <a:srgbClr val="0033CC"/>
                </a:solidFill>
                <a:cs typeface="Times New Roman" pitchFamily="18" charset="0"/>
              </a:rPr>
              <a:t> ima najveću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0033CC"/>
                </a:solidFill>
                <a:cs typeface="Times New Roman" pitchFamily="18" charset="0"/>
              </a:rPr>
              <a:t>    frekvenciju javljanja</a:t>
            </a:r>
            <a:r>
              <a:rPr lang="en-US" sz="2800">
                <a:solidFill>
                  <a:srgbClr val="0033CC"/>
                </a:solidFill>
              </a:rPr>
              <a:t> </a:t>
            </a:r>
            <a:endParaRPr lang="sl-SI" sz="2800">
              <a:solidFill>
                <a:srgbClr val="00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solidFill>
                  <a:srgbClr val="3366FF"/>
                </a:solidFill>
                <a:cs typeface="Times New Roman" pitchFamily="18" charset="0"/>
              </a:rPr>
              <a:t>kriva je simetrična</a:t>
            </a:r>
            <a:r>
              <a:rPr lang="en-US" sz="2800">
                <a:solidFill>
                  <a:srgbClr val="3366FF"/>
                </a:solidFill>
              </a:rPr>
              <a:t> </a:t>
            </a:r>
            <a:endParaRPr lang="sl-SI" sz="2800">
              <a:solidFill>
                <a:srgbClr val="3366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solidFill>
                  <a:srgbClr val="CC0099"/>
                </a:solidFill>
                <a:cs typeface="Times New Roman" pitchFamily="18" charset="0"/>
              </a:rPr>
              <a:t>maksimum na  x</a:t>
            </a:r>
            <a:r>
              <a:rPr lang="en-US" sz="2800" baseline="-30000">
                <a:solidFill>
                  <a:srgbClr val="CC0099"/>
                </a:solidFill>
                <a:cs typeface="Times New Roman" pitchFamily="18" charset="0"/>
              </a:rPr>
              <a:t>i</a:t>
            </a:r>
            <a:r>
              <a:rPr lang="en-US" sz="2800">
                <a:solidFill>
                  <a:srgbClr val="CC0099"/>
                </a:solidFill>
                <a:cs typeface="Times New Roman" pitchFamily="18" charset="0"/>
              </a:rPr>
              <a:t> = </a:t>
            </a:r>
            <a:r>
              <a:rPr lang="en-US" sz="2800">
                <a:solidFill>
                  <a:srgbClr val="CC0099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800">
                <a:solidFill>
                  <a:srgbClr val="CC0099"/>
                </a:solidFill>
              </a:rPr>
              <a:t> </a:t>
            </a:r>
            <a:endParaRPr lang="sl-SI" sz="2800">
              <a:solidFill>
                <a:srgbClr val="CC00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solidFill>
                  <a:srgbClr val="CC0066"/>
                </a:solidFill>
                <a:cs typeface="Times New Roman" pitchFamily="18" charset="0"/>
              </a:rPr>
              <a:t>prevojne tačke na  x</a:t>
            </a:r>
            <a:r>
              <a:rPr lang="en-US" sz="2800" baseline="-30000">
                <a:solidFill>
                  <a:srgbClr val="CC0066"/>
                </a:solidFill>
                <a:cs typeface="Times New Roman" pitchFamily="18" charset="0"/>
              </a:rPr>
              <a:t>i</a:t>
            </a:r>
            <a:r>
              <a:rPr lang="en-US" sz="2800">
                <a:solidFill>
                  <a:srgbClr val="CC0066"/>
                </a:solidFill>
                <a:cs typeface="Times New Roman" pitchFamily="18" charset="0"/>
              </a:rPr>
              <a:t> = </a:t>
            </a:r>
            <a:r>
              <a:rPr lang="en-US" sz="2800">
                <a:solidFill>
                  <a:srgbClr val="CC0066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800">
                <a:solidFill>
                  <a:srgbClr val="CC0066"/>
                </a:solidFill>
                <a:cs typeface="Times New Roman" pitchFamily="18" charset="0"/>
              </a:rPr>
              <a:t> </a:t>
            </a:r>
            <a:r>
              <a:rPr lang="en-US" sz="2800">
                <a:solidFill>
                  <a:srgbClr val="CC0066"/>
                </a:solidFill>
                <a:cs typeface="Times New Roman" pitchFamily="18" charset="0"/>
                <a:sym typeface="Symbol" pitchFamily="18" charset="2"/>
              </a:rPr>
              <a:t></a:t>
            </a:r>
            <a:r>
              <a:rPr lang="en-US" sz="2800">
                <a:solidFill>
                  <a:srgbClr val="CC0066"/>
                </a:solidFill>
                <a:cs typeface="Times New Roman" pitchFamily="18" charset="0"/>
              </a:rPr>
              <a:t> </a:t>
            </a:r>
            <a:r>
              <a:rPr lang="en-US" sz="2800">
                <a:solidFill>
                  <a:srgbClr val="CC0066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800">
                <a:solidFill>
                  <a:srgbClr val="CC0066"/>
                </a:solidFill>
              </a:rPr>
              <a:t> </a:t>
            </a:r>
            <a:endParaRPr lang="sl-SI" sz="2800">
              <a:solidFill>
                <a:srgbClr val="CC0066"/>
              </a:solidFill>
            </a:endParaRPr>
          </a:p>
          <a:p>
            <a:endParaRPr lang="sr-Latn-CS" sz="1800">
              <a:latin typeface="Arial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900113" y="4724400"/>
            <a:ext cx="6008687" cy="1657350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>
                <a:solidFill>
                  <a:srgbClr val="CC3300"/>
                </a:solidFill>
                <a:cs typeface="Times New Roman" pitchFamily="18" charset="0"/>
              </a:rPr>
              <a:t>najčešći matematički model raspodele </a:t>
            </a:r>
            <a:endParaRPr lang="sl-SI" sz="280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CC3300"/>
                </a:solidFill>
                <a:cs typeface="Times New Roman" pitchFamily="18" charset="0"/>
              </a:rPr>
              <a:t>analitičkih rezultata, koji podležu</a:t>
            </a:r>
            <a:endParaRPr lang="sl-SI" sz="280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CC3300"/>
                </a:solidFill>
                <a:cs typeface="Times New Roman" pitchFamily="18" charset="0"/>
              </a:rPr>
              <a:t>samo slučajnim greškama</a:t>
            </a:r>
            <a:r>
              <a:rPr lang="en-US" sz="2800">
                <a:solidFill>
                  <a:srgbClr val="CC3300"/>
                </a:solidFill>
              </a:rPr>
              <a:t> </a:t>
            </a:r>
          </a:p>
          <a:p>
            <a:endParaRPr lang="sr-Latn-CS" sz="1800">
              <a:latin typeface="Arial" charset="0"/>
            </a:endParaRPr>
          </a:p>
        </p:txBody>
      </p:sp>
      <p:pic>
        <p:nvPicPr>
          <p:cNvPr id="33800" name="Picture 8" descr="File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19090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00213"/>
            <a:ext cx="7313612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Line 5"/>
          <p:cNvSpPr>
            <a:spLocks noChangeShapeType="1"/>
          </p:cNvSpPr>
          <p:nvPr/>
        </p:nvSpPr>
        <p:spPr bwMode="auto">
          <a:xfrm>
            <a:off x="3348038" y="1196975"/>
            <a:ext cx="647700" cy="208756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27584" y="1124744"/>
          <a:ext cx="7581900" cy="4032250"/>
        </p:xfrm>
        <a:graphic>
          <a:graphicData uri="http://schemas.openxmlformats.org/presentationml/2006/ole">
            <p:oleObj spid="_x0000_s2050" name="Document" r:id="rId3" imgW="8356375" imgH="4810481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58769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716338"/>
            <a:ext cx="5703888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95288" y="4076700"/>
            <a:ext cx="2471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Oblik i polo</a:t>
            </a:r>
            <a:r>
              <a:rPr lang="sr-Latn-CS" sz="2000">
                <a:latin typeface="Arial" charset="0"/>
              </a:rPr>
              <a:t>ž</a:t>
            </a:r>
            <a:r>
              <a:rPr lang="en-US" sz="2000">
                <a:latin typeface="Arial" charset="0"/>
              </a:rPr>
              <a:t>aj mogu</a:t>
            </a:r>
          </a:p>
          <a:p>
            <a:r>
              <a:rPr lang="en-US" sz="2000">
                <a:latin typeface="Arial" charset="0"/>
              </a:rPr>
              <a:t>da se upotrebe za</a:t>
            </a:r>
          </a:p>
          <a:p>
            <a:r>
              <a:rPr lang="en-US" sz="2000">
                <a:latin typeface="Arial" charset="0"/>
              </a:rPr>
              <a:t>ocenu rezultata!</a:t>
            </a:r>
            <a:endParaRPr lang="sr-Latn-CS" sz="200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404813"/>
            <a:ext cx="6116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03399"/>
                </a:solidFill>
                <a:cs typeface="Times New Roman" pitchFamily="18" charset="0"/>
              </a:rPr>
              <a:t>Parametri normalne raspodele grešaka</a:t>
            </a:r>
            <a:endParaRPr lang="en-US" sz="2800">
              <a:solidFill>
                <a:srgbClr val="003399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95288" y="2205038"/>
            <a:ext cx="35290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>
                <a:solidFill>
                  <a:srgbClr val="008000"/>
                </a:solidFill>
                <a:cs typeface="Times New Roman" pitchFamily="18" charset="0"/>
              </a:rPr>
              <a:t>očekivan</a:t>
            </a:r>
            <a:r>
              <a:rPr lang="sl-SI" sz="2800">
                <a:solidFill>
                  <a:srgbClr val="008000"/>
                </a:solidFill>
              </a:rPr>
              <a:t>a</a:t>
            </a:r>
            <a:r>
              <a:rPr lang="en-US" sz="2800">
                <a:solidFill>
                  <a:srgbClr val="008000"/>
                </a:solidFill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008000"/>
                </a:solidFill>
                <a:cs typeface="Times New Roman" pitchFamily="18" charset="0"/>
              </a:rPr>
              <a:t>   (tačn</a:t>
            </a:r>
            <a:r>
              <a:rPr lang="sl-SI" sz="2800">
                <a:solidFill>
                  <a:srgbClr val="008000"/>
                </a:solidFill>
              </a:rPr>
              <a:t>a</a:t>
            </a:r>
            <a:r>
              <a:rPr lang="en-US" sz="2800">
                <a:solidFill>
                  <a:srgbClr val="008000"/>
                </a:solidFill>
                <a:cs typeface="Times New Roman" pitchFamily="18" charset="0"/>
              </a:rPr>
              <a:t>) vrednost </a:t>
            </a:r>
            <a:r>
              <a:rPr lang="sl-SI" sz="2800">
                <a:solidFill>
                  <a:srgbClr val="008000"/>
                </a:solidFill>
              </a:rPr>
              <a:t>– </a:t>
            </a:r>
            <a:r>
              <a:rPr lang="en-US" sz="2800">
                <a:solidFill>
                  <a:srgbClr val="008000"/>
                </a:solidFill>
                <a:latin typeface="Symbol" pitchFamily="18" charset="2"/>
                <a:cs typeface="Times New Roman" pitchFamily="18" charset="0"/>
              </a:rPr>
              <a:t>m</a:t>
            </a:r>
            <a:endParaRPr lang="sl-SI" sz="280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>
                <a:solidFill>
                  <a:srgbClr val="996600"/>
                </a:solidFill>
                <a:cs typeface="Times New Roman" pitchFamily="18" charset="0"/>
              </a:rPr>
              <a:t>“rasutost”</a:t>
            </a:r>
            <a:r>
              <a:rPr lang="en-US" sz="2800">
                <a:solidFill>
                  <a:srgbClr val="996600"/>
                </a:solidFill>
                <a:latin typeface="Symbol" pitchFamily="18" charset="2"/>
                <a:cs typeface="Times New Roman" pitchFamily="18" charset="0"/>
              </a:rPr>
              <a:t> s</a:t>
            </a:r>
            <a:r>
              <a:rPr lang="en-US" sz="2800" baseline="30000">
                <a:solidFill>
                  <a:srgbClr val="996600"/>
                </a:solidFill>
                <a:latin typeface="Symbol" pitchFamily="18" charset="2"/>
                <a:cs typeface="Times New Roman" pitchFamily="18" charset="0"/>
              </a:rPr>
              <a:t>2</a:t>
            </a:r>
            <a:r>
              <a:rPr lang="en-US" sz="2800">
                <a:solidFill>
                  <a:srgbClr val="9966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996600"/>
                </a:solidFill>
              </a:rPr>
              <a:t> 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908050"/>
            <a:ext cx="4970462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22325" y="447675"/>
            <a:ext cx="7900988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>
                <a:cs typeface="Times New Roman" pitchFamily="18" charset="0"/>
              </a:rPr>
              <a:t>U analitičkoj praksi</a:t>
            </a:r>
            <a:r>
              <a:rPr lang="en-US" sz="2800"/>
              <a:t> </a:t>
            </a:r>
            <a:r>
              <a:rPr lang="sl-SI" sz="2800">
                <a:cs typeface="Times New Roman" pitchFamily="18" charset="0"/>
              </a:rPr>
              <a:t>se obično rade 2-3 paraleln</a:t>
            </a:r>
            <a:r>
              <a:rPr lang="sl-SI" sz="2800"/>
              <a:t>e</a:t>
            </a:r>
          </a:p>
          <a:p>
            <a:r>
              <a:rPr lang="sl-SI" sz="2800">
                <a:cs typeface="Times New Roman" pitchFamily="18" charset="0"/>
              </a:rPr>
              <a:t> analize istog uzorka</a:t>
            </a:r>
            <a:r>
              <a:rPr lang="en-US" sz="2800"/>
              <a:t> </a:t>
            </a:r>
            <a:r>
              <a:rPr lang="sl-SI" sz="2800"/>
              <a:t> </a:t>
            </a:r>
            <a:r>
              <a:rPr lang="en-US" sz="2800">
                <a:solidFill>
                  <a:srgbClr val="0033CC"/>
                </a:solidFill>
                <a:sym typeface="Wingdings 3" pitchFamily="18" charset="2"/>
              </a:rPr>
              <a:t></a:t>
            </a:r>
            <a:r>
              <a:rPr lang="sl-SI" sz="2800">
                <a:solidFill>
                  <a:srgbClr val="0033CC"/>
                </a:solidFill>
                <a:sym typeface="Wingdings 3" pitchFamily="18" charset="2"/>
              </a:rPr>
              <a:t>  </a:t>
            </a:r>
            <a:r>
              <a:rPr lang="sl-SI" sz="2800">
                <a:solidFill>
                  <a:srgbClr val="0033CC"/>
                </a:solidFill>
                <a:cs typeface="Times New Roman" pitchFamily="18" charset="0"/>
                <a:sym typeface="Wingdings 3" pitchFamily="18" charset="2"/>
              </a:rPr>
              <a:t>nije moguće</a:t>
            </a:r>
            <a:endParaRPr lang="sl-SI" sz="2800">
              <a:solidFill>
                <a:srgbClr val="0033CC"/>
              </a:solidFill>
              <a:sym typeface="Wingdings 3" pitchFamily="18" charset="2"/>
            </a:endParaRPr>
          </a:p>
          <a:p>
            <a:r>
              <a:rPr lang="sl-SI" sz="2800">
                <a:solidFill>
                  <a:srgbClr val="0033CC"/>
                </a:solidFill>
                <a:cs typeface="Times New Roman" pitchFamily="18" charset="0"/>
                <a:sym typeface="Wingdings 3" pitchFamily="18" charset="2"/>
              </a:rPr>
              <a:t> tačno odrediti parametre </a:t>
            </a:r>
            <a:r>
              <a:rPr lang="sl-SI" sz="2800">
                <a:solidFill>
                  <a:srgbClr val="0033CC"/>
                </a:solidFill>
                <a:sym typeface="Wingdings 3" pitchFamily="18" charset="2"/>
              </a:rPr>
              <a:t>normalne raspodele</a:t>
            </a:r>
          </a:p>
          <a:p>
            <a:pPr>
              <a:buFont typeface="Wingdings 3" pitchFamily="18" charset="2"/>
              <a:buChar char="_"/>
            </a:pPr>
            <a:r>
              <a:rPr lang="en-US" sz="2800">
                <a:solidFill>
                  <a:srgbClr val="CC3300"/>
                </a:solidFill>
                <a:sym typeface="Wingdings 3" pitchFamily="18" charset="2"/>
              </a:rPr>
              <a:t> </a:t>
            </a:r>
            <a:r>
              <a:rPr lang="sl-SI" sz="2800">
                <a:sym typeface="Wingdings 3" pitchFamily="18" charset="2"/>
              </a:rPr>
              <a:t> </a:t>
            </a:r>
            <a:r>
              <a:rPr lang="sl-SI" sz="2800" b="1">
                <a:solidFill>
                  <a:srgbClr val="CC3300"/>
                </a:solidFill>
                <a:cs typeface="Times New Roman" pitchFamily="18" charset="0"/>
                <a:sym typeface="Wingdings 3" pitchFamily="18" charset="2"/>
              </a:rPr>
              <a:t>procen</a:t>
            </a:r>
            <a:r>
              <a:rPr lang="sl-SI" sz="2800" b="1">
                <a:solidFill>
                  <a:srgbClr val="CC3300"/>
                </a:solidFill>
                <a:sym typeface="Wingdings 3" pitchFamily="18" charset="2"/>
              </a:rPr>
              <a:t>a</a:t>
            </a:r>
            <a:r>
              <a:rPr lang="sl-SI" sz="2800" b="1">
                <a:solidFill>
                  <a:srgbClr val="CC3300"/>
                </a:solidFill>
                <a:cs typeface="Times New Roman" pitchFamily="18" charset="0"/>
                <a:sym typeface="Wingdings 3" pitchFamily="18" charset="2"/>
              </a:rPr>
              <a:t> odgovarajućih parametara</a:t>
            </a:r>
            <a:r>
              <a:rPr lang="en-US" sz="2800">
                <a:sym typeface="Wingdings 3" pitchFamily="18" charset="2"/>
              </a:rPr>
              <a:t> </a:t>
            </a:r>
            <a:endParaRPr lang="sl-SI" sz="2800">
              <a:sym typeface="Wingdings 3" pitchFamily="18" charset="2"/>
            </a:endParaRPr>
          </a:p>
          <a:p>
            <a:pPr>
              <a:buFont typeface="Wingdings 3" pitchFamily="18" charset="2"/>
              <a:buNone/>
            </a:pPr>
            <a:endParaRPr lang="sl-SI" sz="2800">
              <a:sym typeface="Wingdings 3" pitchFamily="18" charset="2"/>
            </a:endParaRPr>
          </a:p>
          <a:p>
            <a:pPr>
              <a:buFont typeface="Wingdings 3" pitchFamily="18" charset="2"/>
              <a:buNone/>
            </a:pPr>
            <a:endParaRPr lang="sl-SI" sz="2800">
              <a:sym typeface="Wingdings 3" pitchFamily="18" charset="2"/>
            </a:endParaRPr>
          </a:p>
          <a:p>
            <a:pPr>
              <a:buFont typeface="Wingdings 3" pitchFamily="18" charset="2"/>
              <a:buNone/>
            </a:pPr>
            <a:r>
              <a:rPr lang="sl-SI" sz="2800">
                <a:sym typeface="Wingdings 3" pitchFamily="18" charset="2"/>
              </a:rPr>
              <a:t>	</a:t>
            </a:r>
            <a:r>
              <a:rPr lang="sl-SI" sz="2800">
                <a:solidFill>
                  <a:srgbClr val="008000"/>
                </a:solidFill>
                <a:sym typeface="Wingdings 3" pitchFamily="18" charset="2"/>
              </a:rPr>
              <a:t>Procena = </a:t>
            </a:r>
            <a:r>
              <a:rPr lang="sl-SI" sz="2800">
                <a:solidFill>
                  <a:srgbClr val="008000"/>
                </a:solidFill>
                <a:cs typeface="Times New Roman" pitchFamily="18" charset="0"/>
                <a:sym typeface="Wingdings 3" pitchFamily="18" charset="2"/>
              </a:rPr>
              <a:t>tačno izračunata veličina </a:t>
            </a:r>
            <a:endParaRPr lang="sl-SI" sz="2800">
              <a:solidFill>
                <a:srgbClr val="008000"/>
              </a:solidFill>
              <a:sym typeface="Wingdings 3" pitchFamily="18" charset="2"/>
            </a:endParaRPr>
          </a:p>
          <a:p>
            <a:pPr>
              <a:buFont typeface="Wingdings 3" pitchFamily="18" charset="2"/>
              <a:buNone/>
            </a:pPr>
            <a:r>
              <a:rPr lang="sl-SI" sz="2800">
                <a:solidFill>
                  <a:srgbClr val="008000"/>
                </a:solidFill>
                <a:sym typeface="Wingdings 3" pitchFamily="18" charset="2"/>
              </a:rPr>
              <a:t>	</a:t>
            </a:r>
            <a:r>
              <a:rPr lang="sl-SI" sz="2800">
                <a:solidFill>
                  <a:srgbClr val="008000"/>
                </a:solidFill>
                <a:cs typeface="Times New Roman" pitchFamily="18" charset="0"/>
                <a:sym typeface="Wingdings 3" pitchFamily="18" charset="2"/>
              </a:rPr>
              <a:t>zasnovana na preciznim merenjima</a:t>
            </a:r>
            <a:r>
              <a:rPr lang="en-US" sz="2800">
                <a:sym typeface="Wingdings 3" pitchFamily="18" charset="2"/>
              </a:rPr>
              <a:t> </a:t>
            </a:r>
            <a:endParaRPr lang="sl-SI" sz="2800">
              <a:sym typeface="Wingdings 3" pitchFamily="18" charset="2"/>
            </a:endParaRPr>
          </a:p>
          <a:p>
            <a:pPr>
              <a:buFont typeface="Wingdings 3" pitchFamily="18" charset="2"/>
              <a:buNone/>
            </a:pPr>
            <a:endParaRPr lang="sl-SI" sz="2800">
              <a:sym typeface="Wingdings 3" pitchFamily="18" charset="2"/>
            </a:endParaRPr>
          </a:p>
          <a:p>
            <a:pPr>
              <a:buFont typeface="Wingdings" pitchFamily="2" charset="2"/>
              <a:buChar char="ü"/>
            </a:pPr>
            <a:r>
              <a:rPr lang="sl-SI" sz="2800">
                <a:cs typeface="Times New Roman" pitchFamily="18" charset="0"/>
                <a:sym typeface="Wingdings 3" pitchFamily="18" charset="2"/>
              </a:rPr>
              <a:t>za n</a:t>
            </a:r>
            <a:r>
              <a:rPr lang="sl-SI" sz="2800">
                <a:cs typeface="Times New Roman" pitchFamily="18" charset="0"/>
                <a:sym typeface="Symbol" pitchFamily="18" charset="2"/>
              </a:rPr>
              <a:t></a:t>
            </a:r>
            <a:r>
              <a:rPr lang="sl-SI" sz="2800">
                <a:cs typeface="Times New Roman" pitchFamily="18" charset="0"/>
                <a:sym typeface="Wingdings 3" pitchFamily="18" charset="2"/>
              </a:rPr>
              <a:t> , procena mora asimptotski da se približava</a:t>
            </a:r>
            <a:endParaRPr lang="sl-SI" sz="2800">
              <a:sym typeface="Wingdings 3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sl-SI" sz="2800">
                <a:cs typeface="Times New Roman" pitchFamily="18" charset="0"/>
                <a:sym typeface="Wingdings 3" pitchFamily="18" charset="2"/>
              </a:rPr>
              <a:t>pravoj vrednosti parametra</a:t>
            </a:r>
            <a:r>
              <a:rPr lang="sl-SI" sz="2800">
                <a:sym typeface="Wingdings 3" pitchFamily="18" charset="2"/>
              </a:rPr>
              <a:t> </a:t>
            </a:r>
            <a:r>
              <a:rPr lang="en-US" sz="2800">
                <a:solidFill>
                  <a:srgbClr val="0033CC"/>
                </a:solidFill>
                <a:sym typeface="Wingdings 3" pitchFamily="18" charset="2"/>
              </a:rPr>
              <a:t></a:t>
            </a:r>
            <a:r>
              <a:rPr lang="sl-SI" sz="2800">
                <a:solidFill>
                  <a:srgbClr val="0033CC"/>
                </a:solidFill>
                <a:sym typeface="Wingdings 3" pitchFamily="18" charset="2"/>
              </a:rPr>
              <a:t> </a:t>
            </a:r>
            <a:r>
              <a:rPr lang="sl-SI" sz="2800" b="1">
                <a:solidFill>
                  <a:srgbClr val="0033CC"/>
                </a:solidFill>
                <a:cs typeface="Times New Roman" pitchFamily="18" charset="0"/>
                <a:sym typeface="Wingdings 3" pitchFamily="18" charset="2"/>
              </a:rPr>
              <a:t>konzistencija</a:t>
            </a:r>
            <a:r>
              <a:rPr lang="en-US" sz="2800" b="1">
                <a:solidFill>
                  <a:srgbClr val="0033CC"/>
                </a:solidFill>
                <a:sym typeface="Wingdings 3" pitchFamily="18" charset="2"/>
              </a:rPr>
              <a:t> </a:t>
            </a:r>
            <a:endParaRPr lang="sl-SI" sz="2800" b="1">
              <a:solidFill>
                <a:srgbClr val="0033CC"/>
              </a:solidFill>
              <a:sym typeface="Wingdings 3" pitchFamily="18" charset="2"/>
            </a:endParaRPr>
          </a:p>
          <a:p>
            <a:pPr>
              <a:buFont typeface="Wingdings" pitchFamily="2" charset="2"/>
              <a:buChar char="ü"/>
            </a:pPr>
            <a:r>
              <a:rPr lang="sl-SI" sz="2800">
                <a:cs typeface="Times New Roman" pitchFamily="18" charset="0"/>
                <a:sym typeface="Wingdings 3" pitchFamily="18" charset="2"/>
              </a:rPr>
              <a:t>rasipanje procene u odnosu na pravu vrednost</a:t>
            </a:r>
            <a:endParaRPr lang="sl-SI" sz="2800">
              <a:sym typeface="Wingdings 3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sl-SI" sz="2800">
                <a:cs typeface="Times New Roman" pitchFamily="18" charset="0"/>
                <a:sym typeface="Wingdings 3" pitchFamily="18" charset="2"/>
              </a:rPr>
              <a:t>parametra što je moguće manje</a:t>
            </a:r>
            <a:r>
              <a:rPr lang="sl-SI" sz="2800">
                <a:sym typeface="Wingdings 3" pitchFamily="18" charset="2"/>
              </a:rPr>
              <a:t>  </a:t>
            </a:r>
            <a:r>
              <a:rPr lang="en-US" sz="2800">
                <a:solidFill>
                  <a:srgbClr val="0033CC"/>
                </a:solidFill>
                <a:sym typeface="Wingdings 3" pitchFamily="18" charset="2"/>
              </a:rPr>
              <a:t></a:t>
            </a:r>
            <a:r>
              <a:rPr lang="sl-SI" sz="2800">
                <a:solidFill>
                  <a:srgbClr val="0033CC"/>
                </a:solidFill>
                <a:sym typeface="Wingdings 3" pitchFamily="18" charset="2"/>
              </a:rPr>
              <a:t> </a:t>
            </a:r>
            <a:r>
              <a:rPr lang="sl-SI" sz="2800" b="1">
                <a:solidFill>
                  <a:srgbClr val="0033CC"/>
                </a:solidFill>
                <a:cs typeface="Times New Roman" pitchFamily="18" charset="0"/>
                <a:sym typeface="Wingdings 3" pitchFamily="18" charset="2"/>
              </a:rPr>
              <a:t>efikasnost</a:t>
            </a:r>
            <a:r>
              <a:rPr lang="en-US" sz="2800" b="1">
                <a:solidFill>
                  <a:srgbClr val="0033CC"/>
                </a:solidFill>
                <a:sym typeface="Wingdings 3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6969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>
                <a:solidFill>
                  <a:srgbClr val="003399"/>
                </a:solidFill>
                <a:cs typeface="Times New Roman" pitchFamily="18" charset="0"/>
              </a:rPr>
              <a:t>Aritmetička sredina </a:t>
            </a:r>
            <a:r>
              <a:rPr lang="sl-SI" sz="2800">
                <a:solidFill>
                  <a:srgbClr val="3366FF"/>
                </a:solidFill>
                <a:cs typeface="Times New Roman" pitchFamily="18" charset="0"/>
              </a:rPr>
              <a:t>(srednja vrednost)</a:t>
            </a:r>
            <a:r>
              <a:rPr lang="sl-SI" sz="2800">
                <a:cs typeface="Times New Roman" pitchFamily="18" charset="0"/>
              </a:rPr>
              <a:t> rezultata</a:t>
            </a:r>
            <a:endParaRPr lang="sl-SI" sz="2800"/>
          </a:p>
          <a:p>
            <a:r>
              <a:rPr lang="sl-SI" sz="2800">
                <a:cs typeface="Times New Roman" pitchFamily="18" charset="0"/>
              </a:rPr>
              <a:t>je najčešće </a:t>
            </a:r>
            <a:r>
              <a:rPr lang="sl-SI" sz="2800">
                <a:solidFill>
                  <a:srgbClr val="CC3300"/>
                </a:solidFill>
                <a:cs typeface="Times New Roman" pitchFamily="18" charset="0"/>
              </a:rPr>
              <a:t>konzistentna</a:t>
            </a:r>
            <a:r>
              <a:rPr lang="sl-SI" sz="2800">
                <a:cs typeface="Times New Roman" pitchFamily="18" charset="0"/>
              </a:rPr>
              <a:t> i </a:t>
            </a:r>
            <a:r>
              <a:rPr lang="sl-SI" sz="2800">
                <a:solidFill>
                  <a:srgbClr val="CC3300"/>
                </a:solidFill>
                <a:cs typeface="Times New Roman" pitchFamily="18" charset="0"/>
              </a:rPr>
              <a:t>efikasna</a:t>
            </a:r>
            <a:r>
              <a:rPr lang="sl-SI" sz="2800">
                <a:cs typeface="Times New Roman" pitchFamily="18" charset="0"/>
              </a:rPr>
              <a:t> procena</a:t>
            </a:r>
            <a:endParaRPr lang="sl-SI" sz="2800"/>
          </a:p>
          <a:p>
            <a:r>
              <a:rPr lang="sl-SI" sz="2800">
                <a:cs typeface="Times New Roman" pitchFamily="18" charset="0"/>
              </a:rPr>
              <a:t>parametra </a:t>
            </a:r>
            <a:r>
              <a:rPr lang="sl-SI" sz="2800">
                <a:solidFill>
                  <a:srgbClr val="66FF66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sl-SI" sz="2800">
                <a:cs typeface="Times New Roman" pitchFamily="18" charset="0"/>
              </a:rPr>
              <a:t> Gausove raspodele:</a:t>
            </a:r>
            <a:endParaRPr lang="en-US" sz="2800">
              <a:cs typeface="Times New Roman" pitchFamily="18" charset="0"/>
            </a:endParaRPr>
          </a:p>
          <a:p>
            <a:r>
              <a:rPr lang="sl-SI" sz="2800">
                <a:cs typeface="Times New Roman" pitchFamily="18" charset="0"/>
              </a:rPr>
              <a:t>		</a:t>
            </a:r>
            <a:r>
              <a:rPr lang="en-US" sz="2800"/>
              <a:t> 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3200400" y="3048000"/>
          <a:ext cx="1497013" cy="889000"/>
        </p:xfrm>
        <a:graphic>
          <a:graphicData uri="http://schemas.openxmlformats.org/presentationml/2006/ole">
            <p:oleObj spid="_x0000_s16386" name="Equation" r:id="rId3" imgW="749160" imgH="444240" progId="Equation.3">
              <p:embed/>
            </p:oleObj>
          </a:graphicData>
        </a:graphic>
      </p:graphicFrame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57200" y="4724400"/>
            <a:ext cx="7548563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/>
              <a:t>M</a:t>
            </a:r>
            <a:r>
              <a:rPr lang="sl-SI" sz="2800">
                <a:cs typeface="Times New Roman" pitchFamily="18" charset="0"/>
              </a:rPr>
              <a:t>al</a:t>
            </a:r>
            <a:r>
              <a:rPr lang="sl-SI" sz="2800"/>
              <a:t>o</a:t>
            </a:r>
            <a:r>
              <a:rPr lang="sl-SI" sz="2800">
                <a:cs typeface="Times New Roman" pitchFamily="18" charset="0"/>
              </a:rPr>
              <a:t> </a:t>
            </a:r>
            <a:r>
              <a:rPr lang="sl-SI" sz="2800" b="1" i="1">
                <a:cs typeface="Times New Roman" pitchFamily="18" charset="0"/>
              </a:rPr>
              <a:t>n</a:t>
            </a:r>
            <a:r>
              <a:rPr lang="sl-SI" sz="2800">
                <a:cs typeface="Times New Roman" pitchFamily="18" charset="0"/>
              </a:rPr>
              <a:t> </a:t>
            </a:r>
            <a:r>
              <a:rPr lang="sl-SI" sz="2800"/>
              <a:t> </a:t>
            </a:r>
            <a:r>
              <a:rPr lang="en-US" sz="2800">
                <a:solidFill>
                  <a:srgbClr val="0033CC"/>
                </a:solidFill>
                <a:sym typeface="Wingdings 3" pitchFamily="18" charset="2"/>
              </a:rPr>
              <a:t></a:t>
            </a:r>
            <a:r>
              <a:rPr lang="sl-SI" sz="2800">
                <a:solidFill>
                  <a:srgbClr val="0033CC"/>
                </a:solidFill>
                <a:sym typeface="Wingdings 3" pitchFamily="18" charset="2"/>
              </a:rPr>
              <a:t> </a:t>
            </a:r>
            <a:r>
              <a:rPr lang="sl-SI" sz="2800">
                <a:cs typeface="Times New Roman" pitchFamily="18" charset="0"/>
              </a:rPr>
              <a:t>ve</a:t>
            </a:r>
            <a:r>
              <a:rPr lang="sl-SI" sz="2800"/>
              <a:t>lika</a:t>
            </a:r>
            <a:r>
              <a:rPr lang="sl-SI" sz="2800">
                <a:cs typeface="Times New Roman" pitchFamily="18" charset="0"/>
              </a:rPr>
              <a:t> osetljiv</a:t>
            </a:r>
            <a:r>
              <a:rPr lang="sl-SI" sz="2800"/>
              <a:t>ost</a:t>
            </a:r>
            <a:r>
              <a:rPr lang="sl-SI" sz="2800">
                <a:cs typeface="Times New Roman" pitchFamily="18" charset="0"/>
              </a:rPr>
              <a:t> na simetriju raspodele</a:t>
            </a: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90600" y="1371600"/>
            <a:ext cx="1612900" cy="519113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sl-SI" sz="280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edijana 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2590800" y="1447800"/>
          <a:ext cx="511175" cy="460375"/>
        </p:xfrm>
        <a:graphic>
          <a:graphicData uri="http://schemas.openxmlformats.org/presentationml/2006/ole">
            <p:oleObj spid="_x0000_s17410" name="Equation" r:id="rId3" imgW="253800" imgH="228600" progId="Equation.3">
              <p:embed/>
            </p:oleObj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27125" y="1971675"/>
            <a:ext cx="494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l-SI" sz="2800">
                <a:cs typeface="Times New Roman" pitchFamily="18" charset="0"/>
              </a:rPr>
              <a:t>za set od dve vrednosti x</a:t>
            </a:r>
            <a:r>
              <a:rPr lang="sl-SI" sz="2800" baseline="-30000">
                <a:cs typeface="Times New Roman" pitchFamily="18" charset="0"/>
              </a:rPr>
              <a:t>1 </a:t>
            </a:r>
            <a:r>
              <a:rPr lang="sl-SI" sz="2800">
                <a:cs typeface="Times New Roman" pitchFamily="18" charset="0"/>
              </a:rPr>
              <a:t>&lt; x</a:t>
            </a:r>
            <a:r>
              <a:rPr lang="sl-SI" sz="2800" baseline="-30000">
                <a:cs typeface="Times New Roman" pitchFamily="18" charset="0"/>
              </a:rPr>
              <a:t>2</a:t>
            </a:r>
            <a:r>
              <a:rPr lang="sl-SI" sz="2800" baseline="-30000"/>
              <a:t>,</a:t>
            </a:r>
            <a:r>
              <a:rPr lang="en-US" sz="2800"/>
              <a:t> </a:t>
            </a:r>
          </a:p>
        </p:txBody>
      </p:sp>
      <p:graphicFrame>
        <p:nvGraphicFramePr>
          <p:cNvPr id="17411" name="Object 7"/>
          <p:cNvGraphicFramePr>
            <a:graphicFrameLocks noChangeAspect="1"/>
          </p:cNvGraphicFramePr>
          <p:nvPr/>
        </p:nvGraphicFramePr>
        <p:xfrm>
          <a:off x="6629400" y="1828800"/>
          <a:ext cx="1727200" cy="889000"/>
        </p:xfrm>
        <a:graphic>
          <a:graphicData uri="http://schemas.openxmlformats.org/presentationml/2006/ole">
            <p:oleObj spid="_x0000_s17411" name="Equation" r:id="rId4" imgW="863280" imgH="444240" progId="Equation.3">
              <p:embed/>
            </p:oleObj>
          </a:graphicData>
        </a:graphic>
      </p:graphicFrame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762000" y="2819400"/>
            <a:ext cx="7924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l-SI" sz="2800">
                <a:solidFill>
                  <a:srgbClr val="008000"/>
                </a:solidFill>
                <a:cs typeface="Times New Roman" pitchFamily="18" charset="0"/>
              </a:rPr>
              <a:t>za set od tri vrednosti</a:t>
            </a:r>
            <a:r>
              <a:rPr lang="sl-SI" sz="2800">
                <a:solidFill>
                  <a:srgbClr val="008000"/>
                </a:solidFill>
              </a:rPr>
              <a:t> </a:t>
            </a:r>
            <a:r>
              <a:rPr lang="sl-SI" sz="2800">
                <a:solidFill>
                  <a:srgbClr val="008000"/>
                </a:solidFill>
                <a:cs typeface="Times New Roman" pitchFamily="18" charset="0"/>
              </a:rPr>
              <a:t>x</a:t>
            </a:r>
            <a:r>
              <a:rPr lang="sl-SI" sz="2800" baseline="-30000">
                <a:solidFill>
                  <a:srgbClr val="008000"/>
                </a:solidFill>
                <a:cs typeface="Times New Roman" pitchFamily="18" charset="0"/>
              </a:rPr>
              <a:t>1</a:t>
            </a:r>
            <a:r>
              <a:rPr lang="sl-SI" sz="2800">
                <a:solidFill>
                  <a:srgbClr val="008000"/>
                </a:solidFill>
                <a:cs typeface="Times New Roman" pitchFamily="18" charset="0"/>
              </a:rPr>
              <a:t> &lt; x</a:t>
            </a:r>
            <a:r>
              <a:rPr lang="sl-SI" sz="2800" baseline="-30000">
                <a:solidFill>
                  <a:srgbClr val="008000"/>
                </a:solidFill>
                <a:cs typeface="Times New Roman" pitchFamily="18" charset="0"/>
              </a:rPr>
              <a:t>2</a:t>
            </a:r>
            <a:r>
              <a:rPr lang="sl-SI" sz="2800">
                <a:solidFill>
                  <a:srgbClr val="008000"/>
                </a:solidFill>
                <a:cs typeface="Times New Roman" pitchFamily="18" charset="0"/>
              </a:rPr>
              <a:t> &lt; x</a:t>
            </a:r>
            <a:r>
              <a:rPr lang="sl-SI" sz="2800" baseline="-30000">
                <a:solidFill>
                  <a:srgbClr val="008000"/>
                </a:solidFill>
                <a:cs typeface="Times New Roman" pitchFamily="18" charset="0"/>
              </a:rPr>
              <a:t>3</a:t>
            </a:r>
            <a:r>
              <a:rPr lang="sl-SI" sz="2800">
                <a:solidFill>
                  <a:srgbClr val="008000"/>
                </a:solidFill>
                <a:cs typeface="Times New Roman" pitchFamily="18" charset="0"/>
              </a:rPr>
              <a:t>, medijana je x</a:t>
            </a:r>
            <a:r>
              <a:rPr lang="sl-SI" sz="2800" baseline="-30000">
                <a:solidFill>
                  <a:srgbClr val="008000"/>
                </a:solidFill>
                <a:cs typeface="Times New Roman" pitchFamily="18" charset="0"/>
              </a:rPr>
              <a:t>2</a:t>
            </a:r>
            <a:r>
              <a:rPr lang="en-US" sz="2800">
                <a:solidFill>
                  <a:srgbClr val="008000"/>
                </a:solidFill>
              </a:rPr>
              <a:t> </a:t>
            </a:r>
            <a:endParaRPr lang="sl-SI" sz="2800">
              <a:solidFill>
                <a:srgbClr val="008000"/>
              </a:solidFill>
            </a:endParaRPr>
          </a:p>
          <a:p>
            <a:endParaRPr lang="sl-SI" sz="280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l-SI" sz="2800">
                <a:solidFill>
                  <a:srgbClr val="996633"/>
                </a:solidFill>
                <a:cs typeface="Times New Roman" pitchFamily="18" charset="0"/>
              </a:rPr>
              <a:t>ako je n </a:t>
            </a:r>
            <a:r>
              <a:rPr lang="sl-SI" sz="2800">
                <a:solidFill>
                  <a:srgbClr val="996633"/>
                </a:solidFill>
                <a:cs typeface="Times New Roman" pitchFamily="18" charset="0"/>
                <a:sym typeface="Symbol" pitchFamily="18" charset="2"/>
              </a:rPr>
              <a:t></a:t>
            </a:r>
            <a:r>
              <a:rPr lang="sl-SI" sz="2800">
                <a:solidFill>
                  <a:srgbClr val="996633"/>
                </a:solidFill>
                <a:cs typeface="Times New Roman" pitchFamily="18" charset="0"/>
              </a:rPr>
              <a:t> 3, ekstremne vrednosti nemaju uticaja</a:t>
            </a:r>
            <a:r>
              <a:rPr lang="en-US" sz="2800">
                <a:solidFill>
                  <a:srgbClr val="008000"/>
                </a:solidFill>
              </a:rPr>
              <a:t> </a:t>
            </a:r>
            <a:endParaRPr lang="sl-SI" sz="2800">
              <a:solidFill>
                <a:srgbClr val="008000"/>
              </a:solidFill>
            </a:endParaRPr>
          </a:p>
          <a:p>
            <a:endParaRPr lang="sl-SI" sz="280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sl-SI" sz="2800">
                <a:solidFill>
                  <a:srgbClr val="CC3300"/>
                </a:solidFill>
                <a:cs typeface="Times New Roman" pitchFamily="18" charset="0"/>
              </a:rPr>
              <a:t>manje efikasna procena prave vrednosti od aritmetičke sredine</a:t>
            </a:r>
            <a:r>
              <a:rPr lang="en-US" sz="2800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1471613" y="514350"/>
          <a:ext cx="6143625" cy="6029325"/>
        </p:xfrm>
        <a:graphic>
          <a:graphicData uri="http://schemas.openxmlformats.org/presentationml/2006/ole">
            <p:oleObj spid="_x0000_s18434" name="Document" r:id="rId3" imgW="6352957" imgH="6120041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8166100" cy="52260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>
                <a:solidFill>
                  <a:srgbClr val="336699"/>
                </a:solidFill>
                <a:cs typeface="Times New Roman" pitchFamily="18" charset="0"/>
              </a:rPr>
              <a:t>Velika razlika između srednje vrednosti i medijane</a:t>
            </a:r>
            <a:endParaRPr lang="sl-SI" sz="2800">
              <a:solidFill>
                <a:srgbClr val="336699"/>
              </a:solidFill>
            </a:endParaRPr>
          </a:p>
          <a:p>
            <a:r>
              <a:rPr lang="sl-SI" sz="2800"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33CC"/>
                </a:solidFill>
                <a:sym typeface="Wingdings 3" pitchFamily="18" charset="2"/>
              </a:rPr>
              <a:t></a:t>
            </a:r>
            <a:r>
              <a:rPr lang="sl-SI" sz="2800">
                <a:cs typeface="Times New Roman" pitchFamily="18" charset="0"/>
              </a:rPr>
              <a:t> </a:t>
            </a:r>
            <a:r>
              <a:rPr lang="sl-SI" sz="2800">
                <a:solidFill>
                  <a:schemeClr val="accent2"/>
                </a:solidFill>
                <a:cs typeface="Times New Roman" pitchFamily="18" charset="0"/>
              </a:rPr>
              <a:t>set rezultata nije simetričan</a:t>
            </a:r>
            <a:endParaRPr lang="sl-SI" sz="2800">
              <a:solidFill>
                <a:schemeClr val="accent2"/>
              </a:solidFill>
            </a:endParaRPr>
          </a:p>
          <a:p>
            <a:pPr>
              <a:buFont typeface="Wingdings 3" pitchFamily="18" charset="2"/>
              <a:buChar char="_"/>
            </a:pPr>
            <a:r>
              <a:rPr lang="sl-SI" sz="2800">
                <a:solidFill>
                  <a:srgbClr val="CC3300"/>
                </a:solidFill>
                <a:cs typeface="Times New Roman" pitchFamily="18" charset="0"/>
              </a:rPr>
              <a:t>jedan od rezultata podleže nekoj gruboj grešci</a:t>
            </a:r>
            <a:r>
              <a:rPr lang="en-US" sz="2800">
                <a:solidFill>
                  <a:srgbClr val="CC3300"/>
                </a:solidFill>
              </a:rPr>
              <a:t> </a:t>
            </a:r>
            <a:r>
              <a:rPr lang="sl-SI" sz="2800">
                <a:solidFill>
                  <a:srgbClr val="CC3300"/>
                </a:solidFill>
              </a:rPr>
              <a:t>!?!</a:t>
            </a:r>
          </a:p>
          <a:p>
            <a:pPr>
              <a:buFont typeface="Wingdings 3" pitchFamily="18" charset="2"/>
              <a:buNone/>
            </a:pPr>
            <a:endParaRPr lang="sl-SI" sz="2800">
              <a:solidFill>
                <a:srgbClr val="CC3300"/>
              </a:solidFill>
            </a:endParaRPr>
          </a:p>
          <a:p>
            <a:pPr>
              <a:buFont typeface="Wingdings 3" pitchFamily="18" charset="2"/>
              <a:buChar char="_"/>
            </a:pPr>
            <a:r>
              <a:rPr lang="sl-SI" sz="2800" u="sng">
                <a:solidFill>
                  <a:srgbClr val="003399"/>
                </a:solidFill>
              </a:rPr>
              <a:t>Još neke mere centralne tendencije:</a:t>
            </a:r>
          </a:p>
          <a:p>
            <a:pPr>
              <a:buFont typeface="Wingdings" pitchFamily="2" charset="2"/>
              <a:buChar char="ü"/>
            </a:pPr>
            <a:r>
              <a:rPr lang="sl-SI" sz="2800">
                <a:solidFill>
                  <a:schemeClr val="accent2"/>
                </a:solidFill>
              </a:rPr>
              <a:t>Dominantna vrednost (moda, mod) = najčešće</a:t>
            </a:r>
          </a:p>
          <a:p>
            <a:pPr>
              <a:buFont typeface="Wingdings" pitchFamily="2" charset="2"/>
              <a:buNone/>
            </a:pPr>
            <a:r>
              <a:rPr lang="sl-SI" sz="2800">
                <a:solidFill>
                  <a:schemeClr val="accent2"/>
                </a:solidFill>
              </a:rPr>
              <a:t>postignuta vrednost;</a:t>
            </a:r>
          </a:p>
          <a:p>
            <a:pPr>
              <a:buFont typeface="Wingdings" pitchFamily="2" charset="2"/>
              <a:buNone/>
            </a:pPr>
            <a:endParaRPr lang="sl-SI" sz="280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l-SI" sz="2800">
                <a:solidFill>
                  <a:srgbClr val="CC0099"/>
                </a:solidFill>
              </a:rPr>
              <a:t>Geometrijska sredina - prosečna mera brzine promena</a:t>
            </a:r>
          </a:p>
          <a:p>
            <a:pPr>
              <a:buFont typeface="Wingdings" pitchFamily="2" charset="2"/>
              <a:buChar char="ü"/>
            </a:pPr>
            <a:endParaRPr lang="sl-SI" sz="2800">
              <a:solidFill>
                <a:srgbClr val="CC0099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l-SI" sz="2800">
                <a:solidFill>
                  <a:srgbClr val="FF9933"/>
                </a:solidFill>
              </a:rPr>
              <a:t>Harmonična sredina – daje prosek nekih odnosa</a:t>
            </a:r>
          </a:p>
          <a:p>
            <a:pPr>
              <a:buFont typeface="Wingdings" pitchFamily="2" charset="2"/>
              <a:buNone/>
            </a:pPr>
            <a:r>
              <a:rPr lang="sl-SI" sz="2800">
                <a:solidFill>
                  <a:srgbClr val="FF9933"/>
                </a:solidFill>
              </a:rPr>
              <a:t>	H = n / </a:t>
            </a:r>
            <a:r>
              <a:rPr lang="sl-SI" sz="2800">
                <a:solidFill>
                  <a:srgbClr val="FF9933"/>
                </a:solidFill>
                <a:cs typeface="Times New Roman" pitchFamily="18" charset="0"/>
              </a:rPr>
              <a:t>Σ</a:t>
            </a:r>
            <a:r>
              <a:rPr lang="sl-SI" sz="2800">
                <a:solidFill>
                  <a:srgbClr val="FF9933"/>
                </a:solidFill>
              </a:rPr>
              <a:t>(1/x)</a:t>
            </a:r>
            <a:endParaRPr lang="en-US" sz="2800">
              <a:solidFill>
                <a:srgbClr val="FF9933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09800" y="533400"/>
            <a:ext cx="4148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28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MERE VARIJABILNOSTI</a:t>
            </a:r>
            <a:endParaRPr lang="en-US" sz="280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5850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800">
                <a:solidFill>
                  <a:srgbClr val="003399"/>
                </a:solidFill>
              </a:rPr>
              <a:t>Interval (</a:t>
            </a:r>
            <a:r>
              <a:rPr lang="en-US" sz="2800">
                <a:solidFill>
                  <a:srgbClr val="003399"/>
                </a:solidFill>
              </a:rPr>
              <a:t>Opseg, </a:t>
            </a:r>
            <a:r>
              <a:rPr lang="sl-SI" sz="2800">
                <a:solidFill>
                  <a:srgbClr val="003399"/>
                </a:solidFill>
              </a:rPr>
              <a:t>Raspon, </a:t>
            </a:r>
            <a:r>
              <a:rPr lang="sl-SI" sz="2800">
                <a:solidFill>
                  <a:srgbClr val="CC3300"/>
                </a:solidFill>
              </a:rPr>
              <a:t>R</a:t>
            </a:r>
            <a:r>
              <a:rPr lang="sl-SI" sz="2800">
                <a:solidFill>
                  <a:srgbClr val="003399"/>
                </a:solidFill>
              </a:rPr>
              <a:t> od </a:t>
            </a:r>
            <a:r>
              <a:rPr lang="sl-SI" sz="2800">
                <a:solidFill>
                  <a:srgbClr val="CC3300"/>
                </a:solidFill>
              </a:rPr>
              <a:t>Range</a:t>
            </a:r>
            <a:r>
              <a:rPr lang="sl-SI" sz="2800">
                <a:solidFill>
                  <a:srgbClr val="003399"/>
                </a:solidFill>
              </a:rPr>
              <a:t>)</a:t>
            </a:r>
            <a:r>
              <a:rPr lang="sl-SI" sz="2800"/>
              <a:t> = </a:t>
            </a:r>
            <a:r>
              <a:rPr lang="sl-SI" sz="2800">
                <a:solidFill>
                  <a:srgbClr val="336699"/>
                </a:solidFill>
              </a:rPr>
              <a:t>najjednostavnija</a:t>
            </a:r>
          </a:p>
          <a:p>
            <a:pPr>
              <a:buFont typeface="Wingdings" pitchFamily="2" charset="2"/>
              <a:buNone/>
            </a:pPr>
            <a:r>
              <a:rPr lang="sl-SI" sz="2800">
                <a:solidFill>
                  <a:srgbClr val="336699"/>
                </a:solidFill>
              </a:rPr>
              <a:t>ali i najnetačnija mera grupisanja rezultata oko neke</a:t>
            </a:r>
          </a:p>
          <a:p>
            <a:pPr>
              <a:buFont typeface="Wingdings" pitchFamily="2" charset="2"/>
              <a:buNone/>
            </a:pPr>
            <a:r>
              <a:rPr lang="sl-SI" sz="2800">
                <a:solidFill>
                  <a:srgbClr val="336699"/>
                </a:solidFill>
              </a:rPr>
              <a:t>srednje vrednosti (osetljiv na ekstremne vrednosti)</a:t>
            </a:r>
          </a:p>
          <a:p>
            <a:pPr>
              <a:buFont typeface="Wingdings" pitchFamily="2" charset="2"/>
              <a:buNone/>
            </a:pPr>
            <a:endParaRPr lang="sl-SI" sz="2800">
              <a:solidFill>
                <a:srgbClr val="33669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l-SI" sz="2800">
                <a:solidFill>
                  <a:srgbClr val="CC3300"/>
                </a:solidFill>
              </a:rPr>
              <a:t>R = x</a:t>
            </a:r>
            <a:r>
              <a:rPr lang="sl-SI" sz="2800" baseline="-25000">
                <a:solidFill>
                  <a:srgbClr val="CC3300"/>
                </a:solidFill>
              </a:rPr>
              <a:t>n </a:t>
            </a:r>
            <a:r>
              <a:rPr lang="sl-SI" sz="2800">
                <a:solidFill>
                  <a:srgbClr val="CC3300"/>
                </a:solidFill>
              </a:rPr>
              <a:t>– x</a:t>
            </a:r>
            <a:r>
              <a:rPr lang="sl-SI" sz="2800" baseline="-25000">
                <a:solidFill>
                  <a:srgbClr val="CC3300"/>
                </a:solidFill>
              </a:rPr>
              <a:t>1 	</a:t>
            </a:r>
            <a:r>
              <a:rPr lang="sl-SI" sz="2800">
                <a:solidFill>
                  <a:srgbClr val="CC3300"/>
                </a:solidFill>
              </a:rPr>
              <a:t>za set: x</a:t>
            </a:r>
            <a:r>
              <a:rPr lang="sl-SI" sz="2800" baseline="-25000">
                <a:solidFill>
                  <a:srgbClr val="CC3300"/>
                </a:solidFill>
              </a:rPr>
              <a:t>1</a:t>
            </a:r>
            <a:r>
              <a:rPr lang="sl-SI" sz="2800">
                <a:solidFill>
                  <a:srgbClr val="CC3300"/>
                </a:solidFill>
              </a:rPr>
              <a:t> &lt; x</a:t>
            </a:r>
            <a:r>
              <a:rPr lang="sl-SI" sz="2800" baseline="-25000">
                <a:solidFill>
                  <a:srgbClr val="CC3300"/>
                </a:solidFill>
              </a:rPr>
              <a:t>2</a:t>
            </a:r>
            <a:r>
              <a:rPr lang="sl-SI" sz="2800">
                <a:solidFill>
                  <a:srgbClr val="CC3300"/>
                </a:solidFill>
              </a:rPr>
              <a:t> &lt; x</a:t>
            </a:r>
            <a:r>
              <a:rPr lang="sl-SI" sz="2800" baseline="-25000">
                <a:solidFill>
                  <a:srgbClr val="CC3300"/>
                </a:solidFill>
              </a:rPr>
              <a:t>3</a:t>
            </a:r>
            <a:r>
              <a:rPr lang="sl-SI" sz="2800">
                <a:solidFill>
                  <a:srgbClr val="CC3300"/>
                </a:solidFill>
              </a:rPr>
              <a:t> &lt; ...&lt; x</a:t>
            </a:r>
            <a:r>
              <a:rPr lang="sl-SI" sz="2800" baseline="-25000">
                <a:solidFill>
                  <a:srgbClr val="CC3300"/>
                </a:solidFill>
              </a:rPr>
              <a:t>n</a:t>
            </a:r>
            <a:r>
              <a:rPr lang="sl-SI" sz="2800">
                <a:solidFill>
                  <a:srgbClr val="CC3300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sl-SI" sz="280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endParaRPr lang="sl-SI" sz="2800">
              <a:solidFill>
                <a:srgbClr val="CC3300"/>
              </a:solidFill>
            </a:endParaRPr>
          </a:p>
          <a:p>
            <a:pPr>
              <a:buClr>
                <a:srgbClr val="336699"/>
              </a:buClr>
              <a:buFont typeface="Wingdings" pitchFamily="2" charset="2"/>
              <a:buChar char="Ø"/>
            </a:pPr>
            <a:r>
              <a:rPr lang="sl-SI" sz="2800">
                <a:solidFill>
                  <a:srgbClr val="336699"/>
                </a:solidFill>
              </a:rPr>
              <a:t>Srednje odstupanje:</a:t>
            </a:r>
            <a:r>
              <a:rPr lang="sl-SI" sz="2800">
                <a:solidFill>
                  <a:srgbClr val="CC3300"/>
                </a:solidFill>
              </a:rPr>
              <a:t> </a:t>
            </a:r>
            <a:r>
              <a:rPr lang="sl-SI" sz="2800">
                <a:solidFill>
                  <a:srgbClr val="CC3300"/>
                </a:solidFill>
                <a:cs typeface="Times New Roman" pitchFamily="18" charset="0"/>
              </a:rPr>
              <a:t>Σ</a:t>
            </a:r>
            <a:r>
              <a:rPr lang="sl-SI" sz="2800">
                <a:solidFill>
                  <a:srgbClr val="CC3300"/>
                </a:solidFill>
              </a:rPr>
              <a:t> devijacija / n </a:t>
            </a:r>
          </a:p>
          <a:p>
            <a:pPr>
              <a:buClr>
                <a:srgbClr val="336699"/>
              </a:buClr>
              <a:buFont typeface="Wingdings" pitchFamily="2" charset="2"/>
              <a:buNone/>
            </a:pPr>
            <a:r>
              <a:rPr lang="sl-SI" sz="2800">
                <a:solidFill>
                  <a:srgbClr val="008000"/>
                </a:solidFill>
              </a:rPr>
              <a:t>- može da se računa u odnosu na srednju vrednost, medijanu ili dominantnu vrednost</a:t>
            </a:r>
            <a:endParaRPr lang="en-US" sz="28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914400" y="990600"/>
          <a:ext cx="7645400" cy="5181600"/>
        </p:xfrm>
        <a:graphic>
          <a:graphicData uri="http://schemas.openxmlformats.org/presentationml/2006/ole">
            <p:oleObj spid="_x0000_s19458" name="Document" r:id="rId3" imgW="6172920" imgH="4178520" progId="Word.Document.8">
              <p:embed/>
            </p:oleObj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457200" y="4724400"/>
          <a:ext cx="3836988" cy="1066800"/>
        </p:xfrm>
        <a:graphic>
          <a:graphicData uri="http://schemas.openxmlformats.org/presentationml/2006/ole">
            <p:oleObj spid="_x0000_s19459" name="Equation" r:id="rId4" imgW="1917360" imgH="533160" progId="Equation.3">
              <p:embed/>
            </p:oleObj>
          </a:graphicData>
        </a:graphic>
      </p:graphicFrame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724400" y="4800600"/>
            <a:ext cx="3962400" cy="955675"/>
          </a:xfrm>
          <a:prstGeom prst="rect">
            <a:avLst/>
          </a:prstGeom>
          <a:noFill/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/>
              <a:t>Statistički neopterećena i </a:t>
            </a:r>
          </a:p>
          <a:p>
            <a:r>
              <a:rPr lang="sl-SI" sz="2800"/>
              <a:t>efikasna procena</a:t>
            </a:r>
            <a:endParaRPr 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611560" y="1844824"/>
          <a:ext cx="3706813" cy="1066800"/>
        </p:xfrm>
        <a:graphic>
          <a:graphicData uri="http://schemas.openxmlformats.org/presentationml/2006/ole">
            <p:oleObj spid="_x0000_s20483" name="Equation" r:id="rId3" imgW="1854000" imgH="533160" progId="Equation.3">
              <p:embed/>
            </p:oleObj>
          </a:graphicData>
        </a:graphic>
      </p:graphicFrame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004048" y="2132856"/>
            <a:ext cx="3513138" cy="18097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rgbClr val="996633"/>
                </a:solidFill>
              </a:rPr>
              <a:t>Konzistentna,</a:t>
            </a:r>
          </a:p>
          <a:p>
            <a:r>
              <a:rPr lang="sl-SI" sz="2800" dirty="0">
                <a:solidFill>
                  <a:srgbClr val="996633"/>
                </a:solidFill>
              </a:rPr>
              <a:t>statistički neopterećena</a:t>
            </a:r>
          </a:p>
          <a:p>
            <a:r>
              <a:rPr lang="sl-SI" sz="2800" dirty="0">
                <a:solidFill>
                  <a:srgbClr val="996633"/>
                </a:solidFill>
              </a:rPr>
              <a:t>asimptotski efikasna</a:t>
            </a:r>
          </a:p>
          <a:p>
            <a:r>
              <a:rPr lang="sl-SI" sz="2800" dirty="0">
                <a:solidFill>
                  <a:srgbClr val="996633"/>
                </a:solidFill>
              </a:rPr>
              <a:t>procena</a:t>
            </a:r>
            <a:endParaRPr lang="en-US" sz="2800" dirty="0">
              <a:solidFill>
                <a:srgbClr val="996633"/>
              </a:solidFill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763688" y="4437112"/>
            <a:ext cx="4133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 dirty="0">
                <a:solidFill>
                  <a:srgbClr val="008000"/>
                </a:solidFill>
              </a:rPr>
              <a:t>n – 1 = broj stepeni slobode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55650" y="765175"/>
          <a:ext cx="7543800" cy="5029200"/>
        </p:xfrm>
        <a:graphic>
          <a:graphicData uri="http://schemas.openxmlformats.org/presentationml/2006/ole">
            <p:oleObj spid="_x0000_s3074" name="Document" r:id="rId3" imgW="8083440" imgH="539280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55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Drugi metod za određivanje procene standardne devijacije</a:t>
            </a: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743200" y="1219200"/>
            <a:ext cx="2330450" cy="5191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>
                <a:cs typeface="Times New Roman" pitchFamily="18" charset="0"/>
              </a:rPr>
              <a:t>s</a:t>
            </a:r>
            <a:r>
              <a:rPr lang="sl-SI" sz="2800" baseline="-30000">
                <a:cs typeface="Times New Roman" pitchFamily="18" charset="0"/>
              </a:rPr>
              <a:t>R</a:t>
            </a:r>
            <a:r>
              <a:rPr lang="sl-SI" sz="2800">
                <a:cs typeface="Times New Roman" pitchFamily="18" charset="0"/>
              </a:rPr>
              <a:t> = k</a:t>
            </a:r>
            <a:r>
              <a:rPr lang="sl-SI" sz="2800" baseline="-30000">
                <a:cs typeface="Times New Roman" pitchFamily="18" charset="0"/>
              </a:rPr>
              <a:t>n</a:t>
            </a:r>
            <a:r>
              <a:rPr lang="sl-SI" sz="2800">
                <a:cs typeface="Times New Roman" pitchFamily="18" charset="0"/>
              </a:rPr>
              <a:t>R	</a:t>
            </a:r>
            <a:r>
              <a:rPr lang="en-US" sz="2800"/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85800" y="2209800"/>
            <a:ext cx="7950200" cy="18002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/>
              <a:t>K</a:t>
            </a:r>
            <a:r>
              <a:rPr lang="sl-SI" sz="2800">
                <a:cs typeface="Times New Roman" pitchFamily="18" charset="0"/>
              </a:rPr>
              <a:t>oeficijent varijacije (relativn</a:t>
            </a:r>
            <a:r>
              <a:rPr lang="sl-SI" sz="2800"/>
              <a:t>a</a:t>
            </a:r>
            <a:r>
              <a:rPr lang="sl-SI" sz="2800">
                <a:cs typeface="Times New Roman" pitchFamily="18" charset="0"/>
              </a:rPr>
              <a:t> standardn</a:t>
            </a:r>
            <a:r>
              <a:rPr lang="sl-SI" sz="2800"/>
              <a:t>a</a:t>
            </a:r>
            <a:r>
              <a:rPr lang="sl-SI" sz="2800">
                <a:cs typeface="Times New Roman" pitchFamily="18" charset="0"/>
              </a:rPr>
              <a:t> devijacij</a:t>
            </a:r>
            <a:r>
              <a:rPr lang="sl-SI" sz="2800"/>
              <a:t>a</a:t>
            </a:r>
            <a:r>
              <a:rPr lang="sl-SI" sz="2800">
                <a:cs typeface="Times New Roman" pitchFamily="18" charset="0"/>
              </a:rPr>
              <a:t>):</a:t>
            </a:r>
            <a:endParaRPr lang="en-US" sz="2800">
              <a:cs typeface="Times New Roman" pitchFamily="18" charset="0"/>
            </a:endParaRPr>
          </a:p>
          <a:p>
            <a:r>
              <a:rPr lang="sl-SI" sz="2800"/>
              <a:t>			</a:t>
            </a:r>
            <a:r>
              <a:rPr lang="en-US" sz="2800"/>
              <a:t> </a:t>
            </a:r>
          </a:p>
          <a:p>
            <a:endParaRPr lang="en-US" sz="2800"/>
          </a:p>
          <a:p>
            <a:endParaRPr lang="en-US" sz="280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700338" y="5300663"/>
            <a:ext cx="2103437" cy="51911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>
                <a:cs typeface="Times New Roman" pitchFamily="18" charset="0"/>
              </a:rPr>
              <a:t>Γ = 1/v = </a:t>
            </a:r>
            <a:r>
              <a:rPr lang="en-US" sz="2800">
                <a:cs typeface="Times New Roman" pitchFamily="18" charset="0"/>
              </a:rPr>
              <a:t>  </a:t>
            </a:r>
            <a:r>
              <a:rPr lang="sl-SI" sz="2800">
                <a:cs typeface="Times New Roman" pitchFamily="18" charset="0"/>
              </a:rPr>
              <a:t>/s</a:t>
            </a:r>
            <a:r>
              <a:rPr lang="en-US" sz="2800"/>
              <a:t>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331913" y="4076700"/>
            <a:ext cx="329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>
                <a:solidFill>
                  <a:schemeClr val="accent2"/>
                </a:solidFill>
              </a:rPr>
              <a:t>Često se izražava u %</a:t>
            </a:r>
            <a:endParaRPr lang="en-US" sz="2800">
              <a:solidFill>
                <a:schemeClr val="accent2"/>
              </a:solidFill>
            </a:endParaRPr>
          </a:p>
        </p:txBody>
      </p:sp>
      <p:graphicFrame>
        <p:nvGraphicFramePr>
          <p:cNvPr id="21506" name="Object 10"/>
          <p:cNvGraphicFramePr>
            <a:graphicFrameLocks noChangeAspect="1"/>
          </p:cNvGraphicFramePr>
          <p:nvPr/>
        </p:nvGraphicFramePr>
        <p:xfrm>
          <a:off x="4140200" y="5373688"/>
          <a:ext cx="280988" cy="357187"/>
        </p:xfrm>
        <a:graphic>
          <a:graphicData uri="http://schemas.openxmlformats.org/presentationml/2006/ole">
            <p:oleObj spid="_x0000_s21506" name="Equation" r:id="rId3" imgW="139680" imgH="177480" progId="Equation.3">
              <p:embed/>
            </p:oleObj>
          </a:graphicData>
        </a:graphic>
      </p:graphicFrame>
      <p:graphicFrame>
        <p:nvGraphicFramePr>
          <p:cNvPr id="21507" name="Object 11"/>
          <p:cNvGraphicFramePr>
            <a:graphicFrameLocks noChangeAspect="1"/>
          </p:cNvGraphicFramePr>
          <p:nvPr/>
        </p:nvGraphicFramePr>
        <p:xfrm>
          <a:off x="3851275" y="2781300"/>
          <a:ext cx="989013" cy="1046163"/>
        </p:xfrm>
        <a:graphic>
          <a:graphicData uri="http://schemas.openxmlformats.org/presentationml/2006/ole">
            <p:oleObj spid="_x0000_s21507" name="Equation" r:id="rId4" imgW="495205" imgH="523554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529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8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STANDARDNA DEVIJACIJA SREDNJE VREDNOSTI</a:t>
            </a:r>
            <a:r>
              <a:rPr lang="en-US" sz="28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990600" y="1981200"/>
          <a:ext cx="1169988" cy="938213"/>
        </p:xfrm>
        <a:graphic>
          <a:graphicData uri="http://schemas.openxmlformats.org/presentationml/2006/ole">
            <p:oleObj spid="_x0000_s22530" name="Equation" r:id="rId3" imgW="672840" imgH="469800" progId="Equation.3">
              <p:embed/>
            </p:oleObj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200400" y="1905000"/>
            <a:ext cx="3276600" cy="955675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/>
              <a:t>Rasipanje aritmetičke</a:t>
            </a:r>
          </a:p>
          <a:p>
            <a:r>
              <a:rPr lang="sl-SI" sz="2800"/>
              <a:t>sredine</a:t>
            </a:r>
            <a:endParaRPr lang="en-US" sz="2800"/>
          </a:p>
        </p:txBody>
      </p:sp>
      <p:graphicFrame>
        <p:nvGraphicFramePr>
          <p:cNvPr id="22531" name="Object 7"/>
          <p:cNvGraphicFramePr>
            <a:graphicFrameLocks noChangeAspect="1"/>
          </p:cNvGraphicFramePr>
          <p:nvPr/>
        </p:nvGraphicFramePr>
        <p:xfrm>
          <a:off x="914400" y="3581400"/>
          <a:ext cx="2562225" cy="1141413"/>
        </p:xfrm>
        <a:graphic>
          <a:graphicData uri="http://schemas.openxmlformats.org/presentationml/2006/ole">
            <p:oleObj spid="_x0000_s22531" name="Equation" r:id="rId4" imgW="1282680" imgH="571320" progId="Equation.3">
              <p:embed/>
            </p:oleObj>
          </a:graphicData>
        </a:graphic>
      </p:graphicFrame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4143375" y="3714750"/>
            <a:ext cx="3194050" cy="954088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/>
              <a:t>= standardna greška</a:t>
            </a:r>
            <a:r>
              <a:rPr lang="en-US" sz="2800"/>
              <a:t> </a:t>
            </a:r>
          </a:p>
          <a:p>
            <a:r>
              <a:rPr lang="en-US" sz="2800"/>
              <a:t>(standard error, S.E.)</a:t>
            </a:r>
          </a:p>
        </p:txBody>
      </p:sp>
      <p:graphicFrame>
        <p:nvGraphicFramePr>
          <p:cNvPr id="22532" name="Object 9"/>
          <p:cNvGraphicFramePr>
            <a:graphicFrameLocks noChangeAspect="1"/>
          </p:cNvGraphicFramePr>
          <p:nvPr/>
        </p:nvGraphicFramePr>
        <p:xfrm>
          <a:off x="1219200" y="5257800"/>
          <a:ext cx="1425575" cy="941388"/>
        </p:xfrm>
        <a:graphic>
          <a:graphicData uri="http://schemas.openxmlformats.org/presentationml/2006/ole">
            <p:oleObj spid="_x0000_s22532" name="Equation" r:id="rId5" imgW="711000" imgH="469800" progId="Equation.3">
              <p:embed/>
            </p:oleObj>
          </a:graphicData>
        </a:graphic>
      </p:graphicFrame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581400" y="5410200"/>
            <a:ext cx="2984500" cy="528638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/>
              <a:t>Za relativno malo n</a:t>
            </a:r>
            <a:endParaRPr lang="en-US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4899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INTERVAL POUZDANOSTI (RELIABILNOSTI)</a:t>
            </a:r>
            <a:r>
              <a:rPr lang="en-US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sl-SI" sz="280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sl-SI" sz="280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Srednja vrednost kao procena μ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ne 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zražava pouzdanost</a:t>
            </a:r>
            <a:endParaRPr lang="sl-SI" sz="280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sa kojom je određena.</a:t>
            </a:r>
            <a:r>
              <a:rPr lang="en-US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sl-SI" sz="280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olje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odrediti interval </a:t>
            </a:r>
            <a:r>
              <a:rPr lang="sl-SI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(interval pouzdanosti) 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 kome se</a:t>
            </a:r>
            <a:endParaRPr lang="sl-SI" sz="280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sa velikom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verovatnoćom </a:t>
            </a:r>
            <a:r>
              <a:rPr lang="sl-SI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(koeficijent pouzdanosti, </a:t>
            </a:r>
            <a:r>
              <a:rPr lang="sl-SI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(1-α)</a:t>
            </a:r>
            <a:r>
              <a:rPr lang="sl-SI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sl-SI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može nalaziti prava vrednost</a:t>
            </a:r>
            <a:r>
              <a:rPr lang="en-US" sz="28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168400" y="4064000"/>
          <a:ext cx="1827213" cy="889000"/>
        </p:xfrm>
        <a:graphic>
          <a:graphicData uri="http://schemas.openxmlformats.org/presentationml/2006/ole">
            <p:oleObj spid="_x0000_s23554" name="Equation" r:id="rId3" imgW="914400" imgH="444240" progId="Equation.3">
              <p:embed/>
            </p:oleObj>
          </a:graphicData>
        </a:graphic>
      </p:graphicFrame>
      <p:graphicFrame>
        <p:nvGraphicFramePr>
          <p:cNvPr id="23555" name="Object 6"/>
          <p:cNvGraphicFramePr>
            <a:graphicFrameLocks noChangeAspect="1"/>
          </p:cNvGraphicFramePr>
          <p:nvPr/>
        </p:nvGraphicFramePr>
        <p:xfrm>
          <a:off x="5029200" y="4038600"/>
          <a:ext cx="2030413" cy="939800"/>
        </p:xfrm>
        <a:graphic>
          <a:graphicData uri="http://schemas.openxmlformats.org/presentationml/2006/ole">
            <p:oleObj spid="_x0000_s23555" name="Equation" r:id="rId4" imgW="1015920" imgH="469800" progId="Equation.3">
              <p:embed/>
            </p:oleObj>
          </a:graphicData>
        </a:graphic>
      </p:graphicFrame>
      <p:graphicFrame>
        <p:nvGraphicFramePr>
          <p:cNvPr id="23556" name="Object 7"/>
          <p:cNvGraphicFramePr>
            <a:graphicFrameLocks noChangeAspect="1"/>
          </p:cNvGraphicFramePr>
          <p:nvPr/>
        </p:nvGraphicFramePr>
        <p:xfrm>
          <a:off x="6011863" y="5589588"/>
          <a:ext cx="2209800" cy="533400"/>
        </p:xfrm>
        <a:graphic>
          <a:graphicData uri="http://schemas.openxmlformats.org/presentationml/2006/ole">
            <p:oleObj spid="_x0000_s23556" name="Equation" r:id="rId5" imgW="1104840" imgH="266400" progId="Equation.3">
              <p:embed/>
            </p:oleObj>
          </a:graphicData>
        </a:graphic>
      </p:graphicFrame>
      <p:graphicFrame>
        <p:nvGraphicFramePr>
          <p:cNvPr id="23557" name="Object 8"/>
          <p:cNvGraphicFramePr>
            <a:graphicFrameLocks noChangeAspect="1"/>
          </p:cNvGraphicFramePr>
          <p:nvPr/>
        </p:nvGraphicFramePr>
        <p:xfrm>
          <a:off x="611188" y="5300663"/>
          <a:ext cx="1312862" cy="858837"/>
        </p:xfrm>
        <a:graphic>
          <a:graphicData uri="http://schemas.openxmlformats.org/presentationml/2006/ole">
            <p:oleObj spid="_x0000_s23557" name="Equation" r:id="rId6" imgW="657633" imgH="429444" progId="Equation.3">
              <p:embed/>
            </p:oleObj>
          </a:graphicData>
        </a:graphic>
      </p:graphicFrame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2103438" y="5321300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99"/>
                </a:solidFill>
              </a:rPr>
              <a:t>Standardizovana</a:t>
            </a:r>
          </a:p>
          <a:p>
            <a:r>
              <a:rPr lang="en-US">
                <a:solidFill>
                  <a:srgbClr val="990099"/>
                </a:solidFill>
              </a:rPr>
              <a:t>normalna promenljiva</a:t>
            </a:r>
            <a:endParaRPr lang="sr-Latn-CS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60350"/>
            <a:ext cx="544195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69938" y="0"/>
          <a:ext cx="7227887" cy="6705600"/>
        </p:xfrm>
        <a:graphic>
          <a:graphicData uri="http://schemas.openxmlformats.org/presentationml/2006/ole">
            <p:oleObj spid="_x0000_s66562" name="Document" r:id="rId3" imgW="6493416" imgH="6032185" progId="Word.Document.8">
              <p:embed/>
            </p:oleObj>
          </a:graphicData>
        </a:graphic>
      </p:graphicFrame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4500563" y="333375"/>
            <a:ext cx="647700" cy="1150938"/>
          </a:xfrm>
          <a:prstGeom prst="ellips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1066800" y="2209800"/>
          <a:ext cx="2439988" cy="890588"/>
        </p:xfrm>
        <a:graphic>
          <a:graphicData uri="http://schemas.openxmlformats.org/presentationml/2006/ole">
            <p:oleObj spid="_x0000_s25602" name="Equation" r:id="rId3" imgW="1218960" imgH="444240" progId="Equation.3">
              <p:embed/>
            </p:oleObj>
          </a:graphicData>
        </a:graphic>
      </p:graphicFrame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4800600" y="2133600"/>
          <a:ext cx="2260600" cy="889000"/>
        </p:xfrm>
        <a:graphic>
          <a:graphicData uri="http://schemas.openxmlformats.org/presentationml/2006/ole">
            <p:oleObj spid="_x0000_s25603" name="Equation" r:id="rId4" imgW="1130040" imgH="444240" progId="Equation.3">
              <p:embed/>
            </p:oleObj>
          </a:graphicData>
        </a:graphic>
      </p:graphicFrame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371600" y="990600"/>
            <a:ext cx="5565775" cy="528638"/>
          </a:xfrm>
          <a:prstGeom prst="rect">
            <a:avLst/>
          </a:prstGeom>
          <a:noFill/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/>
              <a:t>Relativna širina intervala pouzdanosti</a:t>
            </a:r>
            <a:endParaRPr lang="en-US" sz="2800"/>
          </a:p>
        </p:txBody>
      </p:sp>
      <p:graphicFrame>
        <p:nvGraphicFramePr>
          <p:cNvPr id="25604" name="Object 7"/>
          <p:cNvGraphicFramePr>
            <a:graphicFrameLocks noChangeAspect="1"/>
          </p:cNvGraphicFramePr>
          <p:nvPr/>
        </p:nvGraphicFramePr>
        <p:xfrm>
          <a:off x="1295400" y="4114800"/>
          <a:ext cx="6108700" cy="1600200"/>
        </p:xfrm>
        <a:graphic>
          <a:graphicData uri="http://schemas.openxmlformats.org/presentationml/2006/ole">
            <p:oleObj spid="_x0000_s25604" name="Document" r:id="rId5" imgW="6104056" imgH="1604458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47738" y="574675"/>
            <a:ext cx="74342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6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DEVIJACIJE OD GAUSOVOG ZAKONA RASPODELE</a:t>
            </a:r>
            <a:r>
              <a:rPr lang="en-US"/>
              <a:t> </a:t>
            </a: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1143000" y="2209800"/>
          <a:ext cx="7467600" cy="3225800"/>
        </p:xfrm>
        <a:graphic>
          <a:graphicData uri="http://schemas.openxmlformats.org/presentationml/2006/ole">
            <p:oleObj spid="_x0000_s26626" name="Document" r:id="rId3" imgW="6181560" imgH="341712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1074738" y="595313"/>
          <a:ext cx="7197725" cy="4789487"/>
        </p:xfrm>
        <a:graphic>
          <a:graphicData uri="http://schemas.openxmlformats.org/presentationml/2006/ole">
            <p:oleObj spid="_x0000_s27650" name="Document" r:id="rId3" imgW="7615965" imgH="5068677" progId="Word.Document.8">
              <p:embed/>
            </p:oleObj>
          </a:graphicData>
        </a:graphic>
      </p:graphicFrame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193925" y="491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r-Latn-CS"/>
          </a:p>
        </p:txBody>
      </p:sp>
      <p:graphicFrame>
        <p:nvGraphicFramePr>
          <p:cNvPr id="27651" name="Object 6"/>
          <p:cNvGraphicFramePr>
            <a:graphicFrameLocks noChangeAspect="1"/>
          </p:cNvGraphicFramePr>
          <p:nvPr/>
        </p:nvGraphicFramePr>
        <p:xfrm>
          <a:off x="3351213" y="5219700"/>
          <a:ext cx="2789237" cy="557213"/>
        </p:xfrm>
        <a:graphic>
          <a:graphicData uri="http://schemas.openxmlformats.org/presentationml/2006/ole">
            <p:oleObj spid="_x0000_s27651" name="Equation" r:id="rId4" imgW="1333440" imgH="26640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Devijacije od Gausove raspodele</a:t>
            </a:r>
            <a:endParaRPr lang="sr-Latn-CS" sz="3200">
              <a:solidFill>
                <a:schemeClr val="tx2"/>
              </a:solidFill>
            </a:endParaRP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3851275" y="5734050"/>
            <a:ext cx="1873250" cy="287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Koncentracija</a:t>
            </a:r>
            <a:endParaRPr lang="sr-Latn-CS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539750" y="2852738"/>
            <a:ext cx="360363" cy="12239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endParaRPr lang="sr-Latn-C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635375" y="5157788"/>
            <a:ext cx="2089150" cy="2873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logC</a:t>
            </a:r>
            <a:endParaRPr lang="sr-Latn-CS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1258888" y="2492375"/>
            <a:ext cx="288925" cy="12239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endParaRPr lang="sr-Latn-C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1188" y="836613"/>
          <a:ext cx="7607300" cy="4953000"/>
        </p:xfrm>
        <a:graphic>
          <a:graphicData uri="http://schemas.openxmlformats.org/presentationml/2006/ole">
            <p:oleObj spid="_x0000_s4098" name="Document" r:id="rId3" imgW="8254713" imgH="5391267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127125" y="650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r-Latn-CS"/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1143000" y="1752600"/>
          <a:ext cx="7058025" cy="3513138"/>
        </p:xfrm>
        <a:graphic>
          <a:graphicData uri="http://schemas.openxmlformats.org/presentationml/2006/ole">
            <p:oleObj spid="_x0000_s28674" name="Document" r:id="rId3" imgW="6436842" imgH="3205679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66800" y="609600"/>
            <a:ext cx="753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STANDARDNA DEVIJACIJA KRAJNJEG REZULTATA</a:t>
            </a:r>
          </a:p>
        </p:txBody>
      </p:sp>
      <p:sp>
        <p:nvSpPr>
          <p:cNvPr id="29706" name="Text Box 5"/>
          <p:cNvSpPr txBox="1">
            <a:spLocks noChangeArrowheads="1"/>
          </p:cNvSpPr>
          <p:nvPr/>
        </p:nvSpPr>
        <p:spPr bwMode="auto">
          <a:xfrm>
            <a:off x="6096000" y="2514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r-Latn-CS"/>
          </a:p>
        </p:txBody>
      </p:sp>
      <p:graphicFrame>
        <p:nvGraphicFramePr>
          <p:cNvPr id="29698" name="Object 6"/>
          <p:cNvGraphicFramePr>
            <a:graphicFrameLocks noChangeAspect="1"/>
          </p:cNvGraphicFramePr>
          <p:nvPr/>
        </p:nvGraphicFramePr>
        <p:xfrm>
          <a:off x="1612900" y="1384300"/>
          <a:ext cx="5915025" cy="457200"/>
        </p:xfrm>
        <a:graphic>
          <a:graphicData uri="http://schemas.openxmlformats.org/presentationml/2006/ole">
            <p:oleObj spid="_x0000_s29698" name="Equation" r:id="rId3" imgW="2958840" imgH="228600" progId="Equation.3">
              <p:embed/>
            </p:oleObj>
          </a:graphicData>
        </a:graphic>
      </p:graphicFrame>
      <p:graphicFrame>
        <p:nvGraphicFramePr>
          <p:cNvPr id="29699" name="Object 7"/>
          <p:cNvGraphicFramePr>
            <a:graphicFrameLocks noChangeAspect="1"/>
          </p:cNvGraphicFramePr>
          <p:nvPr/>
        </p:nvGraphicFramePr>
        <p:xfrm>
          <a:off x="4775200" y="1905000"/>
          <a:ext cx="3952875" cy="684213"/>
        </p:xfrm>
        <a:graphic>
          <a:graphicData uri="http://schemas.openxmlformats.org/presentationml/2006/ole">
            <p:oleObj spid="_x0000_s29699" name="Equation" r:id="rId4" imgW="1981080" imgH="342720" progId="Equation.3">
              <p:embed/>
            </p:oleObj>
          </a:graphicData>
        </a:graphic>
      </p:graphicFrame>
      <p:graphicFrame>
        <p:nvGraphicFramePr>
          <p:cNvPr id="29700" name="Object 8"/>
          <p:cNvGraphicFramePr>
            <a:graphicFrameLocks noChangeAspect="1"/>
          </p:cNvGraphicFramePr>
          <p:nvPr/>
        </p:nvGraphicFramePr>
        <p:xfrm>
          <a:off x="722313" y="2517775"/>
          <a:ext cx="1503362" cy="865188"/>
        </p:xfrm>
        <a:graphic>
          <a:graphicData uri="http://schemas.openxmlformats.org/presentationml/2006/ole">
            <p:oleObj spid="_x0000_s29700" name="Equation" r:id="rId5" imgW="749160" imgH="431640" progId="Equation.3">
              <p:embed/>
            </p:oleObj>
          </a:graphicData>
        </a:graphic>
      </p:graphicFrame>
      <p:graphicFrame>
        <p:nvGraphicFramePr>
          <p:cNvPr id="29701" name="Object 9"/>
          <p:cNvGraphicFramePr>
            <a:graphicFrameLocks noChangeAspect="1"/>
          </p:cNvGraphicFramePr>
          <p:nvPr/>
        </p:nvGraphicFramePr>
        <p:xfrm>
          <a:off x="2484438" y="2565400"/>
          <a:ext cx="9202737" cy="696913"/>
        </p:xfrm>
        <a:graphic>
          <a:graphicData uri="http://schemas.openxmlformats.org/presentationml/2006/ole">
            <p:oleObj spid="_x0000_s29701" name="Document" r:id="rId6" imgW="6075665" imgH="466379" progId="Word.Document.8">
              <p:embed/>
            </p:oleObj>
          </a:graphicData>
        </a:graphic>
      </p:graphicFrame>
      <p:graphicFrame>
        <p:nvGraphicFramePr>
          <p:cNvPr id="29702" name="Object 10"/>
          <p:cNvGraphicFramePr>
            <a:graphicFrameLocks noChangeAspect="1"/>
          </p:cNvGraphicFramePr>
          <p:nvPr/>
        </p:nvGraphicFramePr>
        <p:xfrm>
          <a:off x="2408238" y="3382963"/>
          <a:ext cx="5641975" cy="1119187"/>
        </p:xfrm>
        <a:graphic>
          <a:graphicData uri="http://schemas.openxmlformats.org/presentationml/2006/ole">
            <p:oleObj spid="_x0000_s29702" name="Equation" r:id="rId7" imgW="2819160" imgH="558720" progId="Equation.3">
              <p:embed/>
            </p:oleObj>
          </a:graphicData>
        </a:graphic>
      </p:graphicFrame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547813" y="4868863"/>
            <a:ext cx="914400" cy="4572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 = </a:t>
            </a:r>
            <a:r>
              <a:rPr lang="en-US" i="1"/>
              <a:t>a</a:t>
            </a:r>
            <a:r>
              <a:rPr lang="en-US" baseline="30000"/>
              <a:t>n</a:t>
            </a:r>
            <a:endParaRPr lang="en-US"/>
          </a:p>
        </p:txBody>
      </p:sp>
      <p:graphicFrame>
        <p:nvGraphicFramePr>
          <p:cNvPr id="29703" name="Object 12"/>
          <p:cNvGraphicFramePr>
            <a:graphicFrameLocks noChangeAspect="1"/>
          </p:cNvGraphicFramePr>
          <p:nvPr/>
        </p:nvGraphicFramePr>
        <p:xfrm>
          <a:off x="1200150" y="5541963"/>
          <a:ext cx="1576388" cy="965200"/>
        </p:xfrm>
        <a:graphic>
          <a:graphicData uri="http://schemas.openxmlformats.org/presentationml/2006/ole">
            <p:oleObj spid="_x0000_s29703" name="Equation" r:id="rId8" imgW="787320" imgH="482400" progId="Equation.3">
              <p:embed/>
            </p:oleObj>
          </a:graphicData>
        </a:graphic>
      </p:graphicFrame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5410200" y="4800600"/>
            <a:ext cx="1117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 = f(x)</a:t>
            </a:r>
          </a:p>
        </p:txBody>
      </p:sp>
      <p:graphicFrame>
        <p:nvGraphicFramePr>
          <p:cNvPr id="29704" name="Object 14"/>
          <p:cNvGraphicFramePr>
            <a:graphicFrameLocks noChangeAspect="1"/>
          </p:cNvGraphicFramePr>
          <p:nvPr/>
        </p:nvGraphicFramePr>
        <p:xfrm>
          <a:off x="5219700" y="5516563"/>
          <a:ext cx="1778000" cy="989012"/>
        </p:xfrm>
        <a:graphic>
          <a:graphicData uri="http://schemas.openxmlformats.org/presentationml/2006/ole">
            <p:oleObj spid="_x0000_s29704" name="Equation" r:id="rId9" imgW="88884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9750" y="1341438"/>
          <a:ext cx="8191500" cy="4686300"/>
        </p:xfrm>
        <a:graphic>
          <a:graphicData uri="http://schemas.openxmlformats.org/presentationml/2006/ole">
            <p:oleObj spid="_x0000_s5122" name="Document" r:id="rId3" imgW="8411271" imgH="4822003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71600" y="1473200"/>
          <a:ext cx="6705600" cy="4457700"/>
        </p:xfrm>
        <a:graphic>
          <a:graphicData uri="http://schemas.openxmlformats.org/presentationml/2006/ole">
            <p:oleObj spid="_x0000_s6146" name="Document" r:id="rId3" imgW="7088760" imgH="470520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511300" y="1790700"/>
          <a:ext cx="6108700" cy="3175000"/>
        </p:xfrm>
        <a:graphic>
          <a:graphicData uri="http://schemas.openxmlformats.org/presentationml/2006/ole">
            <p:oleObj spid="_x0000_s7170" name="Document" r:id="rId3" imgW="6453952" imgH="3351495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346200" y="1231900"/>
          <a:ext cx="7073900" cy="4622800"/>
        </p:xfrm>
        <a:graphic>
          <a:graphicData uri="http://schemas.openxmlformats.org/presentationml/2006/ole">
            <p:oleObj spid="_x0000_s8194" name="Document" r:id="rId3" imgW="7181869" imgH="4683168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041400" y="825500"/>
          <a:ext cx="7226300" cy="5676900"/>
        </p:xfrm>
        <a:graphic>
          <a:graphicData uri="http://schemas.openxmlformats.org/presentationml/2006/ole">
            <p:oleObj spid="_x0000_s9218" name="Document" r:id="rId3" imgW="7626240" imgH="6000840" progId="Word.Documen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403</Words>
  <Application>Microsoft Office PowerPoint</Application>
  <PresentationFormat>On-screen Show (4:3)</PresentationFormat>
  <Paragraphs>106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Default Design</vt:lpstr>
      <vt:lpstr>Document</vt:lpstr>
      <vt:lpstr>Slide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Opsenica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D&amp;D</dc:creator>
  <cp:lastModifiedBy>Dusica</cp:lastModifiedBy>
  <cp:revision>28</cp:revision>
  <dcterms:created xsi:type="dcterms:W3CDTF">2004-11-07T23:11:47Z</dcterms:created>
  <dcterms:modified xsi:type="dcterms:W3CDTF">2014-03-01T18:35:29Z</dcterms:modified>
</cp:coreProperties>
</file>