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Default Extension="docx" ContentType="application/vnd.openxmlformats-officedocument.wordprocessingml.document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Default Extension="doc" ContentType="application/msword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tiff" ContentType="image/tif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wmf" ContentType="image/x-wmf"/>
  <Default Extension="xls" ContentType="application/vnd.ms-exce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0"/>
  </p:notesMasterIdLst>
  <p:sldIdLst>
    <p:sldId id="353" r:id="rId2"/>
    <p:sldId id="354" r:id="rId3"/>
    <p:sldId id="375" r:id="rId4"/>
    <p:sldId id="390" r:id="rId5"/>
    <p:sldId id="391" r:id="rId6"/>
    <p:sldId id="392" r:id="rId7"/>
    <p:sldId id="393" r:id="rId8"/>
    <p:sldId id="376" r:id="rId9"/>
    <p:sldId id="377" r:id="rId10"/>
    <p:sldId id="378" r:id="rId11"/>
    <p:sldId id="379" r:id="rId12"/>
    <p:sldId id="380" r:id="rId13"/>
    <p:sldId id="381" r:id="rId14"/>
    <p:sldId id="382" r:id="rId15"/>
    <p:sldId id="383" r:id="rId16"/>
    <p:sldId id="384" r:id="rId17"/>
    <p:sldId id="385" r:id="rId18"/>
    <p:sldId id="386" r:id="rId19"/>
    <p:sldId id="387" r:id="rId20"/>
    <p:sldId id="388" r:id="rId21"/>
    <p:sldId id="405" r:id="rId22"/>
    <p:sldId id="389" r:id="rId23"/>
    <p:sldId id="259" r:id="rId24"/>
    <p:sldId id="261" r:id="rId25"/>
    <p:sldId id="263" r:id="rId26"/>
    <p:sldId id="265" r:id="rId27"/>
    <p:sldId id="355" r:id="rId28"/>
    <p:sldId id="267" r:id="rId29"/>
    <p:sldId id="394" r:id="rId30"/>
    <p:sldId id="396" r:id="rId31"/>
    <p:sldId id="397" r:id="rId32"/>
    <p:sldId id="406" r:id="rId33"/>
    <p:sldId id="398" r:id="rId34"/>
    <p:sldId id="407" r:id="rId35"/>
    <p:sldId id="408" r:id="rId36"/>
    <p:sldId id="399" r:id="rId37"/>
    <p:sldId id="400" r:id="rId38"/>
    <p:sldId id="401" r:id="rId39"/>
    <p:sldId id="402" r:id="rId40"/>
    <p:sldId id="403" r:id="rId41"/>
    <p:sldId id="404" r:id="rId42"/>
    <p:sldId id="276" r:id="rId43"/>
    <p:sldId id="361" r:id="rId44"/>
    <p:sldId id="362" r:id="rId45"/>
    <p:sldId id="363" r:id="rId46"/>
    <p:sldId id="364" r:id="rId47"/>
    <p:sldId id="365" r:id="rId48"/>
    <p:sldId id="366" r:id="rId49"/>
    <p:sldId id="367" r:id="rId50"/>
    <p:sldId id="368" r:id="rId51"/>
    <p:sldId id="369" r:id="rId52"/>
    <p:sldId id="370" r:id="rId53"/>
    <p:sldId id="371" r:id="rId54"/>
    <p:sldId id="372" r:id="rId55"/>
    <p:sldId id="373" r:id="rId56"/>
    <p:sldId id="359" r:id="rId57"/>
    <p:sldId id="278" r:id="rId58"/>
    <p:sldId id="281" r:id="rId59"/>
    <p:sldId id="283" r:id="rId60"/>
    <p:sldId id="284" r:id="rId61"/>
    <p:sldId id="374" r:id="rId62"/>
    <p:sldId id="286" r:id="rId63"/>
    <p:sldId id="288" r:id="rId64"/>
    <p:sldId id="290" r:id="rId65"/>
    <p:sldId id="292" r:id="rId66"/>
    <p:sldId id="294" r:id="rId67"/>
    <p:sldId id="297" r:id="rId68"/>
    <p:sldId id="299" r:id="rId69"/>
    <p:sldId id="301" r:id="rId70"/>
    <p:sldId id="303" r:id="rId71"/>
    <p:sldId id="305" r:id="rId72"/>
    <p:sldId id="307" r:id="rId73"/>
    <p:sldId id="309" r:id="rId74"/>
    <p:sldId id="311" r:id="rId75"/>
    <p:sldId id="313" r:id="rId76"/>
    <p:sldId id="316" r:id="rId77"/>
    <p:sldId id="295" r:id="rId78"/>
    <p:sldId id="317" r:id="rId79"/>
    <p:sldId id="318" r:id="rId80"/>
    <p:sldId id="319" r:id="rId81"/>
    <p:sldId id="320" r:id="rId82"/>
    <p:sldId id="321" r:id="rId83"/>
    <p:sldId id="322" r:id="rId84"/>
    <p:sldId id="323" r:id="rId85"/>
    <p:sldId id="324" r:id="rId86"/>
    <p:sldId id="325" r:id="rId87"/>
    <p:sldId id="326" r:id="rId88"/>
    <p:sldId id="327" r:id="rId8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559" autoAdjust="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image" Target="../media/image5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image" Target="../media/image61.wmf"/><Relationship Id="rId1" Type="http://schemas.openxmlformats.org/officeDocument/2006/relationships/image" Target="../media/image60.wmf"/><Relationship Id="rId6" Type="http://schemas.openxmlformats.org/officeDocument/2006/relationships/image" Target="../media/image65.wmf"/><Relationship Id="rId5" Type="http://schemas.openxmlformats.org/officeDocument/2006/relationships/image" Target="../media/image64.wmf"/><Relationship Id="rId4" Type="http://schemas.openxmlformats.org/officeDocument/2006/relationships/image" Target="../media/image63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image" Target="../media/image67.wmf"/><Relationship Id="rId1" Type="http://schemas.openxmlformats.org/officeDocument/2006/relationships/image" Target="../media/image66.wmf"/><Relationship Id="rId6" Type="http://schemas.openxmlformats.org/officeDocument/2006/relationships/image" Target="../media/image71.wmf"/><Relationship Id="rId5" Type="http://schemas.openxmlformats.org/officeDocument/2006/relationships/image" Target="../media/image70.wmf"/><Relationship Id="rId4" Type="http://schemas.openxmlformats.org/officeDocument/2006/relationships/image" Target="../media/image69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2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4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5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6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0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3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4.emf"/></Relationships>
</file>

<file path=ppt/drawings/_rels/vmlDrawing29.vml.rels><?xml version="1.0" encoding="UTF-8" standalone="yes"?>
<Relationships xmlns="http://schemas.openxmlformats.org/package/2006/relationships"><Relationship Id="rId2" Type="http://schemas.openxmlformats.org/officeDocument/2006/relationships/image" Target="../media/image88.emf"/><Relationship Id="rId1" Type="http://schemas.openxmlformats.org/officeDocument/2006/relationships/image" Target="../media/image8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1106597-FFAD-443D-BADE-01D7749A04C0}" type="datetimeFigureOut">
              <a:rPr lang="en-US"/>
              <a:pPr>
                <a:defRPr/>
              </a:pPr>
              <a:t>10/26/2014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E5CB4B49-01F1-4E46-9E72-60CEAD644C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275D5EB-65E7-47DE-8F15-0D68DF13D909}" type="slidenum">
              <a:rPr lang="en-US" smtClean="0"/>
              <a:pPr/>
              <a:t>51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49B90E-96A2-40F9-86FA-0B370B4AE85D}" type="datetimeFigureOut">
              <a:rPr lang="en-US"/>
              <a:pPr>
                <a:defRPr/>
              </a:pPr>
              <a:t>10/26/2014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DAA792-DA41-4D93-A7BE-80E847C936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B666F4-8313-48EB-AA9B-AA2F847ECA08}" type="datetimeFigureOut">
              <a:rPr lang="en-US"/>
              <a:pPr>
                <a:defRPr/>
              </a:pPr>
              <a:t>10/26/2014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9B66AC-469B-4271-8867-0B631927AB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F6059F-7D0D-4234-B8F6-CA9A9E2B1B77}" type="datetimeFigureOut">
              <a:rPr lang="en-US"/>
              <a:pPr>
                <a:defRPr/>
              </a:pPr>
              <a:t>10/26/2014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4907F-8F4F-402F-8715-2DA0375471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604E64-7AA9-4ACA-BCF9-3F902CAE1CE2}" type="datetimeFigureOut">
              <a:rPr lang="en-US"/>
              <a:pPr>
                <a:defRPr/>
              </a:pPr>
              <a:t>10/26/2014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DE8F81-BC97-4953-A486-D6FA68CDA7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BF55E-02DE-4CE5-AEBA-E76F0A74F74B}" type="datetimeFigureOut">
              <a:rPr lang="en-US"/>
              <a:pPr>
                <a:defRPr/>
              </a:pPr>
              <a:t>10/26/2014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204887-026E-4490-907A-64A0818897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D5A790-4E65-455A-A89E-52C3EB27D127}" type="datetimeFigureOut">
              <a:rPr lang="en-US"/>
              <a:pPr>
                <a:defRPr/>
              </a:pPr>
              <a:t>10/26/2014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D3C9C-9BFC-4BBA-AEF8-45046DFAAA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C16F4-E52C-437E-96B5-8A43312827B1}" type="datetimeFigureOut">
              <a:rPr lang="en-US"/>
              <a:pPr>
                <a:defRPr/>
              </a:pPr>
              <a:t>10/26/2014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631BAB-8815-4B1C-8993-12601B1A00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0C885C-CCDE-472A-A349-EC03B9A0E6B6}" type="datetimeFigureOut">
              <a:rPr lang="en-US"/>
              <a:pPr>
                <a:defRPr/>
              </a:pPr>
              <a:t>10/26/2014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B1E46-93C0-40CD-8B4D-C316F44A81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CF9E3-81D3-460E-A3B4-06AAABBA49F7}" type="datetimeFigureOut">
              <a:rPr lang="en-US"/>
              <a:pPr>
                <a:defRPr/>
              </a:pPr>
              <a:t>10/26/2014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9DD71F-490B-4978-B3A5-2CC5D187B1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513B7-40CA-48F9-A1BD-97DF33016D82}" type="datetimeFigureOut">
              <a:rPr lang="en-US"/>
              <a:pPr>
                <a:defRPr/>
              </a:pPr>
              <a:t>10/26/2014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5B898-D282-4F0D-B96F-440443B5C9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AD7B0C-7CCF-461A-A3D4-2AF33BA5E894}" type="datetimeFigureOut">
              <a:rPr lang="en-US"/>
              <a:pPr>
                <a:defRPr/>
              </a:pPr>
              <a:t>10/26/2014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E0884C-7416-42DB-8D2C-D0BC95ED95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78563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7856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78563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717AD-9088-46F9-904F-4F1C586758E5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78563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7856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78563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10018D-2F80-4217-A9F2-F413263398E9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629ABB3-60CF-43A9-88B8-63A4BF491BB2}" type="datetimeFigureOut">
              <a:rPr lang="en-US"/>
              <a:pPr>
                <a:defRPr/>
              </a:pPr>
              <a:t>10/26/2014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D69C5EF-ECB3-4B0C-BC82-1F973F43A9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wmf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2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emf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tiff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4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tiff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3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4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5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6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7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Microsoft_Office_Word_97_-_2003_Document8.doc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9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0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1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2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3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4.doc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Microsoft_Office_Word_97_-_2003_Document15.doc"/><Relationship Id="rId4" Type="http://schemas.openxmlformats.org/officeDocument/2006/relationships/oleObject" Target="../embeddings/oleObject2.bin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8.v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6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7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8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9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0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1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2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wmf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3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4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emf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emf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25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Relationship Id="rId4" Type="http://schemas.openxmlformats.org/officeDocument/2006/relationships/oleObject" Target="../embeddings/Microsoft_Office_Excel_97-2003_Worksheet26.xls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629753" y="2565400"/>
            <a:ext cx="8136907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sr-Cyrl-RS" sz="4000" b="1" dirty="0">
                <a:solidFill>
                  <a:schemeClr val="tx2">
                    <a:lumMod val="50000"/>
                  </a:schemeClr>
                </a:solidFill>
              </a:rPr>
              <a:t>Статистичка обрада резултата </a:t>
            </a:r>
            <a:endParaRPr lang="en-US" sz="4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>
              <a:defRPr/>
            </a:pPr>
            <a:r>
              <a:rPr lang="sr-Cyrl-RS" sz="4000" b="1" dirty="0" smtClean="0">
                <a:solidFill>
                  <a:schemeClr val="tx2">
                    <a:lumMod val="50000"/>
                  </a:schemeClr>
                </a:solidFill>
              </a:rPr>
              <a:t>у </a:t>
            </a:r>
            <a:r>
              <a:rPr lang="sr-Cyrl-RS" sz="4000" b="1" dirty="0">
                <a:solidFill>
                  <a:schemeClr val="tx2">
                    <a:lumMod val="50000"/>
                  </a:schemeClr>
                </a:solidFill>
              </a:rPr>
              <a:t>аналитичкој </a:t>
            </a:r>
            <a:r>
              <a:rPr lang="sr-Cyrl-RS" sz="4000" b="1" dirty="0" smtClean="0">
                <a:solidFill>
                  <a:schemeClr val="tx2">
                    <a:lumMod val="50000"/>
                  </a:schemeClr>
                </a:solidFill>
              </a:rPr>
              <a:t>хемији</a:t>
            </a:r>
            <a:endParaRPr lang="sr-Latn-CS" sz="4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061" name="Text Box 13"/>
          <p:cNvSpPr txBox="1">
            <a:spLocks noChangeArrowheads="1"/>
          </p:cNvSpPr>
          <p:nvPr/>
        </p:nvSpPr>
        <p:spPr bwMode="auto">
          <a:xfrm>
            <a:off x="3471863" y="5678488"/>
            <a:ext cx="28557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RS" dirty="0">
                <a:solidFill>
                  <a:schemeClr val="tx2">
                    <a:lumMod val="50000"/>
                  </a:schemeClr>
                </a:solidFill>
              </a:rPr>
              <a:t>Школска </a:t>
            </a:r>
            <a:r>
              <a:rPr lang="sr-Cyrl-RS" dirty="0" smtClean="0">
                <a:solidFill>
                  <a:schemeClr val="tx2">
                    <a:lumMod val="50000"/>
                  </a:schemeClr>
                </a:solidFill>
              </a:rPr>
              <a:t>201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4</a:t>
            </a:r>
            <a:r>
              <a:rPr lang="sr-Cyrl-RS" dirty="0" smtClean="0">
                <a:solidFill>
                  <a:schemeClr val="tx2">
                    <a:lumMod val="50000"/>
                  </a:schemeClr>
                </a:solidFill>
              </a:rPr>
              <a:t>/1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5</a:t>
            </a:r>
            <a:r>
              <a:rPr lang="sr-Cyrl-RS" dirty="0" smtClean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sr-Cyrl-RS" dirty="0">
                <a:solidFill>
                  <a:schemeClr val="tx2">
                    <a:lumMod val="50000"/>
                  </a:schemeClr>
                </a:solidFill>
              </a:rPr>
              <a:t>година</a:t>
            </a:r>
            <a:endParaRPr lang="sr-Latn-C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914400"/>
            <a:ext cx="5040313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RS" dirty="0">
                <a:solidFill>
                  <a:schemeClr val="tx2">
                    <a:lumMod val="50000"/>
                  </a:schemeClr>
                </a:solidFill>
              </a:rPr>
              <a:t>Универзитет у Београду – Хемијски факултет</a:t>
            </a:r>
            <a:endParaRPr lang="sr-Latn-RS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defRPr/>
            </a:pPr>
            <a:r>
              <a:rPr lang="sr-Cyrl-RS" dirty="0">
                <a:solidFill>
                  <a:schemeClr val="tx2">
                    <a:lumMod val="50000"/>
                  </a:schemeClr>
                </a:solidFill>
              </a:rPr>
              <a:t>Катедра за аналитичку хемију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447800" y="1371600"/>
          <a:ext cx="5588000" cy="3976688"/>
        </p:xfrm>
        <a:graphic>
          <a:graphicData uri="http://schemas.openxmlformats.org/presentationml/2006/ole">
            <p:oleObj spid="_x0000_s1026" name="Document" r:id="rId3" imgW="5728618" imgH="4089989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60488" cy="144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4" descr="srpsko_hemijsko_drustv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488" y="5373688"/>
            <a:ext cx="19335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grb-6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313" y="5445125"/>
            <a:ext cx="10652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2071688" y="571500"/>
            <a:ext cx="5753498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ХЕМИЈА – НАШ ЖИВОТ, НАША БУДУЋНОСТ</a:t>
            </a:r>
          </a:p>
        </p:txBody>
      </p:sp>
      <p:sp>
        <p:nvSpPr>
          <p:cNvPr id="55303" name="Rectangle 7"/>
          <p:cNvSpPr>
            <a:spLocks noChangeArrowheads="1"/>
          </p:cNvSpPr>
          <p:nvPr/>
        </p:nvSpPr>
        <p:spPr bwMode="auto">
          <a:xfrm>
            <a:off x="1371600" y="1371600"/>
            <a:ext cx="6696075" cy="3249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15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sr-Cyrl-CS" sz="2800" dirty="0">
                <a:solidFill>
                  <a:srgbClr val="003366"/>
                </a:solidFill>
              </a:rPr>
              <a:t> </a:t>
            </a:r>
            <a:r>
              <a:rPr lang="sr-Cyrl-CS" sz="2800" dirty="0">
                <a:solidFill>
                  <a:schemeClr val="tx2">
                    <a:lumMod val="75000"/>
                  </a:schemeClr>
                </a:solidFill>
              </a:rPr>
              <a:t>Развој аналитичке хемије почетком XX века био је условљен развојем физичке хемије, органске хемије и других сродних области</a:t>
            </a:r>
          </a:p>
          <a:p>
            <a:pPr>
              <a:lnSpc>
                <a:spcPct val="115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sr-Cyrl-CS" sz="2800" dirty="0">
                <a:solidFill>
                  <a:schemeClr val="tx2">
                    <a:lumMod val="75000"/>
                  </a:schemeClr>
                </a:solidFill>
              </a:rPr>
              <a:t> Касније се АХ развија као моћна и независна дисциплина</a:t>
            </a:r>
            <a:endParaRPr lang="sr-Latn-CS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05000" y="5105400"/>
            <a:ext cx="5138738" cy="12001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RS" sz="2400" dirty="0">
                <a:latin typeface="Times New Roman" pitchFamily="18" charset="0"/>
                <a:cs typeface="Times New Roman" pitchFamily="18" charset="0"/>
              </a:rPr>
              <a:t>АХ = интердисциплинарна наука</a:t>
            </a:r>
          </a:p>
          <a:p>
            <a:pPr>
              <a:defRPr/>
            </a:pPr>
            <a:endParaRPr lang="sr-Cyrl-R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sr-Cyrl-CS" sz="2400" dirty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sr-Cyrl-RS" sz="2400" dirty="0">
                <a:latin typeface="Times New Roman" pitchFamily="18" charset="0"/>
                <a:cs typeface="Times New Roman" pitchFamily="18" charset="0"/>
              </a:rPr>
              <a:t>начајна улога хемичара-аналитичара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4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488" y="5373688"/>
            <a:ext cx="19335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5" descr="grb-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5445125"/>
            <a:ext cx="10652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7" descr="AH_VAg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8" y="2000250"/>
            <a:ext cx="1831975" cy="194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8" name="Text Box 8"/>
          <p:cNvSpPr txBox="1">
            <a:spLocks noChangeArrowheads="1"/>
          </p:cNvSpPr>
          <p:nvPr/>
        </p:nvSpPr>
        <p:spPr bwMode="auto">
          <a:xfrm>
            <a:off x="2928938" y="2000250"/>
            <a:ext cx="5472112" cy="207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buFontTx/>
              <a:buChar char="•"/>
              <a:defRPr/>
            </a:pPr>
            <a:r>
              <a:rPr lang="sr-Cyrl-CS" sz="2800" dirty="0">
                <a:solidFill>
                  <a:srgbClr val="002060"/>
                </a:solidFill>
              </a:rPr>
              <a:t> Атомска грађа материје</a:t>
            </a:r>
          </a:p>
          <a:p>
            <a:pPr>
              <a:lnSpc>
                <a:spcPct val="115000"/>
              </a:lnSpc>
              <a:buFontTx/>
              <a:buChar char="•"/>
              <a:defRPr/>
            </a:pPr>
            <a:r>
              <a:rPr lang="sr-Cyrl-CS" sz="2800" dirty="0">
                <a:solidFill>
                  <a:srgbClr val="002060"/>
                </a:solidFill>
              </a:rPr>
              <a:t> Откриће елемената</a:t>
            </a:r>
          </a:p>
          <a:p>
            <a:pPr>
              <a:lnSpc>
                <a:spcPct val="115000"/>
              </a:lnSpc>
              <a:buFontTx/>
              <a:buChar char="•"/>
              <a:defRPr/>
            </a:pPr>
            <a:r>
              <a:rPr lang="sr-Cyrl-CS" sz="2800" dirty="0">
                <a:solidFill>
                  <a:srgbClr val="002060"/>
                </a:solidFill>
              </a:rPr>
              <a:t> Развој масене спектрометрије</a:t>
            </a:r>
          </a:p>
          <a:p>
            <a:pPr>
              <a:lnSpc>
                <a:spcPct val="115000"/>
              </a:lnSpc>
              <a:defRPr/>
            </a:pPr>
            <a:r>
              <a:rPr lang="sr-Cyrl-CS" sz="2800" dirty="0">
                <a:solidFill>
                  <a:srgbClr val="002060"/>
                </a:solidFill>
              </a:rPr>
              <a:t>   </a:t>
            </a:r>
            <a:r>
              <a:rPr lang="sr-Cyrl-CS" sz="2800" dirty="0">
                <a:solidFill>
                  <a:srgbClr val="002060"/>
                </a:solidFill>
                <a:sym typeface="Wingdings 3" pitchFamily="18" charset="2"/>
              </a:rPr>
              <a:t> </a:t>
            </a:r>
            <a:r>
              <a:rPr lang="en-US" sz="2800" dirty="0">
                <a:solidFill>
                  <a:srgbClr val="002060"/>
                </a:solidFill>
                <a:sym typeface="Wingdings 3" pitchFamily="18" charset="2"/>
              </a:rPr>
              <a:t>  </a:t>
            </a:r>
            <a:r>
              <a:rPr lang="sr-Cyrl-CS" sz="2800" dirty="0">
                <a:solidFill>
                  <a:srgbClr val="002060"/>
                </a:solidFill>
                <a:sym typeface="Wingdings 3" pitchFamily="18" charset="2"/>
              </a:rPr>
              <a:t>откриће изотопа</a:t>
            </a:r>
          </a:p>
        </p:txBody>
      </p:sp>
      <p:sp>
        <p:nvSpPr>
          <p:cNvPr id="9" name="Curved Right Arrow 8"/>
          <p:cNvSpPr/>
          <p:nvPr/>
        </p:nvSpPr>
        <p:spPr>
          <a:xfrm>
            <a:off x="3071813" y="3500438"/>
            <a:ext cx="428625" cy="42862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57313" y="4572000"/>
            <a:ext cx="47847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sr-Cyrl-RS" sz="2800" dirty="0">
                <a:solidFill>
                  <a:srgbClr val="002060"/>
                </a:solidFill>
              </a:rPr>
              <a:t>Откриће радиоактивности</a:t>
            </a:r>
            <a:endParaRPr lang="en-US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4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488" y="5373688"/>
            <a:ext cx="19335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5" descr="grb-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5445125"/>
            <a:ext cx="10652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762000" y="990600"/>
            <a:ext cx="7699375" cy="39703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sr-Cyrl-RS" sz="2800" dirty="0">
                <a:solidFill>
                  <a:srgbClr val="002060"/>
                </a:solidFill>
              </a:rPr>
              <a:t> Хроматографија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sr-Cyrl-RS" sz="2800" dirty="0">
                <a:solidFill>
                  <a:srgbClr val="002060"/>
                </a:solidFill>
              </a:rPr>
              <a:t> Атомска апсорпциона спектрометрија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sr-Cyrl-RS" sz="2800" dirty="0">
                <a:solidFill>
                  <a:srgbClr val="002060"/>
                </a:solidFill>
              </a:rPr>
              <a:t> Примена координационе хемије у АХ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sr-Cyrl-RS" sz="2800" dirty="0">
                <a:solidFill>
                  <a:srgbClr val="002060"/>
                </a:solidFill>
              </a:rPr>
              <a:t> Усавршавање тзв. </a:t>
            </a:r>
            <a:r>
              <a:rPr lang="sr-Cyrl-CS" sz="2800" dirty="0">
                <a:solidFill>
                  <a:srgbClr val="002060"/>
                </a:solidFill>
              </a:rPr>
              <a:t>класичних</a:t>
            </a:r>
            <a:r>
              <a:rPr lang="sr-Cyrl-RS" sz="2800" dirty="0">
                <a:solidFill>
                  <a:srgbClr val="002060"/>
                </a:solidFill>
              </a:rPr>
              <a:t> аналитичких</a:t>
            </a:r>
          </a:p>
          <a:p>
            <a:pPr>
              <a:defRPr/>
            </a:pPr>
            <a:r>
              <a:rPr lang="sr-Cyrl-RS" sz="2800" dirty="0">
                <a:solidFill>
                  <a:srgbClr val="002060"/>
                </a:solidFill>
              </a:rPr>
              <a:t>  поступака и њихова примена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sr-Cyrl-RS" sz="2800" dirty="0">
                <a:solidFill>
                  <a:srgbClr val="002060"/>
                </a:solidFill>
              </a:rPr>
              <a:t> Развој поларографије, спектрофотометрије</a:t>
            </a:r>
          </a:p>
          <a:p>
            <a:pPr>
              <a:defRPr/>
            </a:pPr>
            <a:endParaRPr lang="sr-Cyrl-RS" sz="2800" dirty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sr-Cyrl-RS" sz="2800" dirty="0">
                <a:solidFill>
                  <a:srgbClr val="002060"/>
                </a:solidFill>
              </a:rPr>
              <a:t> Број захтева за хемијским анализама </a:t>
            </a:r>
          </a:p>
          <a:p>
            <a:pPr>
              <a:defRPr/>
            </a:pPr>
            <a:r>
              <a:rPr lang="sr-Cyrl-RS" sz="2800" dirty="0">
                <a:solidFill>
                  <a:srgbClr val="002060"/>
                </a:solidFill>
              </a:rPr>
              <a:t>    експоненцијално расте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4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488" y="5373688"/>
            <a:ext cx="19335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5" descr="grb-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5445125"/>
            <a:ext cx="10652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838200" y="914400"/>
            <a:ext cx="7770813" cy="39703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RS" sz="2800" dirty="0">
                <a:solidFill>
                  <a:srgbClr val="002060"/>
                </a:solidFill>
              </a:rPr>
              <a:t>Средина ХХ века: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sr-Cyrl-RS" sz="2800" dirty="0">
                <a:solidFill>
                  <a:srgbClr val="002060"/>
                </a:solidFill>
              </a:rPr>
              <a:t> интензиван развој хроматографских метода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sr-Cyrl-RS" sz="2800" dirty="0">
                <a:solidFill>
                  <a:srgbClr val="002060"/>
                </a:solidFill>
              </a:rPr>
              <a:t> електроаналитичка хемија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sr-Cyrl-RS" sz="2800" dirty="0">
                <a:solidFill>
                  <a:srgbClr val="002060"/>
                </a:solidFill>
              </a:rPr>
              <a:t> кинетичке методе</a:t>
            </a:r>
          </a:p>
          <a:p>
            <a:pPr>
              <a:defRPr/>
            </a:pPr>
            <a:endParaRPr lang="sr-Cyrl-RS" sz="2800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sr-Cyrl-RS" sz="2800" dirty="0">
                <a:solidFill>
                  <a:srgbClr val="002060"/>
                </a:solidFill>
              </a:rPr>
              <a:t>Друга половина ХХ века: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sr-Cyrl-RS" sz="2800" dirty="0">
                <a:solidFill>
                  <a:srgbClr val="002060"/>
                </a:solidFill>
              </a:rPr>
              <a:t> јонска хроматографија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sr-Cyrl-RS" sz="2800" dirty="0">
                <a:solidFill>
                  <a:srgbClr val="002060"/>
                </a:solidFill>
              </a:rPr>
              <a:t> проточна инјекциона анализа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sr-Cyrl-RS" sz="2800" dirty="0">
                <a:solidFill>
                  <a:srgbClr val="002060"/>
                </a:solidFill>
              </a:rPr>
              <a:t> индукционо спрегнута плазма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4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488" y="5373688"/>
            <a:ext cx="19335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5" descr="grb-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5445125"/>
            <a:ext cx="10652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3" name="TextBox 6"/>
          <p:cNvSpPr txBox="1">
            <a:spLocks noChangeArrowheads="1"/>
          </p:cNvSpPr>
          <p:nvPr/>
        </p:nvSpPr>
        <p:spPr bwMode="auto">
          <a:xfrm>
            <a:off x="1219200" y="1524000"/>
            <a:ext cx="6543675" cy="273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  <a:buFont typeface="Arial" charset="0"/>
              <a:buChar char="•"/>
            </a:pPr>
            <a:r>
              <a:rPr lang="en-US" sz="2800" dirty="0">
                <a:solidFill>
                  <a:srgbClr val="161645"/>
                </a:solidFill>
              </a:rPr>
              <a:t> </a:t>
            </a:r>
            <a:r>
              <a:rPr lang="en-US" sz="2800" dirty="0" err="1">
                <a:solidFill>
                  <a:srgbClr val="161645"/>
                </a:solidFill>
              </a:rPr>
              <a:t>Хемометрија</a:t>
            </a:r>
            <a:endParaRPr lang="en-US" sz="2800" dirty="0">
              <a:solidFill>
                <a:srgbClr val="161645"/>
              </a:solidFill>
            </a:endParaRPr>
          </a:p>
          <a:p>
            <a:pPr>
              <a:spcBef>
                <a:spcPts val="500"/>
              </a:spcBef>
              <a:spcAft>
                <a:spcPts val="500"/>
              </a:spcAft>
              <a:buFont typeface="Arial" charset="0"/>
              <a:buChar char="•"/>
            </a:pPr>
            <a:r>
              <a:rPr lang="en-US" sz="2800" dirty="0">
                <a:solidFill>
                  <a:srgbClr val="161645"/>
                </a:solidFill>
              </a:rPr>
              <a:t> </a:t>
            </a:r>
            <a:r>
              <a:rPr lang="en-US" sz="2800" dirty="0" err="1">
                <a:solidFill>
                  <a:srgbClr val="161645"/>
                </a:solidFill>
              </a:rPr>
              <a:t>Микрокомпјутери</a:t>
            </a:r>
            <a:r>
              <a:rPr lang="en-US" sz="2800" dirty="0">
                <a:solidFill>
                  <a:srgbClr val="161645"/>
                </a:solidFill>
              </a:rPr>
              <a:t> у </a:t>
            </a:r>
            <a:r>
              <a:rPr lang="en-US" sz="2800" dirty="0" err="1">
                <a:solidFill>
                  <a:srgbClr val="161645"/>
                </a:solidFill>
              </a:rPr>
              <a:t>лабораторији</a:t>
            </a:r>
            <a:endParaRPr lang="en-US" sz="2800" dirty="0">
              <a:solidFill>
                <a:srgbClr val="161645"/>
              </a:solidFill>
            </a:endParaRPr>
          </a:p>
          <a:p>
            <a:pPr>
              <a:spcBef>
                <a:spcPts val="500"/>
              </a:spcBef>
              <a:spcAft>
                <a:spcPts val="500"/>
              </a:spcAft>
              <a:buFont typeface="Arial" charset="0"/>
              <a:buChar char="•"/>
            </a:pPr>
            <a:r>
              <a:rPr lang="en-US" sz="2800" dirty="0">
                <a:solidFill>
                  <a:srgbClr val="161645"/>
                </a:solidFill>
              </a:rPr>
              <a:t> </a:t>
            </a:r>
            <a:r>
              <a:rPr lang="en-US" sz="2800" dirty="0" err="1">
                <a:solidFill>
                  <a:srgbClr val="161645"/>
                </a:solidFill>
              </a:rPr>
              <a:t>Биоаналитичка</a:t>
            </a:r>
            <a:r>
              <a:rPr lang="en-US" sz="2800" dirty="0">
                <a:solidFill>
                  <a:srgbClr val="161645"/>
                </a:solidFill>
              </a:rPr>
              <a:t> </a:t>
            </a:r>
            <a:r>
              <a:rPr lang="en-US" sz="2800" dirty="0" err="1">
                <a:solidFill>
                  <a:srgbClr val="161645"/>
                </a:solidFill>
              </a:rPr>
              <a:t>хемија</a:t>
            </a:r>
            <a:endParaRPr lang="en-US" sz="2800" dirty="0">
              <a:solidFill>
                <a:srgbClr val="161645"/>
              </a:solidFill>
            </a:endParaRPr>
          </a:p>
          <a:p>
            <a:pPr>
              <a:spcBef>
                <a:spcPts val="500"/>
              </a:spcBef>
              <a:spcAft>
                <a:spcPts val="500"/>
              </a:spcAft>
              <a:buFont typeface="Arial" charset="0"/>
              <a:buChar char="•"/>
            </a:pPr>
            <a:r>
              <a:rPr lang="en-US" sz="2800" dirty="0">
                <a:solidFill>
                  <a:srgbClr val="161645"/>
                </a:solidFill>
              </a:rPr>
              <a:t> </a:t>
            </a:r>
            <a:r>
              <a:rPr lang="en-US" sz="2800" dirty="0" err="1">
                <a:solidFill>
                  <a:srgbClr val="161645"/>
                </a:solidFill>
              </a:rPr>
              <a:t>Сензори</a:t>
            </a:r>
            <a:r>
              <a:rPr lang="en-US" sz="2800" dirty="0">
                <a:solidFill>
                  <a:srgbClr val="161645"/>
                </a:solidFill>
              </a:rPr>
              <a:t> </a:t>
            </a:r>
            <a:r>
              <a:rPr lang="sr-Cyrl-CS" sz="2800" dirty="0">
                <a:solidFill>
                  <a:srgbClr val="161645"/>
                </a:solidFill>
              </a:rPr>
              <a:t>(биосензори)</a:t>
            </a:r>
            <a:endParaRPr lang="en-US" sz="2800" dirty="0">
              <a:solidFill>
                <a:srgbClr val="161645"/>
              </a:solidFill>
            </a:endParaRPr>
          </a:p>
          <a:p>
            <a:pPr>
              <a:spcBef>
                <a:spcPts val="500"/>
              </a:spcBef>
              <a:spcAft>
                <a:spcPts val="500"/>
              </a:spcAft>
              <a:buFont typeface="Arial" charset="0"/>
              <a:buChar char="•"/>
            </a:pPr>
            <a:r>
              <a:rPr lang="en-US" sz="2800" dirty="0">
                <a:solidFill>
                  <a:srgbClr val="161645"/>
                </a:solidFill>
              </a:rPr>
              <a:t> </a:t>
            </a:r>
            <a:r>
              <a:rPr lang="en-US" sz="2800" dirty="0" err="1">
                <a:solidFill>
                  <a:srgbClr val="161645"/>
                </a:solidFill>
              </a:rPr>
              <a:t>Минијатуризација</a:t>
            </a:r>
            <a:r>
              <a:rPr lang="en-US" sz="2800" dirty="0">
                <a:solidFill>
                  <a:srgbClr val="161645"/>
                </a:solidFill>
              </a:rPr>
              <a:t> и </a:t>
            </a:r>
            <a:r>
              <a:rPr lang="en-US" sz="2800" dirty="0" err="1">
                <a:solidFill>
                  <a:srgbClr val="161645"/>
                </a:solidFill>
              </a:rPr>
              <a:t>инструментација</a:t>
            </a:r>
            <a:endParaRPr lang="en-US" sz="2800" dirty="0">
              <a:solidFill>
                <a:srgbClr val="16164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4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488" y="5373688"/>
            <a:ext cx="19335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5" descr="grb-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5445125"/>
            <a:ext cx="10652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1295400" y="838200"/>
            <a:ext cx="6815137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Cyrl-CS" sz="2800" dirty="0">
                <a:solidFill>
                  <a:srgbClr val="000066"/>
                </a:solidFill>
              </a:rPr>
              <a:t>Главни правци развоја:</a:t>
            </a:r>
          </a:p>
          <a:p>
            <a:pPr>
              <a:buFontTx/>
              <a:buChar char="•"/>
            </a:pPr>
            <a:r>
              <a:rPr lang="sr-Cyrl-CS" sz="2800" dirty="0">
                <a:solidFill>
                  <a:srgbClr val="000066"/>
                </a:solidFill>
              </a:rPr>
              <a:t> снижавање граница детекције</a:t>
            </a:r>
          </a:p>
          <a:p>
            <a:pPr>
              <a:buFontTx/>
              <a:buChar char="•"/>
            </a:pPr>
            <a:r>
              <a:rPr lang="sr-Cyrl-CS" sz="2800" dirty="0">
                <a:solidFill>
                  <a:srgbClr val="000066"/>
                </a:solidFill>
              </a:rPr>
              <a:t> смањивање масе узорка</a:t>
            </a:r>
          </a:p>
          <a:p>
            <a:pPr>
              <a:buFontTx/>
              <a:buChar char="•"/>
            </a:pPr>
            <a:r>
              <a:rPr lang="sr-Cyrl-CS" sz="2800" dirty="0">
                <a:solidFill>
                  <a:srgbClr val="000066"/>
                </a:solidFill>
              </a:rPr>
              <a:t> скраћивање времена трајања анализе</a:t>
            </a:r>
          </a:p>
          <a:p>
            <a:pPr>
              <a:buFontTx/>
              <a:buChar char="•"/>
            </a:pPr>
            <a:r>
              <a:rPr lang="sr-Cyrl-CS" sz="2800" dirty="0">
                <a:solidFill>
                  <a:srgbClr val="000066"/>
                </a:solidFill>
              </a:rPr>
              <a:t> минијатуризација инструмената</a:t>
            </a:r>
          </a:p>
          <a:p>
            <a:pPr>
              <a:buFontTx/>
              <a:buChar char="•"/>
            </a:pPr>
            <a:r>
              <a:rPr lang="sr-Cyrl-CS" sz="2800" dirty="0">
                <a:solidFill>
                  <a:srgbClr val="000066"/>
                </a:solidFill>
              </a:rPr>
              <a:t> употреба нетоксичних реагенаса</a:t>
            </a:r>
            <a:endParaRPr lang="sr-Latn-CS" sz="2800" dirty="0">
              <a:solidFill>
                <a:srgbClr val="000066"/>
              </a:solidFill>
            </a:endParaRPr>
          </a:p>
        </p:txBody>
      </p:sp>
      <p:sp>
        <p:nvSpPr>
          <p:cNvPr id="9" name="Curved Right Arrow 8"/>
          <p:cNvSpPr/>
          <p:nvPr/>
        </p:nvSpPr>
        <p:spPr>
          <a:xfrm>
            <a:off x="1600200" y="3810000"/>
            <a:ext cx="431800" cy="64452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2124075" y="386080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2800"/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2286000" y="4114800"/>
            <a:ext cx="5487987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Cyrl-CS" sz="2800" dirty="0">
                <a:solidFill>
                  <a:srgbClr val="000066"/>
                </a:solidFill>
              </a:rPr>
              <a:t>Семимикро-, микро-,</a:t>
            </a:r>
          </a:p>
          <a:p>
            <a:r>
              <a:rPr lang="sr-Cyrl-CS" sz="2800" b="1" dirty="0">
                <a:solidFill>
                  <a:srgbClr val="000066"/>
                </a:solidFill>
              </a:rPr>
              <a:t>нано</a:t>
            </a:r>
            <a:r>
              <a:rPr lang="sr-Cyrl-CS" sz="2800" dirty="0">
                <a:solidFill>
                  <a:srgbClr val="000066"/>
                </a:solidFill>
              </a:rPr>
              <a:t>-, </a:t>
            </a:r>
            <a:r>
              <a:rPr lang="sr-Cyrl-CS" sz="2800" b="1" dirty="0">
                <a:solidFill>
                  <a:srgbClr val="000066"/>
                </a:solidFill>
              </a:rPr>
              <a:t>пико</a:t>
            </a:r>
            <a:r>
              <a:rPr lang="sr-Cyrl-CS" sz="2800" dirty="0">
                <a:solidFill>
                  <a:srgbClr val="000066"/>
                </a:solidFill>
              </a:rPr>
              <a:t>- аналитичка хемија</a:t>
            </a:r>
            <a:endParaRPr lang="sr-Latn-CS" sz="2800" dirty="0">
              <a:solidFill>
                <a:srgbClr val="00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4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488" y="5373688"/>
            <a:ext cx="19335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5" descr="grb-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5445125"/>
            <a:ext cx="10652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1905000" y="838200"/>
            <a:ext cx="51752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CS" sz="2800" b="1" dirty="0">
                <a:solidFill>
                  <a:schemeClr val="tx2">
                    <a:lumMod val="75000"/>
                  </a:schemeClr>
                </a:solidFill>
              </a:rPr>
              <a:t>Аналитичка хемија у Србији</a:t>
            </a:r>
            <a:endParaRPr lang="sr-Latn-CS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9466" name="Text Box 10"/>
          <p:cNvSpPr txBox="1">
            <a:spLocks noChangeArrowheads="1"/>
          </p:cNvSpPr>
          <p:nvPr/>
        </p:nvSpPr>
        <p:spPr bwMode="auto">
          <a:xfrm>
            <a:off x="668338" y="1752600"/>
            <a:ext cx="8475662" cy="357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  <a:buFontTx/>
              <a:buChar char="•"/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 Први хемијски стручни рад:</a:t>
            </a:r>
          </a:p>
          <a:p>
            <a:pPr>
              <a:spcBef>
                <a:spcPts val="300"/>
              </a:spcBef>
              <a:spcAft>
                <a:spcPts val="300"/>
              </a:spcAft>
              <a:defRPr/>
            </a:pPr>
            <a:r>
              <a:rPr lang="sr-Cyrl-CS" sz="2800" i="1" dirty="0">
                <a:solidFill>
                  <a:schemeClr val="tx2">
                    <a:lumMod val="50000"/>
                  </a:schemeClr>
                </a:solidFill>
              </a:rPr>
              <a:t>Минерална вода у Црниљеву и ваљевском</a:t>
            </a:r>
          </a:p>
          <a:p>
            <a:pPr>
              <a:spcBef>
                <a:spcPts val="300"/>
              </a:spcBef>
              <a:spcAft>
                <a:spcPts val="300"/>
              </a:spcAft>
              <a:defRPr/>
            </a:pPr>
            <a:r>
              <a:rPr lang="sr-Cyrl-CS" sz="2800" i="1" dirty="0">
                <a:solidFill>
                  <a:schemeClr val="tx2">
                    <a:lumMod val="50000"/>
                  </a:schemeClr>
                </a:solidFill>
              </a:rPr>
              <a:t>окружју</a:t>
            </a: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, Подунавка, Бр. 41, 9. октобар 1843.</a:t>
            </a:r>
          </a:p>
          <a:p>
            <a:pPr>
              <a:spcBef>
                <a:spcPts val="300"/>
              </a:spcBef>
              <a:spcAft>
                <a:spcPts val="300"/>
              </a:spcAft>
              <a:buFontTx/>
              <a:buChar char="•"/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 Стручни послови у хемијским лабораторијама:</a:t>
            </a:r>
          </a:p>
          <a:p>
            <a:pPr>
              <a:spcBef>
                <a:spcPts val="300"/>
              </a:spcBef>
              <a:spcAft>
                <a:spcPts val="300"/>
              </a:spcAft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  Државна хемијска лабораторија (Београд, 1882)</a:t>
            </a:r>
          </a:p>
          <a:p>
            <a:pPr>
              <a:spcBef>
                <a:spcPts val="300"/>
              </a:spcBef>
              <a:spcAft>
                <a:spcPts val="300"/>
              </a:spcAft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  Општинска хемијска лабораторија (1890)</a:t>
            </a:r>
          </a:p>
          <a:p>
            <a:pPr>
              <a:spcBef>
                <a:spcPts val="300"/>
              </a:spcBef>
              <a:spcAft>
                <a:spcPts val="300"/>
              </a:spcAft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  Царинска лабораторија</a:t>
            </a:r>
            <a:endParaRPr lang="sr-Latn-CS" sz="28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4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488" y="5373688"/>
            <a:ext cx="19335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5" descr="grb-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5445125"/>
            <a:ext cx="10652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1" name="Text Box 11"/>
          <p:cNvSpPr txBox="1">
            <a:spLocks noChangeArrowheads="1"/>
          </p:cNvSpPr>
          <p:nvPr/>
        </p:nvSpPr>
        <p:spPr bwMode="auto">
          <a:xfrm>
            <a:off x="457200" y="1447800"/>
            <a:ext cx="8329612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buFontTx/>
              <a:buChar char="•"/>
              <a:defRPr/>
            </a:pPr>
            <a:r>
              <a:rPr lang="sr-Cyrl-CS" sz="2800" dirty="0">
                <a:solidFill>
                  <a:srgbClr val="000066"/>
                </a:solidFill>
              </a:rPr>
              <a:t> </a:t>
            </a: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Прва хемијска анализа минералне воде 1837.</a:t>
            </a:r>
          </a:p>
          <a:p>
            <a:pPr>
              <a:lnSpc>
                <a:spcPct val="110000"/>
              </a:lnSpc>
              <a:buFontTx/>
              <a:buChar char="•"/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 Анализе минералних и обичних пијаћих вода</a:t>
            </a:r>
          </a:p>
          <a:p>
            <a:pPr>
              <a:lnSpc>
                <a:spcPct val="110000"/>
              </a:lnSpc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  (“</a:t>
            </a:r>
            <a:r>
              <a:rPr lang="sr-Cyrl-CS" sz="2800" i="1" dirty="0">
                <a:solidFill>
                  <a:schemeClr val="tx2">
                    <a:lumMod val="50000"/>
                  </a:schemeClr>
                </a:solidFill>
              </a:rPr>
              <a:t>Хемијско испитивање минералних вода у</a:t>
            </a:r>
          </a:p>
          <a:p>
            <a:pPr>
              <a:lnSpc>
                <a:spcPct val="110000"/>
              </a:lnSpc>
              <a:defRPr/>
            </a:pPr>
            <a:r>
              <a:rPr lang="sr-Cyrl-CS" sz="2800" i="1" dirty="0">
                <a:solidFill>
                  <a:schemeClr val="tx2">
                    <a:lumMod val="50000"/>
                  </a:schemeClr>
                </a:solidFill>
              </a:rPr>
              <a:t>  Краљевини Србији”</a:t>
            </a: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)</a:t>
            </a:r>
          </a:p>
          <a:p>
            <a:pPr>
              <a:lnSpc>
                <a:spcPct val="110000"/>
              </a:lnSpc>
              <a:buFontTx/>
              <a:buChar char="•"/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 Анализе борских руда (рудничка лабораторија</a:t>
            </a:r>
          </a:p>
          <a:p>
            <a:pPr>
              <a:lnSpc>
                <a:spcPct val="110000"/>
              </a:lnSpc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  у Глоговици): садржај бакра, сумпора, сребра и</a:t>
            </a:r>
          </a:p>
          <a:p>
            <a:pPr>
              <a:lnSpc>
                <a:spcPct val="110000"/>
              </a:lnSpc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  злата; прва хемијска лабораторија у Бору 1905.</a:t>
            </a:r>
            <a:endParaRPr lang="sr-Latn-CS" sz="28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4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488" y="5373688"/>
            <a:ext cx="19335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5" descr="grb-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5445125"/>
            <a:ext cx="10652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Picture 8" descr="Sima_Lozan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762000"/>
            <a:ext cx="1889125" cy="214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4" name="Text Box 10"/>
          <p:cNvSpPr txBox="1">
            <a:spLocks noChangeArrowheads="1"/>
          </p:cNvSpPr>
          <p:nvPr/>
        </p:nvSpPr>
        <p:spPr bwMode="auto">
          <a:xfrm>
            <a:off x="381000" y="3200400"/>
            <a:ext cx="3340100" cy="201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CS" dirty="0">
                <a:solidFill>
                  <a:schemeClr val="tx2">
                    <a:lumMod val="50000"/>
                  </a:schemeClr>
                </a:solidFill>
              </a:rPr>
              <a:t>С</a:t>
            </a:r>
            <a:r>
              <a:rPr lang="sr-Cyrl-RS" dirty="0">
                <a:solidFill>
                  <a:schemeClr val="tx2">
                    <a:lumMod val="50000"/>
                  </a:schemeClr>
                </a:solidFill>
              </a:rPr>
              <a:t>има</a:t>
            </a:r>
            <a:r>
              <a:rPr lang="sr-Cyrl-CS" dirty="0">
                <a:solidFill>
                  <a:schemeClr val="tx2">
                    <a:lumMod val="50000"/>
                  </a:schemeClr>
                </a:solidFill>
              </a:rPr>
              <a:t> Лозанић (1847-1935)</a:t>
            </a:r>
          </a:p>
          <a:p>
            <a:pPr>
              <a:defRPr/>
            </a:pPr>
            <a:r>
              <a:rPr lang="sr-Cyrl-CS" dirty="0">
                <a:solidFill>
                  <a:schemeClr val="tx2">
                    <a:lumMod val="50000"/>
                  </a:schemeClr>
                </a:solidFill>
              </a:rPr>
              <a:t>Хемичар, научник, професор,</a:t>
            </a:r>
          </a:p>
          <a:p>
            <a:pPr>
              <a:defRPr/>
            </a:pPr>
            <a:r>
              <a:rPr lang="sr-Cyrl-CS" dirty="0">
                <a:solidFill>
                  <a:schemeClr val="tx2">
                    <a:lumMod val="50000"/>
                  </a:schemeClr>
                </a:solidFill>
              </a:rPr>
              <a:t>председник Академије наука,</a:t>
            </a:r>
          </a:p>
          <a:p>
            <a:pPr>
              <a:defRPr/>
            </a:pPr>
            <a:r>
              <a:rPr lang="sr-Cyrl-CS" dirty="0">
                <a:solidFill>
                  <a:schemeClr val="tx2">
                    <a:lumMod val="50000"/>
                  </a:schemeClr>
                </a:solidFill>
              </a:rPr>
              <a:t>ректор Велике школе и први</a:t>
            </a:r>
          </a:p>
          <a:p>
            <a:pPr>
              <a:defRPr/>
            </a:pPr>
            <a:r>
              <a:rPr lang="sr-Cyrl-CS" dirty="0">
                <a:solidFill>
                  <a:schemeClr val="tx2">
                    <a:lumMod val="50000"/>
                  </a:schemeClr>
                </a:solidFill>
              </a:rPr>
              <a:t>ректор Београдског универи-</a:t>
            </a:r>
          </a:p>
          <a:p>
            <a:pPr>
              <a:defRPr/>
            </a:pPr>
            <a:r>
              <a:rPr lang="sr-Cyrl-CS" dirty="0">
                <a:solidFill>
                  <a:schemeClr val="tx2">
                    <a:lumMod val="50000"/>
                  </a:schemeClr>
                </a:solidFill>
              </a:rPr>
              <a:t>тета, министар привреде и и-</a:t>
            </a:r>
          </a:p>
          <a:p>
            <a:pPr>
              <a:defRPr/>
            </a:pPr>
            <a:r>
              <a:rPr lang="sr-Cyrl-CS" dirty="0">
                <a:solidFill>
                  <a:schemeClr val="tx2">
                    <a:lumMod val="50000"/>
                  </a:schemeClr>
                </a:solidFill>
              </a:rPr>
              <a:t>ностраних дела, дипломата</a:t>
            </a:r>
            <a:endParaRPr lang="sr-Latn-C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1515" name="Text Box 11"/>
          <p:cNvSpPr txBox="1">
            <a:spLocks noChangeArrowheads="1"/>
          </p:cNvSpPr>
          <p:nvPr/>
        </p:nvSpPr>
        <p:spPr bwMode="auto">
          <a:xfrm>
            <a:off x="3886200" y="1066800"/>
            <a:ext cx="4989513" cy="3786187"/>
          </a:xfrm>
          <a:prstGeom prst="rect">
            <a:avLst/>
          </a:prstGeom>
          <a:solidFill>
            <a:srgbClr val="D9EDE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CS" sz="2400" dirty="0">
                <a:solidFill>
                  <a:schemeClr val="tx2">
                    <a:lumMod val="50000"/>
                  </a:schemeClr>
                </a:solidFill>
              </a:rPr>
              <a:t>Анализе минералних и пијаћих</a:t>
            </a:r>
          </a:p>
          <a:p>
            <a:pPr>
              <a:defRPr/>
            </a:pPr>
            <a:r>
              <a:rPr lang="sr-Cyrl-CS" sz="2400" dirty="0">
                <a:solidFill>
                  <a:schemeClr val="tx2">
                    <a:lumMod val="50000"/>
                  </a:schemeClr>
                </a:solidFill>
              </a:rPr>
              <a:t>вода, развој аналитичких метода,</a:t>
            </a:r>
          </a:p>
          <a:p>
            <a:pPr>
              <a:defRPr/>
            </a:pPr>
            <a:r>
              <a:rPr lang="sr-Cyrl-CS" sz="2400" dirty="0">
                <a:solidFill>
                  <a:schemeClr val="tx2">
                    <a:lumMod val="50000"/>
                  </a:schemeClr>
                </a:solidFill>
              </a:rPr>
              <a:t>анализе: јаловине у живином ру-</a:t>
            </a:r>
          </a:p>
          <a:p>
            <a:pPr>
              <a:defRPr/>
            </a:pPr>
            <a:r>
              <a:rPr lang="sr-Cyrl-CS" sz="2400" dirty="0">
                <a:solidFill>
                  <a:schemeClr val="tx2">
                    <a:lumMod val="50000"/>
                  </a:schemeClr>
                </a:solidFill>
              </a:rPr>
              <a:t>днику на Авали, сокобањског и</a:t>
            </a:r>
          </a:p>
          <a:p>
            <a:pPr>
              <a:defRPr/>
            </a:pPr>
            <a:r>
              <a:rPr lang="sr-Cyrl-CS" sz="2400" dirty="0">
                <a:solidFill>
                  <a:schemeClr val="tx2">
                    <a:lumMod val="50000"/>
                  </a:schemeClr>
                </a:solidFill>
              </a:rPr>
              <a:t>јеличког метеорита, угља, авал-</a:t>
            </a:r>
          </a:p>
          <a:p>
            <a:pPr>
              <a:defRPr/>
            </a:pPr>
            <a:r>
              <a:rPr lang="sr-Cyrl-CS" sz="2400" dirty="0">
                <a:solidFill>
                  <a:schemeClr val="tx2">
                    <a:lumMod val="50000"/>
                  </a:schemeClr>
                </a:solidFill>
              </a:rPr>
              <a:t>ских цинабарита;</a:t>
            </a:r>
          </a:p>
          <a:p>
            <a:pPr>
              <a:defRPr/>
            </a:pPr>
            <a:endParaRPr lang="sr-Cyrl-CS" sz="2400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defRPr/>
            </a:pPr>
            <a:r>
              <a:rPr lang="sr-Cyrl-CS" sz="2400" dirty="0">
                <a:solidFill>
                  <a:schemeClr val="tx2">
                    <a:lumMod val="50000"/>
                  </a:schemeClr>
                </a:solidFill>
              </a:rPr>
              <a:t>Први уџбеник: “</a:t>
            </a:r>
            <a:r>
              <a:rPr lang="sr-Cyrl-CS" sz="2400" i="1" dirty="0">
                <a:solidFill>
                  <a:schemeClr val="tx2">
                    <a:lumMod val="50000"/>
                  </a:schemeClr>
                </a:solidFill>
              </a:rPr>
              <a:t>Упутство за ква-</a:t>
            </a:r>
          </a:p>
          <a:p>
            <a:pPr>
              <a:defRPr/>
            </a:pPr>
            <a:r>
              <a:rPr lang="sr-Cyrl-CS" sz="2400" i="1" dirty="0">
                <a:solidFill>
                  <a:schemeClr val="tx2">
                    <a:lumMod val="50000"/>
                  </a:schemeClr>
                </a:solidFill>
              </a:rPr>
              <a:t>литативне хемиске анализе не-</a:t>
            </a:r>
          </a:p>
          <a:p>
            <a:pPr>
              <a:defRPr/>
            </a:pPr>
            <a:r>
              <a:rPr lang="sr-Cyrl-CS" sz="2400" i="1" dirty="0">
                <a:solidFill>
                  <a:schemeClr val="tx2">
                    <a:lumMod val="50000"/>
                  </a:schemeClr>
                </a:solidFill>
              </a:rPr>
              <a:t>органских тела</a:t>
            </a:r>
            <a:r>
              <a:rPr lang="sr-Cyrl-CS" sz="2400" dirty="0">
                <a:solidFill>
                  <a:schemeClr val="tx2">
                    <a:lumMod val="50000"/>
                  </a:schemeClr>
                </a:solidFill>
              </a:rPr>
              <a:t>”, 1873.</a:t>
            </a:r>
            <a:endParaRPr lang="sr-Latn-CS" sz="24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4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488" y="5373688"/>
            <a:ext cx="19335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5" descr="grb-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5445125"/>
            <a:ext cx="10652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304800" y="1371600"/>
            <a:ext cx="8621713" cy="340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Развој аналитичке хемије у Србији:</a:t>
            </a:r>
          </a:p>
          <a:p>
            <a:pPr>
              <a:lnSpc>
                <a:spcPct val="110000"/>
              </a:lnSpc>
              <a:buFontTx/>
              <a:buChar char="•"/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 Универзитет у Београду </a:t>
            </a:r>
          </a:p>
          <a:p>
            <a:pPr>
              <a:lnSpc>
                <a:spcPct val="110000"/>
              </a:lnSpc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(ПМФ, ХИ </a:t>
            </a:r>
            <a:r>
              <a:rPr lang="sr-Cyrl-CS" sz="2800" dirty="0">
                <a:solidFill>
                  <a:schemeClr val="tx2">
                    <a:lumMod val="50000"/>
                  </a:schemeClr>
                </a:solidFill>
                <a:sym typeface="Wingdings 3" pitchFamily="18" charset="2"/>
              </a:rPr>
              <a:t> Хемијски факултет, Факултет за</a:t>
            </a:r>
          </a:p>
          <a:p>
            <a:pPr>
              <a:lnSpc>
                <a:spcPct val="110000"/>
              </a:lnSpc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  <a:sym typeface="Wingdings 3" pitchFamily="18" charset="2"/>
              </a:rPr>
              <a:t>физичку хемију, ТМФ, Фармацеутски, РГФ, </a:t>
            </a:r>
          </a:p>
          <a:p>
            <a:pPr>
              <a:lnSpc>
                <a:spcPct val="110000"/>
              </a:lnSpc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  <a:sym typeface="Wingdings 3" pitchFamily="18" charset="2"/>
              </a:rPr>
              <a:t>Пољопривредни, Медицински, Ветеринарски)</a:t>
            </a:r>
          </a:p>
          <a:p>
            <a:pPr>
              <a:lnSpc>
                <a:spcPct val="110000"/>
              </a:lnSpc>
              <a:buFontTx/>
              <a:buChar char="•"/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  <a:sym typeface="Wingdings 3" pitchFamily="18" charset="2"/>
              </a:rPr>
              <a:t> Универзитети у Новом Саду (1960), Бору (1961),</a:t>
            </a:r>
          </a:p>
          <a:p>
            <a:pPr>
              <a:lnSpc>
                <a:spcPct val="110000"/>
              </a:lnSpc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  <a:sym typeface="Wingdings 3" pitchFamily="18" charset="2"/>
              </a:rPr>
              <a:t>  Нишу (1967), П</a:t>
            </a:r>
            <a:r>
              <a:rPr lang="sr-Cyrl-RS" sz="2800" dirty="0">
                <a:solidFill>
                  <a:schemeClr val="tx2">
                    <a:lumMod val="50000"/>
                  </a:schemeClr>
                </a:solidFill>
                <a:sym typeface="Wingdings 3" pitchFamily="18" charset="2"/>
              </a:rPr>
              <a:t>р</a:t>
            </a:r>
            <a:r>
              <a:rPr lang="sr-Cyrl-CS" sz="2800" dirty="0">
                <a:solidFill>
                  <a:schemeClr val="tx2">
                    <a:lumMod val="50000"/>
                  </a:schemeClr>
                </a:solidFill>
                <a:sym typeface="Wingdings 3" pitchFamily="18" charset="2"/>
              </a:rPr>
              <a:t>иштини (1970), Крагујевцу (1972)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4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488" y="5373688"/>
            <a:ext cx="19335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5" descr="grb-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5445125"/>
            <a:ext cx="10652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9" name="Text Box 8"/>
          <p:cNvSpPr txBox="1">
            <a:spLocks noChangeArrowheads="1"/>
          </p:cNvSpPr>
          <p:nvPr/>
        </p:nvSpPr>
        <p:spPr bwMode="auto">
          <a:xfrm>
            <a:off x="735013" y="1597025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2800"/>
          </a:p>
        </p:txBody>
      </p:sp>
      <p:sp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381000" y="1371600"/>
            <a:ext cx="8334375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  <a:defRPr/>
            </a:pPr>
            <a:r>
              <a:rPr lang="sr-Cyrl-CS" sz="2800" dirty="0">
                <a:solidFill>
                  <a:srgbClr val="000066"/>
                </a:solidFill>
              </a:rPr>
              <a:t> </a:t>
            </a: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Научно-истраживачки институти (ИХТМ, ИОФХ,</a:t>
            </a:r>
          </a:p>
          <a:p>
            <a:pPr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  Институт за нуклеарна истраживања Винча,</a:t>
            </a:r>
          </a:p>
          <a:p>
            <a:pPr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  Институт за технологију нуклеарних и других</a:t>
            </a:r>
          </a:p>
          <a:p>
            <a:pPr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  минералних сировина, Институт за хигијену и</a:t>
            </a:r>
          </a:p>
          <a:p>
            <a:pPr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  технологију меса, Институт за бакар РТБ Бор</a:t>
            </a:r>
          </a:p>
          <a:p>
            <a:pPr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  и многи други)</a:t>
            </a:r>
          </a:p>
          <a:p>
            <a:pPr>
              <a:defRPr/>
            </a:pPr>
            <a:endParaRPr lang="sr-Cyrl-CS" sz="2800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buFontTx/>
              <a:buChar char="•"/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 Развијају се све области аналитичке хемије</a:t>
            </a:r>
            <a:endParaRPr lang="sr-Latn-CS" sz="28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4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750" y="5927725"/>
            <a:ext cx="1357313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5" descr="grb-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5445125"/>
            <a:ext cx="10652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3" name="Picture 10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1412875"/>
            <a:ext cx="2324100" cy="159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4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975" y="1125538"/>
            <a:ext cx="2936875" cy="468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5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163" y="1052513"/>
            <a:ext cx="3343275" cy="492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6" name="Picture 1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8313" y="2924175"/>
            <a:ext cx="1493837" cy="20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90" name="Text Box 14"/>
          <p:cNvSpPr txBox="1">
            <a:spLocks noChangeArrowheads="1"/>
          </p:cNvSpPr>
          <p:nvPr/>
        </p:nvSpPr>
        <p:spPr bwMode="auto">
          <a:xfrm>
            <a:off x="0" y="5013325"/>
            <a:ext cx="27654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CS" dirty="0">
                <a:solidFill>
                  <a:schemeClr val="tx2">
                    <a:lumMod val="50000"/>
                  </a:schemeClr>
                </a:solidFill>
              </a:rPr>
              <a:t>Марко Леко (1853-1932)</a:t>
            </a:r>
            <a:endParaRPr lang="sr-Latn-CS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4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488" y="5373688"/>
            <a:ext cx="19335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5" descr="grb-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5445125"/>
            <a:ext cx="10652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8" name="Text Box 8"/>
          <p:cNvSpPr txBox="1">
            <a:spLocks noChangeArrowheads="1"/>
          </p:cNvSpPr>
          <p:nvPr/>
        </p:nvSpPr>
        <p:spPr bwMode="auto">
          <a:xfrm>
            <a:off x="457200" y="1219200"/>
            <a:ext cx="8413750" cy="377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>
              <a:lnSpc>
                <a:spcPct val="110000"/>
              </a:lnSpc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Век СХД-а (1897-1997)</a:t>
            </a:r>
          </a:p>
          <a:p>
            <a:pPr marL="342900" indent="-342900">
              <a:lnSpc>
                <a:spcPct val="110000"/>
              </a:lnSpc>
              <a:buFontTx/>
              <a:buAutoNum type="arabicPlain" startAt="1897"/>
              <a:defRPr/>
            </a:pPr>
            <a:r>
              <a:rPr lang="sr-Cyrl-CS" sz="2400" b="1" dirty="0">
                <a:solidFill>
                  <a:schemeClr val="tx2">
                    <a:lumMod val="50000"/>
                  </a:schemeClr>
                </a:solidFill>
              </a:rPr>
              <a:t>  	Основано у Београду (27. новембра)</a:t>
            </a:r>
          </a:p>
          <a:p>
            <a:pPr marL="342900" indent="-342900">
              <a:lnSpc>
                <a:spcPct val="110000"/>
              </a:lnSpc>
              <a:buFontTx/>
              <a:buAutoNum type="arabicPlain" startAt="1904"/>
              <a:defRPr/>
            </a:pPr>
            <a:r>
              <a:rPr lang="sr-Cyrl-CS" sz="2400" dirty="0">
                <a:solidFill>
                  <a:schemeClr val="tx2">
                    <a:lumMod val="50000"/>
                  </a:schemeClr>
                </a:solidFill>
              </a:rPr>
              <a:t>  	Донет Статут, конституисано Председништво</a:t>
            </a:r>
          </a:p>
          <a:p>
            <a:pPr marL="342900" indent="-342900">
              <a:lnSpc>
                <a:spcPct val="110000"/>
              </a:lnSpc>
              <a:buFontTx/>
              <a:buAutoNum type="arabicPlain" startAt="1914"/>
              <a:defRPr/>
            </a:pPr>
            <a:r>
              <a:rPr lang="sr-Cyrl-CS" sz="2400" dirty="0">
                <a:solidFill>
                  <a:schemeClr val="tx2">
                    <a:lumMod val="50000"/>
                  </a:schemeClr>
                </a:solidFill>
              </a:rPr>
              <a:t>  	Прекид рада до 1922.</a:t>
            </a:r>
          </a:p>
          <a:p>
            <a:pPr marL="342900" indent="-342900">
              <a:lnSpc>
                <a:spcPct val="110000"/>
              </a:lnSpc>
              <a:buFontTx/>
              <a:buAutoNum type="arabicPlain" startAt="1922"/>
              <a:defRPr/>
            </a:pPr>
            <a:r>
              <a:rPr lang="sr-Cyrl-CS" sz="2400" dirty="0">
                <a:solidFill>
                  <a:schemeClr val="tx2">
                    <a:lumMod val="50000"/>
                  </a:schemeClr>
                </a:solidFill>
              </a:rPr>
              <a:t>  	Прослава 25. годишњице Друштва</a:t>
            </a:r>
          </a:p>
          <a:p>
            <a:pPr marL="342900" indent="-342900">
              <a:lnSpc>
                <a:spcPct val="110000"/>
              </a:lnSpc>
              <a:defRPr/>
            </a:pPr>
            <a:r>
              <a:rPr lang="sr-Cyrl-CS" sz="2400" dirty="0">
                <a:solidFill>
                  <a:schemeClr val="tx2">
                    <a:lumMod val="50000"/>
                  </a:schemeClr>
                </a:solidFill>
              </a:rPr>
              <a:t>1927  	Основано Хемијско друштво Краљевине СХС</a:t>
            </a:r>
          </a:p>
          <a:p>
            <a:pPr marL="342900" indent="-342900">
              <a:lnSpc>
                <a:spcPct val="110000"/>
              </a:lnSpc>
              <a:defRPr/>
            </a:pPr>
            <a:r>
              <a:rPr lang="sr-Cyrl-CS" sz="2400" dirty="0">
                <a:solidFill>
                  <a:schemeClr val="tx2">
                    <a:lumMod val="50000"/>
                  </a:schemeClr>
                </a:solidFill>
              </a:rPr>
              <a:t>		(Београдска и Загребачка секција)</a:t>
            </a:r>
          </a:p>
          <a:p>
            <a:pPr marL="342900" indent="-342900">
              <a:lnSpc>
                <a:spcPct val="110000"/>
              </a:lnSpc>
              <a:defRPr/>
            </a:pPr>
            <a:r>
              <a:rPr lang="sr-Cyrl-CS" sz="2400" dirty="0">
                <a:solidFill>
                  <a:schemeClr val="tx2">
                    <a:lumMod val="50000"/>
                  </a:schemeClr>
                </a:solidFill>
              </a:rPr>
              <a:t>1930	Гласник хемијског друштва Краљевине Југославије</a:t>
            </a:r>
          </a:p>
          <a:p>
            <a:pPr marL="342900" indent="-342900">
              <a:lnSpc>
                <a:spcPct val="110000"/>
              </a:lnSpc>
              <a:defRPr/>
            </a:pPr>
            <a:r>
              <a:rPr lang="sr-Cyrl-CS" sz="2400" dirty="0">
                <a:solidFill>
                  <a:schemeClr val="tx2">
                    <a:lumMod val="50000"/>
                  </a:schemeClr>
                </a:solidFill>
              </a:rPr>
              <a:t>1941	Прекид рада до 1945.</a:t>
            </a:r>
            <a:endParaRPr lang="sr-Latn-CS" sz="24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4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488" y="5373688"/>
            <a:ext cx="19335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5" descr="grb-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5445125"/>
            <a:ext cx="10652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295275" y="1066800"/>
            <a:ext cx="8848725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>
              <a:lnSpc>
                <a:spcPct val="110000"/>
              </a:lnSpc>
              <a:buFontTx/>
              <a:buAutoNum type="arabicPlain" startAt="1945"/>
              <a:defRPr/>
            </a:pPr>
            <a:r>
              <a:rPr lang="sr-Cyrl-CS" sz="2400" dirty="0" smtClean="0">
                <a:solidFill>
                  <a:schemeClr val="tx2">
                    <a:lumMod val="50000"/>
                  </a:schemeClr>
                </a:solidFill>
              </a:rPr>
              <a:t> 	Наставак рада под именом Српско хемијско друштво</a:t>
            </a:r>
          </a:p>
          <a:p>
            <a:pPr marL="342900" indent="-342900">
              <a:lnSpc>
                <a:spcPct val="110000"/>
              </a:lnSpc>
              <a:buFontTx/>
              <a:buAutoNum type="arabicPlain" startAt="1947"/>
              <a:defRPr/>
            </a:pPr>
            <a:r>
              <a:rPr lang="sr-Cyrl-CS" sz="2400" dirty="0" smtClean="0">
                <a:solidFill>
                  <a:schemeClr val="tx2">
                    <a:lumMod val="50000"/>
                  </a:schemeClr>
                </a:solidFill>
              </a:rPr>
              <a:t> 	Рад по секцијама; Гласник хемијског друштва Београд</a:t>
            </a:r>
          </a:p>
          <a:p>
            <a:pPr marL="342900" indent="-342900">
              <a:lnSpc>
                <a:spcPct val="110000"/>
              </a:lnSpc>
              <a:buFontTx/>
              <a:buAutoNum type="arabicPlain" startAt="1950"/>
              <a:defRPr/>
            </a:pPr>
            <a:r>
              <a:rPr lang="sr-Cyrl-CS" sz="2400" dirty="0" smtClean="0">
                <a:solidFill>
                  <a:schemeClr val="tx2">
                    <a:lumMod val="50000"/>
                  </a:schemeClr>
                </a:solidFill>
              </a:rPr>
              <a:t>  </a:t>
            </a:r>
            <a:r>
              <a:rPr lang="sr-Cyrl-CS" sz="2400" dirty="0">
                <a:solidFill>
                  <a:schemeClr val="tx2">
                    <a:lumMod val="50000"/>
                  </a:schemeClr>
                </a:solidFill>
              </a:rPr>
              <a:t>	1. Саветовање хемичара Србије; покренуто издавање</a:t>
            </a:r>
          </a:p>
          <a:p>
            <a:pPr marL="342900" indent="-342900">
              <a:lnSpc>
                <a:spcPct val="110000"/>
              </a:lnSpc>
              <a:defRPr/>
            </a:pPr>
            <a:r>
              <a:rPr lang="sr-Cyrl-CS" sz="2400" dirty="0">
                <a:solidFill>
                  <a:schemeClr val="tx2">
                    <a:lumMod val="50000"/>
                  </a:schemeClr>
                </a:solidFill>
              </a:rPr>
              <a:t>		часописа </a:t>
            </a:r>
            <a:r>
              <a:rPr lang="sr-Cyrl-CS" sz="2400" i="1" dirty="0">
                <a:solidFill>
                  <a:schemeClr val="tx2">
                    <a:lumMod val="50000"/>
                  </a:schemeClr>
                </a:solidFill>
              </a:rPr>
              <a:t>Хемијски преглед</a:t>
            </a:r>
          </a:p>
          <a:p>
            <a:pPr marL="342900" indent="-342900">
              <a:lnSpc>
                <a:spcPct val="110000"/>
              </a:lnSpc>
              <a:defRPr/>
            </a:pPr>
            <a:r>
              <a:rPr lang="sr-Cyrl-CS" sz="2400" dirty="0">
                <a:solidFill>
                  <a:schemeClr val="tx2">
                    <a:lumMod val="50000"/>
                  </a:schemeClr>
                </a:solidFill>
              </a:rPr>
              <a:t>...		Подружнице, секције, саветовања</a:t>
            </a:r>
          </a:p>
          <a:p>
            <a:pPr marL="342900" indent="-342900">
              <a:lnSpc>
                <a:spcPct val="110000"/>
              </a:lnSpc>
              <a:buFontTx/>
              <a:buAutoNum type="arabicPlain" startAt="1961"/>
              <a:defRPr/>
            </a:pPr>
            <a:r>
              <a:rPr lang="sr-Cyrl-CS" sz="2400" dirty="0">
                <a:solidFill>
                  <a:schemeClr val="tx2">
                    <a:lumMod val="50000"/>
                  </a:schemeClr>
                </a:solidFill>
              </a:rPr>
              <a:t> 	23-26. јануара 9. Саветовање са Симпозијумом о</a:t>
            </a:r>
          </a:p>
          <a:p>
            <a:pPr marL="342900" indent="-342900">
              <a:lnSpc>
                <a:spcPct val="110000"/>
              </a:lnSpc>
              <a:defRPr/>
            </a:pPr>
            <a:r>
              <a:rPr lang="sr-Cyrl-CS" sz="2400" dirty="0">
                <a:solidFill>
                  <a:schemeClr val="tx2">
                    <a:lumMod val="50000"/>
                  </a:schemeClr>
                </a:solidFill>
              </a:rPr>
              <a:t>		аналитичкој хемији; </a:t>
            </a:r>
            <a:r>
              <a:rPr lang="sr-Cyrl-CS" sz="2400" b="1" dirty="0" smtClean="0">
                <a:solidFill>
                  <a:schemeClr val="tx2">
                    <a:lumMod val="50000"/>
                  </a:schemeClr>
                </a:solidFill>
              </a:rPr>
              <a:t>Секција </a:t>
            </a:r>
            <a:r>
              <a:rPr lang="sr-Cyrl-CS" sz="2400" b="1" dirty="0">
                <a:solidFill>
                  <a:schemeClr val="tx2">
                    <a:lumMod val="50000"/>
                  </a:schemeClr>
                </a:solidFill>
              </a:rPr>
              <a:t>за аналитичку хемију</a:t>
            </a:r>
          </a:p>
          <a:p>
            <a:pPr marL="342900" indent="-342900">
              <a:lnSpc>
                <a:spcPct val="110000"/>
              </a:lnSpc>
              <a:defRPr/>
            </a:pPr>
            <a:r>
              <a:rPr lang="sr-Cyrl-CS" sz="2400" dirty="0">
                <a:solidFill>
                  <a:schemeClr val="tx2">
                    <a:lumMod val="50000"/>
                  </a:schemeClr>
                </a:solidFill>
              </a:rPr>
              <a:t>...		Подружнице, секције, саветовања, симпозијуми</a:t>
            </a:r>
          </a:p>
          <a:p>
            <a:pPr marL="342900" indent="-342900">
              <a:lnSpc>
                <a:spcPct val="110000"/>
              </a:lnSpc>
              <a:defRPr/>
            </a:pPr>
            <a:r>
              <a:rPr lang="sr-Cyrl-CS" sz="2400" dirty="0">
                <a:solidFill>
                  <a:schemeClr val="tx2">
                    <a:lumMod val="50000"/>
                  </a:schemeClr>
                </a:solidFill>
              </a:rPr>
              <a:t>1982	24. Саветовање; 3. Југословенски симпозијум о АХ</a:t>
            </a:r>
            <a:endParaRPr lang="sr-Latn-CS" sz="24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Picture 4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488" y="5373688"/>
            <a:ext cx="19335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5" descr="grb-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5445125"/>
            <a:ext cx="10652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0" name="Text Box 8"/>
          <p:cNvSpPr txBox="1">
            <a:spLocks noChangeArrowheads="1"/>
          </p:cNvSpPr>
          <p:nvPr/>
        </p:nvSpPr>
        <p:spPr bwMode="auto">
          <a:xfrm>
            <a:off x="3048000" y="762000"/>
            <a:ext cx="3098800" cy="523875"/>
          </a:xfrm>
          <a:prstGeom prst="rect">
            <a:avLst/>
          </a:prstGeom>
          <a:solidFill>
            <a:srgbClr val="CDE0EB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RS" sz="2800" b="1" dirty="0">
                <a:solidFill>
                  <a:schemeClr val="tx2">
                    <a:lumMod val="50000"/>
                  </a:schemeClr>
                </a:solidFill>
              </a:rPr>
              <a:t>НОВИ ИЗАЗОВИ</a:t>
            </a:r>
            <a:endParaRPr lang="sr-Latn-CS" sz="28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752600"/>
            <a:ext cx="9183688" cy="34321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514350" indent="-514350">
              <a:buFontTx/>
              <a:buAutoNum type="arabicPlain" startAt="1997"/>
              <a:defRPr/>
            </a:pPr>
            <a:r>
              <a:rPr lang="sr-Cyrl-RS" sz="2800" dirty="0">
                <a:solidFill>
                  <a:schemeClr val="tx2">
                    <a:lumMod val="50000"/>
                  </a:schemeClr>
                </a:solidFill>
              </a:rPr>
              <a:t> 	</a:t>
            </a:r>
            <a:r>
              <a:rPr lang="sr-Cyrl-RS" sz="2600" dirty="0">
                <a:solidFill>
                  <a:schemeClr val="tx2">
                    <a:lumMod val="50000"/>
                  </a:schemeClr>
                </a:solidFill>
              </a:rPr>
              <a:t> Прослава 100. годишњице СХД</a:t>
            </a:r>
          </a:p>
          <a:p>
            <a:pPr marL="514350" indent="-514350">
              <a:spcBef>
                <a:spcPts val="600"/>
              </a:spcBef>
              <a:spcAft>
                <a:spcPts val="0"/>
              </a:spcAft>
              <a:defRPr/>
            </a:pPr>
            <a:r>
              <a:rPr lang="sr-Cyrl-CS" sz="2600" dirty="0">
                <a:solidFill>
                  <a:schemeClr val="tx2">
                    <a:lumMod val="50000"/>
                  </a:schemeClr>
                </a:solidFill>
              </a:rPr>
              <a:t>али</a:t>
            </a:r>
            <a:r>
              <a:rPr lang="sr-Cyrl-RS" sz="2600" dirty="0">
                <a:solidFill>
                  <a:schemeClr val="tx2">
                    <a:lumMod val="50000"/>
                  </a:schemeClr>
                </a:solidFill>
              </a:rPr>
              <a:t> и </a:t>
            </a:r>
            <a:r>
              <a:rPr lang="sr-Cyrl-RS" sz="2600" b="1" dirty="0">
                <a:solidFill>
                  <a:schemeClr val="tx2">
                    <a:lumMod val="50000"/>
                  </a:schemeClr>
                </a:solidFill>
              </a:rPr>
              <a:t>ЗЕЛЕНА ХЕМИЈА</a:t>
            </a:r>
            <a:r>
              <a:rPr lang="sr-Cyrl-RS" sz="2600" dirty="0">
                <a:solidFill>
                  <a:schemeClr val="tx2">
                    <a:lumMod val="50000"/>
                  </a:schemeClr>
                </a:solidFill>
              </a:rPr>
              <a:t>, Први међународни симпозијум </a:t>
            </a:r>
          </a:p>
          <a:p>
            <a:pPr marL="514350" indent="-514350">
              <a:defRPr/>
            </a:pPr>
            <a:r>
              <a:rPr lang="sr-Cyrl-RS" sz="2800" dirty="0">
                <a:solidFill>
                  <a:schemeClr val="tx2">
                    <a:lumMod val="50000"/>
                  </a:schemeClr>
                </a:solidFill>
              </a:rPr>
              <a:t>		</a:t>
            </a:r>
            <a:r>
              <a:rPr lang="sr-Cyrl-RS" sz="2600" dirty="0">
                <a:solidFill>
                  <a:schemeClr val="tx2">
                    <a:lumMod val="50000"/>
                  </a:schemeClr>
                </a:solidFill>
              </a:rPr>
              <a:t>1991	термин “зелена хемија” П. Анастас, Америчка</a:t>
            </a:r>
          </a:p>
          <a:p>
            <a:pPr marL="514350" indent="-514350">
              <a:defRPr/>
            </a:pPr>
            <a:r>
              <a:rPr lang="sr-Cyrl-RS" sz="2600" dirty="0">
                <a:solidFill>
                  <a:schemeClr val="tx2">
                    <a:lumMod val="50000"/>
                  </a:schemeClr>
                </a:solidFill>
              </a:rPr>
              <a:t>		 	агенција за заштиту животне средине</a:t>
            </a:r>
          </a:p>
          <a:p>
            <a:pPr marL="514350" indent="-514350">
              <a:defRPr/>
            </a:pPr>
            <a:r>
              <a:rPr lang="sr-Cyrl-RS" sz="2600" dirty="0">
                <a:solidFill>
                  <a:schemeClr val="tx2">
                    <a:lumMod val="50000"/>
                  </a:schemeClr>
                </a:solidFill>
              </a:rPr>
              <a:t>		1995	установљена годишња награда за достигнућа</a:t>
            </a:r>
          </a:p>
          <a:p>
            <a:pPr marL="514350" indent="-514350">
              <a:defRPr/>
            </a:pPr>
            <a:r>
              <a:rPr lang="sr-Cyrl-RS" sz="2600" dirty="0">
                <a:solidFill>
                  <a:schemeClr val="tx2">
                    <a:lumMod val="50000"/>
                  </a:schemeClr>
                </a:solidFill>
              </a:rPr>
              <a:t>			у примени зелене хемије</a:t>
            </a:r>
          </a:p>
          <a:p>
            <a:pPr marL="514350" indent="-514350">
              <a:defRPr/>
            </a:pPr>
            <a:r>
              <a:rPr lang="sr-Cyrl-RS" sz="2600" dirty="0">
                <a:solidFill>
                  <a:schemeClr val="tx2">
                    <a:lumMod val="50000"/>
                  </a:schemeClr>
                </a:solidFill>
              </a:rPr>
              <a:t>		1996	Основана Зелена хемија у оквиру </a:t>
            </a:r>
            <a:r>
              <a:rPr lang="en-US" sz="2600" dirty="0">
                <a:solidFill>
                  <a:schemeClr val="tx2">
                    <a:lumMod val="50000"/>
                  </a:schemeClr>
                </a:solidFill>
              </a:rPr>
              <a:t>IUPAC</a:t>
            </a:r>
            <a:endParaRPr lang="sr-Cyrl-RS" sz="2600" dirty="0">
              <a:solidFill>
                <a:schemeClr val="tx2">
                  <a:lumMod val="50000"/>
                </a:schemeClr>
              </a:solidFill>
            </a:endParaRPr>
          </a:p>
          <a:p>
            <a:pPr marL="514350" indent="-514350">
              <a:defRPr/>
            </a:pPr>
            <a:r>
              <a:rPr lang="sr-Cyrl-RS" sz="2600" dirty="0">
                <a:solidFill>
                  <a:schemeClr val="tx2">
                    <a:lumMod val="50000"/>
                  </a:schemeClr>
                </a:solidFill>
              </a:rPr>
              <a:t>		1997	Основан Институт Зелене хемије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3" name="Picture 4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0425" y="5534025"/>
            <a:ext cx="19335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Picture 5" descr="grb-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3" y="5643563"/>
            <a:ext cx="1065212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8400" y="3505200"/>
            <a:ext cx="5167313" cy="23606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381000" y="990600"/>
            <a:ext cx="8572500" cy="22463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RS" sz="2800" dirty="0">
                <a:solidFill>
                  <a:schemeClr val="tx2">
                    <a:lumMod val="50000"/>
                  </a:schemeClr>
                </a:solidFill>
              </a:rPr>
              <a:t>Зелена хемија – примена хемијских техника и</a:t>
            </a:r>
          </a:p>
          <a:p>
            <a:pPr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методологија</a:t>
            </a:r>
            <a:r>
              <a:rPr lang="sr-Cyrl-RS" sz="2800" dirty="0">
                <a:solidFill>
                  <a:schemeClr val="tx2">
                    <a:lumMod val="50000"/>
                  </a:schemeClr>
                </a:solidFill>
              </a:rPr>
              <a:t> које смањују или елиминишу упо-</a:t>
            </a:r>
          </a:p>
          <a:p>
            <a:pPr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требу</a:t>
            </a:r>
            <a:r>
              <a:rPr lang="sr-Cyrl-RS" sz="2800" dirty="0">
                <a:solidFill>
                  <a:schemeClr val="tx2">
                    <a:lumMod val="50000"/>
                  </a:schemeClr>
                </a:solidFill>
              </a:rPr>
              <a:t> или стварање сировина, производа, нус-</a:t>
            </a:r>
          </a:p>
          <a:p>
            <a:pPr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производа</a:t>
            </a:r>
            <a:r>
              <a:rPr lang="sr-Cyrl-RS" sz="2800" dirty="0">
                <a:solidFill>
                  <a:schemeClr val="tx2">
                    <a:lumMod val="50000"/>
                  </a:schemeClr>
                </a:solidFill>
              </a:rPr>
              <a:t>, растварача, реагенаса, итд. </a:t>
            </a: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који</a:t>
            </a:r>
            <a:r>
              <a:rPr lang="sr-Cyrl-RS" sz="2800" dirty="0">
                <a:solidFill>
                  <a:schemeClr val="tx2">
                    <a:lumMod val="50000"/>
                  </a:schemeClr>
                </a:solidFill>
              </a:rPr>
              <a:t> су </a:t>
            </a:r>
          </a:p>
          <a:p>
            <a:pPr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опасни</a:t>
            </a:r>
            <a:r>
              <a:rPr lang="sr-Cyrl-RS" sz="2800" dirty="0">
                <a:solidFill>
                  <a:schemeClr val="tx2">
                    <a:lumMod val="50000"/>
                  </a:schemeClr>
                </a:solidFill>
              </a:rPr>
              <a:t> по људско здравље или животну околину </a:t>
            </a:r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3072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" y="3581400"/>
            <a:ext cx="1752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1" name="Picture 4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488" y="5373688"/>
            <a:ext cx="19335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5" descr="grb-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5445125"/>
            <a:ext cx="10652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524000" y="762000"/>
            <a:ext cx="5854700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RS" sz="2800" b="1" dirty="0">
                <a:solidFill>
                  <a:schemeClr val="tx2">
                    <a:lumMod val="50000"/>
                  </a:schemeClr>
                </a:solidFill>
              </a:rPr>
              <a:t>ЗЕЛЕНА АНАЛИТИЧКА ХЕМИЈА</a:t>
            </a:r>
            <a:endParaRPr lang="en-US" sz="28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1676400"/>
            <a:ext cx="7646988" cy="3316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Bef>
                <a:spcPts val="300"/>
              </a:spcBef>
              <a:defRPr/>
            </a:pPr>
            <a:r>
              <a:rPr lang="sr-Cyrl-RS" sz="2400" dirty="0">
                <a:solidFill>
                  <a:schemeClr val="tx2">
                    <a:lumMod val="50000"/>
                  </a:schemeClr>
                </a:solidFill>
              </a:rPr>
              <a:t>Дизајнирање метода које смањују или елиминишу</a:t>
            </a:r>
          </a:p>
          <a:p>
            <a:pPr>
              <a:spcBef>
                <a:spcPts val="300"/>
              </a:spcBef>
              <a:defRPr/>
            </a:pPr>
            <a:r>
              <a:rPr lang="sr-Cyrl-CS" sz="2400" dirty="0">
                <a:solidFill>
                  <a:schemeClr val="tx2">
                    <a:lumMod val="50000"/>
                  </a:schemeClr>
                </a:solidFill>
              </a:rPr>
              <a:t>употребу</a:t>
            </a:r>
            <a:r>
              <a:rPr lang="sr-Cyrl-RS" sz="2400" dirty="0">
                <a:solidFill>
                  <a:schemeClr val="tx2">
                    <a:lumMod val="50000"/>
                  </a:schemeClr>
                </a:solidFill>
              </a:rPr>
              <a:t> опасних супстанци:</a:t>
            </a:r>
          </a:p>
          <a:p>
            <a:pPr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sr-Cyrl-RS" sz="2400" dirty="0">
                <a:solidFill>
                  <a:schemeClr val="tx2">
                    <a:lumMod val="50000"/>
                  </a:schemeClr>
                </a:solidFill>
              </a:rPr>
              <a:t> превенција хемијског отпада</a:t>
            </a:r>
          </a:p>
          <a:p>
            <a:pPr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sr-Cyrl-RS" sz="2400" dirty="0">
                <a:solidFill>
                  <a:schemeClr val="tx2">
                    <a:lumMod val="50000"/>
                  </a:schemeClr>
                </a:solidFill>
              </a:rPr>
              <a:t> безбеднији растварачи и помоћне супстанце</a:t>
            </a:r>
          </a:p>
          <a:p>
            <a:pPr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sr-Cyrl-RS" sz="2400" dirty="0">
                <a:solidFill>
                  <a:schemeClr val="tx2">
                    <a:lumMod val="50000"/>
                  </a:schemeClr>
                </a:solidFill>
              </a:rPr>
              <a:t> енергетска ефикасност </a:t>
            </a:r>
          </a:p>
          <a:p>
            <a:pPr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sr-Cyrl-RS" sz="2400" dirty="0">
                <a:solidFill>
                  <a:schemeClr val="tx2">
                    <a:lumMod val="50000"/>
                  </a:schemeClr>
                </a:solidFill>
              </a:rPr>
              <a:t> смањење или избегавање дериватизације</a:t>
            </a:r>
          </a:p>
          <a:p>
            <a:pPr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sr-Cyrl-RS" sz="2400" dirty="0">
                <a:solidFill>
                  <a:schemeClr val="tx2">
                    <a:lumMod val="50000"/>
                  </a:schemeClr>
                </a:solidFill>
              </a:rPr>
              <a:t> контрола процеса ради спречавања загађења</a:t>
            </a:r>
          </a:p>
          <a:p>
            <a:pPr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sr-Cyrl-RS" sz="2400" dirty="0">
                <a:solidFill>
                  <a:schemeClr val="tx2">
                    <a:lumMod val="50000"/>
                  </a:schemeClr>
                </a:solidFill>
              </a:rPr>
              <a:t> спречавање хемијских незгода (пожар, експлозија)</a:t>
            </a:r>
            <a:endParaRPr lang="en-US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32777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5181600"/>
            <a:ext cx="18669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8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28800" y="5257800"/>
            <a:ext cx="1906588" cy="6492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2779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96000" y="2209800"/>
            <a:ext cx="2316163" cy="6397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5" name="Picture 4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0425" y="5534025"/>
            <a:ext cx="19335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5" descr="grb-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5445125"/>
            <a:ext cx="10652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143000" y="990600"/>
            <a:ext cx="7534275" cy="28622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sr-Cyrl-RS" sz="2800" dirty="0">
                <a:solidFill>
                  <a:schemeClr val="tx2">
                    <a:lumMod val="50000"/>
                  </a:schemeClr>
                </a:solidFill>
              </a:rPr>
              <a:t>Компромис: 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смањити</a:t>
            </a:r>
            <a:r>
              <a:rPr lang="sr-Cyrl-RS" sz="2800" dirty="0">
                <a:solidFill>
                  <a:schemeClr val="tx2">
                    <a:lumMod val="50000"/>
                  </a:schemeClr>
                </a:solidFill>
              </a:rPr>
              <a:t> опасност од производа и процеса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који</a:t>
            </a:r>
            <a:r>
              <a:rPr lang="sr-Cyrl-RS" sz="2800" dirty="0">
                <a:solidFill>
                  <a:schemeClr val="tx2">
                    <a:lumMod val="50000"/>
                  </a:schemeClr>
                </a:solidFill>
              </a:rPr>
              <a:t> су од есенцијалног значаја за светску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економију</a:t>
            </a:r>
            <a:r>
              <a:rPr lang="sr-Cyrl-RS" sz="2800" dirty="0">
                <a:solidFill>
                  <a:schemeClr val="tx2">
                    <a:lumMod val="50000"/>
                  </a:schemeClr>
                </a:solidFill>
              </a:rPr>
              <a:t> и одржати висок квалитет живота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који</a:t>
            </a:r>
            <a:r>
              <a:rPr lang="sr-Cyrl-RS" sz="2800" dirty="0">
                <a:solidFill>
                  <a:schemeClr val="tx2">
                    <a:lumMod val="50000"/>
                  </a:schemeClr>
                </a:solidFill>
              </a:rPr>
              <a:t> нам хемија обезбеђује</a:t>
            </a:r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3380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57875" y="4000500"/>
            <a:ext cx="1843088" cy="200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85938" y="4357688"/>
            <a:ext cx="2668587" cy="180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reen Chromatographic Techniqu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340768"/>
            <a:ext cx="2016224" cy="2833257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653136"/>
            <a:ext cx="5688632" cy="1677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188640"/>
            <a:ext cx="1163761" cy="403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1720" y="764704"/>
            <a:ext cx="3991566" cy="1812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065087">
            <a:off x="3203570" y="1937746"/>
            <a:ext cx="5184577" cy="1842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27984" y="3717032"/>
            <a:ext cx="4716016" cy="1403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18839904">
            <a:off x="4233492" y="3613999"/>
            <a:ext cx="5457152" cy="796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ChangeAspect="1"/>
          </p:cNvGraphicFramePr>
          <p:nvPr>
            <p:ph idx="4294967295"/>
          </p:nvPr>
        </p:nvGraphicFramePr>
        <p:xfrm>
          <a:off x="696913" y="404813"/>
          <a:ext cx="7645400" cy="5562600"/>
        </p:xfrm>
        <a:graphic>
          <a:graphicData uri="http://schemas.openxmlformats.org/presentationml/2006/ole">
            <p:oleObj spid="_x0000_s71682" name="Document" r:id="rId3" imgW="5740832" imgH="4177485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>
              <a:solidFill>
                <a:srgbClr val="0033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+mn-cs"/>
            </a:endParaRP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395288" y="69215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sr-Latn-CS" sz="2600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E: Statistics			F: Statistique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sr-Latn-CS" sz="2600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N: Statistik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en-US" sz="2600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	</a:t>
            </a:r>
            <a:r>
              <a:rPr lang="sr-Latn-CS" sz="2600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	</a:t>
            </a:r>
            <a:r>
              <a:rPr lang="sr-Cyrl-CS" sz="2600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	</a:t>
            </a:r>
            <a:r>
              <a:rPr lang="sr-Latn-CS" sz="2600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status, -us, m. (lat.) = stanje</a:t>
            </a:r>
            <a:endParaRPr lang="sr-Cyrl-CS" sz="2600" dirty="0">
              <a:solidFill>
                <a:srgbClr val="003366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sr-Latn-CS" sz="2600" dirty="0">
              <a:solidFill>
                <a:srgbClr val="003366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  <a:p>
            <a:pPr marL="342900" indent="-342900" fontAlgn="auto">
              <a:lnSpc>
                <a:spcPct val="125000"/>
              </a:lnSpc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sr-Latn-CS" sz="2600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Obrada brojčanih podataka radi jasnijeg prikazivanja</a:t>
            </a:r>
          </a:p>
          <a:p>
            <a:pPr marL="342900" indent="-342900" fontAlgn="auto">
              <a:lnSpc>
                <a:spcPct val="125000"/>
              </a:lnSpc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sr-Latn-CS" sz="2600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Nastala iz praktičnih razloga i problema</a:t>
            </a:r>
          </a:p>
          <a:p>
            <a:pPr marL="342900" indent="-342900" fontAlgn="auto">
              <a:lnSpc>
                <a:spcPct val="125000"/>
              </a:lnSpc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sr-Latn-CS" sz="2600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   svakodnevnog života</a:t>
            </a:r>
            <a:r>
              <a:rPr lang="en-US" sz="2600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</a:t>
            </a:r>
            <a:r>
              <a:rPr lang="sr-Latn-CS" sz="2600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(primitivni popisi)</a:t>
            </a:r>
          </a:p>
          <a:p>
            <a:pPr marL="342900" indent="-342900" fontAlgn="auto">
              <a:lnSpc>
                <a:spcPct val="125000"/>
              </a:lnSpc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65000"/>
              <a:buFont typeface="Wingdings" pitchFamily="2" charset="2"/>
              <a:buChar char="q"/>
              <a:defRPr/>
            </a:pPr>
            <a:r>
              <a:rPr lang="sr-Latn-CS" sz="2600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Kasnije razvijena kao grana primenjene </a:t>
            </a:r>
          </a:p>
          <a:p>
            <a:pPr marL="342900" indent="-342900" fontAlgn="auto">
              <a:lnSpc>
                <a:spcPct val="125000"/>
              </a:lnSpc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sr-Latn-CS" sz="2600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	matematike</a:t>
            </a:r>
          </a:p>
          <a:p>
            <a:pPr marL="342900" indent="-342900" fontAlgn="auto">
              <a:lnSpc>
                <a:spcPct val="125000"/>
              </a:lnSpc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65000"/>
              <a:buFont typeface="Wingdings" pitchFamily="2" charset="2"/>
              <a:buChar char="q"/>
              <a:defRPr/>
            </a:pPr>
            <a:r>
              <a:rPr lang="sr-Latn-CS" sz="2600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Danas: deo opšte naučne metodologije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sr-Latn-CS" sz="2600" dirty="0">
              <a:solidFill>
                <a:srgbClr val="003366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sr-Latn-CS" sz="2600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		</a:t>
            </a:r>
          </a:p>
        </p:txBody>
      </p:sp>
      <p:pic>
        <p:nvPicPr>
          <p:cNvPr id="4" name="Picture 3" descr="http://www.statisticsviews.com/SpringboardWebApp/userfiles/stats/image/IYSTAT%20Logo_300dpi_resized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0400" y="4495800"/>
            <a:ext cx="21336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7"/>
          <p:cNvSpPr txBox="1">
            <a:spLocks noChangeArrowheads="1"/>
          </p:cNvSpPr>
          <p:nvPr/>
        </p:nvSpPr>
        <p:spPr bwMode="auto">
          <a:xfrm>
            <a:off x="1095375" y="788988"/>
            <a:ext cx="6862763" cy="542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5000"/>
              </a:lnSpc>
            </a:pPr>
            <a:r>
              <a:rPr lang="en-US" sz="2800">
                <a:solidFill>
                  <a:srgbClr val="003366"/>
                </a:solidFill>
              </a:rPr>
              <a:t>XVII</a:t>
            </a:r>
            <a:r>
              <a:rPr lang="sr-Cyrl-CS" sz="2800">
                <a:solidFill>
                  <a:srgbClr val="003366"/>
                </a:solidFill>
              </a:rPr>
              <a:t> век:	</a:t>
            </a:r>
          </a:p>
          <a:p>
            <a:pPr>
              <a:lnSpc>
                <a:spcPct val="125000"/>
              </a:lnSpc>
            </a:pPr>
            <a:r>
              <a:rPr lang="sr-Cyrl-CS" sz="2800">
                <a:solidFill>
                  <a:srgbClr val="003366"/>
                </a:solidFill>
              </a:rPr>
              <a:t>немачка “</a:t>
            </a:r>
            <a:r>
              <a:rPr lang="sr-Cyrl-CS" sz="2800" b="1">
                <a:solidFill>
                  <a:srgbClr val="003366"/>
                </a:solidFill>
              </a:rPr>
              <a:t>Универзитетска статистика</a:t>
            </a:r>
            <a:r>
              <a:rPr lang="sr-Cyrl-CS" sz="2800">
                <a:solidFill>
                  <a:srgbClr val="003366"/>
                </a:solidFill>
              </a:rPr>
              <a:t>”</a:t>
            </a:r>
          </a:p>
          <a:p>
            <a:pPr>
              <a:lnSpc>
                <a:spcPct val="125000"/>
              </a:lnSpc>
            </a:pPr>
            <a:r>
              <a:rPr lang="sr-Cyrl-CS" sz="2800">
                <a:solidFill>
                  <a:srgbClr val="003366"/>
                </a:solidFill>
              </a:rPr>
              <a:t>(</a:t>
            </a:r>
            <a:r>
              <a:rPr lang="sr-Cyrl-CS" sz="2400">
                <a:solidFill>
                  <a:srgbClr val="003366"/>
                </a:solidFill>
              </a:rPr>
              <a:t>систематизација података о становништву</a:t>
            </a:r>
          </a:p>
          <a:p>
            <a:pPr>
              <a:lnSpc>
                <a:spcPct val="125000"/>
              </a:lnSpc>
            </a:pPr>
            <a:r>
              <a:rPr lang="sr-Cyrl-CS" sz="2400">
                <a:solidFill>
                  <a:srgbClr val="003366"/>
                </a:solidFill>
              </a:rPr>
              <a:t>и привреди у циљу вођења државне политике</a:t>
            </a:r>
            <a:r>
              <a:rPr lang="sr-Cyrl-CS" sz="2800">
                <a:solidFill>
                  <a:srgbClr val="003366"/>
                </a:solidFill>
              </a:rPr>
              <a:t>)</a:t>
            </a:r>
          </a:p>
          <a:p>
            <a:pPr>
              <a:lnSpc>
                <a:spcPct val="125000"/>
              </a:lnSpc>
            </a:pPr>
            <a:r>
              <a:rPr lang="sr-Cyrl-CS" sz="2800">
                <a:solidFill>
                  <a:srgbClr val="003366"/>
                </a:solidFill>
              </a:rPr>
              <a:t>енглеска “</a:t>
            </a:r>
            <a:r>
              <a:rPr lang="sr-Cyrl-CS" sz="2800" b="1">
                <a:solidFill>
                  <a:srgbClr val="003366"/>
                </a:solidFill>
              </a:rPr>
              <a:t>Политичка аритметика</a:t>
            </a:r>
            <a:r>
              <a:rPr lang="sr-Cyrl-CS" sz="2800">
                <a:solidFill>
                  <a:srgbClr val="003366"/>
                </a:solidFill>
              </a:rPr>
              <a:t>”</a:t>
            </a:r>
          </a:p>
          <a:p>
            <a:pPr>
              <a:lnSpc>
                <a:spcPct val="125000"/>
              </a:lnSpc>
            </a:pPr>
            <a:r>
              <a:rPr lang="sr-Cyrl-CS" sz="2800">
                <a:solidFill>
                  <a:srgbClr val="003366"/>
                </a:solidFill>
              </a:rPr>
              <a:t>(</a:t>
            </a:r>
            <a:r>
              <a:rPr lang="sr-Cyrl-CS" sz="2400">
                <a:solidFill>
                  <a:srgbClr val="003366"/>
                </a:solidFill>
              </a:rPr>
              <a:t>научно сазнање о друштву; откривање </a:t>
            </a:r>
          </a:p>
          <a:p>
            <a:pPr>
              <a:lnSpc>
                <a:spcPct val="125000"/>
              </a:lnSpc>
            </a:pPr>
            <a:r>
              <a:rPr lang="sr-Cyrl-CS" sz="2400">
                <a:solidFill>
                  <a:srgbClr val="003366"/>
                </a:solidFill>
              </a:rPr>
              <a:t>законитости у понашању посматраних појава</a:t>
            </a:r>
            <a:r>
              <a:rPr lang="sr-Cyrl-CS" sz="2800">
                <a:solidFill>
                  <a:srgbClr val="003366"/>
                </a:solidFill>
              </a:rPr>
              <a:t>)</a:t>
            </a:r>
          </a:p>
          <a:p>
            <a:pPr>
              <a:lnSpc>
                <a:spcPct val="125000"/>
              </a:lnSpc>
            </a:pPr>
            <a:endParaRPr lang="sr-Cyrl-CS" sz="2800">
              <a:solidFill>
                <a:srgbClr val="003366"/>
              </a:solidFill>
            </a:endParaRPr>
          </a:p>
          <a:p>
            <a:pPr>
              <a:lnSpc>
                <a:spcPct val="125000"/>
              </a:lnSpc>
            </a:pPr>
            <a:r>
              <a:rPr lang="sr-Cyrl-CS" sz="2800">
                <a:solidFill>
                  <a:srgbClr val="003366"/>
                </a:solidFill>
              </a:rPr>
              <a:t>крај </a:t>
            </a:r>
            <a:r>
              <a:rPr lang="en-US" sz="2800">
                <a:solidFill>
                  <a:srgbClr val="003366"/>
                </a:solidFill>
              </a:rPr>
              <a:t>XVIII</a:t>
            </a:r>
            <a:r>
              <a:rPr lang="sr-Cyrl-CS" sz="2800">
                <a:solidFill>
                  <a:srgbClr val="003366"/>
                </a:solidFill>
              </a:rPr>
              <a:t> – почетак </a:t>
            </a:r>
            <a:r>
              <a:rPr lang="en-US" sz="2800">
                <a:solidFill>
                  <a:srgbClr val="003366"/>
                </a:solidFill>
              </a:rPr>
              <a:t>XIX</a:t>
            </a:r>
            <a:r>
              <a:rPr lang="sr-Cyrl-CS" sz="2800">
                <a:solidFill>
                  <a:srgbClr val="003366"/>
                </a:solidFill>
              </a:rPr>
              <a:t> века:</a:t>
            </a:r>
          </a:p>
          <a:p>
            <a:pPr>
              <a:lnSpc>
                <a:spcPct val="125000"/>
              </a:lnSpc>
            </a:pPr>
            <a:r>
              <a:rPr lang="sr-Cyrl-CS" sz="2800">
                <a:solidFill>
                  <a:srgbClr val="003366"/>
                </a:solidFill>
              </a:rPr>
              <a:t>	</a:t>
            </a:r>
            <a:r>
              <a:rPr lang="sr-Cyrl-CS" sz="2800">
                <a:solidFill>
                  <a:srgbClr val="003366"/>
                </a:solidFill>
                <a:sym typeface="Wingdings 3" pitchFamily="18" charset="2"/>
              </a:rPr>
              <a:t> </a:t>
            </a:r>
            <a:r>
              <a:rPr lang="sr-Cyrl-CS" sz="2800">
                <a:solidFill>
                  <a:srgbClr val="003366"/>
                </a:solidFill>
              </a:rPr>
              <a:t>интензивнији развој</a:t>
            </a:r>
            <a:endParaRPr lang="en-US" sz="2800">
              <a:solidFill>
                <a:srgbClr val="003366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4"/>
          <p:cNvSpPr txBox="1">
            <a:spLocks noChangeArrowheads="1"/>
          </p:cNvSpPr>
          <p:nvPr/>
        </p:nvSpPr>
        <p:spPr bwMode="auto">
          <a:xfrm>
            <a:off x="539750" y="549275"/>
            <a:ext cx="8175625" cy="48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5000"/>
              </a:lnSpc>
            </a:pPr>
            <a:r>
              <a:rPr lang="en-US" sz="2800">
                <a:solidFill>
                  <a:srgbClr val="003366"/>
                </a:solidFill>
              </a:rPr>
              <a:t>~</a:t>
            </a:r>
            <a:r>
              <a:rPr lang="sr-Cyrl-CS" sz="2800">
                <a:solidFill>
                  <a:srgbClr val="003366"/>
                </a:solidFill>
              </a:rPr>
              <a:t> 1960: </a:t>
            </a:r>
          </a:p>
          <a:p>
            <a:pPr>
              <a:lnSpc>
                <a:spcPct val="125000"/>
              </a:lnSpc>
            </a:pPr>
            <a:r>
              <a:rPr lang="sr-Cyrl-CS" sz="2800">
                <a:solidFill>
                  <a:srgbClr val="003366"/>
                </a:solidFill>
              </a:rPr>
              <a:t>компјутеризација инструменталних метода</a:t>
            </a:r>
          </a:p>
          <a:p>
            <a:pPr>
              <a:lnSpc>
                <a:spcPct val="125000"/>
              </a:lnSpc>
            </a:pPr>
            <a:r>
              <a:rPr lang="sr-Cyrl-CS" sz="2800">
                <a:solidFill>
                  <a:srgbClr val="003366"/>
                </a:solidFill>
                <a:sym typeface="Wingdings 3" pitchFamily="18" charset="2"/>
              </a:rPr>
              <a:t>	 тзв. “експлозија података” у хемији</a:t>
            </a:r>
          </a:p>
          <a:p>
            <a:pPr>
              <a:lnSpc>
                <a:spcPct val="125000"/>
              </a:lnSpc>
            </a:pPr>
            <a:r>
              <a:rPr lang="sr-Cyrl-CS" sz="2800">
                <a:solidFill>
                  <a:srgbClr val="003366"/>
                </a:solidFill>
                <a:sym typeface="Wingdings 3" pitchFamily="18" charset="2"/>
              </a:rPr>
              <a:t>		 </a:t>
            </a:r>
            <a:r>
              <a:rPr lang="sr-Cyrl-CS" sz="2800" b="1">
                <a:solidFill>
                  <a:srgbClr val="003366"/>
                </a:solidFill>
                <a:sym typeface="Wingdings 3" pitchFamily="18" charset="2"/>
              </a:rPr>
              <a:t>хемометрија</a:t>
            </a:r>
          </a:p>
          <a:p>
            <a:pPr>
              <a:lnSpc>
                <a:spcPct val="125000"/>
              </a:lnSpc>
            </a:pPr>
            <a:r>
              <a:rPr lang="sr-Cyrl-CS" sz="2800">
                <a:solidFill>
                  <a:srgbClr val="003366"/>
                </a:solidFill>
                <a:sym typeface="Wingdings 3" pitchFamily="18" charset="2"/>
              </a:rPr>
              <a:t>	(примена математичких метода на </a:t>
            </a:r>
          </a:p>
          <a:p>
            <a:pPr>
              <a:lnSpc>
                <a:spcPct val="125000"/>
              </a:lnSpc>
            </a:pPr>
            <a:r>
              <a:rPr lang="sr-Cyrl-CS" sz="2800">
                <a:solidFill>
                  <a:srgbClr val="003366"/>
                </a:solidFill>
                <a:sym typeface="Wingdings 3" pitchFamily="18" charset="2"/>
              </a:rPr>
              <a:t>		хемијске податке)</a:t>
            </a:r>
          </a:p>
          <a:p>
            <a:pPr>
              <a:lnSpc>
                <a:spcPct val="125000"/>
              </a:lnSpc>
            </a:pPr>
            <a:r>
              <a:rPr lang="sr-Cyrl-CS" sz="2800">
                <a:solidFill>
                  <a:srgbClr val="003366"/>
                </a:solidFill>
                <a:sym typeface="Wingdings 3" pitchFamily="18" charset="2"/>
              </a:rPr>
              <a:t>1972: уведен назив (</a:t>
            </a:r>
            <a:r>
              <a:rPr lang="en-US" sz="2800">
                <a:solidFill>
                  <a:srgbClr val="003366"/>
                </a:solidFill>
                <a:sym typeface="Wingdings 3" pitchFamily="18" charset="2"/>
              </a:rPr>
              <a:t>Wold</a:t>
            </a:r>
            <a:r>
              <a:rPr lang="sr-Cyrl-CS" sz="2800">
                <a:solidFill>
                  <a:srgbClr val="003366"/>
                </a:solidFill>
                <a:sym typeface="Wingdings 3" pitchFamily="18" charset="2"/>
              </a:rPr>
              <a:t> и </a:t>
            </a:r>
            <a:r>
              <a:rPr lang="en-US" sz="2800">
                <a:solidFill>
                  <a:srgbClr val="003366"/>
                </a:solidFill>
                <a:sym typeface="Wingdings 3" pitchFamily="18" charset="2"/>
              </a:rPr>
              <a:t>Kowalski</a:t>
            </a:r>
            <a:r>
              <a:rPr lang="sr-Cyrl-CS" sz="2800">
                <a:solidFill>
                  <a:srgbClr val="003366"/>
                </a:solidFill>
                <a:sym typeface="Wingdings 3" pitchFamily="18" charset="2"/>
              </a:rPr>
              <a:t>)</a:t>
            </a:r>
          </a:p>
          <a:p>
            <a:pPr>
              <a:lnSpc>
                <a:spcPct val="125000"/>
              </a:lnSpc>
            </a:pPr>
            <a:r>
              <a:rPr lang="sr-Cyrl-CS" sz="2800">
                <a:solidFill>
                  <a:srgbClr val="003366"/>
                </a:solidFill>
                <a:sym typeface="Wingdings 3" pitchFamily="18" charset="2"/>
              </a:rPr>
              <a:t>1974: интернационално хемометријско друштво</a:t>
            </a:r>
          </a:p>
          <a:p>
            <a:pPr>
              <a:lnSpc>
                <a:spcPct val="125000"/>
              </a:lnSpc>
            </a:pPr>
            <a:r>
              <a:rPr lang="sr-Cyrl-CS" sz="2800">
                <a:solidFill>
                  <a:srgbClr val="003366"/>
                </a:solidFill>
                <a:sym typeface="Wingdings 3" pitchFamily="18" charset="2"/>
              </a:rPr>
              <a:t>1975: опис научне дисциплине</a:t>
            </a:r>
            <a:endParaRPr lang="en-US" sz="2800">
              <a:solidFill>
                <a:srgbClr val="003366"/>
              </a:solidFill>
              <a:sym typeface="Wingdings 3" pitchFamily="18" charset="2"/>
            </a:endParaRPr>
          </a:p>
        </p:txBody>
      </p:sp>
      <p:pic>
        <p:nvPicPr>
          <p:cNvPr id="3686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513" y="5516563"/>
            <a:ext cx="6581775" cy="741362"/>
          </a:xfrm>
          <a:prstGeom prst="rect">
            <a:avLst/>
          </a:prstGeom>
          <a:noFill/>
          <a:ln w="57150" cmpd="thinThick">
            <a:solidFill>
              <a:srgbClr val="003366"/>
            </a:solidFill>
            <a:miter lim="800000"/>
            <a:headEnd/>
            <a:tailEnd/>
          </a:ln>
        </p:spPr>
      </p:pic>
      <p:sp>
        <p:nvSpPr>
          <p:cNvPr id="36868" name="Line 6"/>
          <p:cNvSpPr>
            <a:spLocks noChangeShapeType="1"/>
          </p:cNvSpPr>
          <p:nvPr/>
        </p:nvSpPr>
        <p:spPr bwMode="auto">
          <a:xfrm>
            <a:off x="5410200" y="6172200"/>
            <a:ext cx="647700" cy="0"/>
          </a:xfrm>
          <a:prstGeom prst="line">
            <a:avLst/>
          </a:prstGeom>
          <a:noFill/>
          <a:ln w="28575">
            <a:solidFill>
              <a:srgbClr val="99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4"/>
          <p:cNvSpPr txBox="1">
            <a:spLocks noChangeArrowheads="1"/>
          </p:cNvSpPr>
          <p:nvPr/>
        </p:nvSpPr>
        <p:spPr bwMode="auto">
          <a:xfrm>
            <a:off x="900113" y="476250"/>
            <a:ext cx="3825875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5000"/>
              </a:lnSpc>
            </a:pPr>
            <a:r>
              <a:rPr lang="sr-Cyrl-CS" sz="2800">
                <a:solidFill>
                  <a:srgbClr val="003366"/>
                </a:solidFill>
              </a:rPr>
              <a:t>Серија конференција;</a:t>
            </a:r>
          </a:p>
          <a:p>
            <a:pPr>
              <a:lnSpc>
                <a:spcPct val="125000"/>
              </a:lnSpc>
            </a:pPr>
            <a:r>
              <a:rPr lang="sr-Cyrl-CS" sz="2800">
                <a:solidFill>
                  <a:srgbClr val="003366"/>
                </a:solidFill>
              </a:rPr>
              <a:t>Журнали ...</a:t>
            </a:r>
          </a:p>
          <a:p>
            <a:pPr>
              <a:lnSpc>
                <a:spcPct val="125000"/>
              </a:lnSpc>
            </a:pPr>
            <a:endParaRPr lang="sr-Latn-CS" sz="2800">
              <a:solidFill>
                <a:srgbClr val="003366"/>
              </a:solidFill>
            </a:endParaRPr>
          </a:p>
        </p:txBody>
      </p:sp>
      <p:pic>
        <p:nvPicPr>
          <p:cNvPr id="3789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3716338"/>
            <a:ext cx="6999287" cy="262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860800"/>
            <a:ext cx="3962400" cy="876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7893" name="Rectangle 8"/>
          <p:cNvSpPr>
            <a:spLocks noChangeArrowheads="1"/>
          </p:cNvSpPr>
          <p:nvPr/>
        </p:nvSpPr>
        <p:spPr bwMode="auto">
          <a:xfrm>
            <a:off x="971550" y="2133600"/>
            <a:ext cx="6767513" cy="13239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sz="2000" i="1" dirty="0">
                <a:latin typeface="Calibri" pitchFamily="34" charset="0"/>
              </a:rPr>
              <a:t>Journal of</a:t>
            </a:r>
            <a:r>
              <a:rPr lang="en-US" sz="2000" i="1" dirty="0">
                <a:latin typeface="Calibri" pitchFamily="34" charset="0"/>
              </a:rPr>
              <a:t> </a:t>
            </a:r>
            <a:r>
              <a:rPr lang="sr-Latn-CS" sz="2000" i="1" dirty="0">
                <a:latin typeface="Calibri" pitchFamily="34" charset="0"/>
              </a:rPr>
              <a:t>Chemical Information and Computer Sciences</a:t>
            </a:r>
            <a:r>
              <a:rPr lang="sr-Latn-CS" sz="2000" dirty="0">
                <a:latin typeface="Calibri" pitchFamily="34" charset="0"/>
              </a:rPr>
              <a:t>,</a:t>
            </a:r>
            <a:endParaRPr lang="en-US" sz="2000" dirty="0">
              <a:latin typeface="Calibri" pitchFamily="34" charset="0"/>
            </a:endParaRPr>
          </a:p>
          <a:p>
            <a:r>
              <a:rPr lang="sr-Latn-CS" sz="2000" i="1" dirty="0">
                <a:latin typeface="Calibri" pitchFamily="34" charset="0"/>
              </a:rPr>
              <a:t>Analytical Chemistry</a:t>
            </a:r>
            <a:r>
              <a:rPr lang="en-US" sz="2000" i="1" dirty="0">
                <a:latin typeface="Calibri" pitchFamily="34" charset="0"/>
              </a:rPr>
              <a:t>,</a:t>
            </a:r>
          </a:p>
          <a:p>
            <a:r>
              <a:rPr lang="sr-Latn-CS" sz="2000" i="1" dirty="0">
                <a:latin typeface="Calibri" pitchFamily="34" charset="0"/>
              </a:rPr>
              <a:t>Chemometrics and Intelligent</a:t>
            </a:r>
            <a:r>
              <a:rPr lang="en-US" sz="2000" i="1" dirty="0">
                <a:latin typeface="Calibri" pitchFamily="34" charset="0"/>
              </a:rPr>
              <a:t> </a:t>
            </a:r>
            <a:r>
              <a:rPr lang="sr-Latn-CS" sz="2000" i="1" dirty="0">
                <a:latin typeface="Calibri" pitchFamily="34" charset="0"/>
              </a:rPr>
              <a:t>Laboratory Systems</a:t>
            </a:r>
            <a:r>
              <a:rPr lang="en-US" sz="2000" i="1" dirty="0">
                <a:latin typeface="Calibri" pitchFamily="34" charset="0"/>
              </a:rPr>
              <a:t>,</a:t>
            </a:r>
          </a:p>
          <a:p>
            <a:r>
              <a:rPr lang="sr-Latn-CS" sz="2000" i="1" dirty="0">
                <a:latin typeface="Calibri" pitchFamily="34" charset="0"/>
              </a:rPr>
              <a:t>Journal of Chemometrics</a:t>
            </a:r>
            <a:r>
              <a:rPr lang="sr-Latn-CS" sz="2000" dirty="0">
                <a:latin typeface="Calibri" pitchFamily="34" charset="0"/>
              </a:rPr>
              <a:t>,</a:t>
            </a:r>
            <a:r>
              <a:rPr lang="en-US" sz="2000" dirty="0">
                <a:latin typeface="Calibri" pitchFamily="34" charset="0"/>
              </a:rPr>
              <a:t> …</a:t>
            </a:r>
            <a:endParaRPr lang="sr-Latn-CS" sz="2000" dirty="0">
              <a:latin typeface="Calibri" pitchFamily="34" charset="0"/>
            </a:endParaRPr>
          </a:p>
        </p:txBody>
      </p:sp>
      <p:sp>
        <p:nvSpPr>
          <p:cNvPr id="37894" name="Line 9"/>
          <p:cNvSpPr>
            <a:spLocks noChangeShapeType="1"/>
          </p:cNvSpPr>
          <p:nvPr/>
        </p:nvSpPr>
        <p:spPr bwMode="auto">
          <a:xfrm>
            <a:off x="900113" y="4005263"/>
            <a:ext cx="1655762" cy="0"/>
          </a:xfrm>
          <a:prstGeom prst="line">
            <a:avLst/>
          </a:prstGeom>
          <a:noFill/>
          <a:ln w="12700">
            <a:solidFill>
              <a:srgbClr val="99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1146175" y="682625"/>
          <a:ext cx="6908800" cy="5413375"/>
        </p:xfrm>
        <a:graphic>
          <a:graphicData uri="http://schemas.openxmlformats.org/presentationml/2006/ole">
            <p:oleObj spid="_x0000_s2050" name="Document" r:id="rId3" imgW="5738317" imgH="4498664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Latn-CS" sz="4000" b="1" smtClean="0"/>
              <a:t>Zašto nam je potrebna statistika?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8229600" cy="367188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sr-Latn-C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Praćenje stručne i naučne literature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sr-Latn-C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Obrada eksperimentalnih rezultata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sr-Latn-C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</a:t>
            </a:r>
            <a:r>
              <a:rPr lang="sr-Latn-C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sym typeface="Wingdings 3" pitchFamily="18" charset="2"/>
              </a:rPr>
              <a:t>DESKRIPTIVNA STATISTIKA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sr-Latn-C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sym typeface="Wingdings 3" pitchFamily="18" charset="2"/>
              </a:rPr>
              <a:t>Zaključivanje od posebnog ka opštem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sr-Latn-C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sym typeface="Wingdings 3" pitchFamily="18" charset="2"/>
              </a:rPr>
              <a:t>	 INFERENCIJALNA STATISTIKA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sr-Latn-C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sym typeface="Wingdings 3" pitchFamily="18" charset="2"/>
              </a:rPr>
              <a:t>Planiranje istraživanja (eksperimenta)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9980" y="1196752"/>
            <a:ext cx="8914020" cy="502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9809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635896" y="65253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9" descr="grb-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360" y="188640"/>
            <a:ext cx="10652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691680" y="332656"/>
            <a:ext cx="6048672" cy="3847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sr-Cyrl-RS" sz="190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Аутентичност хране – достигнућа </a:t>
            </a:r>
            <a:r>
              <a:rPr lang="sr-Cyrl-CS" sz="190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и</a:t>
            </a:r>
            <a:r>
              <a:rPr lang="sr-Cyrl-RS" sz="190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 изазови аналитичке хемије</a:t>
            </a:r>
            <a:endParaRPr lang="en-US" sz="1900" dirty="0">
              <a:solidFill>
                <a:schemeClr val="tx2">
                  <a:lumMod val="75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3928" y="1196752"/>
            <a:ext cx="5004048" cy="168710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1187624" y="1628800"/>
            <a:ext cx="18619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Резултати</a:t>
            </a:r>
            <a:endParaRPr lang="en-US" sz="28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091675"/>
            <a:ext cx="8244408" cy="2870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http://www.statisticsviews.com/SpringboardWebApp/userfiles/stats/image/IYSTAT%20Logo_300dpi_resized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28384" y="5517232"/>
            <a:ext cx="1115616" cy="134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0" y="6400800"/>
            <a:ext cx="62646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Годишња Скупштина СХД, Београд, 3. април 201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. </a:t>
            </a:r>
            <a:endParaRPr lang="sr-Latn-CS" sz="200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9809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http://www.statisticsviews.com/SpringboardWebApp/userfiles/stats/image/IYSTAT%20Logo_300dpi_resized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8384" y="5517232"/>
            <a:ext cx="1115616" cy="134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635896" y="65253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9" descr="grb-6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188640"/>
            <a:ext cx="10652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691680" y="332656"/>
            <a:ext cx="6048672" cy="3847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sr-Cyrl-RS" sz="190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Аутентичност хране – достигнућа </a:t>
            </a:r>
            <a:r>
              <a:rPr lang="sr-Cyrl-CS" sz="190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и</a:t>
            </a:r>
            <a:r>
              <a:rPr lang="sr-Cyrl-RS" sz="190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 изазови аналитичке хемије</a:t>
            </a:r>
            <a:endParaRPr lang="en-US" sz="1900" dirty="0">
              <a:solidFill>
                <a:schemeClr val="tx2">
                  <a:lumMod val="75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5" cstate="print"/>
          <a:srcRect l="8167" r="7307"/>
          <a:stretch>
            <a:fillRect/>
          </a:stretch>
        </p:blipFill>
        <p:spPr bwMode="auto">
          <a:xfrm>
            <a:off x="1115616" y="1772816"/>
            <a:ext cx="5938838" cy="287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1835696" y="1196752"/>
            <a:ext cx="18619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Резултати</a:t>
            </a:r>
            <a:endParaRPr lang="en-US" sz="28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75656" y="4869160"/>
            <a:ext cx="57259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Златиборски регион: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K, Mg, </a:t>
            </a:r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Cd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Ni</a:t>
            </a:r>
            <a:r>
              <a:rPr lang="sr-Cyrl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и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Cr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83568" y="5589240"/>
            <a:ext cx="69127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1200" dirty="0" smtClean="0">
                <a:latin typeface="Arial" pitchFamily="34" charset="0"/>
                <a:cs typeface="Arial" pitchFamily="34" charset="0"/>
              </a:rPr>
              <a:t>"</a:t>
            </a:r>
            <a:r>
              <a:rPr lang="sl-SI" sz="1200" b="1" dirty="0" smtClean="0">
                <a:latin typeface="Arial" pitchFamily="34" charset="0"/>
                <a:cs typeface="Arial" pitchFamily="34" charset="0"/>
              </a:rPr>
              <a:t>Quality Parameters of Honey as a Tool in Tracing Regional Differences of Serbian Multifloral Honey Using Pattern Recognition Methods</a:t>
            </a:r>
            <a:r>
              <a:rPr lang="en-GB" sz="1200" dirty="0" smtClean="0">
                <a:latin typeface="Arial" pitchFamily="34" charset="0"/>
                <a:cs typeface="Arial" pitchFamily="34" charset="0"/>
              </a:rPr>
              <a:t>" </a:t>
            </a:r>
            <a:r>
              <a:rPr lang="sl-SI" sz="1200" dirty="0" smtClean="0">
                <a:latin typeface="Arial" pitchFamily="34" charset="0"/>
                <a:cs typeface="Arial" pitchFamily="34" charset="0"/>
              </a:rPr>
              <a:t>(by K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sl-SI" sz="1200" dirty="0" smtClean="0">
                <a:latin typeface="Arial" pitchFamily="34" charset="0"/>
                <a:cs typeface="Arial" pitchFamily="34" charset="0"/>
              </a:rPr>
              <a:t>B. Lazarević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 et al.</a:t>
            </a:r>
            <a:r>
              <a:rPr lang="sl-SI" sz="1200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1200" b="1" i="1" dirty="0" smtClean="0">
                <a:latin typeface="Arial" pitchFamily="34" charset="0"/>
                <a:cs typeface="Arial" pitchFamily="34" charset="0"/>
              </a:rPr>
              <a:t>JSCS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, in press</a:t>
            </a:r>
            <a:endParaRPr lang="en-US" sz="12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6400800"/>
            <a:ext cx="62646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Годишња Скупштина СХД, Београд, 3. април 201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. </a:t>
            </a:r>
            <a:endParaRPr lang="sr-Latn-CS" sz="200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029195" cy="676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13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1066800"/>
            <a:ext cx="5029200" cy="5465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0"/>
            <a:ext cx="3103322" cy="987152"/>
          </a:xfrm>
          <a:prstGeom prst="rect">
            <a:avLst/>
          </a:prstGeom>
          <a:noFill/>
          <a:ln w="9525">
            <a:solidFill>
              <a:schemeClr val="tx2">
                <a:lumMod val="5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9809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http://www.statisticsviews.com/SpringboardWebApp/userfiles/stats/image/IYSTAT%20Logo_300dpi_resized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8384" y="5517232"/>
            <a:ext cx="1115616" cy="134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635896" y="65253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9" descr="grb-6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188640"/>
            <a:ext cx="10652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691680" y="332656"/>
            <a:ext cx="6048672" cy="3847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sr-Cyrl-RS" sz="190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Аутентичност хране – достигнућа </a:t>
            </a:r>
            <a:r>
              <a:rPr lang="sr-Cyrl-CS" sz="190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и</a:t>
            </a:r>
            <a:r>
              <a:rPr lang="sr-Cyrl-RS" sz="190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 изазови аналитичке хемије</a:t>
            </a:r>
            <a:endParaRPr lang="en-US" sz="1900" dirty="0">
              <a:solidFill>
                <a:schemeClr val="tx2">
                  <a:lumMod val="75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35696" y="1196752"/>
            <a:ext cx="18619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Резултати</a:t>
            </a:r>
            <a:endParaRPr lang="en-US" sz="28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89" name="Picture 1" descr="C:\Users\user\Documents\MED\Rezultati\Amino_Kiseline\Rad\Najnovije\Figure_2.t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1988840"/>
            <a:ext cx="7344816" cy="3672408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539552" y="5733256"/>
            <a:ext cx="57032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J.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Ke</a:t>
            </a:r>
            <a:r>
              <a:rPr lang="sr-Latn-RS" dirty="0" smtClean="0">
                <a:solidFill>
                  <a:schemeClr val="tx2">
                    <a:lumMod val="50000"/>
                  </a:schemeClr>
                </a:solidFill>
              </a:rPr>
              <a:t>čkeš et al, </a:t>
            </a:r>
            <a:r>
              <a:rPr lang="en-US" i="1" dirty="0" smtClean="0">
                <a:solidFill>
                  <a:schemeClr val="tx2">
                    <a:lumMod val="50000"/>
                  </a:schemeClr>
                </a:solidFill>
              </a:rPr>
              <a:t>J. Sci. Food Agric.</a:t>
            </a:r>
            <a:r>
              <a:rPr lang="sr-Latn-RS" i="1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93(13) 3368-3376 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1547664" y="2924944"/>
            <a:ext cx="504056" cy="43204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6800" y="6400800"/>
            <a:ext cx="62646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Годишња Скупштина СХД, Београд, 3. април 201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. </a:t>
            </a:r>
            <a:endParaRPr lang="sr-Latn-CS" sz="200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9809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635896" y="65253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059832" y="476672"/>
            <a:ext cx="288032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r-Cyrl-R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Форензика хране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Picture 9" descr="grb-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360" y="188640"/>
            <a:ext cx="10652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87624" y="6237312"/>
            <a:ext cx="6840760" cy="4572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sr-Cyrl-RS" sz="16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Априлски дани за наставнике хемије, Београд, 22. април 2014. </a:t>
            </a:r>
            <a:endParaRPr lang="sr-Latn-CS" sz="16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63688" y="1052736"/>
            <a:ext cx="18619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Резултати</a:t>
            </a:r>
            <a:endParaRPr lang="en-US" sz="28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1556792"/>
            <a:ext cx="9144000" cy="2923563"/>
          </a:xfrm>
          <a:prstGeom prst="rect">
            <a:avLst/>
          </a:prstGeom>
          <a:noFill/>
          <a:ln w="9525">
            <a:solidFill>
              <a:schemeClr val="tx2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91680" y="2708920"/>
            <a:ext cx="6705600" cy="1676400"/>
          </a:xfrm>
          <a:prstGeom prst="rect">
            <a:avLst/>
          </a:prstGeom>
          <a:noFill/>
          <a:ln w="9525">
            <a:solidFill>
              <a:schemeClr val="tx2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3568" y="3933056"/>
            <a:ext cx="6477000" cy="1590675"/>
          </a:xfrm>
          <a:prstGeom prst="rect">
            <a:avLst/>
          </a:prstGeom>
          <a:noFill/>
          <a:ln w="9525">
            <a:solidFill>
              <a:schemeClr val="tx2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71800" y="3717032"/>
            <a:ext cx="5229225" cy="2105025"/>
          </a:xfrm>
          <a:prstGeom prst="rect">
            <a:avLst/>
          </a:prstGeom>
          <a:noFill/>
          <a:ln w="9525">
            <a:solidFill>
              <a:schemeClr val="tx2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17" name="Oval 16"/>
          <p:cNvSpPr/>
          <p:nvPr/>
        </p:nvSpPr>
        <p:spPr>
          <a:xfrm>
            <a:off x="827584" y="2564904"/>
            <a:ext cx="2592288" cy="21602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2267744" y="2708920"/>
            <a:ext cx="720080" cy="21602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1259632" y="4005064"/>
            <a:ext cx="720080" cy="14401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347864" y="3717032"/>
            <a:ext cx="864096" cy="14401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3419872" y="4653136"/>
            <a:ext cx="648072" cy="14401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2843808" y="5661248"/>
            <a:ext cx="216024" cy="21602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9809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635896" y="65253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059832" y="476672"/>
            <a:ext cx="288032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r-Cyrl-R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Форензика хране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Picture 9" descr="grb-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360" y="188640"/>
            <a:ext cx="10652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87624" y="6237312"/>
            <a:ext cx="6840760" cy="4572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sr-Cyrl-RS" sz="16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Априлски дани за наставнике хемије, Београд, 22. април 2014. </a:t>
            </a:r>
            <a:endParaRPr lang="sr-Latn-CS" sz="16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75656" y="908720"/>
            <a:ext cx="18619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Резултати</a:t>
            </a:r>
            <a:endParaRPr lang="en-US" sz="28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1676400"/>
            <a:ext cx="8524586" cy="372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Oval 11"/>
          <p:cNvSpPr/>
          <p:nvPr/>
        </p:nvSpPr>
        <p:spPr>
          <a:xfrm rot="3191819">
            <a:off x="2763000" y="2697538"/>
            <a:ext cx="1310747" cy="1987353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3851920" y="4005064"/>
            <a:ext cx="3960440" cy="288032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7740352" y="4149080"/>
            <a:ext cx="792088" cy="288032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4" descr="https://encrypted-tbn2.gstatic.com/images?q=tbn:ANd9GcQgmuNn6fZB6Xgs7c3mOfKKj0Ty5-NHZlfhJMSHKPKgCcHaSQsP_7mRM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3928" y="4293096"/>
            <a:ext cx="1000125" cy="762000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7158" y="357166"/>
            <a:ext cx="5500726" cy="45720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REZULTATI I DISKUSIJA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28596" y="1000108"/>
            <a:ext cx="4643470" cy="457200"/>
          </a:xfrm>
        </p:spPr>
        <p:txBody>
          <a:bodyPr>
            <a:noAutofit/>
          </a:bodyPr>
          <a:lstStyle/>
          <a:p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Sadržaj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monosaharida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u </a:t>
            </a:r>
            <a:r>
              <a:rPr lang="en-US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jezgru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kajsija</a:t>
            </a: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quarter" idx="2"/>
          </p:nvPr>
        </p:nvGraphicFramePr>
        <p:xfrm>
          <a:off x="457201" y="2071677"/>
          <a:ext cx="6758005" cy="4429152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1797949"/>
                <a:gridCol w="1128568"/>
                <a:gridCol w="977621"/>
                <a:gridCol w="1036872"/>
                <a:gridCol w="1036872"/>
                <a:gridCol w="780123"/>
              </a:tblGrid>
              <a:tr h="158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 err="1">
                          <a:latin typeface="Times New Roman" pitchFamily="18" charset="0"/>
                          <a:cs typeface="Times New Roman" pitchFamily="18" charset="0"/>
                        </a:rPr>
                        <a:t>Sadržaj</a:t>
                      </a:r>
                      <a:r>
                        <a:rPr lang="en-US" sz="900" b="1" dirty="0"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en-US" sz="900" b="1" dirty="0" err="1">
                          <a:latin typeface="Times New Roman" pitchFamily="18" charset="0"/>
                          <a:cs typeface="Times New Roman" pitchFamily="18" charset="0"/>
                        </a:rPr>
                        <a:t>μg</a:t>
                      </a:r>
                      <a:r>
                        <a:rPr lang="en-US" sz="900" b="1" dirty="0">
                          <a:latin typeface="Times New Roman" pitchFamily="18" charset="0"/>
                          <a:cs typeface="Times New Roman" pitchFamily="18" charset="0"/>
                        </a:rPr>
                        <a:t>/100 g </a:t>
                      </a:r>
                      <a:r>
                        <a:rPr lang="en-US" sz="900" b="1" dirty="0" err="1">
                          <a:latin typeface="Times New Roman" pitchFamily="18" charset="0"/>
                          <a:cs typeface="Times New Roman" pitchFamily="18" charset="0"/>
                        </a:rPr>
                        <a:t>jezgra</a:t>
                      </a:r>
                      <a:r>
                        <a:rPr lang="en-US" sz="9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900" b="1" dirty="0" err="1">
                          <a:latin typeface="Times New Roman" pitchFamily="18" charset="0"/>
                          <a:cs typeface="Times New Roman" pitchFamily="18" charset="0"/>
                        </a:rPr>
                        <a:t>kajsije</a:t>
                      </a:r>
                      <a:r>
                        <a:rPr lang="en-US" sz="900" b="1" dirty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sz="900" b="1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8184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 err="1">
                          <a:latin typeface="Times New Roman" pitchFamily="18" charset="0"/>
                          <a:cs typeface="Times New Roman" pitchFamily="18" charset="0"/>
                        </a:rPr>
                        <a:t>Sorta</a:t>
                      </a:r>
                      <a:r>
                        <a:rPr lang="en-US" sz="9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900" b="1" dirty="0" err="1">
                          <a:latin typeface="Times New Roman" pitchFamily="18" charset="0"/>
                          <a:cs typeface="Times New Roman" pitchFamily="18" charset="0"/>
                        </a:rPr>
                        <a:t>kajsije</a:t>
                      </a:r>
                      <a:endParaRPr lang="en-US" sz="900" b="1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ctr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 err="1">
                          <a:latin typeface="Times New Roman" pitchFamily="18" charset="0"/>
                          <a:cs typeface="Times New Roman" pitchFamily="18" charset="0"/>
                        </a:rPr>
                        <a:t>Ispitivani</a:t>
                      </a:r>
                      <a:r>
                        <a:rPr lang="en-US" sz="9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900" b="1" dirty="0" err="1">
                          <a:latin typeface="Times New Roman" pitchFamily="18" charset="0"/>
                          <a:cs typeface="Times New Roman" pitchFamily="18" charset="0"/>
                        </a:rPr>
                        <a:t>monosaharidi</a:t>
                      </a:r>
                      <a:endParaRPr lang="en-US" sz="900" b="1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81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 err="1">
                          <a:latin typeface="Times New Roman" pitchFamily="18" charset="0"/>
                          <a:cs typeface="Times New Roman" pitchFamily="18" charset="0"/>
                        </a:rPr>
                        <a:t>Arabinoza</a:t>
                      </a:r>
                      <a:endParaRPr lang="en-US" sz="900" b="1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 err="1">
                          <a:latin typeface="Times New Roman" pitchFamily="18" charset="0"/>
                          <a:cs typeface="Times New Roman" pitchFamily="18" charset="0"/>
                        </a:rPr>
                        <a:t>Fruktoza</a:t>
                      </a:r>
                      <a:endParaRPr lang="en-US" sz="900" b="1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 err="1">
                          <a:latin typeface="Times New Roman" pitchFamily="18" charset="0"/>
                          <a:cs typeface="Times New Roman" pitchFamily="18" charset="0"/>
                        </a:rPr>
                        <a:t>Glukoza</a:t>
                      </a:r>
                      <a:endParaRPr lang="en-US" sz="900" b="1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 err="1">
                          <a:latin typeface="Times New Roman" pitchFamily="18" charset="0"/>
                          <a:cs typeface="Times New Roman" pitchFamily="18" charset="0"/>
                        </a:rPr>
                        <a:t>Ramnoza</a:t>
                      </a:r>
                      <a:endParaRPr lang="en-US" sz="900" b="1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 err="1">
                          <a:latin typeface="Times New Roman" pitchFamily="18" charset="0"/>
                          <a:cs typeface="Times New Roman" pitchFamily="18" charset="0"/>
                        </a:rPr>
                        <a:t>Riboza</a:t>
                      </a:r>
                      <a:endParaRPr lang="en-US" sz="900" b="1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</a:tr>
              <a:tr h="158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5⁄62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0,0204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10,0006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18,6057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0,0057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0,5485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58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1⁄5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0,0419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2,4327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9,8650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0,0030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0,0755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</a:tr>
              <a:tr h="158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Amos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0,0231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1,7453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2,8393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0,0036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0,2098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</a:tr>
              <a:tr h="158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Bella </a:t>
                      </a:r>
                      <a:r>
                        <a:rPr lang="en-US" sz="900" dirty="0" err="1">
                          <a:latin typeface="Times New Roman" pitchFamily="18" charset="0"/>
                          <a:cs typeface="Times New Roman" pitchFamily="18" charset="0"/>
                        </a:rPr>
                        <a:t>di</a:t>
                      </a: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900" dirty="0" err="1">
                          <a:latin typeface="Times New Roman" pitchFamily="18" charset="0"/>
                          <a:cs typeface="Times New Roman" pitchFamily="18" charset="0"/>
                        </a:rPr>
                        <a:t>Imola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0,0041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0,5535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8,2744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0,0038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0,0166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</a:tr>
              <a:tr h="158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Times New Roman" pitchFamily="18" charset="0"/>
                          <a:cs typeface="Times New Roman" pitchFamily="18" charset="0"/>
                        </a:rPr>
                        <a:t>Benmore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0,0825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5,3421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11,6830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0,0039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0,0776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</a:tr>
              <a:tr h="158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Times New Roman" pitchFamily="18" charset="0"/>
                          <a:cs typeface="Times New Roman" pitchFamily="18" charset="0"/>
                        </a:rPr>
                        <a:t>Cegledi</a:t>
                      </a: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900" dirty="0" err="1">
                          <a:latin typeface="Times New Roman" pitchFamily="18" charset="0"/>
                          <a:cs typeface="Times New Roman" pitchFamily="18" charset="0"/>
                        </a:rPr>
                        <a:t>aranji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0,0100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0,7886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0,9651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0,0018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0,0540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</a:tr>
              <a:tr h="158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Times New Roman" pitchFamily="18" charset="0"/>
                          <a:cs typeface="Times New Roman" pitchFamily="18" charset="0"/>
                        </a:rPr>
                        <a:t>Crveni</a:t>
                      </a: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900" dirty="0" err="1">
                          <a:latin typeface="Times New Roman" pitchFamily="18" charset="0"/>
                          <a:cs typeface="Times New Roman" pitchFamily="18" charset="0"/>
                        </a:rPr>
                        <a:t>partizan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0,0058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1,4934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9,4197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0,0067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0,0214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</a:tr>
              <a:tr h="158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Times New Roman" pitchFamily="18" charset="0"/>
                          <a:cs typeface="Times New Roman" pitchFamily="18" charset="0"/>
                        </a:rPr>
                        <a:t>Dačija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0,0115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4,2701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4,4856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0,0020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0,0357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</a:tr>
              <a:tr h="158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Times New Roman" pitchFamily="18" charset="0"/>
                          <a:cs typeface="Times New Roman" pitchFamily="18" charset="0"/>
                        </a:rPr>
                        <a:t>Festivalna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0,0016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0,1601</a:t>
                      </a:r>
                      <a:endParaRPr lang="en-US" sz="900" dirty="0">
                        <a:solidFill>
                          <a:schemeClr val="tx1"/>
                        </a:solidFill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0,1508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0,0008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0,0059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</a:tr>
              <a:tr h="158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Times New Roman" pitchFamily="18" charset="0"/>
                          <a:cs typeface="Times New Roman" pitchFamily="18" charset="0"/>
                        </a:rPr>
                        <a:t>Hargrand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0,0204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2,9322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5,7486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0,0061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0,0907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</a:tr>
              <a:tr h="158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Times New Roman" pitchFamily="18" charset="0"/>
                          <a:cs typeface="Times New Roman" pitchFamily="18" charset="0"/>
                        </a:rPr>
                        <a:t>Harojoy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0,0018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1,3559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1,5612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0,0014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0,0251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</a:tr>
              <a:tr h="158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Times New Roman" pitchFamily="18" charset="0"/>
                          <a:cs typeface="Times New Roman" pitchFamily="18" charset="0"/>
                        </a:rPr>
                        <a:t>Konstinskij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0,0224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5,1212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6,0835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0,0023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0,2234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</a:tr>
              <a:tr h="158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Le 29-27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0,0138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0,8698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5,9512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0,0014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0,0099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</a:tr>
              <a:tr h="158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Times New Roman" pitchFamily="18" charset="0"/>
                          <a:cs typeface="Times New Roman" pitchFamily="18" charset="0"/>
                        </a:rPr>
                        <a:t>Ledana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0,0097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1,1670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9,1416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0,0024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0,0328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</a:tr>
              <a:tr h="158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Times New Roman" pitchFamily="18" charset="0"/>
                          <a:cs typeface="Times New Roman" pitchFamily="18" charset="0"/>
                        </a:rPr>
                        <a:t>Neptun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0,0129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2,9333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4,0682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0,0027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0,0510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</a:tr>
              <a:tr h="158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NJ 55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0,0505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2,1364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8,7357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0,0018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0,1184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</a:tr>
              <a:tr h="158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NJA 2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0,0532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1,5205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8,0896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0,0017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0,1081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</a:tr>
              <a:tr h="158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Times New Roman" pitchFamily="18" charset="0"/>
                          <a:cs typeface="Times New Roman" pitchFamily="18" charset="0"/>
                        </a:rPr>
                        <a:t>Oranžred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0,0004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1,7895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2,5034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0,0023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0,0086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</a:tr>
              <a:tr h="158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Times New Roman" pitchFamily="18" charset="0"/>
                          <a:cs typeface="Times New Roman" pitchFamily="18" charset="0"/>
                        </a:rPr>
                        <a:t>Ruz</a:t>
                      </a: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 de river </a:t>
                      </a:r>
                      <a:r>
                        <a:rPr lang="en-US" sz="900" dirty="0" err="1">
                          <a:latin typeface="Times New Roman" pitchFamily="18" charset="0"/>
                          <a:cs typeface="Times New Roman" pitchFamily="18" charset="0"/>
                        </a:rPr>
                        <a:t>solta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0,0053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2,6135</a:t>
                      </a:r>
                      <a:endParaRPr lang="en-US" sz="900">
                        <a:solidFill>
                          <a:schemeClr val="tx1"/>
                        </a:solidFill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9,0142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0,0041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0,0130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</a:tr>
              <a:tr h="158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Times New Roman" pitchFamily="18" charset="0"/>
                          <a:cs typeface="Times New Roman" pitchFamily="18" charset="0"/>
                        </a:rPr>
                        <a:t>Silistrenska</a:t>
                      </a: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900" dirty="0" err="1">
                          <a:latin typeface="Times New Roman" pitchFamily="18" charset="0"/>
                          <a:cs typeface="Times New Roman" pitchFamily="18" charset="0"/>
                        </a:rPr>
                        <a:t>kompotna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0,0020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2,4205</a:t>
                      </a:r>
                      <a:endParaRPr lang="en-US" sz="900" dirty="0">
                        <a:solidFill>
                          <a:schemeClr val="tx1"/>
                        </a:solidFill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1,3006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0,0059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0,0020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158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Silverkot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0,0103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7,1472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7,4559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0,0025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0,0137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</a:tr>
              <a:tr h="158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Sundrop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0,0029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1,3831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8,3270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0,0033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0,0093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</a:tr>
              <a:tr h="158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Times New Roman" pitchFamily="18" charset="0"/>
                          <a:cs typeface="Times New Roman" pitchFamily="18" charset="0"/>
                        </a:rPr>
                        <a:t>Tomkot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0,0007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2,4313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4,8677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0,0331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0,0090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</a:tr>
              <a:tr h="158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Velikij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0,0086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5,0733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5,8902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0,0029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0,0422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</a:tr>
              <a:tr h="158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Times New Roman" pitchFamily="18" charset="0"/>
                          <a:cs typeface="Times New Roman" pitchFamily="18" charset="0"/>
                        </a:rPr>
                        <a:t>Vognik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0,0018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1,2199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1,3439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0,0005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0,0123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</a:tr>
            </a:tbl>
          </a:graphicData>
        </a:graphic>
      </p:graphicFrame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357158" y="1714488"/>
            <a:ext cx="606929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Sadržaj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(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μ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g/100 g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jezgra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)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ispitivanih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monosaharida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u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jezgrima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analiziranih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sorti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kajsija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472" y="357166"/>
            <a:ext cx="5357850" cy="466708"/>
          </a:xfrm>
        </p:spPr>
        <p:txBody>
          <a:bodyPr>
            <a:noAutofit/>
          </a:bodyPr>
          <a:lstStyle/>
          <a:p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Sadržaj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disaharida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u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jezgru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kajsije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1142984"/>
            <a:ext cx="583845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Sadržaj (μg/100 g jezgra) ispitivanih disaharida u jezgrima analiziranih sorti kajsija.</a:t>
            </a:r>
            <a:endParaRPr kumimoji="0" lang="de-D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2"/>
          </p:nvPr>
        </p:nvGraphicFramePr>
        <p:xfrm>
          <a:off x="457200" y="1857370"/>
          <a:ext cx="6900882" cy="4572025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1588886"/>
                <a:gridCol w="807909"/>
                <a:gridCol w="1494629"/>
                <a:gridCol w="717018"/>
                <a:gridCol w="767512"/>
                <a:gridCol w="686722"/>
                <a:gridCol w="838206"/>
              </a:tblGrid>
              <a:tr h="158332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ctr"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sr-Latn-RS" sz="10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ad</a:t>
                      </a:r>
                      <a:r>
                        <a:rPr lang="en-US" sz="100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ržaj</a:t>
                      </a:r>
                      <a:r>
                        <a:rPr lang="en-US" sz="10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0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el-GR" sz="10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μ</a:t>
                      </a:r>
                      <a:r>
                        <a:rPr lang="en-US" sz="10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g/100 g </a:t>
                      </a:r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jezgra</a:t>
                      </a:r>
                      <a:r>
                        <a:rPr lang="en-US" sz="10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kajsije</a:t>
                      </a:r>
                      <a:r>
                        <a:rPr lang="en-US" sz="10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8332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Sorta</a:t>
                      </a:r>
                      <a:r>
                        <a:rPr lang="en-US" sz="10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kajsije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ctr"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latin typeface="Times New Roman" pitchFamily="18" charset="0"/>
                          <a:cs typeface="Times New Roman" pitchFamily="18" charset="0"/>
                        </a:rPr>
                        <a:t>Ispitivani disaharidi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70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Izomaltoza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Gentiobioza</a:t>
                      </a:r>
                      <a:r>
                        <a:rPr lang="en-US" sz="10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+ </a:t>
                      </a:r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Turanoza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Maltoza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Melibioza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Saharoza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Trehaloza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</a:tr>
              <a:tr h="15833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5⁄62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0,0016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0,3324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0,7648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0,0219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11,2364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0,6422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5833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1⁄5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0,0001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0,0270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0,9495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0,0047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11,2812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0,0132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</a:tr>
              <a:tr h="15833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Amos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0,0000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0,3002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1,9683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0,0199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15,1527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0,2506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</a:tr>
              <a:tr h="15833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Bella di Imola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0,0002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0,0208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1,2095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0,0079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7,3829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0,0788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</a:tr>
              <a:tr h="15833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Benmore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0,0076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0,4892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4,9857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0,0007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12,6685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0,0605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</a:tr>
              <a:tr h="15833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Cegledi aranji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0,0007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0,0570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0,6072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0,0039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6,5008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0,0496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</a:tr>
              <a:tr h="15833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Crveni partizan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0,0005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0,2707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3,7860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0,0086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11,4484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0,0563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</a:tr>
              <a:tr h="15833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Dačija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0,0008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0,0855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2,2644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0,0034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7,1391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0,1066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</a:tr>
              <a:tr h="15833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Festivalna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0,0002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0,0189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0,3381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0,0005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4,2569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0,0207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</a:tr>
              <a:tr h="15833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Hargrand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0,0008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0,4732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7,1045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0,0344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14,0572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0,0473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</a:tr>
              <a:tr h="15833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Harojoy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0,0003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0,7487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1,0852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0,0023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5,4837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0,0316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</a:tr>
              <a:tr h="15833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Konstinskij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0,0007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0,2671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1,1613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0,0096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12,3831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0,0336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</a:tr>
              <a:tr h="15833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Le 29-27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0,0003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0,0216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1,0830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0,0014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8,4453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0,0020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15833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Ledana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0,0019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0,0278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2,6020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0,0051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7,4804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0,0690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</a:tr>
              <a:tr h="15833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Neptun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0,0004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0,1571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1,6657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0,0061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7,3229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0,0529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</a:tr>
              <a:tr h="15833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NJ 55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0,0006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0,0394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0,7464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0,0009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7,0436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0,1637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</a:tr>
              <a:tr h="15833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NJA 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0,0002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0,0906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1,3714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0,0014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7,7401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0,0726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</a:tr>
              <a:tr h="15833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Oranžred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0,0009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0,0975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0,5622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0,0043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2,6718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0,0656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</a:tr>
              <a:tr h="15833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Ruz de river solta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0,0003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0,0069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0,3341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0,0061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7,4120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0,0932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</a:tr>
              <a:tr h="15833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Silistrenska kompotna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0,000003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0,0430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2,3039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0,0030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5,0558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0,0194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</a:tr>
              <a:tr h="15833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Silverkot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0,0007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0,0509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1,7040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0,0050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3,4817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0,0466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</a:tr>
              <a:tr h="15833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Sundrop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0,0008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0,0294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0,9075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0,0071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10,6744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0,0878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</a:tr>
              <a:tr h="15833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Tomkot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0,0012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0,0474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0,6486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0,0091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1,9673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0,0395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</a:tr>
              <a:tr h="15833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Velikij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0,0007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0,1952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2,9000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0,0103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11,1284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0,0403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</a:tr>
              <a:tr h="15833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Vognik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0,0002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0,0269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2,3798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0,0007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3,4702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0,0408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472" y="357166"/>
            <a:ext cx="5786478" cy="457200"/>
          </a:xfrm>
        </p:spPr>
        <p:txBody>
          <a:bodyPr>
            <a:normAutofit/>
          </a:bodyPr>
          <a:lstStyle/>
          <a:p>
            <a:pPr algn="l"/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Sadržaj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trisaharida</a:t>
            </a:r>
            <a:r>
              <a:rPr lang="sr-Latn-R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u jezgru kajsije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quarter" idx="2"/>
          </p:nvPr>
        </p:nvGraphicFramePr>
        <p:xfrm>
          <a:off x="428596" y="1857364"/>
          <a:ext cx="6786610" cy="4448864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1643074"/>
                <a:gridCol w="1708442"/>
                <a:gridCol w="1165927"/>
                <a:gridCol w="1040557"/>
                <a:gridCol w="1228610"/>
              </a:tblGrid>
              <a:tr h="142876"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Sadržaj</a:t>
                      </a:r>
                      <a:r>
                        <a:rPr lang="en-US" sz="10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el-GR" sz="10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μ</a:t>
                      </a:r>
                      <a:r>
                        <a:rPr lang="en-US" sz="10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g/100 g </a:t>
                      </a:r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jezgra</a:t>
                      </a:r>
                      <a:r>
                        <a:rPr lang="en-US" sz="10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kajsije</a:t>
                      </a:r>
                      <a:r>
                        <a:rPr lang="en-US" sz="10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5633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Sorta</a:t>
                      </a:r>
                      <a:r>
                        <a:rPr lang="en-US" sz="10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kajsije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ctr"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latin typeface="Times New Roman" pitchFamily="18" charset="0"/>
                          <a:cs typeface="Times New Roman" pitchFamily="18" charset="0"/>
                        </a:rPr>
                        <a:t>Ispitivani trisaharidi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56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Izomaltotrioza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Maltotrioza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Melezitoza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Panoza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</a:tr>
              <a:tr h="155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5⁄62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0,2504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0,0244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0,0545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0,0684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</a:tr>
              <a:tr h="155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1⁄5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0,2663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0,0499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0,0580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0,1576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</a:tr>
              <a:tr h="155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Amos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0,0408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0,0294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0,0176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0,2064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55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Bella di Imola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0,0999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0,0631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0,0545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0,0494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</a:tr>
              <a:tr h="155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Benmore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0,0947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0,0236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0,0782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0,0186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</a:tr>
              <a:tr h="155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Cegledi aranji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0,0855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0,0073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0,0320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0,0836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</a:tr>
              <a:tr h="155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Crveni partizan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0,1221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0,0117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0,0554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0,0360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</a:tr>
              <a:tr h="155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Dačija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0,0646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0,0106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0,0171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0,0036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</a:tr>
              <a:tr h="155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Festivalna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0,0151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0,0029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0,0111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0,0360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</a:tr>
              <a:tr h="155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Hargrand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0,1426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0,0349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0,0807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0,0086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</a:tr>
              <a:tr h="155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Harojoy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0,0245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0,0191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0,0245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0,0217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</a:tr>
              <a:tr h="155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Konstinskij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0,3256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0,0345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0,0094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0,0605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</a:tr>
              <a:tr h="155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Le 29-27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0,0573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0,0492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0,0367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0,0284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</a:tr>
              <a:tr h="155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Ledana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>
                    <a:lnR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0,0093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0,0174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>
                    <a:lnL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0,0676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0,0666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</a:tr>
              <a:tr h="155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Neptun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0,1263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>
                    <a:lnT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0,0329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0,0240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0,0877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</a:tr>
              <a:tr h="155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NJ 55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0,1323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0,0421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0,0680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0,0833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</a:tr>
              <a:tr h="155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NJA 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0,1648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0,0407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0,0889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0,1450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</a:tr>
              <a:tr h="155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Oranžred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0,0006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0,0000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0,1141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0,0000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</a:tr>
              <a:tr h="155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Ruz de river solta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0,0562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0,0543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0,0379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0,0381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</a:tr>
              <a:tr h="155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Silistrenska kompotna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0,0219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0,0141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0,0151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0,0020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155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Silverkot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0,0386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0,1730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0,0135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0,0212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</a:tr>
              <a:tr h="155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Sundrop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0,1028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0,0410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0,0354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0,0532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</a:tr>
              <a:tr h="155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Tomkot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0,0621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0,0049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0,0257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0,0021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</a:tr>
              <a:tr h="155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Velikij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0,0739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0,0311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0,0350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0,0231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</a:tr>
              <a:tr h="155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Vognik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0,0801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0,0072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0,0403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0,0671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</a:tr>
            </a:tbl>
          </a:graphicData>
        </a:graphic>
      </p:graphicFrame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357158" y="1285860"/>
            <a:ext cx="585609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Sadržaj (μg/100 g jezgra) ispitivanih trisaharida u jezgrima analiziranih sorti kajsija.</a:t>
            </a:r>
            <a:endParaRPr kumimoji="0" lang="de-D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034" y="357166"/>
            <a:ext cx="6929486" cy="500066"/>
          </a:xfrm>
        </p:spPr>
        <p:txBody>
          <a:bodyPr>
            <a:noAutofit/>
          </a:bodyPr>
          <a:lstStyle/>
          <a:p>
            <a:pPr algn="l"/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Sadržaj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viših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oligosaharida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u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jezgru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kajsije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0" y="1428736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Sadržaj (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μ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g/100 g jezgra) ispitivanih vi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MS Mincho" pitchFamily="49" charset="-128"/>
                <a:cs typeface="Times New Roman" pitchFamily="18" charset="0"/>
              </a:rPr>
              <a:t>š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ih oligosaharida u jezgrima analiziranih sorti kajsija.</a:t>
            </a:r>
            <a:endParaRPr kumimoji="0" lang="de-D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2"/>
          </p:nvPr>
        </p:nvGraphicFramePr>
        <p:xfrm>
          <a:off x="457200" y="2108957"/>
          <a:ext cx="6400817" cy="4115332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1527914"/>
                <a:gridCol w="1145935"/>
                <a:gridCol w="1135226"/>
                <a:gridCol w="1338710"/>
                <a:gridCol w="1253032"/>
              </a:tblGrid>
              <a:tr h="136831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Sadržaj</a:t>
                      </a:r>
                      <a:r>
                        <a:rPr lang="en-US" sz="10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el-GR" sz="10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μ</a:t>
                      </a:r>
                      <a:r>
                        <a:rPr lang="en-US" sz="10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g/100 g </a:t>
                      </a:r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jezgra</a:t>
                      </a:r>
                      <a:r>
                        <a:rPr lang="en-US" sz="10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kajsije</a:t>
                      </a:r>
                      <a:r>
                        <a:rPr lang="en-US" sz="10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36831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Sorta</a:t>
                      </a:r>
                      <a:r>
                        <a:rPr lang="en-US" sz="10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kajsije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ctr"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Ispitivani</a:t>
                      </a:r>
                      <a:r>
                        <a:rPr lang="en-US" sz="10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viši</a:t>
                      </a:r>
                      <a:r>
                        <a:rPr lang="en-US" sz="10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oligosaharidi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368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Maltotetraoza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Maltopentaoza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Maltoheksaoza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Maltoheptaoza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</a:tr>
              <a:tr h="136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5⁄62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0,2135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0,0305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0,0524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0,0118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</a:tr>
              <a:tr h="136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1⁄5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0,0279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0,0671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0,1720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0,0185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</a:tr>
              <a:tr h="136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Amos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0,0303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0,0114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0,0445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0,0363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</a:tr>
              <a:tr h="136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Bella di Imola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0,0063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0,0541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0,0122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0,1293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36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Benmore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0,0053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0,0106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0,0090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0,0129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</a:tr>
              <a:tr h="136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Cegledi aranji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0,0125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0,0062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0,0110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0,0021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</a:tr>
              <a:tr h="136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Crveni partizan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0,0082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0,0100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0,0015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0,0123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</a:tr>
              <a:tr h="136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Dačija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0,0156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0,0034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0,0102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0,0102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</a:tr>
              <a:tr h="136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Festivalna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0,0058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0,0042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0,0035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0,0033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</a:tr>
              <a:tr h="136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Hargrand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0,0539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0,0099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0,0609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0,0095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</a:tr>
              <a:tr h="136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Harojoy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0,0042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0,0021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0,0033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0,0019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</a:tr>
              <a:tr h="136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Konstinskij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0,0393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0,0107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0,0272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0,0015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</a:tr>
              <a:tr h="136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Le 29-27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0,0569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0,0001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0,0019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0,0004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</a:tr>
              <a:tr h="136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Ledana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0,0198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0,0214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0,1573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0,0127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</a:tr>
              <a:tr h="136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Neptun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0,0097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0,0262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0,0114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0,0171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</a:tr>
              <a:tr h="136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NJ 55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0,1055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0,0699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0,1243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0,0360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</a:tr>
              <a:tr h="136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NJA 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0,0562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0,0881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0,0400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0,0059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</a:tr>
              <a:tr h="136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Ruz</a:t>
                      </a:r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de river </a:t>
                      </a:r>
                      <a:r>
                        <a:rPr lang="en-US" sz="100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solta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0,0421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0,0379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0,0027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0,0018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</a:tr>
              <a:tr h="13926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Silistrenska</a:t>
                      </a:r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00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kompotna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0,0063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0,0020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0,0016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0,0000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136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Silverkot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0,0082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0,0360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0,0012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0,0001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</a:tr>
              <a:tr h="136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Sundrop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0,0774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0,0047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0,0322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0,0054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</a:tr>
              <a:tr h="136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Tomkot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0,0085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0,0079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0,0092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0,0051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</a:tr>
              <a:tr h="136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Velikij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0,0072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0,0042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0,0034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0,0119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472" y="357166"/>
            <a:ext cx="5643602" cy="457200"/>
          </a:xfrm>
        </p:spPr>
        <p:txBody>
          <a:bodyPr>
            <a:noAutofit/>
          </a:bodyPr>
          <a:lstStyle/>
          <a:p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Sadržaj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šećernih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alkohola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u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jezgru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kajsije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quarter" idx="2"/>
          </p:nvPr>
        </p:nvGraphicFramePr>
        <p:xfrm>
          <a:off x="1643042" y="1714488"/>
          <a:ext cx="4429157" cy="4799859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1271120"/>
                <a:gridCol w="1934366"/>
                <a:gridCol w="1223671"/>
              </a:tblGrid>
              <a:tr h="301497"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Sadržaj</a:t>
                      </a:r>
                      <a:r>
                        <a:rPr lang="en-US" sz="105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el-GR" sz="105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μ</a:t>
                      </a:r>
                      <a:r>
                        <a:rPr lang="en-US" sz="105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g/100 g </a:t>
                      </a:r>
                      <a:r>
                        <a:rPr lang="en-US" sz="105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jezgra</a:t>
                      </a:r>
                      <a:r>
                        <a:rPr lang="en-US" sz="105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05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kajsije</a:t>
                      </a:r>
                      <a:r>
                        <a:rPr lang="en-US" sz="105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069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05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Sort</a:t>
                      </a:r>
                      <a:r>
                        <a:rPr lang="sr-Latn-RS" sz="105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a </a:t>
                      </a:r>
                      <a:r>
                        <a:rPr lang="en-US" sz="105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kajsije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5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Ispitivani</a:t>
                      </a:r>
                      <a:r>
                        <a:rPr lang="en-US" sz="105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05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šećerni</a:t>
                      </a:r>
                      <a:r>
                        <a:rPr lang="en-US" sz="105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05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alkoholi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06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Galaktitol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Sorbitol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</a:tr>
              <a:tr h="1606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5⁄62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0,0423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1,8479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</a:tr>
              <a:tr h="1606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1⁄5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0,0038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1,6929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</a:tr>
              <a:tr h="1606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Amos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0,0732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1,3718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</a:tr>
              <a:tr h="1606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Bella di Imola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0,0285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1,0709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</a:tr>
              <a:tr h="1606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Benmore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0,0511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2,3348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606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Cegledi aranji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0,3245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0,6508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</a:tr>
              <a:tr h="1606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Crveni partizan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0,1777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0,6779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</a:tr>
              <a:tr h="1606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Dačija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0,0540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2,0352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</a:tr>
              <a:tr h="1606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Festivalna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0,0120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0,6163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</a:tr>
              <a:tr h="1606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Hargrand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0,0630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2,1409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</a:tr>
              <a:tr h="1606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Harojoy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0,0170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1,4788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</a:tr>
              <a:tr h="1606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Konstinskij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0,0764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2,2100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</a:tr>
              <a:tr h="1606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Le 29-27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0,0287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0,9258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</a:tr>
              <a:tr h="1606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Ledana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0,0516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1,5138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</a:tr>
              <a:tr h="1606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Neptun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0,0354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2,2243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</a:tr>
              <a:tr h="1606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NJ 55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0,0123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1,5963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</a:tr>
              <a:tr h="1606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NJA 2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0,0370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1,3517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</a:tr>
              <a:tr h="1606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Oranžred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0,0119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1,1138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</a:tr>
              <a:tr h="1606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Ruz de river solta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0,0356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0,6015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163879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Silistrenska kompotna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0,0253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1,1853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</a:tr>
              <a:tr h="1606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Silverkot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0,0592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1,0689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</a:tr>
              <a:tr h="1606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Sundrop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0,0231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0,7922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</a:tr>
              <a:tr h="1606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Tomkot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0,0256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0,9246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</a:tr>
              <a:tr h="1606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Velikij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0,0711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1,4459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</a:tr>
              <a:tr h="1606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Vognik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0,0101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0,8084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642910" y="1285860"/>
            <a:ext cx="72866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12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adržaj </a:t>
            </a:r>
            <a:r>
              <a:rPr lang="de-DE" sz="1200" dirty="0">
                <a:latin typeface="Times New Roman" pitchFamily="18" charset="0"/>
                <a:cs typeface="Times New Roman" pitchFamily="18" charset="0"/>
              </a:rPr>
              <a:t>(μg/100 g 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jezgra)</a:t>
            </a:r>
            <a:r>
              <a:rPr lang="sr-Latn-RS" sz="1200" dirty="0" smtClean="0">
                <a:latin typeface="Times New Roman" pitchFamily="18" charset="0"/>
                <a:cs typeface="Times New Roman" pitchFamily="18" charset="0"/>
              </a:rPr>
              <a:t> šećernih alkohola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dirty="0">
                <a:latin typeface="Times New Roman" pitchFamily="18" charset="0"/>
                <a:cs typeface="Times New Roman" pitchFamily="18" charset="0"/>
              </a:rPr>
              <a:t>u jezgrima ispitivanih sorti kajsija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571472" y="642918"/>
            <a:ext cx="4257676" cy="457200"/>
          </a:xfrm>
        </p:spPr>
        <p:txBody>
          <a:bodyPr>
            <a:noAutofit/>
          </a:bodyPr>
          <a:lstStyle/>
          <a:p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Rezultati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klasterske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analize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8" descr="C:\Users\Jelena\Desktop\slike\Cluster analysis.t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2000240"/>
            <a:ext cx="5143536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1071538" y="5072074"/>
            <a:ext cx="60722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Dendrogram na osnovu koncentracije sećera u jezgrima ispitivanih sorti kajsija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Latn-CS" sz="4000" b="1" dirty="0" smtClean="0">
                <a:solidFill>
                  <a:srgbClr val="002060"/>
                </a:solidFill>
              </a:rPr>
              <a:t>LITERATURA</a:t>
            </a:r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>
            <p:ph idx="1"/>
          </p:nvPr>
        </p:nvGraphicFramePr>
        <p:xfrm>
          <a:off x="523875" y="1481138"/>
          <a:ext cx="7905750" cy="4846637"/>
        </p:xfrm>
        <a:graphic>
          <a:graphicData uri="http://schemas.openxmlformats.org/presentationml/2006/ole">
            <p:oleObj spid="_x0000_s4098" name="Document" r:id="rId3" imgW="5255873" imgH="3223310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pPr eaLnBrk="1" hangingPunct="1"/>
            <a:r>
              <a:rPr lang="sr-Latn-CS" sz="2800" dirty="0" smtClean="0">
                <a:solidFill>
                  <a:srgbClr val="002060"/>
                </a:solidFill>
                <a:latin typeface="Times New Roman" pitchFamily="18" charset="0"/>
              </a:rPr>
              <a:t>ZNAČAJNE CIFRE</a:t>
            </a:r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>
            <p:ph idx="1"/>
          </p:nvPr>
        </p:nvGraphicFramePr>
        <p:xfrm>
          <a:off x="1460500" y="1146175"/>
          <a:ext cx="6251575" cy="5370513"/>
        </p:xfrm>
        <a:graphic>
          <a:graphicData uri="http://schemas.openxmlformats.org/presentationml/2006/ole">
            <p:oleObj spid="_x0000_s5122" name="Document" r:id="rId3" imgW="5961398" imgH="5121578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116013" y="908050"/>
            <a:ext cx="7354887" cy="4530725"/>
          </a:xfrm>
        </p:spPr>
        <p:txBody>
          <a:bodyPr/>
          <a:lstStyle/>
          <a:p>
            <a:pPr eaLnBrk="1" hangingPunct="1">
              <a:defRPr/>
            </a:pPr>
            <a:r>
              <a:rPr lang="sr-Latn-CS" sz="28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Apsolutna i relativna nesigurnost</a:t>
            </a:r>
          </a:p>
          <a:p>
            <a:pPr eaLnBrk="1" hangingPunct="1">
              <a:defRPr/>
            </a:pPr>
            <a:endParaRPr lang="sr-Latn-CS" sz="24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pl-PL" sz="28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Rezultate merenja (analize) treba izražavati samo značajnim ciframa</a:t>
            </a:r>
            <a:r>
              <a:rPr lang="sr-Latn-CS" sz="2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>
            <p:ph sz="half" idx="4294967295"/>
          </p:nvPr>
        </p:nvGraphicFramePr>
        <p:xfrm>
          <a:off x="1193800" y="3141663"/>
          <a:ext cx="6416675" cy="3149600"/>
        </p:xfrm>
        <a:graphic>
          <a:graphicData uri="http://schemas.openxmlformats.org/presentationml/2006/ole">
            <p:oleObj spid="_x0000_s6146" name="Document" r:id="rId3" imgW="5372623" imgH="2637123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1143000"/>
          </a:xfrm>
        </p:spPr>
        <p:txBody>
          <a:bodyPr/>
          <a:lstStyle/>
          <a:p>
            <a:pPr eaLnBrk="1" hangingPunct="1"/>
            <a:r>
              <a:rPr lang="sr-Latn-CS" sz="2800" dirty="0" smtClean="0">
                <a:solidFill>
                  <a:srgbClr val="002060"/>
                </a:solidFill>
                <a:latin typeface="Times New Roman" pitchFamily="18" charset="0"/>
              </a:rPr>
              <a:t>ZAOKRUGLJIVANJE BROJEVA</a:t>
            </a:r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>
            <p:ph idx="1"/>
          </p:nvPr>
        </p:nvGraphicFramePr>
        <p:xfrm>
          <a:off x="982663" y="1196975"/>
          <a:ext cx="6732587" cy="4960938"/>
        </p:xfrm>
        <a:graphic>
          <a:graphicData uri="http://schemas.openxmlformats.org/presentationml/2006/ole">
            <p:oleObj spid="_x0000_s7170" name="Document" r:id="rId3" imgW="5380526" imgH="3963246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5"/>
          <p:cNvSpPr>
            <a:spLocks noChangeArrowheads="1"/>
          </p:cNvSpPr>
          <p:nvPr/>
        </p:nvSpPr>
        <p:spPr bwMode="auto">
          <a:xfrm>
            <a:off x="928688" y="1714500"/>
            <a:ext cx="6596062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t-PT" sz="2800">
                <a:latin typeface="Times New Roman" pitchFamily="18" charset="0"/>
                <a:cs typeface="Times New Roman" pitchFamily="18" charset="0"/>
              </a:rPr>
              <a:t>Primer. </a:t>
            </a:r>
            <a:endParaRPr lang="en-US" sz="280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pt-PT" sz="2800">
                <a:latin typeface="Times New Roman" pitchFamily="18" charset="0"/>
                <a:cs typeface="Times New Roman" pitchFamily="18" charset="0"/>
              </a:rPr>
              <a:t>Zaokrugliti na tri decimale sledeće brojeve: </a:t>
            </a:r>
          </a:p>
          <a:p>
            <a:pPr algn="just">
              <a:lnSpc>
                <a:spcPct val="120000"/>
              </a:lnSpc>
            </a:pPr>
            <a:r>
              <a:rPr lang="pt-PT" sz="2800">
                <a:latin typeface="Times New Roman" pitchFamily="18" charset="0"/>
                <a:cs typeface="Times New Roman" pitchFamily="18" charset="0"/>
              </a:rPr>
              <a:t>2,97628; 0,0175; 1,436501; 6,7185; 4,9996. </a:t>
            </a:r>
          </a:p>
          <a:p>
            <a:pPr algn="just">
              <a:lnSpc>
                <a:spcPct val="120000"/>
              </a:lnSpc>
            </a:pPr>
            <a:endParaRPr lang="pt-PT" sz="28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pl-PL" sz="4000" b="1" i="1" smtClean="0"/>
              <a:t>nikada</a:t>
            </a:r>
            <a:r>
              <a:rPr lang="pl-PL" sz="4000" b="1" smtClean="0"/>
              <a:t> se zaokrugljivanje ne vrši sekvencijalno</a:t>
            </a:r>
            <a:endParaRPr lang="sr-Latn-CS" sz="4000" b="1" smtClean="0"/>
          </a:p>
        </p:txBody>
      </p:sp>
      <p:graphicFrame>
        <p:nvGraphicFramePr>
          <p:cNvPr id="8194" name="Object 3"/>
          <p:cNvGraphicFramePr>
            <a:graphicFrameLocks noChangeAspect="1"/>
          </p:cNvGraphicFramePr>
          <p:nvPr>
            <p:ph idx="1"/>
          </p:nvPr>
        </p:nvGraphicFramePr>
        <p:xfrm>
          <a:off x="987425" y="2511425"/>
          <a:ext cx="7213600" cy="3482975"/>
        </p:xfrm>
        <a:graphic>
          <a:graphicData uri="http://schemas.openxmlformats.org/presentationml/2006/ole">
            <p:oleObj spid="_x0000_s8194" name="Document" r:id="rId3" imgW="7060638" imgH="3080724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977900" y="1130300"/>
          <a:ext cx="6972300" cy="3019425"/>
        </p:xfrm>
        <a:graphic>
          <a:graphicData uri="http://schemas.openxmlformats.org/presentationml/2006/ole">
            <p:oleObj spid="_x0000_s9218" name="Document" r:id="rId3" imgW="5360768" imgH="1833816" progId="Word.Document.8">
              <p:embed/>
            </p:oleObj>
          </a:graphicData>
        </a:graphic>
      </p:graphicFrame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1044575" y="4368800"/>
          <a:ext cx="6967538" cy="1955800"/>
        </p:xfrm>
        <a:graphic>
          <a:graphicData uri="http://schemas.openxmlformats.org/presentationml/2006/ole">
            <p:oleObj spid="_x0000_s9219" name="Document" r:id="rId4" imgW="5369749" imgH="1454306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1041400" y="1054100"/>
          <a:ext cx="7543800" cy="3814763"/>
        </p:xfrm>
        <a:graphic>
          <a:graphicData uri="http://schemas.openxmlformats.org/presentationml/2006/ole">
            <p:oleObj spid="_x0000_s10242" name="Document" r:id="rId3" imgW="5390377" imgH="3095169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1692275" y="1052513"/>
          <a:ext cx="5189538" cy="4497387"/>
        </p:xfrm>
        <a:graphic>
          <a:graphicData uri="http://schemas.openxmlformats.org/presentationml/2006/ole">
            <p:oleObj spid="_x0000_s11266" name="Document" r:id="rId3" imgW="5262339" imgH="4571397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4"/>
          <p:cNvSpPr>
            <a:spLocks noChangeArrowheads="1"/>
          </p:cNvSpPr>
          <p:nvPr/>
        </p:nvSpPr>
        <p:spPr bwMode="auto">
          <a:xfrm>
            <a:off x="1331913" y="1052513"/>
            <a:ext cx="6916737" cy="215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57200" algn="just">
              <a:lnSpc>
                <a:spcPct val="130000"/>
              </a:lnSpc>
            </a:pPr>
            <a:r>
              <a:rPr lang="sl-SI" sz="2600">
                <a:cs typeface="Times New Roman" pitchFamily="18" charset="0"/>
              </a:rPr>
              <a:t>128,6 : 0,069 = 1863,768116</a:t>
            </a:r>
            <a:endParaRPr lang="sr-Latn-CS" sz="2600"/>
          </a:p>
          <a:p>
            <a:pPr indent="457200" algn="just" eaLnBrk="0" hangingPunct="0">
              <a:lnSpc>
                <a:spcPct val="130000"/>
              </a:lnSpc>
            </a:pPr>
            <a:r>
              <a:rPr lang="sl-SI" sz="2600">
                <a:cs typeface="Times New Roman" pitchFamily="18" charset="0"/>
              </a:rPr>
              <a:t>1863,768116 · 0,014 = 26 </a:t>
            </a:r>
            <a:r>
              <a:rPr lang="sl-SI" sz="26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</a:t>
            </a:r>
            <a:r>
              <a:rPr lang="sl-SI" sz="2600">
                <a:cs typeface="Times New Roman" pitchFamily="18" charset="0"/>
              </a:rPr>
              <a:t> </a:t>
            </a:r>
            <a:endParaRPr lang="sl-SI" sz="2600"/>
          </a:p>
          <a:p>
            <a:pPr indent="457200" algn="just" eaLnBrk="0" hangingPunct="0">
              <a:lnSpc>
                <a:spcPct val="130000"/>
              </a:lnSpc>
            </a:pPr>
            <a:r>
              <a:rPr lang="sl-SI" sz="2600">
                <a:cs typeface="Times New Roman" pitchFamily="18" charset="0"/>
              </a:rPr>
              <a:t>nesigurnost na mestu desetica </a:t>
            </a:r>
            <a:endParaRPr lang="sl-SI" sz="2600"/>
          </a:p>
          <a:p>
            <a:pPr indent="457200" algn="just" eaLnBrk="0" hangingPunct="0">
              <a:lnSpc>
                <a:spcPct val="130000"/>
              </a:lnSpc>
            </a:pPr>
            <a:r>
              <a:rPr lang="sl-SI" sz="2600">
                <a:cs typeface="Times New Roman" pitchFamily="18" charset="0"/>
                <a:sym typeface="Wingdings 3" pitchFamily="18" charset="2"/>
              </a:rPr>
              <a:t></a:t>
            </a:r>
            <a:r>
              <a:rPr lang="sl-SI" sz="2600">
                <a:cs typeface="Times New Roman" pitchFamily="18" charset="0"/>
              </a:rPr>
              <a:t> rezultat treba zapisati u obliku 1,86×10</a:t>
            </a:r>
            <a:r>
              <a:rPr lang="sl-SI" sz="2600" baseline="30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3</a:t>
            </a:r>
            <a:r>
              <a:rPr lang="sl-SI" sz="26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.</a:t>
            </a:r>
          </a:p>
        </p:txBody>
      </p:sp>
      <p:sp>
        <p:nvSpPr>
          <p:cNvPr id="40963" name="Rectangle 5"/>
          <p:cNvSpPr>
            <a:spLocks noChangeArrowheads="1"/>
          </p:cNvSpPr>
          <p:nvPr/>
        </p:nvSpPr>
        <p:spPr bwMode="auto">
          <a:xfrm>
            <a:off x="1476375" y="3933825"/>
            <a:ext cx="6032500" cy="165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sl-SI" sz="2600">
                <a:solidFill>
                  <a:schemeClr val="tx2"/>
                </a:solidFill>
              </a:rPr>
              <a:t>Drugo pravilo:</a:t>
            </a:r>
          </a:p>
          <a:p>
            <a:pPr algn="just">
              <a:lnSpc>
                <a:spcPct val="130000"/>
              </a:lnSpc>
            </a:pPr>
            <a:r>
              <a:rPr lang="sl-SI" sz="2600">
                <a:solidFill>
                  <a:schemeClr val="tx2"/>
                </a:solidFill>
                <a:cs typeface="Times New Roman" pitchFamily="18" charset="0"/>
              </a:rPr>
              <a:t>128,6 : 0,069 = 1863,768116 </a:t>
            </a:r>
            <a:r>
              <a:rPr lang="sl-SI" sz="26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</a:t>
            </a:r>
            <a:r>
              <a:rPr lang="sl-SI" sz="2600">
                <a:solidFill>
                  <a:schemeClr val="tx2"/>
                </a:solidFill>
                <a:cs typeface="Times New Roman" pitchFamily="18" charset="0"/>
              </a:rPr>
              <a:t> 1,9×10</a:t>
            </a:r>
            <a:r>
              <a:rPr lang="sl-SI" sz="2600" baseline="300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3</a:t>
            </a:r>
            <a:r>
              <a:rPr lang="sl-SI" sz="26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endParaRPr lang="sl-SI" sz="2600">
              <a:solidFill>
                <a:schemeClr val="tx2"/>
              </a:solidFill>
              <a:latin typeface="Times New Roman" pitchFamily="18" charset="0"/>
              <a:sym typeface="Symbol" pitchFamily="18" charset="2"/>
            </a:endParaRPr>
          </a:p>
          <a:p>
            <a:pPr algn="just">
              <a:lnSpc>
                <a:spcPct val="130000"/>
              </a:lnSpc>
            </a:pPr>
            <a:r>
              <a:rPr lang="sl-SI" sz="26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(broj sa dve značajne cifre)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4"/>
          <p:cNvSpPr>
            <a:spLocks noChangeArrowheads="1"/>
          </p:cNvSpPr>
          <p:nvPr/>
        </p:nvSpPr>
        <p:spPr bwMode="auto">
          <a:xfrm>
            <a:off x="0" y="908050"/>
            <a:ext cx="9002713" cy="163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sl-SI" sz="2600"/>
              <a:t>D</a:t>
            </a:r>
            <a:r>
              <a:rPr lang="sl-SI" sz="2600">
                <a:cs typeface="Times New Roman" pitchFamily="18" charset="0"/>
              </a:rPr>
              <a:t>obijeni rezultat, ne računajući predznak i mesto zareza, </a:t>
            </a:r>
            <a:endParaRPr lang="sl-SI" sz="2600"/>
          </a:p>
          <a:p>
            <a:pPr algn="just">
              <a:lnSpc>
                <a:spcPct val="130000"/>
              </a:lnSpc>
            </a:pPr>
            <a:r>
              <a:rPr lang="sl-SI" sz="2600">
                <a:cs typeface="Times New Roman" pitchFamily="18" charset="0"/>
              </a:rPr>
              <a:t>manji od “ograničavajućeg broja” </a:t>
            </a:r>
            <a:endParaRPr lang="sl-SI" sz="2600"/>
          </a:p>
          <a:p>
            <a:pPr algn="just">
              <a:lnSpc>
                <a:spcPct val="130000"/>
              </a:lnSpc>
            </a:pPr>
            <a:r>
              <a:rPr lang="sl-SI" sz="2600">
                <a:cs typeface="Times New Roman" pitchFamily="18" charset="0"/>
                <a:sym typeface="Wingdings 3" pitchFamily="18" charset="2"/>
              </a:rPr>
              <a:t></a:t>
            </a:r>
            <a:r>
              <a:rPr lang="sl-SI" sz="2600">
                <a:cs typeface="Times New Roman" pitchFamily="18" charset="0"/>
              </a:rPr>
              <a:t> u dobijenom rezultatu treba zadržati još jednu cifru</a:t>
            </a:r>
            <a:endParaRPr lang="sl-SI" sz="2600"/>
          </a:p>
        </p:txBody>
      </p:sp>
      <p:sp>
        <p:nvSpPr>
          <p:cNvPr id="41987" name="Rectangle 5"/>
          <p:cNvSpPr>
            <a:spLocks noChangeArrowheads="1"/>
          </p:cNvSpPr>
          <p:nvPr/>
        </p:nvSpPr>
        <p:spPr bwMode="auto">
          <a:xfrm>
            <a:off x="1331913" y="4724400"/>
            <a:ext cx="66246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sl-SI" sz="2800">
                <a:cs typeface="Times New Roman" pitchFamily="18" charset="0"/>
              </a:rPr>
              <a:t>19</a:t>
            </a:r>
            <a:r>
              <a:rPr lang="sl-SI" sz="2800"/>
              <a:t> </a:t>
            </a:r>
            <a:r>
              <a:rPr lang="sl-SI" sz="2800">
                <a:cs typeface="Times New Roman" pitchFamily="18" charset="0"/>
              </a:rPr>
              <a:t>&lt;</a:t>
            </a:r>
            <a:r>
              <a:rPr lang="sl-SI" sz="2800"/>
              <a:t> </a:t>
            </a:r>
            <a:r>
              <a:rPr lang="sl-SI" sz="2800">
                <a:cs typeface="Times New Roman" pitchFamily="18" charset="0"/>
              </a:rPr>
              <a:t>69 </a:t>
            </a:r>
            <a:r>
              <a:rPr lang="sl-SI" sz="2800">
                <a:cs typeface="Times New Roman" pitchFamily="18" charset="0"/>
                <a:sym typeface="Symbol" pitchFamily="18" charset="2"/>
              </a:rPr>
              <a:t></a:t>
            </a:r>
            <a:r>
              <a:rPr lang="sl-SI" sz="2800">
                <a:cs typeface="Times New Roman" pitchFamily="18" charset="0"/>
              </a:rPr>
              <a:t> rezultat </a:t>
            </a:r>
            <a:r>
              <a:rPr lang="sl-SI" sz="2800"/>
              <a:t>je</a:t>
            </a:r>
            <a:r>
              <a:rPr lang="sl-SI" sz="2800">
                <a:cs typeface="Times New Roman" pitchFamily="18" charset="0"/>
              </a:rPr>
              <a:t> 1,86×10</a:t>
            </a:r>
            <a:r>
              <a:rPr lang="sl-SI" sz="2800" baseline="30000">
                <a:cs typeface="Times New Roman" pitchFamily="18" charset="0"/>
                <a:sym typeface="Symbol" pitchFamily="18" charset="2"/>
              </a:rPr>
              <a:t>3</a:t>
            </a:r>
            <a:r>
              <a:rPr lang="sl-SI" sz="2800">
                <a:latin typeface="Times New Roman" pitchFamily="18" charset="0"/>
                <a:sym typeface="Symbol" pitchFamily="18" charset="2"/>
              </a:rPr>
              <a:t> </a:t>
            </a:r>
          </a:p>
        </p:txBody>
      </p:sp>
      <p:sp>
        <p:nvSpPr>
          <p:cNvPr id="41988" name="Rectangle 6"/>
          <p:cNvSpPr>
            <a:spLocks noChangeArrowheads="1"/>
          </p:cNvSpPr>
          <p:nvPr/>
        </p:nvSpPr>
        <p:spPr bwMode="auto">
          <a:xfrm>
            <a:off x="1476375" y="3357563"/>
            <a:ext cx="63642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l-SI" sz="2800">
                <a:cs typeface="Times New Roman" pitchFamily="18" charset="0"/>
              </a:rPr>
              <a:t>128,6 : 0,069 = 1863,768116 </a:t>
            </a:r>
            <a:r>
              <a:rPr lang="sl-SI" sz="28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</a:t>
            </a:r>
            <a:r>
              <a:rPr lang="sl-SI" sz="2800">
                <a:cs typeface="Times New Roman" pitchFamily="18" charset="0"/>
              </a:rPr>
              <a:t> 1,9×10</a:t>
            </a:r>
            <a:r>
              <a:rPr lang="sl-SI" sz="2800" baseline="30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3</a:t>
            </a:r>
            <a:r>
              <a:rPr lang="sr-Latn-CS" sz="9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endParaRPr lang="sr-Latn-CS" sz="140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0" name="Object 2"/>
          <p:cNvGraphicFramePr>
            <a:graphicFrameLocks noChangeAspect="1"/>
          </p:cNvGraphicFramePr>
          <p:nvPr/>
        </p:nvGraphicFramePr>
        <p:xfrm>
          <a:off x="1766888" y="1630363"/>
          <a:ext cx="5780087" cy="2417762"/>
        </p:xfrm>
        <a:graphic>
          <a:graphicData uri="http://schemas.openxmlformats.org/presentationml/2006/ole">
            <p:oleObj spid="_x0000_s12290" name="Document" r:id="rId3" imgW="5278708" imgH="2209959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1611313" y="1335088"/>
          <a:ext cx="5486400" cy="4572000"/>
        </p:xfrm>
        <a:graphic>
          <a:graphicData uri="http://schemas.openxmlformats.org/presentationml/2006/ole">
            <p:oleObj spid="_x0000_s13314" name="Document" r:id="rId3" imgW="5537149" imgH="4621446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38" name="Object 2"/>
          <p:cNvGraphicFramePr>
            <a:graphicFrameLocks noChangeAspect="1"/>
          </p:cNvGraphicFramePr>
          <p:nvPr/>
        </p:nvGraphicFramePr>
        <p:xfrm>
          <a:off x="1903413" y="1346200"/>
          <a:ext cx="5559425" cy="4214813"/>
        </p:xfrm>
        <a:graphic>
          <a:graphicData uri="http://schemas.openxmlformats.org/presentationml/2006/ole">
            <p:oleObj spid="_x0000_s14338" name="Document" r:id="rId3" imgW="5568988" imgH="4230977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4" descr="taylor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908050"/>
            <a:ext cx="3095625" cy="4524375"/>
          </a:xfrm>
        </p:spPr>
      </p:pic>
      <p:sp>
        <p:nvSpPr>
          <p:cNvPr id="43011" name="Text Box 5"/>
          <p:cNvSpPr txBox="1">
            <a:spLocks noChangeArrowheads="1"/>
          </p:cNvSpPr>
          <p:nvPr/>
        </p:nvSpPr>
        <p:spPr bwMode="auto">
          <a:xfrm>
            <a:off x="3492500" y="1341438"/>
            <a:ext cx="5119688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sz="2200">
                <a:solidFill>
                  <a:schemeClr val="tx2"/>
                </a:solidFill>
                <a:latin typeface="Times New Roman" pitchFamily="18" charset="0"/>
                <a:sym typeface="Wingdings 3" pitchFamily="18" charset="2"/>
              </a:rPr>
              <a:t>   Stanica Montparnas, Pariz, 22.10.1895.</a:t>
            </a:r>
          </a:p>
        </p:txBody>
      </p:sp>
      <p:sp>
        <p:nvSpPr>
          <p:cNvPr id="43012" name="Text Box 6"/>
          <p:cNvSpPr txBox="1">
            <a:spLocks noChangeArrowheads="1"/>
          </p:cNvSpPr>
          <p:nvPr/>
        </p:nvSpPr>
        <p:spPr bwMode="auto">
          <a:xfrm>
            <a:off x="3348038" y="2205038"/>
            <a:ext cx="5545137" cy="347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sz="2800" b="1">
                <a:solidFill>
                  <a:schemeClr val="tx2"/>
                </a:solidFill>
                <a:latin typeface="Times New Roman" pitchFamily="18" charset="0"/>
              </a:rPr>
              <a:t>Greške u hemijskoj analizi </a:t>
            </a:r>
            <a:r>
              <a:rPr lang="sr-Latn-CS" sz="2400">
                <a:solidFill>
                  <a:schemeClr val="tx2"/>
                </a:solidFill>
                <a:latin typeface="Times New Roman" pitchFamily="18" charset="0"/>
              </a:rPr>
              <a:t>mogu da imaju ozbiljne posledice:</a:t>
            </a:r>
          </a:p>
          <a:p>
            <a:pPr>
              <a:buFont typeface="Wingdings" pitchFamily="2" charset="2"/>
              <a:buChar char="Ø"/>
            </a:pPr>
            <a:r>
              <a:rPr lang="sr-Latn-CS" sz="2400">
                <a:solidFill>
                  <a:schemeClr val="tx2"/>
                </a:solidFill>
                <a:latin typeface="Times New Roman" pitchFamily="18" charset="0"/>
              </a:rPr>
              <a:t> postavljanje dijagnoze bolesti i   određivanje terapije</a:t>
            </a:r>
          </a:p>
          <a:p>
            <a:pPr>
              <a:buFont typeface="Wingdings" pitchFamily="2" charset="2"/>
              <a:buChar char="Ø"/>
            </a:pPr>
            <a:r>
              <a:rPr lang="sr-Latn-CS" sz="2400">
                <a:solidFill>
                  <a:schemeClr val="tx2"/>
                </a:solidFill>
                <a:latin typeface="Times New Roman" pitchFamily="18" charset="0"/>
              </a:rPr>
              <a:t> određivanje opasnog otpada i zagađenja</a:t>
            </a:r>
          </a:p>
          <a:p>
            <a:pPr>
              <a:buFont typeface="Wingdings" pitchFamily="2" charset="2"/>
              <a:buChar char="Ø"/>
            </a:pPr>
            <a:r>
              <a:rPr lang="sr-Latn-CS" sz="2400">
                <a:solidFill>
                  <a:schemeClr val="tx2"/>
                </a:solidFill>
                <a:latin typeface="Times New Roman" pitchFamily="18" charset="0"/>
              </a:rPr>
              <a:t> kontrola kvaliteta industrijskih  proizvoda</a:t>
            </a:r>
          </a:p>
          <a:p>
            <a:pPr>
              <a:buFont typeface="Wingdings" pitchFamily="2" charset="2"/>
              <a:buChar char="Ø"/>
            </a:pPr>
            <a:r>
              <a:rPr lang="sr-Latn-CS" sz="2400">
                <a:solidFill>
                  <a:schemeClr val="tx2"/>
                </a:solidFill>
                <a:latin typeface="Times New Roman" pitchFamily="18" charset="0"/>
              </a:rPr>
              <a:t> razrešavanje krivičnih dela</a:t>
            </a:r>
          </a:p>
          <a:p>
            <a:pPr>
              <a:buFont typeface="Wingdings" pitchFamily="2" charset="2"/>
              <a:buNone/>
            </a:pPr>
            <a:endParaRPr lang="sr-Latn-CS" sz="2400">
              <a:solidFill>
                <a:schemeClr val="tx2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Rectangle 8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>
                <a:solidFill>
                  <a:srgbClr val="0066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PREGLED GREŠAKA U HEMIJSKOJ ANALIZI</a:t>
            </a:r>
            <a:r>
              <a:rPr lang="sr-Latn-CS" sz="4000"/>
              <a:t> </a:t>
            </a:r>
          </a:p>
        </p:txBody>
      </p:sp>
      <p:sp>
        <p:nvSpPr>
          <p:cNvPr id="44035" name="Text Box 9"/>
          <p:cNvSpPr txBox="1">
            <a:spLocks noChangeArrowheads="1"/>
          </p:cNvSpPr>
          <p:nvPr/>
        </p:nvSpPr>
        <p:spPr bwMode="auto">
          <a:xfrm>
            <a:off x="684213" y="2060575"/>
            <a:ext cx="8002587" cy="417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400">
                <a:latin typeface="Calibri" pitchFamily="34" charset="0"/>
              </a:rPr>
              <a:t> </a:t>
            </a:r>
            <a:r>
              <a:rPr lang="en-US" sz="2400">
                <a:solidFill>
                  <a:srgbClr val="006666"/>
                </a:solidFill>
                <a:latin typeface="Calibri" pitchFamily="34" charset="0"/>
              </a:rPr>
              <a:t>brza i pouzdana analitička kontrola</a:t>
            </a:r>
          </a:p>
          <a:p>
            <a:pPr>
              <a:buFont typeface="Wingdings" pitchFamily="2" charset="2"/>
              <a:buChar char="q"/>
            </a:pPr>
            <a:r>
              <a:rPr lang="en-US" sz="2400">
                <a:solidFill>
                  <a:srgbClr val="006666"/>
                </a:solidFill>
                <a:latin typeface="Calibri" pitchFamily="34" charset="0"/>
              </a:rPr>
              <a:t> </a:t>
            </a:r>
            <a:r>
              <a:rPr lang="en-US" sz="2400">
                <a:solidFill>
                  <a:srgbClr val="CC3300"/>
                </a:solidFill>
                <a:latin typeface="Calibri" pitchFamily="34" charset="0"/>
              </a:rPr>
              <a:t>nemoguće</a:t>
            </a:r>
            <a:r>
              <a:rPr lang="sr-Latn-CS" sz="2400">
                <a:solidFill>
                  <a:srgbClr val="006666"/>
                </a:solidFill>
                <a:latin typeface="Calibri" pitchFamily="34" charset="0"/>
              </a:rPr>
              <a:t> </a:t>
            </a:r>
            <a:r>
              <a:rPr lang="en-US" sz="2400">
                <a:solidFill>
                  <a:srgbClr val="006666"/>
                </a:solidFill>
                <a:latin typeface="Calibri" pitchFamily="34" charset="0"/>
              </a:rPr>
              <a:t>potpuno eliminisanje grešaka pri hemijskoj analizi</a:t>
            </a:r>
          </a:p>
          <a:p>
            <a:pPr>
              <a:buFont typeface="Wingdings" pitchFamily="2" charset="2"/>
              <a:buChar char="q"/>
            </a:pPr>
            <a:r>
              <a:rPr lang="en-US" sz="2400">
                <a:solidFill>
                  <a:srgbClr val="006666"/>
                </a:solidFill>
                <a:latin typeface="Calibri" pitchFamily="34" charset="0"/>
              </a:rPr>
              <a:t> značajno određivanje veličine i orijentacije grešaka</a:t>
            </a:r>
            <a:r>
              <a:rPr lang="sr-Latn-CS" sz="2400">
                <a:solidFill>
                  <a:srgbClr val="006666"/>
                </a:solidFill>
                <a:latin typeface="Calibri" pitchFamily="34" charset="0"/>
              </a:rPr>
              <a:t> </a:t>
            </a:r>
            <a:endParaRPr lang="en-US" sz="2400">
              <a:solidFill>
                <a:srgbClr val="006666"/>
              </a:solidFill>
              <a:latin typeface="Calibri" pitchFamily="34" charset="0"/>
            </a:endParaRPr>
          </a:p>
          <a:p>
            <a:pPr>
              <a:buFont typeface="Wingdings" pitchFamily="2" charset="2"/>
              <a:buNone/>
            </a:pPr>
            <a:r>
              <a:rPr lang="en-US" sz="2400">
                <a:solidFill>
                  <a:srgbClr val="006666"/>
                </a:solidFill>
                <a:latin typeface="Calibri" pitchFamily="34" charset="0"/>
              </a:rPr>
              <a:t>	</a:t>
            </a:r>
            <a:r>
              <a:rPr lang="en-U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 </a:t>
            </a:r>
            <a:r>
              <a:rPr lang="en-US" sz="2400" b="1" i="1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pou</a:t>
            </a:r>
            <a:r>
              <a:rPr lang="sr-Latn-CS" sz="2400" b="1" i="1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zdanost rezultata</a:t>
            </a:r>
          </a:p>
          <a:p>
            <a:pPr>
              <a:buFont typeface="Wingdings" pitchFamily="2" charset="2"/>
              <a:buNone/>
            </a:pPr>
            <a:endParaRPr lang="sr-Latn-CS" sz="2400" b="1" i="1">
              <a:solidFill>
                <a:srgbClr val="006666"/>
              </a:solidFill>
              <a:latin typeface="Calibri" pitchFamily="34" charset="0"/>
              <a:sym typeface="Wingdings 3" pitchFamily="18" charset="2"/>
            </a:endParaRPr>
          </a:p>
          <a:p>
            <a:pPr>
              <a:buFont typeface="Wingdings" pitchFamily="2" charset="2"/>
              <a:buChar char="§"/>
            </a:pPr>
            <a:r>
              <a:rPr lang="sr-Latn-C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 hemičar 	- </a:t>
            </a:r>
            <a:r>
              <a:rPr lang="en-U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pouzdano izvrš</a:t>
            </a:r>
            <a:r>
              <a:rPr lang="sr-Latn-C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avanje</a:t>
            </a:r>
            <a:r>
              <a:rPr lang="en-U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 odgovarajuć</a:t>
            </a:r>
            <a:r>
              <a:rPr lang="sr-Latn-C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e</a:t>
            </a:r>
            <a:r>
              <a:rPr lang="en-U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 analiz</a:t>
            </a:r>
            <a:r>
              <a:rPr lang="sr-Latn-C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e</a:t>
            </a:r>
          </a:p>
          <a:p>
            <a:pPr>
              <a:buFont typeface="Wingdings" pitchFamily="2" charset="2"/>
              <a:buNone/>
            </a:pPr>
            <a:r>
              <a:rPr lang="sr-Latn-C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(</a:t>
            </a:r>
            <a:r>
              <a:rPr lang="en-U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analitičar</a:t>
            </a:r>
            <a:r>
              <a:rPr lang="sr-Latn-C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):</a:t>
            </a:r>
            <a:r>
              <a:rPr lang="sr-Latn-CS">
                <a:latin typeface="Calibri" pitchFamily="34" charset="0"/>
                <a:sym typeface="Wingdings 3" pitchFamily="18" charset="2"/>
              </a:rPr>
              <a:t> </a:t>
            </a:r>
            <a:r>
              <a:rPr lang="sr-Latn-C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	- </a:t>
            </a:r>
            <a:r>
              <a:rPr lang="en-U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odab</a:t>
            </a:r>
            <a:r>
              <a:rPr lang="sr-Latn-C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i</a:t>
            </a:r>
            <a:r>
              <a:rPr lang="en-U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r odgovarajuć</a:t>
            </a:r>
            <a:r>
              <a:rPr lang="sr-Latn-C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eg</a:t>
            </a:r>
            <a:r>
              <a:rPr lang="en-U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 postupk</a:t>
            </a:r>
            <a:r>
              <a:rPr lang="sr-Latn-C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a</a:t>
            </a:r>
          </a:p>
          <a:p>
            <a:pPr>
              <a:buFont typeface="Wingdings" pitchFamily="2" charset="2"/>
              <a:buNone/>
            </a:pPr>
            <a:r>
              <a:rPr lang="sr-Latn-C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		- </a:t>
            </a:r>
            <a:r>
              <a:rPr lang="en-U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ocen</a:t>
            </a:r>
            <a:r>
              <a:rPr lang="sr-Latn-C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a</a:t>
            </a:r>
            <a:r>
              <a:rPr lang="en-U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 dobijen</a:t>
            </a:r>
            <a:r>
              <a:rPr lang="sr-Latn-C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ih</a:t>
            </a:r>
            <a:r>
              <a:rPr lang="en-U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 rezultat</a:t>
            </a:r>
            <a:r>
              <a:rPr lang="sr-Latn-C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a</a:t>
            </a:r>
          </a:p>
          <a:p>
            <a:pPr>
              <a:buFont typeface="Wingdings" pitchFamily="2" charset="2"/>
              <a:buNone/>
            </a:pPr>
            <a:endParaRPr lang="sr-Latn-CS" sz="2400">
              <a:solidFill>
                <a:srgbClr val="006666"/>
              </a:solidFill>
              <a:latin typeface="Calibri" pitchFamily="34" charset="0"/>
              <a:sym typeface="Wingdings 3" pitchFamily="18" charset="2"/>
            </a:endParaRPr>
          </a:p>
          <a:p>
            <a:pPr>
              <a:buFont typeface="Wingdings" pitchFamily="2" charset="2"/>
              <a:buNone/>
            </a:pPr>
            <a:r>
              <a:rPr lang="sr-Latn-C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	</a:t>
            </a:r>
            <a:r>
              <a:rPr lang="sr-Latn-CS" sz="2400" b="1" i="1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Iskustvo ili statistika?</a:t>
            </a:r>
            <a:r>
              <a:rPr lang="sr-Latn-C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  </a:t>
            </a:r>
          </a:p>
          <a:p>
            <a:pPr>
              <a:buFont typeface="Wingdings" pitchFamily="2" charset="2"/>
              <a:buNone/>
            </a:pPr>
            <a:r>
              <a:rPr lang="sr-Latn-CS" sz="2400">
                <a:latin typeface="Calibri" pitchFamily="34" charset="0"/>
                <a:sym typeface="Wingdings 3" pitchFamily="18" charset="2"/>
              </a:rPr>
              <a:t>		 </a:t>
            </a:r>
            <a:endParaRPr lang="en-US" sz="2400">
              <a:latin typeface="Calibri" pitchFamily="34" charset="0"/>
              <a:sym typeface="Wingdings 3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Object 2"/>
          <p:cNvGraphicFramePr>
            <a:graphicFrameLocks noChangeAspect="1"/>
          </p:cNvGraphicFramePr>
          <p:nvPr>
            <p:ph type="title"/>
          </p:nvPr>
        </p:nvGraphicFramePr>
        <p:xfrm>
          <a:off x="468313" y="404813"/>
          <a:ext cx="8164512" cy="1081087"/>
        </p:xfrm>
        <a:graphic>
          <a:graphicData uri="http://schemas.openxmlformats.org/presentationml/2006/ole">
            <p:oleObj spid="_x0000_s15362" name="Document" r:id="rId3" imgW="5731089" imgH="758907" progId="Word.Document.8">
              <p:embed/>
            </p:oleObj>
          </a:graphicData>
        </a:graphic>
      </p:graphicFrame>
      <p:sp>
        <p:nvSpPr>
          <p:cNvPr id="15363" name="Text Box 5"/>
          <p:cNvSpPr txBox="1">
            <a:spLocks noChangeArrowheads="1"/>
          </p:cNvSpPr>
          <p:nvPr/>
        </p:nvSpPr>
        <p:spPr bwMode="auto">
          <a:xfrm>
            <a:off x="900113" y="1628775"/>
            <a:ext cx="7724775" cy="454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Wingdings" pitchFamily="2" charset="2"/>
              <a:buNone/>
            </a:pPr>
            <a:r>
              <a:rPr lang="sr-Latn-CS" sz="3200" b="1" i="1">
                <a:solidFill>
                  <a:srgbClr val="006666"/>
                </a:solidFill>
                <a:latin typeface="Calibri" pitchFamily="34" charset="0"/>
              </a:rPr>
              <a:t>Greška = razlika između prave i izmerene 	   	 	     (izračunate) vrednosti</a:t>
            </a:r>
          </a:p>
          <a:p>
            <a:pPr marL="342900" indent="-342900">
              <a:buFont typeface="Wingdings" pitchFamily="2" charset="2"/>
              <a:buNone/>
            </a:pPr>
            <a:endParaRPr lang="sr-Latn-CS" sz="3200" b="1" i="1">
              <a:solidFill>
                <a:srgbClr val="006666"/>
              </a:solidFill>
              <a:latin typeface="Calibri" pitchFamily="34" charset="0"/>
            </a:endParaRPr>
          </a:p>
          <a:p>
            <a:pPr marL="342900" indent="-342900">
              <a:buFont typeface="Wingdings" pitchFamily="2" charset="2"/>
              <a:buNone/>
            </a:pPr>
            <a:r>
              <a:rPr lang="sr-Latn-CS" sz="2800" b="1" i="1">
                <a:solidFill>
                  <a:srgbClr val="006666"/>
                </a:solidFill>
                <a:latin typeface="Calibri" pitchFamily="34" charset="0"/>
              </a:rPr>
              <a:t>Na osnovu uticaja na rezultat analize:</a:t>
            </a:r>
          </a:p>
          <a:p>
            <a:pPr marL="342900" indent="-342900">
              <a:buFont typeface="Wingdings" pitchFamily="2" charset="2"/>
              <a:buNone/>
            </a:pPr>
            <a:endParaRPr lang="sr-Latn-CS" sz="2800" b="1" i="1">
              <a:solidFill>
                <a:srgbClr val="006666"/>
              </a:solidFill>
              <a:latin typeface="Calibri" pitchFamily="34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sr-Latn-CS" sz="2800" b="1" i="1">
                <a:solidFill>
                  <a:srgbClr val="006666"/>
                </a:solidFill>
                <a:latin typeface="Calibri" pitchFamily="34" charset="0"/>
              </a:rPr>
              <a:t>S</a:t>
            </a:r>
            <a:r>
              <a:rPr lang="en-US" sz="2800" b="1" i="1">
                <a:solidFill>
                  <a:srgbClr val="006666"/>
                </a:solidFill>
                <a:latin typeface="Calibri" pitchFamily="34" charset="0"/>
              </a:rPr>
              <a:t>lučajne</a:t>
            </a:r>
            <a:r>
              <a:rPr lang="sr-Latn-CS" sz="2800">
                <a:solidFill>
                  <a:srgbClr val="006666"/>
                </a:solidFill>
                <a:latin typeface="Calibri" pitchFamily="34" charset="0"/>
              </a:rPr>
              <a:t> (neodređene): uvek se javljaju; obično male; ne iskrivljuju konačni rezultat u odnosu na tačnu vrednost;</a:t>
            </a:r>
          </a:p>
          <a:p>
            <a:pPr marL="342900" indent="-342900">
              <a:buFont typeface="Wingdings" pitchFamily="2" charset="2"/>
              <a:buNone/>
            </a:pPr>
            <a:r>
              <a:rPr lang="sr-Latn-CS" sz="2800">
                <a:solidFill>
                  <a:srgbClr val="006666"/>
                </a:solidFill>
                <a:latin typeface="Calibri" pitchFamily="34" charset="0"/>
              </a:rPr>
              <a:t>    uzroci nepoznati; matematički model raspodele</a:t>
            </a:r>
          </a:p>
          <a:p>
            <a:pPr marL="342900" indent="-342900">
              <a:buFont typeface="Wingdings" pitchFamily="2" charset="2"/>
              <a:buNone/>
            </a:pPr>
            <a:endParaRPr lang="sr-Latn-CS">
              <a:solidFill>
                <a:srgbClr val="00666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5"/>
          <p:cNvSpPr>
            <a:spLocks noChangeArrowheads="1"/>
          </p:cNvSpPr>
          <p:nvPr/>
        </p:nvSpPr>
        <p:spPr bwMode="auto">
          <a:xfrm>
            <a:off x="539750" y="3573463"/>
            <a:ext cx="7537450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sr-Latn-CS" sz="2800" b="1" i="1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G</a:t>
            </a:r>
            <a:r>
              <a:rPr lang="en-US" sz="2800" b="1" i="1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rube</a:t>
            </a:r>
            <a:r>
              <a:rPr lang="sr-Latn-C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: obično GREŠKE ANALITIČARA </a:t>
            </a:r>
          </a:p>
          <a:p>
            <a:pPr marL="342900" indent="-342900">
              <a:buFont typeface="Wingdings" pitchFamily="2" charset="2"/>
              <a:buNone/>
            </a:pPr>
            <a:r>
              <a:rPr lang="sr-Latn-C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	(izbor metode, čuvanje uzoraka, </a:t>
            </a:r>
            <a:r>
              <a:rPr lang="sr-Latn-CS" sz="2800" u="sng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izračunavanje</a:t>
            </a:r>
            <a:r>
              <a:rPr lang="sr-Latn-C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); </a:t>
            </a:r>
          </a:p>
          <a:p>
            <a:pPr marL="342900" indent="-342900">
              <a:buFont typeface="Wingdings" pitchFamily="2" charset="2"/>
              <a:buNone/>
            </a:pPr>
            <a:r>
              <a:rPr lang="sr-Latn-C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	jako iskrivljuju krajnji rezultat;</a:t>
            </a:r>
          </a:p>
          <a:p>
            <a:pPr marL="342900" indent="-342900"/>
            <a:r>
              <a:rPr lang="sr-Latn-C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    </a:t>
            </a:r>
          </a:p>
          <a:p>
            <a:pPr marL="342900" indent="-342900"/>
            <a:r>
              <a:rPr lang="sr-Latn-C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 	</a:t>
            </a:r>
            <a:r>
              <a:rPr lang="sr-Latn-CS" sz="2800" b="1" i="1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Primena statistike</a:t>
            </a:r>
          </a:p>
          <a:p>
            <a:pPr marL="342900" indent="-342900" eaLnBrk="0" hangingPunct="0"/>
            <a:endParaRPr lang="sr-Latn-CS" b="1" i="1"/>
          </a:p>
        </p:txBody>
      </p:sp>
      <p:sp>
        <p:nvSpPr>
          <p:cNvPr id="45059" name="Rectangle 6"/>
          <p:cNvSpPr>
            <a:spLocks noChangeArrowheads="1"/>
          </p:cNvSpPr>
          <p:nvPr/>
        </p:nvSpPr>
        <p:spPr bwMode="auto">
          <a:xfrm>
            <a:off x="323850" y="768350"/>
            <a:ext cx="8639175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2800" b="1" i="1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Sistematske</a:t>
            </a:r>
            <a:r>
              <a:rPr lang="sr-Latn-C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 (određene):  uvek iskrivljuju rezultat;</a:t>
            </a:r>
          </a:p>
          <a:p>
            <a:pPr marL="342900" indent="-342900"/>
            <a:r>
              <a:rPr lang="sr-Latn-C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    uslovljene analitičkim postupkom (</a:t>
            </a:r>
            <a:r>
              <a:rPr lang="en-U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smanjen</a:t>
            </a:r>
            <a:r>
              <a:rPr lang="sr-Latn-C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a</a:t>
            </a:r>
            <a:r>
              <a:rPr lang="en-U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 precizno</a:t>
            </a:r>
            <a:r>
              <a:rPr lang="sr-Latn-C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st</a:t>
            </a:r>
            <a:r>
              <a:rPr lang="en-U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 </a:t>
            </a:r>
            <a:endParaRPr lang="sr-Latn-CS" sz="2800">
              <a:solidFill>
                <a:srgbClr val="006666"/>
              </a:solidFill>
              <a:latin typeface="Calibri" pitchFamily="34" charset="0"/>
              <a:cs typeface="Times New Roman" pitchFamily="18" charset="0"/>
            </a:endParaRPr>
          </a:p>
          <a:p>
            <a:pPr marL="342900" indent="-342900"/>
            <a:r>
              <a:rPr lang="sr-Latn-C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    </a:t>
            </a:r>
            <a:r>
              <a:rPr lang="en-U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aparata, pogrešn</a:t>
            </a:r>
            <a:r>
              <a:rPr lang="sr-Latn-C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o</a:t>
            </a:r>
            <a:r>
              <a:rPr lang="en-U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 rukovanje, nečistoć</a:t>
            </a:r>
            <a:r>
              <a:rPr lang="sr-Latn-C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a </a:t>
            </a:r>
            <a:r>
              <a:rPr lang="en-U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reagenasa</a:t>
            </a:r>
            <a:r>
              <a:rPr lang="sr-Latn-C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);</a:t>
            </a:r>
          </a:p>
          <a:p>
            <a:pPr marL="342900" indent="-342900"/>
            <a:r>
              <a:rPr lang="sr-Latn-C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    		</a:t>
            </a:r>
          </a:p>
          <a:p>
            <a:pPr marL="342900" indent="-342900"/>
            <a:r>
              <a:rPr lang="sr-Latn-C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	</a:t>
            </a:r>
            <a:r>
              <a:rPr lang="sr-Latn-CS" sz="2800" b="1" i="1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Matematika nemoćna!</a:t>
            </a:r>
            <a:r>
              <a:rPr lang="sr-Latn-C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 </a:t>
            </a:r>
            <a:endParaRPr lang="sr-Latn-CS" sz="2800">
              <a:solidFill>
                <a:srgbClr val="006666"/>
              </a:solidFill>
              <a:latin typeface="Tahoma" pitchFamily="34" charset="0"/>
              <a:cs typeface="Tahoma" pitchFamily="34" charset="0"/>
            </a:endParaRPr>
          </a:p>
          <a:p>
            <a:pPr marL="342900" indent="-342900" eaLnBrk="0" hangingPunct="0"/>
            <a:endParaRPr lang="sr-Latn-CS" sz="280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57200" y="277813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600">
                <a:solidFill>
                  <a:srgbClr val="0066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+mj-ea"/>
                <a:cs typeface="+mj-cs"/>
              </a:rPr>
              <a:t>PRECIZNOST I TAČNOST REZULTATA HEMIJSKE ANALIZE</a:t>
            </a:r>
            <a:r>
              <a:rPr lang="sr-Latn-CS" sz="4000">
                <a:solidFill>
                  <a:srgbClr val="0066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46085" name="TextBox 7"/>
          <p:cNvSpPr txBox="1">
            <a:spLocks noChangeArrowheads="1"/>
          </p:cNvSpPr>
          <p:nvPr/>
        </p:nvSpPr>
        <p:spPr bwMode="auto">
          <a:xfrm>
            <a:off x="762000" y="2514600"/>
            <a:ext cx="7010400" cy="3208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5000"/>
              </a:lnSpc>
            </a:pPr>
            <a:r>
              <a:rPr lang="en-US" sz="2400" b="1" i="1" dirty="0" err="1">
                <a:solidFill>
                  <a:srgbClr val="006666"/>
                </a:solidFill>
                <a:latin typeface="Times New Roman" pitchFamily="18" charset="0"/>
              </a:rPr>
              <a:t>Precizni</a:t>
            </a:r>
            <a:r>
              <a:rPr lang="en-US" sz="2400" b="1" dirty="0">
                <a:solidFill>
                  <a:srgbClr val="006666"/>
                </a:solidFill>
                <a:latin typeface="Times New Roman" pitchFamily="18" charset="0"/>
              </a:rPr>
              <a:t> </a:t>
            </a:r>
            <a:r>
              <a:rPr lang="sr-Latn-CS" sz="2400" b="1" dirty="0">
                <a:solidFill>
                  <a:srgbClr val="006666"/>
                </a:solidFill>
                <a:latin typeface="Times New Roman" pitchFamily="18" charset="0"/>
              </a:rPr>
              <a:t>= </a:t>
            </a:r>
            <a:r>
              <a:rPr lang="en-US" sz="2400" b="1" dirty="0">
                <a:solidFill>
                  <a:srgbClr val="006666"/>
                </a:solidFill>
                <a:latin typeface="Times New Roman" pitchFamily="18" charset="0"/>
              </a:rPr>
              <a:t>	</a:t>
            </a:r>
            <a:r>
              <a:rPr lang="en-US" sz="2400" b="1" dirty="0" err="1">
                <a:solidFill>
                  <a:srgbClr val="006666"/>
                </a:solidFill>
                <a:latin typeface="Times New Roman" pitchFamily="18" charset="0"/>
              </a:rPr>
              <a:t>rezultati</a:t>
            </a:r>
            <a:r>
              <a:rPr lang="en-US" sz="2400" b="1" dirty="0">
                <a:solidFill>
                  <a:srgbClr val="006666"/>
                </a:solidFill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6666"/>
                </a:solidFill>
                <a:latin typeface="Times New Roman" pitchFamily="18" charset="0"/>
              </a:rPr>
              <a:t>paralelnih</a:t>
            </a:r>
            <a:r>
              <a:rPr lang="en-US" sz="2400" b="1" dirty="0">
                <a:solidFill>
                  <a:srgbClr val="006666"/>
                </a:solidFill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6666"/>
                </a:solidFill>
                <a:latin typeface="Times New Roman" pitchFamily="18" charset="0"/>
              </a:rPr>
              <a:t>određivanja</a:t>
            </a:r>
            <a:r>
              <a:rPr lang="en-US" sz="2400" b="1" dirty="0">
                <a:solidFill>
                  <a:srgbClr val="006666"/>
                </a:solidFill>
                <a:latin typeface="Times New Roman" pitchFamily="18" charset="0"/>
              </a:rPr>
              <a:t> se 			</a:t>
            </a:r>
            <a:r>
              <a:rPr lang="en-US" sz="2400" b="1" dirty="0" err="1">
                <a:solidFill>
                  <a:srgbClr val="006666"/>
                </a:solidFill>
                <a:latin typeface="Times New Roman" pitchFamily="18" charset="0"/>
              </a:rPr>
              <a:t>međusobno</a:t>
            </a:r>
            <a:r>
              <a:rPr lang="en-US" sz="2400" b="1" dirty="0">
                <a:solidFill>
                  <a:srgbClr val="006666"/>
                </a:solidFill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6666"/>
                </a:solidFill>
                <a:latin typeface="Times New Roman" pitchFamily="18" charset="0"/>
              </a:rPr>
              <a:t>dobro</a:t>
            </a:r>
            <a:r>
              <a:rPr lang="en-US" sz="2400" b="1" dirty="0">
                <a:solidFill>
                  <a:srgbClr val="006666"/>
                </a:solidFill>
                <a:latin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006666"/>
                </a:solidFill>
                <a:latin typeface="Times New Roman" pitchFamily="18" charset="0"/>
              </a:rPr>
              <a:t>slažu</a:t>
            </a:r>
            <a:endParaRPr lang="en-US" sz="2400" b="1" dirty="0" smtClean="0">
              <a:solidFill>
                <a:srgbClr val="006666"/>
              </a:solidFill>
              <a:latin typeface="Times New Roman" pitchFamily="18" charset="0"/>
            </a:endParaRPr>
          </a:p>
          <a:p>
            <a:pPr>
              <a:lnSpc>
                <a:spcPct val="125000"/>
              </a:lnSpc>
            </a:pPr>
            <a:endParaRPr lang="sr-Latn-CS" sz="2400" b="1" dirty="0">
              <a:solidFill>
                <a:srgbClr val="006666"/>
              </a:solidFill>
              <a:latin typeface="Times New Roman" pitchFamily="18" charset="0"/>
            </a:endParaRPr>
          </a:p>
          <a:p>
            <a:pPr>
              <a:lnSpc>
                <a:spcPct val="125000"/>
              </a:lnSpc>
            </a:pPr>
            <a:r>
              <a:rPr lang="sr-Latn-CS" sz="2400" b="1" i="1" dirty="0">
                <a:solidFill>
                  <a:srgbClr val="006666"/>
                </a:solidFill>
                <a:latin typeface="Times New Roman" pitchFamily="18" charset="0"/>
              </a:rPr>
              <a:t>T</a:t>
            </a:r>
            <a:r>
              <a:rPr lang="en-US" sz="2400" b="1" i="1" dirty="0" err="1">
                <a:solidFill>
                  <a:srgbClr val="006666"/>
                </a:solidFill>
                <a:latin typeface="Times New Roman" pitchFamily="18" charset="0"/>
              </a:rPr>
              <a:t>ačni</a:t>
            </a:r>
            <a:r>
              <a:rPr lang="en-US" sz="2400" b="1" dirty="0">
                <a:solidFill>
                  <a:srgbClr val="006666"/>
                </a:solidFill>
                <a:latin typeface="Times New Roman" pitchFamily="18" charset="0"/>
              </a:rPr>
              <a:t> </a:t>
            </a:r>
            <a:r>
              <a:rPr lang="sr-Latn-CS" sz="2400" b="1" dirty="0">
                <a:solidFill>
                  <a:srgbClr val="006666"/>
                </a:solidFill>
                <a:latin typeface="Times New Roman" pitchFamily="18" charset="0"/>
              </a:rPr>
              <a:t>= </a:t>
            </a:r>
            <a:r>
              <a:rPr lang="en-US" sz="2400" b="1" dirty="0">
                <a:solidFill>
                  <a:srgbClr val="006666"/>
                </a:solidFill>
                <a:latin typeface="Times New Roman" pitchFamily="18" charset="0"/>
              </a:rPr>
              <a:t>	</a:t>
            </a:r>
            <a:r>
              <a:rPr lang="en-US" sz="2400" b="1" dirty="0" err="1">
                <a:solidFill>
                  <a:srgbClr val="006666"/>
                </a:solidFill>
                <a:latin typeface="Times New Roman" pitchFamily="18" charset="0"/>
              </a:rPr>
              <a:t>oni</a:t>
            </a:r>
            <a:r>
              <a:rPr lang="en-US" sz="2400" b="1" dirty="0">
                <a:solidFill>
                  <a:srgbClr val="006666"/>
                </a:solidFill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6666"/>
                </a:solidFill>
                <a:latin typeface="Times New Roman" pitchFamily="18" charset="0"/>
              </a:rPr>
              <a:t>koji</a:t>
            </a:r>
            <a:r>
              <a:rPr lang="en-US" sz="2400" b="1" dirty="0">
                <a:solidFill>
                  <a:srgbClr val="006666"/>
                </a:solidFill>
                <a:latin typeface="Times New Roman" pitchFamily="18" charset="0"/>
              </a:rPr>
              <a:t> se </a:t>
            </a:r>
            <a:r>
              <a:rPr lang="en-US" sz="2400" b="1" dirty="0" err="1">
                <a:solidFill>
                  <a:srgbClr val="006666"/>
                </a:solidFill>
                <a:latin typeface="Times New Roman" pitchFamily="18" charset="0"/>
              </a:rPr>
              <a:t>slažu</a:t>
            </a:r>
            <a:r>
              <a:rPr lang="en-US" sz="2400" b="1" dirty="0">
                <a:solidFill>
                  <a:srgbClr val="006666"/>
                </a:solidFill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6666"/>
                </a:solidFill>
                <a:latin typeface="Times New Roman" pitchFamily="18" charset="0"/>
              </a:rPr>
              <a:t>sa</a:t>
            </a:r>
            <a:r>
              <a:rPr lang="en-US" sz="2400" b="1" dirty="0">
                <a:solidFill>
                  <a:srgbClr val="006666"/>
                </a:solidFill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6666"/>
                </a:solidFill>
                <a:latin typeface="Times New Roman" pitchFamily="18" charset="0"/>
              </a:rPr>
              <a:t>stvarnim</a:t>
            </a:r>
            <a:r>
              <a:rPr lang="en-US" sz="2400" b="1" dirty="0">
                <a:solidFill>
                  <a:srgbClr val="006666"/>
                </a:solidFill>
                <a:latin typeface="Times New Roman" pitchFamily="18" charset="0"/>
              </a:rPr>
              <a:t> 			</a:t>
            </a:r>
            <a:r>
              <a:rPr lang="en-US" sz="2400" b="1" dirty="0" err="1">
                <a:solidFill>
                  <a:srgbClr val="006666"/>
                </a:solidFill>
                <a:latin typeface="Times New Roman" pitchFamily="18" charset="0"/>
              </a:rPr>
              <a:t>sadržajem</a:t>
            </a:r>
            <a:r>
              <a:rPr lang="en-US" sz="2400" b="1" dirty="0">
                <a:solidFill>
                  <a:srgbClr val="006666"/>
                </a:solidFill>
                <a:latin typeface="Times New Roman" pitchFamily="18" charset="0"/>
              </a:rPr>
              <a:t> </a:t>
            </a:r>
            <a:r>
              <a:rPr lang="sr-Latn-CS" sz="2400" b="1" dirty="0">
                <a:solidFill>
                  <a:srgbClr val="006666"/>
                </a:solidFill>
                <a:latin typeface="Times New Roman" pitchFamily="18" charset="0"/>
              </a:rPr>
              <a:t>određivane </a:t>
            </a:r>
            <a:r>
              <a:rPr lang="en-US" sz="2400" b="1" dirty="0" err="1">
                <a:solidFill>
                  <a:srgbClr val="006666"/>
                </a:solidFill>
                <a:latin typeface="Times New Roman" pitchFamily="18" charset="0"/>
              </a:rPr>
              <a:t>komponente</a:t>
            </a:r>
            <a:r>
              <a:rPr lang="en-US" sz="2400" b="1" dirty="0">
                <a:solidFill>
                  <a:srgbClr val="006666"/>
                </a:solidFill>
                <a:latin typeface="Times New Roman" pitchFamily="18" charset="0"/>
              </a:rPr>
              <a:t> 		(ne </a:t>
            </a:r>
            <a:r>
              <a:rPr lang="en-US" sz="2400" b="1" dirty="0" err="1">
                <a:solidFill>
                  <a:srgbClr val="006666"/>
                </a:solidFill>
                <a:latin typeface="Times New Roman" pitchFamily="18" charset="0"/>
              </a:rPr>
              <a:t>podležu</a:t>
            </a:r>
            <a:r>
              <a:rPr lang="en-US" sz="2400" b="1" dirty="0">
                <a:solidFill>
                  <a:srgbClr val="006666"/>
                </a:solidFill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6666"/>
                </a:solidFill>
                <a:latin typeface="Times New Roman" pitchFamily="18" charset="0"/>
              </a:rPr>
              <a:t>nekoj</a:t>
            </a:r>
            <a:r>
              <a:rPr lang="en-US" sz="2400" b="1" dirty="0">
                <a:solidFill>
                  <a:srgbClr val="006666"/>
                </a:solidFill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6666"/>
                </a:solidFill>
                <a:latin typeface="Times New Roman" pitchFamily="18" charset="0"/>
              </a:rPr>
              <a:t>sistematskoj</a:t>
            </a:r>
            <a:r>
              <a:rPr lang="en-US" sz="2400" b="1" dirty="0">
                <a:solidFill>
                  <a:srgbClr val="006666"/>
                </a:solidFill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6666"/>
                </a:solidFill>
                <a:latin typeface="Times New Roman" pitchFamily="18" charset="0"/>
              </a:rPr>
              <a:t>grešci</a:t>
            </a:r>
            <a:r>
              <a:rPr lang="en-US" sz="2400" b="1" dirty="0">
                <a:solidFill>
                  <a:srgbClr val="006666"/>
                </a:solidFill>
                <a:latin typeface="Times New Roman" pitchFamily="18" charset="0"/>
              </a:rPr>
              <a:t>)</a:t>
            </a:r>
            <a:endParaRPr lang="sr-Latn-CS" sz="2400" b="1" dirty="0">
              <a:solidFill>
                <a:srgbClr val="006666"/>
              </a:solidFill>
              <a:latin typeface="Times New Roman" pitchFamily="18" charset="0"/>
            </a:endParaRPr>
          </a:p>
          <a:p>
            <a:pPr>
              <a:lnSpc>
                <a:spcPct val="125000"/>
              </a:lnSpc>
            </a:pPr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692150"/>
            <a:ext cx="8610600" cy="470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886200" y="5867400"/>
            <a:ext cx="1360488" cy="523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sr-Latn-RS" sz="2800" b="1" dirty="0">
                <a:latin typeface="Times New Roman" pitchFamily="18" charset="0"/>
                <a:cs typeface="Times New Roman" pitchFamily="18" charset="0"/>
              </a:rPr>
              <a:t>C ili D?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>
                <a:solidFill>
                  <a:srgbClr val="0066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APSOLUTNE I RELATIVNE GREŠKE</a:t>
            </a:r>
            <a:r>
              <a:rPr lang="sr-Latn-CS" sz="4000"/>
              <a:t> </a:t>
            </a:r>
          </a:p>
        </p:txBody>
      </p:sp>
      <p:graphicFrame>
        <p:nvGraphicFramePr>
          <p:cNvPr id="16386" name="Object 2"/>
          <p:cNvGraphicFramePr>
            <a:graphicFrameLocks noChangeAspect="1"/>
          </p:cNvGraphicFramePr>
          <p:nvPr>
            <p:ph sz="quarter" idx="1"/>
          </p:nvPr>
        </p:nvGraphicFramePr>
        <p:xfrm>
          <a:off x="2419350" y="2586038"/>
          <a:ext cx="114300" cy="215900"/>
        </p:xfrm>
        <a:graphic>
          <a:graphicData uri="http://schemas.openxmlformats.org/presentationml/2006/ole">
            <p:oleObj spid="_x0000_s16386" name="Equation" r:id="rId3" imgW="114120" imgH="215640" progId="Equation.3">
              <p:embed/>
            </p:oleObj>
          </a:graphicData>
        </a:graphic>
      </p:graphicFrame>
      <p:graphicFrame>
        <p:nvGraphicFramePr>
          <p:cNvPr id="16387" name="Object 3"/>
          <p:cNvGraphicFramePr>
            <a:graphicFrameLocks noChangeAspect="1"/>
          </p:cNvGraphicFramePr>
          <p:nvPr>
            <p:ph sz="quarter" idx="2"/>
          </p:nvPr>
        </p:nvGraphicFramePr>
        <p:xfrm>
          <a:off x="827088" y="2124075"/>
          <a:ext cx="1843087" cy="558800"/>
        </p:xfrm>
        <a:graphic>
          <a:graphicData uri="http://schemas.openxmlformats.org/presentationml/2006/ole">
            <p:oleObj spid="_x0000_s16387" name="Equation" r:id="rId4" imgW="838080" imgH="253800" progId="Equation.3">
              <p:embed/>
            </p:oleObj>
          </a:graphicData>
        </a:graphic>
      </p:graphicFrame>
      <p:graphicFrame>
        <p:nvGraphicFramePr>
          <p:cNvPr id="16388" name="Object 4"/>
          <p:cNvGraphicFramePr>
            <a:graphicFrameLocks noChangeAspect="1"/>
          </p:cNvGraphicFramePr>
          <p:nvPr>
            <p:ph sz="quarter" idx="3"/>
          </p:nvPr>
        </p:nvGraphicFramePr>
        <p:xfrm>
          <a:off x="3203575" y="2060575"/>
          <a:ext cx="5765800" cy="1054100"/>
        </p:xfrm>
        <a:graphic>
          <a:graphicData uri="http://schemas.openxmlformats.org/presentationml/2006/ole">
            <p:oleObj spid="_x0000_s16388" name="Document" r:id="rId5" imgW="5747431" imgH="1051238" progId="Word.Document.8">
              <p:embed/>
            </p:oleObj>
          </a:graphicData>
        </a:graphic>
      </p:graphicFrame>
      <p:sp>
        <p:nvSpPr>
          <p:cNvPr id="16393" name="Text Box 8"/>
          <p:cNvSpPr txBox="1">
            <a:spLocks noChangeArrowheads="1"/>
          </p:cNvSpPr>
          <p:nvPr/>
        </p:nvSpPr>
        <p:spPr bwMode="auto">
          <a:xfrm>
            <a:off x="950913" y="221932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>
              <a:latin typeface="Tahoma" pitchFamily="34" charset="0"/>
            </a:endParaRPr>
          </a:p>
        </p:txBody>
      </p:sp>
      <p:graphicFrame>
        <p:nvGraphicFramePr>
          <p:cNvPr id="16389" name="Object 5"/>
          <p:cNvGraphicFramePr>
            <a:graphicFrameLocks noChangeAspect="1"/>
          </p:cNvGraphicFramePr>
          <p:nvPr>
            <p:ph sz="quarter" idx="4"/>
          </p:nvPr>
        </p:nvGraphicFramePr>
        <p:xfrm>
          <a:off x="323850" y="4005263"/>
          <a:ext cx="2692400" cy="925512"/>
        </p:xfrm>
        <a:graphic>
          <a:graphicData uri="http://schemas.openxmlformats.org/presentationml/2006/ole">
            <p:oleObj spid="_x0000_s16389" name="Equation" r:id="rId6" imgW="1218960" imgH="419040" progId="Equation.3">
              <p:embed/>
            </p:oleObj>
          </a:graphicData>
        </a:graphic>
      </p:graphicFrame>
      <p:sp>
        <p:nvSpPr>
          <p:cNvPr id="16394" name="Text Box 13"/>
          <p:cNvSpPr txBox="1">
            <a:spLocks noChangeArrowheads="1"/>
          </p:cNvSpPr>
          <p:nvPr/>
        </p:nvSpPr>
        <p:spPr bwMode="auto">
          <a:xfrm>
            <a:off x="3276600" y="3933825"/>
            <a:ext cx="50768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Calibri" pitchFamily="34" charset="0"/>
              </a:rPr>
              <a:t>Procenti ili promili</a:t>
            </a:r>
          </a:p>
          <a:p>
            <a:r>
              <a:rPr lang="sr-Latn-CS" sz="2400">
                <a:latin typeface="Calibri" pitchFamily="34" charset="0"/>
              </a:rPr>
              <a:t>Omogućava poređenje tačnosti rezultata</a:t>
            </a:r>
          </a:p>
        </p:txBody>
      </p:sp>
      <p:graphicFrame>
        <p:nvGraphicFramePr>
          <p:cNvPr id="16390" name="Object 6"/>
          <p:cNvGraphicFramePr>
            <a:graphicFrameLocks noChangeAspect="1"/>
          </p:cNvGraphicFramePr>
          <p:nvPr/>
        </p:nvGraphicFramePr>
        <p:xfrm>
          <a:off x="2778125" y="5272088"/>
          <a:ext cx="3386138" cy="923925"/>
        </p:xfrm>
        <a:graphic>
          <a:graphicData uri="http://schemas.openxmlformats.org/presentationml/2006/ole">
            <p:oleObj spid="_x0000_s16390" name="Equation" r:id="rId7" imgW="1536480" imgH="419040" progId="Equation.3">
              <p:embed/>
            </p:oleObj>
          </a:graphicData>
        </a:graphic>
      </p:graphicFrame>
      <p:graphicFrame>
        <p:nvGraphicFramePr>
          <p:cNvPr id="16391" name="Object 7"/>
          <p:cNvGraphicFramePr>
            <a:graphicFrameLocks noChangeAspect="1"/>
          </p:cNvGraphicFramePr>
          <p:nvPr/>
        </p:nvGraphicFramePr>
        <p:xfrm>
          <a:off x="684213" y="2997200"/>
          <a:ext cx="2065337" cy="446088"/>
        </p:xfrm>
        <a:graphic>
          <a:graphicData uri="http://schemas.openxmlformats.org/presentationml/2006/ole">
            <p:oleObj spid="_x0000_s16391" name="Equation" r:id="rId8" imgW="799920" imgH="203040" progId="Equation.3">
              <p:embed/>
            </p:oleObj>
          </a:graphicData>
        </a:graphic>
      </p:graphicFrame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6" name="Text Box 4"/>
          <p:cNvSpPr txBox="1">
            <a:spLocks noChangeArrowheads="1"/>
          </p:cNvSpPr>
          <p:nvPr/>
        </p:nvSpPr>
        <p:spPr bwMode="auto">
          <a:xfrm>
            <a:off x="879475" y="928688"/>
            <a:ext cx="4664075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Calibri" pitchFamily="34" charset="0"/>
              </a:rPr>
              <a:t>Prava vrednost najčešće nije poznata</a:t>
            </a:r>
          </a:p>
          <a:p>
            <a:endParaRPr lang="sr-Latn-CS" sz="2400">
              <a:latin typeface="Calibri" pitchFamily="34" charset="0"/>
              <a:sym typeface="Wingdings 3" pitchFamily="18" charset="2"/>
            </a:endParaRPr>
          </a:p>
          <a:p>
            <a:r>
              <a:rPr lang="sr-Latn-CS" sz="2400">
                <a:latin typeface="Calibri" pitchFamily="34" charset="0"/>
                <a:sym typeface="Wingdings 3" pitchFamily="18" charset="2"/>
              </a:rPr>
              <a:t> </a:t>
            </a:r>
          </a:p>
          <a:p>
            <a:endParaRPr lang="sr-Latn-CS" sz="2400">
              <a:latin typeface="Calibri" pitchFamily="34" charset="0"/>
              <a:sym typeface="Wingdings 3" pitchFamily="18" charset="2"/>
            </a:endParaRPr>
          </a:p>
          <a:p>
            <a:endParaRPr lang="sr-Latn-CS" sz="2400">
              <a:latin typeface="Calibri" pitchFamily="34" charset="0"/>
              <a:sym typeface="Wingdings 3" pitchFamily="18" charset="2"/>
            </a:endParaRPr>
          </a:p>
          <a:p>
            <a:endParaRPr lang="sr-Latn-CS" sz="2400">
              <a:latin typeface="Calibri" pitchFamily="34" charset="0"/>
              <a:sym typeface="Wingdings 3" pitchFamily="18" charset="2"/>
            </a:endParaRPr>
          </a:p>
          <a:p>
            <a:endParaRPr lang="sr-Latn-CS" sz="2400">
              <a:latin typeface="Calibri" pitchFamily="34" charset="0"/>
              <a:sym typeface="Wingdings 3" pitchFamily="18" charset="2"/>
            </a:endParaRPr>
          </a:p>
          <a:p>
            <a:endParaRPr lang="sr-Latn-CS" sz="2400">
              <a:latin typeface="Calibri" pitchFamily="34" charset="0"/>
              <a:sym typeface="Wingdings 3" pitchFamily="18" charset="2"/>
            </a:endParaRPr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1552575" y="1554163"/>
          <a:ext cx="1036638" cy="868362"/>
        </p:xfrm>
        <a:graphic>
          <a:graphicData uri="http://schemas.openxmlformats.org/presentationml/2006/ole">
            <p:oleObj spid="_x0000_s17410" name="Equation" r:id="rId3" imgW="469800" imgH="393480" progId="Equation.3">
              <p:embed/>
            </p:oleObj>
          </a:graphicData>
        </a:graphic>
      </p:graphicFrame>
      <p:graphicFrame>
        <p:nvGraphicFramePr>
          <p:cNvPr id="17411" name="Object 3"/>
          <p:cNvGraphicFramePr>
            <a:graphicFrameLocks noChangeAspect="1"/>
          </p:cNvGraphicFramePr>
          <p:nvPr/>
        </p:nvGraphicFramePr>
        <p:xfrm>
          <a:off x="3792538" y="1776413"/>
          <a:ext cx="1562100" cy="558800"/>
        </p:xfrm>
        <a:graphic>
          <a:graphicData uri="http://schemas.openxmlformats.org/presentationml/2006/ole">
            <p:oleObj spid="_x0000_s17411" name="Equation" r:id="rId4" imgW="711000" imgH="253800" progId="Equation.3">
              <p:embed/>
            </p:oleObj>
          </a:graphicData>
        </a:graphic>
      </p:graphicFrame>
      <p:graphicFrame>
        <p:nvGraphicFramePr>
          <p:cNvPr id="17412" name="Object 4"/>
          <p:cNvGraphicFramePr>
            <a:graphicFrameLocks noChangeAspect="1"/>
          </p:cNvGraphicFramePr>
          <p:nvPr/>
        </p:nvGraphicFramePr>
        <p:xfrm>
          <a:off x="250825" y="2636838"/>
          <a:ext cx="7710488" cy="920750"/>
        </p:xfrm>
        <a:graphic>
          <a:graphicData uri="http://schemas.openxmlformats.org/presentationml/2006/ole">
            <p:oleObj spid="_x0000_s17412" name="Equation" r:id="rId5" imgW="3504960" imgH="419040" progId="Equation.3">
              <p:embed/>
            </p:oleObj>
          </a:graphicData>
        </a:graphic>
      </p:graphicFrame>
      <p:graphicFrame>
        <p:nvGraphicFramePr>
          <p:cNvPr id="17413" name="Object 5"/>
          <p:cNvGraphicFramePr>
            <a:graphicFrameLocks noChangeAspect="1"/>
          </p:cNvGraphicFramePr>
          <p:nvPr/>
        </p:nvGraphicFramePr>
        <p:xfrm>
          <a:off x="611188" y="3789363"/>
          <a:ext cx="6586537" cy="447675"/>
        </p:xfrm>
        <a:graphic>
          <a:graphicData uri="http://schemas.openxmlformats.org/presentationml/2006/ole">
            <p:oleObj spid="_x0000_s17413" name="Equation" r:id="rId6" imgW="2984400" imgH="203040" progId="Equation.3">
              <p:embed/>
            </p:oleObj>
          </a:graphicData>
        </a:graphic>
      </p:graphicFrame>
      <p:graphicFrame>
        <p:nvGraphicFramePr>
          <p:cNvPr id="17414" name="Object 6"/>
          <p:cNvGraphicFramePr>
            <a:graphicFrameLocks noChangeAspect="1"/>
          </p:cNvGraphicFramePr>
          <p:nvPr/>
        </p:nvGraphicFramePr>
        <p:xfrm>
          <a:off x="539750" y="4508500"/>
          <a:ext cx="8250238" cy="950913"/>
        </p:xfrm>
        <a:graphic>
          <a:graphicData uri="http://schemas.openxmlformats.org/presentationml/2006/ole">
            <p:oleObj spid="_x0000_s17414" name="Equation" r:id="rId7" imgW="3746160" imgH="431640" progId="Equation.3">
              <p:embed/>
            </p:oleObj>
          </a:graphicData>
        </a:graphic>
      </p:graphicFrame>
      <p:graphicFrame>
        <p:nvGraphicFramePr>
          <p:cNvPr id="17415" name="Object 7"/>
          <p:cNvGraphicFramePr>
            <a:graphicFrameLocks noChangeAspect="1"/>
          </p:cNvGraphicFramePr>
          <p:nvPr/>
        </p:nvGraphicFramePr>
        <p:xfrm>
          <a:off x="3348038" y="5661025"/>
          <a:ext cx="2741612" cy="608013"/>
        </p:xfrm>
        <a:graphic>
          <a:graphicData uri="http://schemas.openxmlformats.org/presentationml/2006/ole">
            <p:oleObj spid="_x0000_s17415" name="Equation" r:id="rId8" imgW="1143000" imgH="253800" progId="Equation.3">
              <p:embed/>
            </p:oleObj>
          </a:graphicData>
        </a:graphic>
      </p:graphicFrame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>
                <a:solidFill>
                  <a:srgbClr val="0066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RELATIVNA GREŠKA KRAJNJEG REZULTATA HEMIJSKE ANALIZE</a:t>
            </a:r>
            <a:r>
              <a:rPr lang="sr-Latn-CS" sz="4000"/>
              <a:t> 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773238"/>
            <a:ext cx="8002587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Times New Roman" pitchFamily="18" charset="0"/>
              </a:rPr>
              <a:t>merenje određene mase uzorka (x</a:t>
            </a:r>
            <a:r>
              <a:rPr lang="en-US" sz="2400" baseline="-25000" smtClean="0">
                <a:latin typeface="Times New Roman" pitchFamily="18" charset="0"/>
              </a:rPr>
              <a:t>1</a:t>
            </a:r>
            <a:r>
              <a:rPr lang="en-US" sz="2400" smtClean="0">
                <a:latin typeface="Times New Roman" pitchFamily="18" charset="0"/>
              </a:rPr>
              <a:t>)</a:t>
            </a:r>
            <a:r>
              <a:rPr lang="sr-Latn-CS" sz="2400" smtClean="0">
                <a:latin typeface="Times New Roman" pitchFamily="18" charset="0"/>
              </a:rPr>
              <a:t> </a:t>
            </a:r>
            <a:r>
              <a:rPr lang="sr-Latn-CS" sz="2400" smtClean="0">
                <a:latin typeface="Times New Roman" pitchFamily="18" charset="0"/>
                <a:sym typeface="Wingdings 3" pitchFamily="18" charset="2"/>
              </a:rPr>
              <a:t> </a:t>
            </a:r>
          </a:p>
          <a:p>
            <a:pPr eaLnBrk="1" hangingPunct="1">
              <a:buFont typeface="Wingdings" pitchFamily="2" charset="2"/>
              <a:buNone/>
            </a:pPr>
            <a:r>
              <a:rPr lang="sr-Latn-CS" sz="2400" smtClean="0">
                <a:latin typeface="Times New Roman" pitchFamily="18" charset="0"/>
                <a:sym typeface="Wingdings 3" pitchFamily="18" charset="2"/>
              </a:rPr>
              <a:t>          analitički postupak       </a:t>
            </a:r>
            <a:r>
              <a:rPr lang="en-US" sz="2400" smtClean="0">
                <a:latin typeface="Times New Roman" pitchFamily="18" charset="0"/>
                <a:sym typeface="Wingdings 3" pitchFamily="18" charset="2"/>
              </a:rPr>
              <a:t>parametar (x</a:t>
            </a:r>
            <a:r>
              <a:rPr lang="en-US" sz="2400" baseline="-25000" smtClean="0">
                <a:latin typeface="Times New Roman" pitchFamily="18" charset="0"/>
                <a:sym typeface="Wingdings 3" pitchFamily="18" charset="2"/>
              </a:rPr>
              <a:t>2</a:t>
            </a:r>
            <a:r>
              <a:rPr lang="en-US" sz="2400" smtClean="0">
                <a:latin typeface="Times New Roman" pitchFamily="18" charset="0"/>
                <a:sym typeface="Wingdings 3" pitchFamily="18" charset="2"/>
              </a:rPr>
              <a:t>)</a:t>
            </a:r>
            <a:r>
              <a:rPr lang="sr-Latn-CS" sz="2400" smtClean="0">
                <a:latin typeface="Times New Roman" pitchFamily="18" charset="0"/>
                <a:sym typeface="Wingdings 3" pitchFamily="18" charset="2"/>
              </a:rPr>
              <a:t> </a:t>
            </a:r>
            <a:r>
              <a:rPr lang="sr-Latn-CS" sz="2400" smtClean="0"/>
              <a:t> </a:t>
            </a:r>
          </a:p>
          <a:p>
            <a:pPr eaLnBrk="1" hangingPunct="1">
              <a:buFont typeface="Wingdings 3" pitchFamily="18" charset="2"/>
              <a:buNone/>
            </a:pPr>
            <a:r>
              <a:rPr lang="sr-Latn-CS" sz="2200" smtClean="0"/>
              <a:t>				</a:t>
            </a:r>
            <a:r>
              <a:rPr lang="de-DE" sz="2800" smtClean="0">
                <a:latin typeface="Times New Roman" pitchFamily="18" charset="0"/>
              </a:rPr>
              <a:t>p = </a:t>
            </a:r>
            <a:r>
              <a:rPr lang="de-DE" sz="2800" b="1" i="1" smtClean="0">
                <a:latin typeface="Times New Roman" pitchFamily="18" charset="0"/>
              </a:rPr>
              <a:t>k</a:t>
            </a:r>
            <a:r>
              <a:rPr lang="de-DE" sz="2800" b="1" smtClean="0">
                <a:latin typeface="Times New Roman" pitchFamily="18" charset="0"/>
              </a:rPr>
              <a:t> </a:t>
            </a:r>
            <a:r>
              <a:rPr lang="sr-Latn-CS" sz="2800" smtClean="0">
                <a:latin typeface="Times New Roman" pitchFamily="18" charset="0"/>
              </a:rPr>
              <a:t>(</a:t>
            </a:r>
            <a:r>
              <a:rPr lang="de-DE" sz="2800" smtClean="0">
                <a:latin typeface="Times New Roman" pitchFamily="18" charset="0"/>
              </a:rPr>
              <a:t>x</a:t>
            </a:r>
            <a:r>
              <a:rPr lang="de-DE" sz="2800" baseline="-25000" smtClean="0">
                <a:latin typeface="Times New Roman" pitchFamily="18" charset="0"/>
              </a:rPr>
              <a:t>2</a:t>
            </a:r>
            <a:r>
              <a:rPr lang="de-DE" sz="2800" smtClean="0">
                <a:latin typeface="Times New Roman" pitchFamily="18" charset="0"/>
              </a:rPr>
              <a:t>/x</a:t>
            </a:r>
            <a:r>
              <a:rPr lang="de-DE" sz="2800" baseline="-25000" smtClean="0">
                <a:latin typeface="Times New Roman" pitchFamily="18" charset="0"/>
              </a:rPr>
              <a:t>1</a:t>
            </a:r>
            <a:r>
              <a:rPr lang="sr-Latn-CS" sz="2800" smtClean="0">
                <a:latin typeface="Times New Roman" pitchFamily="18" charset="0"/>
              </a:rPr>
              <a:t>)</a:t>
            </a:r>
            <a:endParaRPr lang="sr-Latn-CS" sz="2800" baseline="-25000" smtClean="0">
              <a:latin typeface="Times New Roman" pitchFamily="18" charset="0"/>
            </a:endParaRPr>
          </a:p>
          <a:p>
            <a:pPr eaLnBrk="1" hangingPunct="1">
              <a:buFont typeface="Wingdings 3" pitchFamily="18" charset="2"/>
              <a:buNone/>
            </a:pPr>
            <a:r>
              <a:rPr lang="de-DE" sz="2800" b="1" i="1" smtClean="0">
                <a:latin typeface="Times New Roman" pitchFamily="18" charset="0"/>
              </a:rPr>
              <a:t>k </a:t>
            </a:r>
            <a:r>
              <a:rPr lang="de-DE" sz="2800" smtClean="0">
                <a:latin typeface="Times New Roman" pitchFamily="18" charset="0"/>
              </a:rPr>
              <a:t>nije prava konstanta</a:t>
            </a:r>
            <a:r>
              <a:rPr lang="sr-Latn-CS" sz="2200" smtClean="0">
                <a:latin typeface="Times New Roman" pitchFamily="18" charset="0"/>
              </a:rPr>
              <a:t> </a:t>
            </a:r>
          </a:p>
          <a:p>
            <a:pPr eaLnBrk="1" hangingPunct="1">
              <a:buFont typeface="Wingdings 3" pitchFamily="18" charset="2"/>
              <a:buNone/>
            </a:pPr>
            <a:r>
              <a:rPr lang="de-DE" sz="2800" smtClean="0">
                <a:latin typeface="Times New Roman" pitchFamily="18" charset="0"/>
              </a:rPr>
              <a:t>	</a:t>
            </a:r>
            <a:r>
              <a:rPr lang="sr-Latn-CS" sz="2800" smtClean="0"/>
              <a:t>   </a:t>
            </a:r>
            <a:r>
              <a:rPr lang="sr-Latn-CS" sz="2800" smtClean="0">
                <a:sym typeface="Wingdings 3" pitchFamily="18" charset="2"/>
              </a:rPr>
              <a:t>		</a:t>
            </a:r>
            <a:r>
              <a:rPr lang="de-DE" sz="2800" smtClean="0">
                <a:latin typeface="Times New Roman" pitchFamily="18" charset="0"/>
                <a:sym typeface="Wingdings 3" pitchFamily="18" charset="2"/>
              </a:rPr>
              <a:t>p = x</a:t>
            </a:r>
            <a:r>
              <a:rPr lang="de-DE" sz="2800" baseline="-25000" smtClean="0">
                <a:latin typeface="Times New Roman" pitchFamily="18" charset="0"/>
                <a:sym typeface="Wingdings 3" pitchFamily="18" charset="2"/>
              </a:rPr>
              <a:t>3</a:t>
            </a:r>
            <a:r>
              <a:rPr lang="de-DE" sz="2800" smtClean="0">
                <a:latin typeface="Times New Roman" pitchFamily="18" charset="0"/>
                <a:sym typeface="Wingdings 3" pitchFamily="18" charset="2"/>
              </a:rPr>
              <a:t> </a:t>
            </a:r>
            <a:r>
              <a:rPr lang="de-DE" sz="2800" b="1" i="1" smtClean="0">
                <a:latin typeface="Times New Roman" pitchFamily="18" charset="0"/>
                <a:sym typeface="Wingdings 3" pitchFamily="18" charset="2"/>
              </a:rPr>
              <a:t>k’</a:t>
            </a:r>
            <a:r>
              <a:rPr lang="sr-Latn-CS" sz="2800" i="1" smtClean="0">
                <a:latin typeface="Times New Roman" pitchFamily="18" charset="0"/>
                <a:sym typeface="Wingdings 3" pitchFamily="18" charset="2"/>
              </a:rPr>
              <a:t>(</a:t>
            </a:r>
            <a:r>
              <a:rPr lang="de-DE" sz="2800" smtClean="0">
                <a:latin typeface="Times New Roman" pitchFamily="18" charset="0"/>
                <a:sym typeface="Wingdings 3" pitchFamily="18" charset="2"/>
              </a:rPr>
              <a:t>x</a:t>
            </a:r>
            <a:r>
              <a:rPr lang="de-DE" sz="2800" baseline="-25000" smtClean="0">
                <a:latin typeface="Times New Roman" pitchFamily="18" charset="0"/>
                <a:sym typeface="Wingdings 3" pitchFamily="18" charset="2"/>
              </a:rPr>
              <a:t>2</a:t>
            </a:r>
            <a:r>
              <a:rPr lang="de-DE" sz="2800" smtClean="0">
                <a:latin typeface="Times New Roman" pitchFamily="18" charset="0"/>
                <a:sym typeface="Wingdings 3" pitchFamily="18" charset="2"/>
              </a:rPr>
              <a:t>/x</a:t>
            </a:r>
            <a:r>
              <a:rPr lang="de-DE" sz="2800" baseline="-25000" smtClean="0">
                <a:latin typeface="Times New Roman" pitchFamily="18" charset="0"/>
                <a:sym typeface="Wingdings 3" pitchFamily="18" charset="2"/>
              </a:rPr>
              <a:t>1</a:t>
            </a:r>
            <a:r>
              <a:rPr lang="sr-Latn-CS" sz="2800" smtClean="0">
                <a:latin typeface="Times New Roman" pitchFamily="18" charset="0"/>
                <a:sym typeface="Wingdings 3" pitchFamily="18" charset="2"/>
              </a:rPr>
              <a:t>)</a:t>
            </a:r>
            <a:r>
              <a:rPr lang="de-DE" sz="2800" smtClean="0">
                <a:latin typeface="Times New Roman" pitchFamily="18" charset="0"/>
                <a:sym typeface="Wingdings 3" pitchFamily="18" charset="2"/>
              </a:rPr>
              <a:t>	</a:t>
            </a:r>
            <a:r>
              <a:rPr lang="sr-Latn-CS" sz="2800" smtClean="0">
                <a:latin typeface="Times New Roman" pitchFamily="18" charset="0"/>
                <a:sym typeface="Wingdings 3" pitchFamily="18" charset="2"/>
              </a:rPr>
              <a:t> </a:t>
            </a:r>
          </a:p>
        </p:txBody>
      </p:sp>
      <p:graphicFrame>
        <p:nvGraphicFramePr>
          <p:cNvPr id="18434" name="Object 2"/>
          <p:cNvGraphicFramePr>
            <a:graphicFrameLocks noChangeAspect="1"/>
          </p:cNvGraphicFramePr>
          <p:nvPr>
            <p:ph sz="half" idx="2"/>
          </p:nvPr>
        </p:nvGraphicFramePr>
        <p:xfrm>
          <a:off x="1403350" y="4652963"/>
          <a:ext cx="4456113" cy="1120775"/>
        </p:xfrm>
        <a:graphic>
          <a:graphicData uri="http://schemas.openxmlformats.org/presentationml/2006/ole">
            <p:oleObj spid="_x0000_s18434" name="Equation" r:id="rId3" imgW="1780694" imgH="447496" progId="Equation.3">
              <p:embed/>
            </p:oleObj>
          </a:graphicData>
        </a:graphic>
      </p:graphicFrame>
      <p:sp>
        <p:nvSpPr>
          <p:cNvPr id="18437" name="Text Box 6"/>
          <p:cNvSpPr txBox="1">
            <a:spLocks noChangeArrowheads="1"/>
          </p:cNvSpPr>
          <p:nvPr/>
        </p:nvSpPr>
        <p:spPr bwMode="auto">
          <a:xfrm>
            <a:off x="6443663" y="4797425"/>
            <a:ext cx="16891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Calibri" pitchFamily="34" charset="0"/>
              </a:rPr>
              <a:t>Maksimalna</a:t>
            </a:r>
          </a:p>
          <a:p>
            <a:r>
              <a:rPr lang="sr-Latn-CS" sz="2400">
                <a:latin typeface="Calibri" pitchFamily="34" charset="0"/>
              </a:rPr>
              <a:t>vrednost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684213" y="1484313"/>
          <a:ext cx="2876550" cy="920750"/>
        </p:xfrm>
        <a:graphic>
          <a:graphicData uri="http://schemas.openxmlformats.org/presentationml/2006/ole">
            <p:oleObj spid="_x0000_s19458" name="Equation" r:id="rId3" imgW="1307880" imgH="419040" progId="Equation.3">
              <p:embed/>
            </p:oleObj>
          </a:graphicData>
        </a:graphic>
      </p:graphicFrame>
      <p:sp>
        <p:nvSpPr>
          <p:cNvPr id="19459" name="Text Box 5"/>
          <p:cNvSpPr txBox="1">
            <a:spLocks noChangeArrowheads="1"/>
          </p:cNvSpPr>
          <p:nvPr/>
        </p:nvSpPr>
        <p:spPr bwMode="auto">
          <a:xfrm>
            <a:off x="879475" y="243522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>
              <a:latin typeface="Tahoma" pitchFamily="34" charset="0"/>
            </a:endParaRP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1547813" y="549275"/>
            <a:ext cx="5338762" cy="5238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2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2800" dirty="0">
                <a:latin typeface="+mn-lt"/>
                <a:cs typeface="+mn-cs"/>
              </a:rPr>
              <a:t>Greške procedure </a:t>
            </a:r>
            <a:r>
              <a:rPr lang="en-US" sz="2800" dirty="0">
                <a:latin typeface="+mn-lt"/>
                <a:cs typeface="Times New Roman" pitchFamily="18" charset="0"/>
              </a:rPr>
              <a:t>&gt;</a:t>
            </a:r>
            <a:r>
              <a:rPr lang="sr-Latn-CS" sz="2800" dirty="0">
                <a:latin typeface="+mn-lt"/>
                <a:cs typeface="Times New Roman" pitchFamily="18" charset="0"/>
              </a:rPr>
              <a:t> greške merenja</a:t>
            </a:r>
            <a:endParaRPr lang="en-US" sz="2800" dirty="0">
              <a:latin typeface="+mn-lt"/>
              <a:cs typeface="Times New Roman" pitchFamily="18" charset="0"/>
            </a:endParaRPr>
          </a:p>
        </p:txBody>
      </p:sp>
      <p:sp>
        <p:nvSpPr>
          <p:cNvPr id="23560" name="Text Box 8"/>
          <p:cNvSpPr txBox="1">
            <a:spLocks noChangeArrowheads="1"/>
          </p:cNvSpPr>
          <p:nvPr/>
        </p:nvSpPr>
        <p:spPr bwMode="auto">
          <a:xfrm>
            <a:off x="4356100" y="1773238"/>
            <a:ext cx="4129088" cy="584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3200" i="1" dirty="0">
                <a:latin typeface="+mn-lt"/>
                <a:cs typeface="+mn-cs"/>
              </a:rPr>
              <a:t>e(x</a:t>
            </a:r>
            <a:r>
              <a:rPr lang="sr-Latn-CS" sz="3200" dirty="0">
                <a:latin typeface="+mn-lt"/>
                <a:cs typeface="+mn-cs"/>
              </a:rPr>
              <a:t>) </a:t>
            </a:r>
            <a:r>
              <a:rPr lang="sr-Latn-CS" sz="3200" dirty="0">
                <a:latin typeface="+mn-lt"/>
                <a:cs typeface="+mn-cs"/>
                <a:sym typeface="Wingdings 3" pitchFamily="18" charset="2"/>
              </a:rPr>
              <a:t> ako: </a:t>
            </a:r>
            <a:r>
              <a:rPr lang="sr-Latn-CS" sz="3200" i="1" dirty="0">
                <a:latin typeface="+mn-lt"/>
                <a:cs typeface="+mn-cs"/>
                <a:sym typeface="Wingdings 3" pitchFamily="18" charset="2"/>
              </a:rPr>
              <a:t>d</a:t>
            </a:r>
            <a:r>
              <a:rPr lang="sr-Latn-CS" sz="3200" dirty="0">
                <a:latin typeface="+mn-lt"/>
                <a:cs typeface="+mn-cs"/>
                <a:sym typeface="Wingdings 3" pitchFamily="18" charset="2"/>
              </a:rPr>
              <a:t>(x)   i  x </a:t>
            </a:r>
          </a:p>
        </p:txBody>
      </p:sp>
      <p:sp>
        <p:nvSpPr>
          <p:cNvPr id="19462" name="Text Box 9"/>
          <p:cNvSpPr txBox="1">
            <a:spLocks noChangeArrowheads="1"/>
          </p:cNvSpPr>
          <p:nvPr/>
        </p:nvSpPr>
        <p:spPr bwMode="auto">
          <a:xfrm>
            <a:off x="468313" y="5013325"/>
            <a:ext cx="8351837" cy="1384300"/>
          </a:xfrm>
          <a:prstGeom prst="rect">
            <a:avLst/>
          </a:prstGeom>
          <a:noFill/>
          <a:ln w="76200" cmpd="tri">
            <a:solidFill>
              <a:srgbClr val="00808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sz="2800">
                <a:solidFill>
                  <a:srgbClr val="006666"/>
                </a:solidFill>
                <a:latin typeface="Calibri" pitchFamily="34" charset="0"/>
              </a:rPr>
              <a:t>P</a:t>
            </a:r>
            <a:r>
              <a:rPr lang="de-DE" sz="2800">
                <a:solidFill>
                  <a:srgbClr val="006666"/>
                </a:solidFill>
                <a:latin typeface="Calibri" pitchFamily="34" charset="0"/>
              </a:rPr>
              <a:t>roblem smanjivanja relativne greške krajnjeg razultata treba rešavati preciznijim merenjem parametara x</a:t>
            </a:r>
            <a:r>
              <a:rPr lang="de-DE" sz="2800" baseline="-25000">
                <a:solidFill>
                  <a:srgbClr val="006666"/>
                </a:solidFill>
                <a:latin typeface="Calibri" pitchFamily="34" charset="0"/>
              </a:rPr>
              <a:t>1</a:t>
            </a:r>
            <a:r>
              <a:rPr lang="de-DE" sz="2800">
                <a:solidFill>
                  <a:srgbClr val="006666"/>
                </a:solidFill>
                <a:latin typeface="Calibri" pitchFamily="34" charset="0"/>
              </a:rPr>
              <a:t> i x</a:t>
            </a:r>
            <a:r>
              <a:rPr lang="de-DE" sz="2800" baseline="-25000">
                <a:solidFill>
                  <a:srgbClr val="006666"/>
                </a:solidFill>
                <a:latin typeface="Calibri" pitchFamily="34" charset="0"/>
              </a:rPr>
              <a:t>2</a:t>
            </a:r>
            <a:r>
              <a:rPr lang="de-DE" sz="2800">
                <a:solidFill>
                  <a:srgbClr val="006666"/>
                </a:solidFill>
                <a:latin typeface="Calibri" pitchFamily="34" charset="0"/>
              </a:rPr>
              <a:t>, </a:t>
            </a:r>
            <a:endParaRPr lang="sr-Latn-CS" sz="2800">
              <a:solidFill>
                <a:srgbClr val="006666"/>
              </a:solidFill>
              <a:latin typeface="Calibri" pitchFamily="34" charset="0"/>
            </a:endParaRPr>
          </a:p>
          <a:p>
            <a:r>
              <a:rPr lang="de-DE" sz="2800">
                <a:solidFill>
                  <a:srgbClr val="006666"/>
                </a:solidFill>
                <a:latin typeface="Calibri" pitchFamily="34" charset="0"/>
              </a:rPr>
              <a:t>a ne povećanjem njihove vrednosti.</a:t>
            </a:r>
            <a:r>
              <a:rPr lang="sr-Latn-CS" sz="2800">
                <a:solidFill>
                  <a:srgbClr val="006666"/>
                </a:solidFill>
                <a:latin typeface="Calibri" pitchFamily="34" charset="0"/>
              </a:rPr>
              <a:t> </a:t>
            </a:r>
          </a:p>
        </p:txBody>
      </p:sp>
      <p:sp>
        <p:nvSpPr>
          <p:cNvPr id="23563" name="Rectangle 11"/>
          <p:cNvSpPr>
            <a:spLocks noChangeArrowheads="1"/>
          </p:cNvSpPr>
          <p:nvPr/>
        </p:nvSpPr>
        <p:spPr bwMode="auto">
          <a:xfrm>
            <a:off x="611188" y="2708275"/>
            <a:ext cx="7794625" cy="193833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2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2400" dirty="0">
                <a:cs typeface="+mn-cs"/>
              </a:rPr>
              <a:t>N</a:t>
            </a:r>
            <a:r>
              <a:rPr lang="pt-PT" sz="2400" dirty="0">
                <a:cs typeface="Times New Roman" pitchFamily="18" charset="0"/>
              </a:rPr>
              <a:t>pr. ako se 0,50 g izmeri sa preciznošću od </a:t>
            </a:r>
            <a:r>
              <a:rPr lang="en-US" sz="2400" dirty="0">
                <a:cs typeface="Times New Roman" pitchFamily="18" charset="0"/>
                <a:sym typeface="Symbol" pitchFamily="18" charset="2"/>
              </a:rPr>
              <a:t></a:t>
            </a:r>
            <a:r>
              <a:rPr lang="pt-PT" sz="2400" dirty="0">
                <a:cs typeface="Times New Roman" pitchFamily="18" charset="0"/>
              </a:rPr>
              <a:t>0,2 mg, </a:t>
            </a:r>
            <a:endParaRPr lang="sr-Latn-CS" sz="2400" dirty="0"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400" dirty="0">
                <a:cs typeface="Times New Roman" pitchFamily="18" charset="0"/>
              </a:rPr>
              <a:t>relativna greška je e = (0,2/500)x100 = 0,04%. </a:t>
            </a:r>
            <a:endParaRPr lang="sr-Latn-CS" sz="2400" dirty="0"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2400" dirty="0">
                <a:cs typeface="+mn-cs"/>
              </a:rPr>
              <a:t>Za merenje</a:t>
            </a:r>
            <a:r>
              <a:rPr lang="pt-PT" sz="2400" dirty="0">
                <a:cs typeface="Times New Roman" pitchFamily="18" charset="0"/>
              </a:rPr>
              <a:t> 25 mg sa istom </a:t>
            </a:r>
            <a:r>
              <a:rPr lang="sr-Latn-CS" sz="2400" dirty="0">
                <a:cs typeface="+mn-cs"/>
              </a:rPr>
              <a:t>e</a:t>
            </a:r>
            <a:r>
              <a:rPr lang="pt-PT" sz="2400" dirty="0">
                <a:cs typeface="Times New Roman" pitchFamily="18" charset="0"/>
              </a:rPr>
              <a:t>, </a:t>
            </a:r>
            <a:endParaRPr lang="sr-Latn-CS" sz="2400" dirty="0"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400" dirty="0">
                <a:cs typeface="Times New Roman" pitchFamily="18" charset="0"/>
              </a:rPr>
              <a:t>mora </a:t>
            </a:r>
            <a:r>
              <a:rPr lang="sr-Latn-CS" sz="2400" dirty="0">
                <a:cs typeface="+mn-cs"/>
              </a:rPr>
              <a:t>d da bude</a:t>
            </a:r>
            <a:r>
              <a:rPr lang="pt-PT" sz="2400" dirty="0">
                <a:cs typeface="Times New Roman" pitchFamily="18" charset="0"/>
              </a:rPr>
              <a:t>: 0,04 = (d/25)x100</a:t>
            </a:r>
            <a:r>
              <a:rPr lang="sr-Latn-CS" sz="2400" dirty="0">
                <a:cs typeface="+mn-cs"/>
              </a:rPr>
              <a:t> </a:t>
            </a:r>
            <a:r>
              <a:rPr lang="pt-PT" sz="2400" dirty="0">
                <a:cs typeface="Times New Roman" pitchFamily="18" charset="0"/>
                <a:sym typeface="Wingdings 3" pitchFamily="18" charset="2"/>
              </a:rPr>
              <a:t></a:t>
            </a:r>
            <a:r>
              <a:rPr lang="sr-Latn-CS" sz="2400" dirty="0">
                <a:cs typeface="+mn-cs"/>
                <a:sym typeface="Wingdings 3" pitchFamily="18" charset="2"/>
              </a:rPr>
              <a:t> d =</a:t>
            </a:r>
            <a:r>
              <a:rPr lang="pt-PT" sz="2400" dirty="0">
                <a:cs typeface="Times New Roman" pitchFamily="18" charset="0"/>
              </a:rPr>
              <a:t> </a:t>
            </a:r>
            <a:r>
              <a:rPr lang="en-US" sz="2400" dirty="0">
                <a:cs typeface="Times New Roman" pitchFamily="18" charset="0"/>
                <a:sym typeface="Symbol" pitchFamily="18" charset="2"/>
              </a:rPr>
              <a:t></a:t>
            </a:r>
            <a:r>
              <a:rPr lang="pt-PT" sz="2400" dirty="0">
                <a:cs typeface="Times New Roman" pitchFamily="18" charset="0"/>
              </a:rPr>
              <a:t>0,01 mg. </a:t>
            </a:r>
            <a:endParaRPr lang="sr-Latn-CS" sz="2400" dirty="0"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400" dirty="0">
                <a:cs typeface="Times New Roman" pitchFamily="18" charset="0"/>
                <a:sym typeface="Wingdings 3" pitchFamily="18" charset="2"/>
              </a:rPr>
              <a:t></a:t>
            </a:r>
            <a:r>
              <a:rPr lang="pt-PT" sz="2400" dirty="0">
                <a:cs typeface="Times New Roman" pitchFamily="18" charset="0"/>
              </a:rPr>
              <a:t>preciznije vage od analitičkih </a:t>
            </a:r>
            <a:endParaRPr lang="sr-Latn-CS" sz="2400" dirty="0">
              <a:cs typeface="+mn-cs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 Box 4"/>
          <p:cNvSpPr txBox="1">
            <a:spLocks noChangeArrowheads="1"/>
          </p:cNvSpPr>
          <p:nvPr/>
        </p:nvSpPr>
        <p:spPr bwMode="auto">
          <a:xfrm>
            <a:off x="519113" y="517525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graphicFrame>
        <p:nvGraphicFramePr>
          <p:cNvPr id="20482" name="Object 2"/>
          <p:cNvGraphicFramePr>
            <a:graphicFrameLocks noChangeAspect="1"/>
          </p:cNvGraphicFramePr>
          <p:nvPr/>
        </p:nvGraphicFramePr>
        <p:xfrm>
          <a:off x="1547813" y="1484313"/>
          <a:ext cx="6356350" cy="3776662"/>
        </p:xfrm>
        <a:graphic>
          <a:graphicData uri="http://schemas.openxmlformats.org/presentationml/2006/ole">
            <p:oleObj spid="_x0000_s20482" name="Document" r:id="rId3" imgW="5733177" imgH="3412799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611188" y="620713"/>
            <a:ext cx="7772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l-SI" sz="32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</a:rPr>
              <a:t>SREĐIVANJE PODATAKA</a:t>
            </a:r>
            <a:endParaRPr lang="en-US" sz="32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+mn-cs"/>
            </a:endParaRPr>
          </a:p>
        </p:txBody>
      </p:sp>
      <p:sp>
        <p:nvSpPr>
          <p:cNvPr id="48131" name="Rectangle 5"/>
          <p:cNvSpPr>
            <a:spLocks noChangeArrowheads="1"/>
          </p:cNvSpPr>
          <p:nvPr/>
        </p:nvSpPr>
        <p:spPr bwMode="auto">
          <a:xfrm>
            <a:off x="1116013" y="2420938"/>
            <a:ext cx="6400800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13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lang="sl-SI" sz="2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</a:rPr>
              <a:t>Grupisanje podataka</a:t>
            </a:r>
          </a:p>
          <a:p>
            <a:pPr marL="342900" indent="-342900" algn="ctr">
              <a:lnSpc>
                <a:spcPct val="13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lang="sl-SI" sz="2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</a:rPr>
              <a:t>Prikazivanje podataka:</a:t>
            </a:r>
          </a:p>
          <a:p>
            <a:pPr marL="342900" indent="-342900" algn="ctr">
              <a:lnSpc>
                <a:spcPct val="13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ü"/>
            </a:pPr>
            <a:r>
              <a:rPr lang="sl-SI" sz="2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</a:rPr>
              <a:t>Tabeliranje</a:t>
            </a:r>
          </a:p>
          <a:p>
            <a:pPr marL="342900" indent="-342900" algn="ctr">
              <a:lnSpc>
                <a:spcPct val="13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ü"/>
            </a:pPr>
            <a:r>
              <a:rPr lang="sl-SI" sz="2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</a:rPr>
              <a:t>Grafičko prikazivanje</a:t>
            </a:r>
            <a:endParaRPr lang="en-US" sz="2800" dirty="0">
              <a:solidFill>
                <a:schemeClr val="tx2">
                  <a:lumMod val="50000"/>
                </a:schemeClr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841375" y="841375"/>
          <a:ext cx="7388225" cy="5167313"/>
        </p:xfrm>
        <a:graphic>
          <a:graphicData uri="http://schemas.openxmlformats.org/presentationml/2006/ole">
            <p:oleObj spid="_x0000_s21506" name="Document" r:id="rId3" imgW="7447886" imgH="5230318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839788" y="1087438"/>
          <a:ext cx="7439025" cy="4905375"/>
        </p:xfrm>
        <a:graphic>
          <a:graphicData uri="http://schemas.openxmlformats.org/presentationml/2006/ole">
            <p:oleObj spid="_x0000_s22530" name="Document" r:id="rId3" imgW="7445978" imgH="4916933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4"/>
          <p:cNvSpPr txBox="1">
            <a:spLocks noChangeArrowheads="1"/>
          </p:cNvSpPr>
          <p:nvPr/>
        </p:nvSpPr>
        <p:spPr bwMode="auto">
          <a:xfrm>
            <a:off x="1042988" y="1052513"/>
            <a:ext cx="7540625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sr-Latn-CS" sz="2800">
                <a:solidFill>
                  <a:srgbClr val="800000"/>
                </a:solidFill>
                <a:latin typeface="Calibri" pitchFamily="34" charset="0"/>
              </a:rPr>
              <a:t>Važno:</a:t>
            </a:r>
          </a:p>
          <a:p>
            <a:pPr>
              <a:lnSpc>
                <a:spcPct val="130000"/>
              </a:lnSpc>
            </a:pPr>
            <a:r>
              <a:rPr lang="sr-Latn-CS" sz="2800">
                <a:solidFill>
                  <a:srgbClr val="003399"/>
                </a:solidFill>
                <a:latin typeface="Calibri" pitchFamily="34" charset="0"/>
              </a:rPr>
              <a:t>Malo w</a:t>
            </a:r>
            <a:r>
              <a:rPr lang="sr-Latn-CS" sz="2800">
                <a:latin typeface="Calibri" pitchFamily="34" charset="0"/>
              </a:rPr>
              <a:t> </a:t>
            </a:r>
            <a:r>
              <a:rPr lang="sr-Latn-CS" sz="2800">
                <a:latin typeface="Calibri" pitchFamily="34" charset="0"/>
                <a:sym typeface="Wingdings 3" pitchFamily="18" charset="2"/>
              </a:rPr>
              <a:t> </a:t>
            </a:r>
            <a:r>
              <a:rPr lang="sr-Latn-CS" sz="2800">
                <a:solidFill>
                  <a:srgbClr val="0000CC"/>
                </a:solidFill>
                <a:latin typeface="Calibri" pitchFamily="34" charset="0"/>
                <a:sym typeface="Wingdings 3" pitchFamily="18" charset="2"/>
              </a:rPr>
              <a:t>veliki broj grupnih intervala</a:t>
            </a:r>
          </a:p>
          <a:p>
            <a:pPr>
              <a:lnSpc>
                <a:spcPct val="130000"/>
              </a:lnSpc>
            </a:pPr>
            <a:r>
              <a:rPr lang="sr-Latn-CS" sz="2800">
                <a:latin typeface="Calibri" pitchFamily="34" charset="0"/>
                <a:sym typeface="Wingdings 3" pitchFamily="18" charset="2"/>
              </a:rPr>
              <a:t></a:t>
            </a:r>
            <a:r>
              <a:rPr lang="sr-Latn-CS" sz="28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detaljnije informacije</a:t>
            </a:r>
            <a:r>
              <a:rPr lang="sr-Latn-CS" sz="2800">
                <a:latin typeface="Calibri" pitchFamily="34" charset="0"/>
                <a:sym typeface="Wingdings 3" pitchFamily="18" charset="2"/>
              </a:rPr>
              <a:t> </a:t>
            </a:r>
            <a:r>
              <a:rPr lang="sr-Latn-CS" sz="2800">
                <a:solidFill>
                  <a:srgbClr val="CC3300"/>
                </a:solidFill>
                <a:latin typeface="Calibri" pitchFamily="34" charset="0"/>
                <a:sym typeface="Wingdings 3" pitchFamily="18" charset="2"/>
              </a:rPr>
              <a:t>ALI slabija preglednost</a:t>
            </a:r>
          </a:p>
          <a:p>
            <a:pPr>
              <a:lnSpc>
                <a:spcPct val="130000"/>
              </a:lnSpc>
            </a:pPr>
            <a:endParaRPr lang="sr-Latn-CS" sz="2800">
              <a:latin typeface="Calibri" pitchFamily="34" charset="0"/>
              <a:sym typeface="Wingdings 3" pitchFamily="18" charset="2"/>
            </a:endParaRPr>
          </a:p>
          <a:p>
            <a:pPr>
              <a:lnSpc>
                <a:spcPct val="130000"/>
              </a:lnSpc>
            </a:pPr>
            <a:r>
              <a:rPr lang="sr-Latn-CS" sz="2800">
                <a:solidFill>
                  <a:srgbClr val="006600"/>
                </a:solidFill>
                <a:latin typeface="Calibri" pitchFamily="34" charset="0"/>
                <a:sym typeface="Wingdings 3" pitchFamily="18" charset="2"/>
              </a:rPr>
              <a:t>w   broj intervala </a:t>
            </a:r>
            <a:r>
              <a:rPr lang="sr-Latn-CS" sz="2800">
                <a:latin typeface="Calibri" pitchFamily="34" charset="0"/>
                <a:sym typeface="Wingdings 3" pitchFamily="18" charset="2"/>
              </a:rPr>
              <a:t> </a:t>
            </a:r>
          </a:p>
          <a:p>
            <a:pPr>
              <a:lnSpc>
                <a:spcPct val="130000"/>
              </a:lnSpc>
            </a:pPr>
            <a:r>
              <a:rPr lang="sr-Latn-CS" sz="2800">
                <a:latin typeface="Calibri" pitchFamily="34" charset="0"/>
                <a:sym typeface="Wingdings 3" pitchFamily="18" charset="2"/>
              </a:rPr>
              <a:t>	</a:t>
            </a:r>
            <a:r>
              <a:rPr lang="sr-Latn-CS" sz="2800">
                <a:solidFill>
                  <a:srgbClr val="C55415"/>
                </a:solidFill>
                <a:latin typeface="Calibri" pitchFamily="34" charset="0"/>
                <a:sym typeface="Wingdings 3" pitchFamily="18" charset="2"/>
              </a:rPr>
              <a:t> preglednost  detaljnost informacija </a:t>
            </a:r>
          </a:p>
          <a:p>
            <a:pPr>
              <a:lnSpc>
                <a:spcPct val="130000"/>
              </a:lnSpc>
            </a:pPr>
            <a:endParaRPr lang="sr-Latn-CS" sz="2800">
              <a:latin typeface="Calibri" pitchFamily="34" charset="0"/>
              <a:sym typeface="Wingdings 3" pitchFamily="18" charset="2"/>
            </a:endParaRPr>
          </a:p>
          <a:p>
            <a:pPr>
              <a:lnSpc>
                <a:spcPct val="130000"/>
              </a:lnSpc>
            </a:pPr>
            <a:r>
              <a:rPr lang="sr-Latn-CS" sz="2800">
                <a:solidFill>
                  <a:srgbClr val="800000"/>
                </a:solidFill>
                <a:latin typeface="Calibri" pitchFamily="34" charset="0"/>
                <a:sym typeface="Wingdings 3" pitchFamily="18" charset="2"/>
              </a:rPr>
              <a:t>CILJ: PREGLEDNA I DOBRA INFORMACIJA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539750" y="620713"/>
          <a:ext cx="7785100" cy="6005512"/>
        </p:xfrm>
        <a:graphic>
          <a:graphicData uri="http://schemas.openxmlformats.org/presentationml/2006/ole">
            <p:oleObj spid="_x0000_s23554" name="Document" r:id="rId3" imgW="6113760" imgH="4725635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914400" y="1219200"/>
          <a:ext cx="7315200" cy="4267200"/>
        </p:xfrm>
        <a:graphic>
          <a:graphicData uri="http://schemas.openxmlformats.org/presentationml/2006/ole">
            <p:oleObj spid="_x0000_s24578" name="Document" r:id="rId3" imgW="6114960" imgH="3213000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4"/>
          <p:cNvSpPr>
            <a:spLocks noChangeArrowheads="1"/>
          </p:cNvSpPr>
          <p:nvPr/>
        </p:nvSpPr>
        <p:spPr bwMode="auto">
          <a:xfrm>
            <a:off x="900113" y="1125538"/>
            <a:ext cx="621665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latin typeface="Times New Roman" pitchFamily="18" charset="0"/>
                <a:cs typeface="Times New Roman" pitchFamily="18" charset="0"/>
              </a:rPr>
              <a:t>Raspodela frekvencija oboljevanja 17 pacijenata </a:t>
            </a:r>
            <a:endParaRPr lang="sr-Latn-CS" sz="2400">
              <a:latin typeface="Times New Roman" pitchFamily="18" charset="0"/>
            </a:endParaRPr>
          </a:p>
          <a:p>
            <a:r>
              <a:rPr lang="sr-Latn-CS" sz="2400">
                <a:latin typeface="Times New Roman" pitchFamily="18" charset="0"/>
                <a:cs typeface="Times New Roman" pitchFamily="18" charset="0"/>
              </a:rPr>
              <a:t>u periodu od 6 meseci:</a:t>
            </a:r>
            <a:endParaRPr lang="sr-Latn-CS" sz="2400">
              <a:latin typeface="Times New Roman" pitchFamily="18" charset="0"/>
            </a:endParaRPr>
          </a:p>
        </p:txBody>
      </p:sp>
      <p:sp>
        <p:nvSpPr>
          <p:cNvPr id="25604" name="Text Box 5"/>
          <p:cNvSpPr txBox="1">
            <a:spLocks noChangeArrowheads="1"/>
          </p:cNvSpPr>
          <p:nvPr/>
        </p:nvSpPr>
        <p:spPr bwMode="auto">
          <a:xfrm>
            <a:off x="1239838" y="566738"/>
            <a:ext cx="11064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  <a:cs typeface="Times New Roman" pitchFamily="18" charset="0"/>
              </a:rPr>
              <a:t>Primer:</a:t>
            </a:r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468313" y="2492375"/>
          <a:ext cx="8821737" cy="3052763"/>
        </p:xfrm>
        <a:graphic>
          <a:graphicData uri="http://schemas.openxmlformats.org/presentationml/2006/ole">
            <p:oleObj spid="_x0000_s25602" name="Document" r:id="rId3" imgW="5918333" imgH="2049864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4"/>
          <p:cNvSpPr txBox="1">
            <a:spLocks noChangeArrowheads="1"/>
          </p:cNvSpPr>
          <p:nvPr/>
        </p:nvSpPr>
        <p:spPr bwMode="auto">
          <a:xfrm>
            <a:off x="1042988" y="1628775"/>
            <a:ext cx="6985000" cy="329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 sz="2800">
                <a:latin typeface="Calibri" pitchFamily="34" charset="0"/>
              </a:rPr>
              <a:t>Statističke serije   = 	sređeni podaci 					statističkog skupa</a:t>
            </a:r>
          </a:p>
          <a:p>
            <a:pPr>
              <a:spcBef>
                <a:spcPct val="50000"/>
              </a:spcBef>
            </a:pPr>
            <a:endParaRPr lang="sr-Latn-CS" sz="2800">
              <a:latin typeface="Calibri" pitchFamily="34" charset="0"/>
            </a:endParaRPr>
          </a:p>
          <a:p>
            <a:pPr>
              <a:spcBef>
                <a:spcPct val="50000"/>
              </a:spcBef>
              <a:buFontTx/>
              <a:buChar char="-"/>
            </a:pPr>
            <a:r>
              <a:rPr lang="sr-Latn-CS" sz="2800">
                <a:latin typeface="Calibri" pitchFamily="34" charset="0"/>
              </a:rPr>
              <a:t> atributivne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sr-Latn-CS" sz="2800">
                <a:latin typeface="Calibri" pitchFamily="34" charset="0"/>
              </a:rPr>
              <a:t> numeričke (jedinice posmatranja uređene     u odnosu na numeričko obeležje)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26" name="Object 2"/>
          <p:cNvGraphicFramePr>
            <a:graphicFrameLocks noChangeAspect="1"/>
          </p:cNvGraphicFramePr>
          <p:nvPr/>
        </p:nvGraphicFramePr>
        <p:xfrm>
          <a:off x="963613" y="1087438"/>
          <a:ext cx="7167562" cy="4905375"/>
        </p:xfrm>
        <a:graphic>
          <a:graphicData uri="http://schemas.openxmlformats.org/presentationml/2006/ole">
            <p:oleObj spid="_x0000_s26626" name="Document" r:id="rId3" imgW="6133166" imgH="4200644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13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1773238"/>
            <a:ext cx="8353425" cy="349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0"/>
            <a:ext cx="7850188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384175" y="1136650"/>
          <a:ext cx="8345488" cy="4748213"/>
        </p:xfrm>
        <a:graphic>
          <a:graphicData uri="http://schemas.openxmlformats.org/presentationml/2006/ole">
            <p:oleObj spid="_x0000_s27650" name="Document" r:id="rId3" imgW="6147360" imgH="3504960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4" name="Object 2"/>
          <p:cNvGraphicFramePr>
            <a:graphicFrameLocks noChangeAspect="1"/>
          </p:cNvGraphicFramePr>
          <p:nvPr/>
        </p:nvGraphicFramePr>
        <p:xfrm>
          <a:off x="989013" y="1296988"/>
          <a:ext cx="7339012" cy="4646612"/>
        </p:xfrm>
        <a:graphic>
          <a:graphicData uri="http://schemas.openxmlformats.org/presentationml/2006/ole">
            <p:oleObj spid="_x0000_s28674" name="Document" r:id="rId3" imgW="7636809" imgH="4842499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4"/>
          <p:cNvSpPr>
            <a:spLocks noChangeArrowheads="1"/>
          </p:cNvSpPr>
          <p:nvPr/>
        </p:nvSpPr>
        <p:spPr bwMode="auto">
          <a:xfrm>
            <a:off x="971550" y="3500438"/>
            <a:ext cx="7077075" cy="265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120000"/>
              </a:lnSpc>
              <a:tabLst>
                <a:tab pos="457200" algn="l"/>
              </a:tabLst>
            </a:pPr>
            <a:r>
              <a:rPr lang="sl-SI" sz="2800">
                <a:solidFill>
                  <a:srgbClr val="993300"/>
                </a:solidFill>
                <a:latin typeface="Calibri" pitchFamily="34" charset="0"/>
                <a:cs typeface="Times New Roman" pitchFamily="18" charset="0"/>
              </a:rPr>
              <a:t>DIJAGRAMI</a:t>
            </a:r>
            <a:endParaRPr lang="sr-Latn-CS" sz="2800">
              <a:latin typeface="Calibri" pitchFamily="34" charset="0"/>
              <a:cs typeface="Times New Roman" pitchFamily="18" charset="0"/>
            </a:endParaRPr>
          </a:p>
          <a:p>
            <a:pPr eaLnBrk="0" hangingPunct="0">
              <a:lnSpc>
                <a:spcPct val="120000"/>
              </a:lnSpc>
              <a:buFont typeface="Wingdings" pitchFamily="2" charset="2"/>
              <a:buChar char=""/>
              <a:tabLst>
                <a:tab pos="457200" algn="l"/>
              </a:tabLst>
            </a:pPr>
            <a:r>
              <a:rPr lang="sl-SI" sz="2800">
                <a:latin typeface="Calibri" pitchFamily="34" charset="0"/>
                <a:cs typeface="Times New Roman" pitchFamily="18" charset="0"/>
              </a:rPr>
              <a:t> tačkasti (korelacioni)</a:t>
            </a:r>
            <a:endParaRPr lang="sr-Latn-CS" sz="2800">
              <a:latin typeface="Calibri" pitchFamily="34" charset="0"/>
              <a:cs typeface="Times New Roman" pitchFamily="18" charset="0"/>
            </a:endParaRPr>
          </a:p>
          <a:p>
            <a:pPr eaLnBrk="0" hangingPunct="0">
              <a:lnSpc>
                <a:spcPct val="120000"/>
              </a:lnSpc>
              <a:buFont typeface="Wingdings" pitchFamily="2" charset="2"/>
              <a:buChar char=""/>
              <a:tabLst>
                <a:tab pos="457200" algn="l"/>
              </a:tabLst>
            </a:pPr>
            <a:r>
              <a:rPr lang="sl-SI" sz="2800">
                <a:latin typeface="Calibri" pitchFamily="34" charset="0"/>
                <a:cs typeface="Times New Roman" pitchFamily="18" charset="0"/>
              </a:rPr>
              <a:t> </a:t>
            </a:r>
            <a:r>
              <a:rPr lang="sl-SI" sz="2800">
                <a:solidFill>
                  <a:srgbClr val="003870"/>
                </a:solidFill>
                <a:latin typeface="Calibri" pitchFamily="34" charset="0"/>
                <a:cs typeface="Times New Roman" pitchFamily="18" charset="0"/>
              </a:rPr>
              <a:t>linijski (poligon f, kriva f, štapićasti)</a:t>
            </a:r>
            <a:endParaRPr lang="sr-Latn-CS" sz="2800">
              <a:solidFill>
                <a:srgbClr val="003870"/>
              </a:solidFill>
              <a:latin typeface="Calibri" pitchFamily="34" charset="0"/>
              <a:cs typeface="Times New Roman" pitchFamily="18" charset="0"/>
            </a:endParaRPr>
          </a:p>
          <a:p>
            <a:pPr eaLnBrk="0" hangingPunct="0">
              <a:lnSpc>
                <a:spcPct val="120000"/>
              </a:lnSpc>
              <a:buFont typeface="Wingdings" pitchFamily="2" charset="2"/>
              <a:buChar char=""/>
              <a:tabLst>
                <a:tab pos="457200" algn="l"/>
              </a:tabLst>
            </a:pPr>
            <a:r>
              <a:rPr lang="sl-SI" sz="2800">
                <a:solidFill>
                  <a:srgbClr val="003870"/>
                </a:solidFill>
                <a:latin typeface="Calibri" pitchFamily="34" charset="0"/>
                <a:cs typeface="Times New Roman" pitchFamily="18" charset="0"/>
              </a:rPr>
              <a:t> površinski (stubičasti, histogram f, kružni)</a:t>
            </a:r>
            <a:endParaRPr lang="sr-Latn-CS" sz="2800">
              <a:solidFill>
                <a:srgbClr val="003870"/>
              </a:solidFill>
              <a:latin typeface="Calibri" pitchFamily="34" charset="0"/>
              <a:cs typeface="Times New Roman" pitchFamily="18" charset="0"/>
            </a:endParaRPr>
          </a:p>
          <a:p>
            <a:pPr eaLnBrk="0" hangingPunct="0">
              <a:lnSpc>
                <a:spcPct val="120000"/>
              </a:lnSpc>
              <a:buFont typeface="Wingdings" pitchFamily="2" charset="2"/>
              <a:buChar char=""/>
              <a:tabLst>
                <a:tab pos="457200" algn="l"/>
              </a:tabLst>
            </a:pPr>
            <a:r>
              <a:rPr lang="sl-SI" sz="2800">
                <a:latin typeface="Calibri" pitchFamily="34" charset="0"/>
                <a:cs typeface="Times New Roman" pitchFamily="18" charset="0"/>
              </a:rPr>
              <a:t> prostorni (stereogram)</a:t>
            </a:r>
            <a:endParaRPr lang="sl-SI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251" name="Text Box 5"/>
          <p:cNvSpPr txBox="1">
            <a:spLocks noChangeArrowheads="1"/>
          </p:cNvSpPr>
          <p:nvPr/>
        </p:nvSpPr>
        <p:spPr bwMode="auto">
          <a:xfrm>
            <a:off x="1023938" y="630238"/>
            <a:ext cx="6199187" cy="228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sr-Latn-CS" sz="2800">
                <a:latin typeface="Calibri" pitchFamily="34" charset="0"/>
              </a:rPr>
              <a:t>Grafički prikaz pomoću:</a:t>
            </a:r>
          </a:p>
          <a:p>
            <a:pPr>
              <a:lnSpc>
                <a:spcPct val="130000"/>
              </a:lnSpc>
              <a:buFontTx/>
              <a:buChar char="•"/>
            </a:pPr>
            <a:r>
              <a:rPr lang="sr-Latn-CS" sz="2800">
                <a:latin typeface="Calibri" pitchFamily="34" charset="0"/>
              </a:rPr>
              <a:t> oznaka i simbola 	</a:t>
            </a:r>
            <a:r>
              <a:rPr lang="sr-Latn-CS" sz="2800">
                <a:latin typeface="Calibri" pitchFamily="34" charset="0"/>
                <a:sym typeface="Wingdings 3" pitchFamily="18" charset="2"/>
              </a:rPr>
              <a:t> 	kartogrami</a:t>
            </a:r>
          </a:p>
          <a:p>
            <a:pPr>
              <a:lnSpc>
                <a:spcPct val="130000"/>
              </a:lnSpc>
            </a:pPr>
            <a:r>
              <a:rPr lang="sr-Latn-CS" sz="2800">
                <a:latin typeface="Calibri" pitchFamily="34" charset="0"/>
                <a:sym typeface="Wingdings 3" pitchFamily="18" charset="2"/>
              </a:rPr>
              <a:t>				simbolički crteži</a:t>
            </a:r>
          </a:p>
          <a:p>
            <a:pPr>
              <a:lnSpc>
                <a:spcPct val="130000"/>
              </a:lnSpc>
              <a:buFontTx/>
              <a:buChar char="•"/>
            </a:pPr>
            <a:r>
              <a:rPr lang="sr-Latn-CS" sz="2800">
                <a:latin typeface="Calibri" pitchFamily="34" charset="0"/>
                <a:sym typeface="Wingdings 3" pitchFamily="18" charset="2"/>
              </a:rPr>
              <a:t> geometrijskih oblika  		dijagrami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4"/>
          <p:cNvSpPr>
            <a:spLocks noChangeArrowheads="1"/>
          </p:cNvSpPr>
          <p:nvPr/>
        </p:nvSpPr>
        <p:spPr bwMode="auto">
          <a:xfrm>
            <a:off x="1258888" y="1341438"/>
            <a:ext cx="7512050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tabLst>
                <a:tab pos="914400" algn="l"/>
              </a:tabLst>
            </a:pPr>
            <a:r>
              <a:rPr lang="sr-Latn-CS" sz="2800" b="1" i="1">
                <a:latin typeface="Calibri" pitchFamily="34" charset="0"/>
                <a:cs typeface="Times New Roman" pitchFamily="18" charset="0"/>
              </a:rPr>
              <a:t>Histogram</a:t>
            </a:r>
            <a:r>
              <a:rPr lang="sr-Latn-CS" sz="2800" i="1">
                <a:latin typeface="Calibri" pitchFamily="34" charset="0"/>
              </a:rPr>
              <a:t> 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–</a:t>
            </a:r>
            <a:r>
              <a:rPr lang="sr-Latn-CS" sz="2800">
                <a:latin typeface="Calibri" pitchFamily="34" charset="0"/>
              </a:rPr>
              <a:t> 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serij</a:t>
            </a:r>
            <a:r>
              <a:rPr lang="sr-Latn-CS" sz="2800">
                <a:latin typeface="Calibri" pitchFamily="34" charset="0"/>
              </a:rPr>
              <a:t>a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 pravougaonika</a:t>
            </a:r>
            <a:r>
              <a:rPr lang="sr-Latn-CS" sz="2800">
                <a:latin typeface="Calibri" pitchFamily="34" charset="0"/>
              </a:rPr>
              <a:t>; </a:t>
            </a:r>
          </a:p>
          <a:p>
            <a:pPr algn="just">
              <a:tabLst>
                <a:tab pos="914400" algn="l"/>
              </a:tabLst>
            </a:pPr>
            <a:r>
              <a:rPr lang="sr-Latn-CS" sz="2800">
                <a:latin typeface="Calibri" pitchFamily="34" charset="0"/>
              </a:rPr>
              <a:t>- 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površinski dijagram (dve dimenzije) </a:t>
            </a:r>
            <a:endParaRPr lang="sr-Latn-CS" sz="2800">
              <a:latin typeface="Calibri" pitchFamily="34" charset="0"/>
            </a:endParaRPr>
          </a:p>
          <a:p>
            <a:pPr algn="just">
              <a:tabLst>
                <a:tab pos="914400" algn="l"/>
              </a:tabLst>
            </a:pPr>
            <a:r>
              <a:rPr lang="sr-Latn-CS" sz="2800">
                <a:latin typeface="Calibri" pitchFamily="34" charset="0"/>
              </a:rPr>
              <a:t>- 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apscis</a:t>
            </a:r>
            <a:r>
              <a:rPr lang="sr-Latn-CS" sz="2800">
                <a:latin typeface="Calibri" pitchFamily="34" charset="0"/>
              </a:rPr>
              <a:t>a: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 grupni intervali, ordinat</a:t>
            </a:r>
            <a:r>
              <a:rPr lang="sr-Latn-CS" sz="2800">
                <a:latin typeface="Calibri" pitchFamily="34" charset="0"/>
              </a:rPr>
              <a:t>a: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 frekvencija</a:t>
            </a:r>
            <a:endParaRPr lang="sr-Latn-CS" sz="2800">
              <a:latin typeface="Calibri" pitchFamily="34" charset="0"/>
            </a:endParaRPr>
          </a:p>
        </p:txBody>
      </p:sp>
      <p:sp>
        <p:nvSpPr>
          <p:cNvPr id="54275" name="Rectangle 5"/>
          <p:cNvSpPr>
            <a:spLocks noChangeArrowheads="1"/>
          </p:cNvSpPr>
          <p:nvPr/>
        </p:nvSpPr>
        <p:spPr bwMode="auto">
          <a:xfrm>
            <a:off x="755650" y="3429000"/>
            <a:ext cx="8323263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tabLst>
                <a:tab pos="457200" algn="l"/>
              </a:tabLst>
            </a:pPr>
            <a:r>
              <a:rPr lang="sr-Latn-CS" sz="2800" b="1" i="1">
                <a:latin typeface="Calibri" pitchFamily="34" charset="0"/>
                <a:cs typeface="Times New Roman" pitchFamily="18" charset="0"/>
              </a:rPr>
              <a:t>Poligon 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–</a:t>
            </a:r>
            <a:r>
              <a:rPr lang="sr-Latn-CS" sz="2800">
                <a:latin typeface="Calibri" pitchFamily="34" charset="0"/>
              </a:rPr>
              <a:t> 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linijski dijagram</a:t>
            </a:r>
            <a:endParaRPr lang="sr-Latn-CS" sz="2800">
              <a:latin typeface="Calibri" pitchFamily="34" charset="0"/>
            </a:endParaRPr>
          </a:p>
          <a:p>
            <a:pPr algn="just">
              <a:tabLst>
                <a:tab pos="457200" algn="l"/>
              </a:tabLst>
            </a:pPr>
            <a:r>
              <a:rPr lang="sr-Latn-CS" sz="2800">
                <a:latin typeface="Calibri" pitchFamily="34" charset="0"/>
              </a:rPr>
              <a:t>- apscisa: grupni intervali, ordinata: frekvencija </a:t>
            </a:r>
          </a:p>
          <a:p>
            <a:pPr algn="just">
              <a:tabLst>
                <a:tab pos="457200" algn="l"/>
              </a:tabLst>
            </a:pPr>
            <a:r>
              <a:rPr lang="sr-Latn-CS" sz="2800">
                <a:latin typeface="Calibri" pitchFamily="34" charset="0"/>
              </a:rPr>
              <a:t>- 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Spaja tačke sredin</a:t>
            </a:r>
            <a:r>
              <a:rPr lang="sr-Latn-CS" sz="2800">
                <a:latin typeface="Calibri" pitchFamily="34" charset="0"/>
              </a:rPr>
              <a:t>a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 grupnih intervala i</a:t>
            </a:r>
            <a:r>
              <a:rPr lang="sr-Latn-CS" sz="2800">
                <a:latin typeface="Calibri" pitchFamily="34" charset="0"/>
              </a:rPr>
              <a:t> 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frekvencij</a:t>
            </a:r>
            <a:r>
              <a:rPr lang="sr-Latn-CS" sz="2800">
                <a:latin typeface="Calibri" pitchFamily="34" charset="0"/>
              </a:rPr>
              <a:t>a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 </a:t>
            </a:r>
            <a:endParaRPr lang="sr-Latn-CS" sz="2800">
              <a:latin typeface="Calibri" pitchFamily="34" charset="0"/>
            </a:endParaRPr>
          </a:p>
          <a:p>
            <a:pPr algn="just">
              <a:tabLst>
                <a:tab pos="457200" algn="l"/>
              </a:tabLst>
            </a:pPr>
            <a:r>
              <a:rPr lang="sr-Latn-CS" sz="2800">
                <a:latin typeface="Calibri" pitchFamily="34" charset="0"/>
              </a:rPr>
              <a:t>u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 </a:t>
            </a:r>
            <a:r>
              <a:rPr lang="sr-Latn-CS" sz="2800">
                <a:latin typeface="Calibri" pitchFamily="34" charset="0"/>
              </a:rPr>
              <a:t>izlomljenu, 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poligonaln</a:t>
            </a:r>
            <a:r>
              <a:rPr lang="sr-Latn-CS" sz="2800">
                <a:latin typeface="Calibri" pitchFamily="34" charset="0"/>
              </a:rPr>
              <a:t>u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 linij</a:t>
            </a:r>
            <a:r>
              <a:rPr lang="sr-Latn-CS" sz="2800">
                <a:latin typeface="Calibri" pitchFamily="34" charset="0"/>
              </a:rPr>
              <a:t>u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1484313"/>
            <a:ext cx="6413500" cy="421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1125538"/>
            <a:ext cx="6257925" cy="466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4"/>
          <p:cNvSpPr>
            <a:spLocks noChangeArrowheads="1"/>
          </p:cNvSpPr>
          <p:nvPr/>
        </p:nvSpPr>
        <p:spPr bwMode="auto">
          <a:xfrm>
            <a:off x="1042988" y="1120775"/>
            <a:ext cx="4459287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tabLst>
                <a:tab pos="457200" algn="l"/>
              </a:tabLst>
            </a:pPr>
            <a:r>
              <a:rPr lang="sr-Latn-CS" sz="2800" b="1" i="1">
                <a:latin typeface="Calibri" pitchFamily="34" charset="0"/>
                <a:cs typeface="Times New Roman" pitchFamily="18" charset="0"/>
              </a:rPr>
              <a:t>Štapi</a:t>
            </a:r>
            <a:r>
              <a:rPr lang="sr-Latn-CS" sz="2800" b="1" i="1">
                <a:latin typeface="Calibri" pitchFamily="34" charset="0"/>
              </a:rPr>
              <a:t>ć</a:t>
            </a:r>
            <a:r>
              <a:rPr lang="sr-Latn-CS" sz="2800" b="1" i="1">
                <a:latin typeface="Calibri" pitchFamily="34" charset="0"/>
                <a:cs typeface="Times New Roman" pitchFamily="18" charset="0"/>
              </a:rPr>
              <a:t>asti dijagram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 </a:t>
            </a:r>
            <a:endParaRPr lang="sr-Latn-CS" sz="2800">
              <a:latin typeface="Calibri" pitchFamily="34" charset="0"/>
            </a:endParaRPr>
          </a:p>
          <a:p>
            <a:pPr algn="just">
              <a:tabLst>
                <a:tab pos="457200" algn="l"/>
              </a:tabLst>
            </a:pPr>
            <a:r>
              <a:rPr lang="sr-Latn-CS" sz="2800">
                <a:latin typeface="Calibri" pitchFamily="34" charset="0"/>
              </a:rPr>
              <a:t>- L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inijski dijagram </a:t>
            </a:r>
            <a:endParaRPr lang="sr-Latn-CS" sz="2800">
              <a:latin typeface="Calibri" pitchFamily="34" charset="0"/>
            </a:endParaRPr>
          </a:p>
          <a:p>
            <a:pPr algn="just">
              <a:tabLst>
                <a:tab pos="457200" algn="l"/>
              </a:tabLst>
            </a:pPr>
            <a:r>
              <a:rPr lang="sr-Latn-CS" sz="2800">
                <a:latin typeface="Calibri" pitchFamily="34" charset="0"/>
              </a:rPr>
              <a:t>- V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isin</a:t>
            </a:r>
            <a:r>
              <a:rPr lang="sr-Latn-CS" sz="2800">
                <a:latin typeface="Calibri" pitchFamily="34" charset="0"/>
              </a:rPr>
              <a:t>a 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štapić</a:t>
            </a:r>
            <a:r>
              <a:rPr lang="sr-Latn-CS" sz="2800">
                <a:latin typeface="Calibri" pitchFamily="34" charset="0"/>
              </a:rPr>
              <a:t>a  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odgovara</a:t>
            </a:r>
            <a:r>
              <a:rPr lang="sr-Latn-CS" sz="2800">
                <a:latin typeface="Calibri" pitchFamily="34" charset="0"/>
              </a:rPr>
              <a:t> f</a:t>
            </a:r>
            <a:endParaRPr lang="sr-Latn-CS" sz="280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7347" name="Rectangle 5"/>
          <p:cNvSpPr>
            <a:spLocks noChangeArrowheads="1"/>
          </p:cNvSpPr>
          <p:nvPr/>
        </p:nvSpPr>
        <p:spPr bwMode="auto">
          <a:xfrm>
            <a:off x="468313" y="3213100"/>
            <a:ext cx="8143875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tabLst>
                <a:tab pos="457200" algn="l"/>
              </a:tabLst>
            </a:pPr>
            <a:r>
              <a:rPr lang="sr-Latn-CS" sz="2800" b="1" i="1">
                <a:latin typeface="Calibri" pitchFamily="34" charset="0"/>
                <a:cs typeface="Times New Roman" pitchFamily="18" charset="0"/>
              </a:rPr>
              <a:t>Kružni dijagram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 –</a:t>
            </a:r>
            <a:r>
              <a:rPr lang="sr-Latn-CS" sz="2800">
                <a:latin typeface="Calibri" pitchFamily="34" charset="0"/>
              </a:rPr>
              <a:t> 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grafički prikaz struktur</a:t>
            </a:r>
            <a:r>
              <a:rPr lang="sr-Latn-CS" sz="2800">
                <a:latin typeface="Calibri" pitchFamily="34" charset="0"/>
              </a:rPr>
              <a:t>e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 pojave </a:t>
            </a:r>
            <a:endParaRPr lang="sr-Latn-CS" sz="2800">
              <a:latin typeface="Calibri" pitchFamily="34" charset="0"/>
            </a:endParaRPr>
          </a:p>
          <a:p>
            <a:pPr algn="just">
              <a:tabLst>
                <a:tab pos="457200" algn="l"/>
              </a:tabLst>
            </a:pPr>
            <a:r>
              <a:rPr lang="sr-Latn-CS" sz="2800">
                <a:latin typeface="Calibri" pitchFamily="34" charset="0"/>
              </a:rPr>
              <a:t>				  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(odnos delova prema celini)</a:t>
            </a:r>
            <a:endParaRPr lang="sr-Latn-CS" sz="2800">
              <a:latin typeface="Calibri" pitchFamily="34" charset="0"/>
            </a:endParaRPr>
          </a:p>
          <a:p>
            <a:pPr algn="just">
              <a:tabLst>
                <a:tab pos="457200" algn="l"/>
              </a:tabLst>
            </a:pPr>
            <a:r>
              <a:rPr lang="sr-Latn-CS" sz="2800">
                <a:latin typeface="Calibri" pitchFamily="34" charset="0"/>
              </a:rPr>
              <a:t>- 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površinski dijagram</a:t>
            </a:r>
            <a:r>
              <a:rPr lang="sr-Latn-CS" sz="2800">
                <a:latin typeface="Calibri" pitchFamily="34" charset="0"/>
              </a:rPr>
              <a:t>: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 </a:t>
            </a:r>
            <a:r>
              <a:rPr lang="sr-Latn-CS" sz="2800">
                <a:latin typeface="Calibri" pitchFamily="34" charset="0"/>
              </a:rPr>
              <a:t>	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P</a:t>
            </a:r>
            <a:r>
              <a:rPr lang="sr-Latn-CS" sz="2800">
                <a:latin typeface="Calibri" pitchFamily="34" charset="0"/>
              </a:rPr>
              <a:t> 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kruga </a:t>
            </a:r>
            <a:r>
              <a:rPr lang="sr-Latn-CS" sz="2800">
                <a:latin typeface="Calibri" pitchFamily="34" charset="0"/>
              </a:rPr>
              <a:t>=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 pojav</a:t>
            </a:r>
            <a:r>
              <a:rPr lang="sr-Latn-CS" sz="2800">
                <a:latin typeface="Calibri" pitchFamily="34" charset="0"/>
              </a:rPr>
              <a:t>a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 u celini, </a:t>
            </a:r>
            <a:endParaRPr lang="sr-Latn-CS" sz="2800">
              <a:latin typeface="Calibri" pitchFamily="34" charset="0"/>
            </a:endParaRPr>
          </a:p>
          <a:p>
            <a:pPr algn="just">
              <a:tabLst>
                <a:tab pos="457200" algn="l"/>
              </a:tabLst>
            </a:pPr>
            <a:r>
              <a:rPr lang="sr-Latn-CS" sz="2800">
                <a:latin typeface="Calibri" pitchFamily="34" charset="0"/>
              </a:rPr>
              <a:t>					P 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isečaka </a:t>
            </a:r>
            <a:r>
              <a:rPr lang="sr-Latn-CS" sz="2800">
                <a:latin typeface="Calibri" pitchFamily="34" charset="0"/>
              </a:rPr>
              <a:t>= 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delov</a:t>
            </a:r>
            <a:r>
              <a:rPr lang="sr-Latn-CS" sz="2800">
                <a:latin typeface="Calibri" pitchFamily="34" charset="0"/>
              </a:rPr>
              <a:t>i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 celine </a:t>
            </a:r>
            <a:endParaRPr lang="sr-Latn-CS" sz="2800">
              <a:latin typeface="Calibri" pitchFamily="34" charset="0"/>
            </a:endParaRPr>
          </a:p>
          <a:p>
            <a:pPr algn="just">
              <a:buFontTx/>
              <a:buChar char="-"/>
              <a:tabLst>
                <a:tab pos="457200" algn="l"/>
              </a:tabLst>
            </a:pPr>
            <a:r>
              <a:rPr lang="sr-Latn-CS" sz="2800">
                <a:latin typeface="Calibri" pitchFamily="34" charset="0"/>
              </a:rPr>
              <a:t>U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gaon</a:t>
            </a:r>
            <a:r>
              <a:rPr lang="sr-Latn-CS" sz="2800">
                <a:latin typeface="Calibri" pitchFamily="34" charset="0"/>
              </a:rPr>
              <a:t>i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 sistem</a:t>
            </a:r>
            <a:r>
              <a:rPr lang="sr-Latn-CS" sz="2800">
                <a:latin typeface="Calibri" pitchFamily="34" charset="0"/>
              </a:rPr>
              <a:t>, v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eličina isečka određena vel</a:t>
            </a:r>
            <a:r>
              <a:rPr lang="sr-Latn-CS" sz="2800">
                <a:latin typeface="Calibri" pitchFamily="34" charset="0"/>
              </a:rPr>
              <a:t>.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 ugla </a:t>
            </a:r>
            <a:endParaRPr lang="sr-Latn-CS" sz="2800">
              <a:latin typeface="Calibri" pitchFamily="34" charset="0"/>
            </a:endParaRPr>
          </a:p>
          <a:p>
            <a:pPr algn="just">
              <a:tabLst>
                <a:tab pos="457200" algn="l"/>
              </a:tabLst>
            </a:pPr>
            <a:r>
              <a:rPr lang="sr-Latn-CS" sz="2800">
                <a:latin typeface="Calibri" pitchFamily="34" charset="0"/>
              </a:rPr>
              <a:t>(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100% = 360º, tj. 1% = 3,6º</a:t>
            </a:r>
            <a:r>
              <a:rPr lang="sr-Latn-CS" sz="2800">
                <a:latin typeface="Calibri" pitchFamily="34" charset="0"/>
              </a:rPr>
              <a:t>)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en-US" sz="4400" b="1">
                <a:solidFill>
                  <a:schemeClr val="tx2"/>
                </a:solidFill>
                <a:latin typeface="Times New Roman" pitchFamily="18" charset="0"/>
              </a:rPr>
              <a:t>Kru</a:t>
            </a:r>
            <a:r>
              <a:rPr lang="sr-Latn-CS" sz="4400" b="1">
                <a:solidFill>
                  <a:schemeClr val="tx2"/>
                </a:solidFill>
                <a:latin typeface="Times New Roman" pitchFamily="18" charset="0"/>
              </a:rPr>
              <a:t>žni i štapićasti dijagram</a:t>
            </a:r>
            <a:endParaRPr lang="en-US" sz="4400" b="1">
              <a:solidFill>
                <a:schemeClr val="tx2"/>
              </a:solidFill>
              <a:latin typeface="Times New Roman" pitchFamily="18" charset="0"/>
            </a:endParaRPr>
          </a:p>
        </p:txBody>
      </p:sp>
      <p:graphicFrame>
        <p:nvGraphicFramePr>
          <p:cNvPr id="29701" name="Object 2"/>
          <p:cNvGraphicFramePr>
            <a:graphicFrameLocks noChangeAspect="1"/>
          </p:cNvGraphicFramePr>
          <p:nvPr/>
        </p:nvGraphicFramePr>
        <p:xfrm>
          <a:off x="250825" y="2636838"/>
          <a:ext cx="3810000" cy="3444875"/>
        </p:xfrm>
        <a:graphic>
          <a:graphicData uri="http://schemas.openxmlformats.org/presentationml/2006/ole">
            <p:oleObj spid="_x0000_s29698" name="Chart" r:id="rId3" imgW="4276649" imgH="3867302" progId="Excel.Sheet.8">
              <p:embed/>
            </p:oleObj>
          </a:graphicData>
        </a:graphic>
      </p:graphicFrame>
      <p:graphicFrame>
        <p:nvGraphicFramePr>
          <p:cNvPr id="29702" name="Object 3"/>
          <p:cNvGraphicFramePr>
            <a:graphicFrameLocks noChangeAspect="1"/>
          </p:cNvGraphicFramePr>
          <p:nvPr/>
        </p:nvGraphicFramePr>
        <p:xfrm>
          <a:off x="4356100" y="2746375"/>
          <a:ext cx="4537075" cy="3130550"/>
        </p:xfrm>
        <a:graphic>
          <a:graphicData uri="http://schemas.openxmlformats.org/presentationml/2006/ole">
            <p:oleObj spid="_x0000_s29699" name="Chart" r:id="rId4" imgW="5134051" imgH="3543300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/>
      <p:bldOleChart spid="29701" grpId="0" animBg="0"/>
      <p:bldOleChart spid="29702" grpId="0" animBg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5800" y="620713"/>
            <a:ext cx="7772400" cy="5475287"/>
          </a:xfr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620713"/>
            <a:ext cx="7772400" cy="547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1187450" y="765175"/>
            <a:ext cx="7129463" cy="7921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>
                <a:latin typeface="+mn-lt"/>
                <a:cs typeface="+mn-cs"/>
              </a:rPr>
              <a:t>Distribucija </a:t>
            </a:r>
            <a:r>
              <a:rPr lang="sr-Latn-CS" sz="2800">
                <a:latin typeface="+mn-lt"/>
                <a:cs typeface="+mn-cs"/>
              </a:rPr>
              <a:t>frekvencija</a:t>
            </a:r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1331913" y="1700213"/>
            <a:ext cx="1223962" cy="2889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dirty="0">
                <a:latin typeface="+mn-lt"/>
                <a:cs typeface="+mn-cs"/>
              </a:rPr>
              <a:t>Interval</a:t>
            </a:r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4284663" y="1628775"/>
            <a:ext cx="1511300" cy="3603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dirty="0">
                <a:latin typeface="+mn-lt"/>
                <a:cs typeface="+mn-cs"/>
              </a:rPr>
              <a:t>Frekvencija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620713"/>
            <a:ext cx="7772400" cy="547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4140200" y="5661025"/>
            <a:ext cx="1944688" cy="3603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dirty="0">
                <a:latin typeface="+mn-lt"/>
                <a:cs typeface="+mn-cs"/>
              </a:rPr>
              <a:t>Masa (g)</a:t>
            </a:r>
          </a:p>
        </p:txBody>
      </p:sp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827088" y="2636838"/>
            <a:ext cx="288925" cy="100806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dirty="0">
                <a:latin typeface="+mn-lt"/>
                <a:cs typeface="+mn-cs"/>
              </a:rPr>
              <a:t>f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699</TotalTime>
  <Words>2308</Words>
  <Application>Microsoft Office PowerPoint</Application>
  <PresentationFormat>On-screen Show (4:3)</PresentationFormat>
  <Paragraphs>1031</Paragraphs>
  <Slides>88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88</vt:i4>
      </vt:variant>
    </vt:vector>
  </HeadingPairs>
  <TitlesOfParts>
    <vt:vector size="92" baseType="lpstr">
      <vt:lpstr>Office Theme</vt:lpstr>
      <vt:lpstr>Document</vt:lpstr>
      <vt:lpstr>Equation</vt:lpstr>
      <vt:lpstr>Chart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Zašto nam je potrebna statistika?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LITERATURA</vt:lpstr>
      <vt:lpstr>ZNAČAJNE CIFRE</vt:lpstr>
      <vt:lpstr>Slide 44</vt:lpstr>
      <vt:lpstr>ZAOKRUGLJIVANJE BROJEVA</vt:lpstr>
      <vt:lpstr>Slide 46</vt:lpstr>
      <vt:lpstr>nikada se zaokrugljivanje ne vrši sekvencijalno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PREGLED GREŠAKA U HEMIJSKOJ ANALIZI </vt:lpstr>
      <vt:lpstr>Slide 58</vt:lpstr>
      <vt:lpstr>Slide 59</vt:lpstr>
      <vt:lpstr>Slide 60</vt:lpstr>
      <vt:lpstr>Slide 61</vt:lpstr>
      <vt:lpstr>APSOLUTNE I RELATIVNE GREŠKE </vt:lpstr>
      <vt:lpstr>Slide 63</vt:lpstr>
      <vt:lpstr>RELATIVNA GREŠKA KRAJNJEG REZULTATA HEMIJSKE ANALIZE 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Dusica</dc:creator>
  <cp:lastModifiedBy>Dusica</cp:lastModifiedBy>
  <cp:revision>68</cp:revision>
  <dcterms:created xsi:type="dcterms:W3CDTF">2010-02-26T09:05:28Z</dcterms:created>
  <dcterms:modified xsi:type="dcterms:W3CDTF">2014-10-26T22:50:21Z</dcterms:modified>
</cp:coreProperties>
</file>