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6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85" r:id="rId15"/>
    <p:sldId id="269" r:id="rId16"/>
    <p:sldId id="283" r:id="rId17"/>
    <p:sldId id="284" r:id="rId18"/>
    <p:sldId id="287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8" r:id="rId27"/>
    <p:sldId id="278" r:id="rId28"/>
    <p:sldId id="282" r:id="rId29"/>
    <p:sldId id="279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CC66FF"/>
    <a:srgbClr val="993366"/>
    <a:srgbClr val="FFCC99"/>
    <a:srgbClr val="66FF99"/>
    <a:srgbClr val="FF6600"/>
    <a:srgbClr val="66FF33"/>
    <a:srgbClr val="66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33A17-8834-41E1-8624-C58EC63A4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7EBC5-EDFB-42DF-BA8F-925C100D0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49F8F-D98E-4DB7-92DA-7FFBBFAC86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32D63-06BE-4E87-AA83-0B2CB4AC6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A7481-926D-4BF0-B39C-F23CF16B45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4740F-934C-4BBA-98EE-9C8143B259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BA9D7-AD3A-4475-A3BD-BA2A8B29EE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4A1EA-7CBE-4BDC-8D24-AF9287121E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F4400-314F-4CE6-9058-729D456B5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44299-8D0A-46B3-9373-9C81A6402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82C6D-63B5-4A37-8B8F-98FF18FCE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C4289775-48E3-43A4-A166-1C4DB267F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Microsoft_Office_Word_97_-_2003_Document2.doc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7.png"/><Relationship Id="rId4" Type="http://schemas.openxmlformats.org/officeDocument/2006/relationships/oleObject" Target="../embeddings/oleObject1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png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762000" y="762000"/>
            <a:ext cx="73914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l-SI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INSTRUMENTALNA </a:t>
            </a:r>
            <a:r>
              <a:rPr lang="en-US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sl-SI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ANALIZA</a:t>
            </a:r>
          </a:p>
          <a:p>
            <a:pPr algn="ctr">
              <a:spcBef>
                <a:spcPct val="50000"/>
              </a:spcBef>
              <a:defRPr/>
            </a:pPr>
            <a:r>
              <a:rPr lang="sl-SI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REGRESIJA I KORELACIJA</a:t>
            </a:r>
            <a:endParaRPr lang="en-US" sz="280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990600" y="2743200"/>
            <a:ext cx="701040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>
                <a:solidFill>
                  <a:schemeClr val="accent2"/>
                </a:solidFill>
              </a:rPr>
              <a:t> Većina </a:t>
            </a:r>
            <a:r>
              <a:rPr lang="sl-SI" sz="2800">
                <a:solidFill>
                  <a:schemeClr val="accent2"/>
                </a:solidFill>
              </a:rPr>
              <a:t>analitičkih postupaka uključuje instrumentalne metode: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Apsorpciona ili emisiona spektrometrija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Elektrohemijske metode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Hromatografske metode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Termičke i radiohemijske metode itd.</a:t>
            </a:r>
          </a:p>
          <a:p>
            <a:pPr>
              <a:buFont typeface="Wingdings" pitchFamily="2" charset="2"/>
              <a:buChar char="ü"/>
            </a:pP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838200" y="1371600"/>
            <a:ext cx="73914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b="1" u="sng">
                <a:solidFill>
                  <a:srgbClr val="003399"/>
                </a:solidFill>
              </a:rPr>
              <a:t>Prednosti: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</a:rPr>
              <a:t> </a:t>
            </a:r>
            <a:r>
              <a:rPr lang="sl-SI" sz="2800">
                <a:solidFill>
                  <a:srgbClr val="003399"/>
                </a:solidFill>
              </a:rPr>
              <a:t>Velika osetljivost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</a:rPr>
              <a:t> </a:t>
            </a:r>
            <a:r>
              <a:rPr lang="sl-SI" sz="2800">
                <a:solidFill>
                  <a:srgbClr val="003399"/>
                </a:solidFill>
              </a:rPr>
              <a:t>Simultano određivanje većeg broja analita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</a:rPr>
              <a:t> </a:t>
            </a:r>
            <a:r>
              <a:rPr lang="sl-SI" sz="2800">
                <a:solidFill>
                  <a:srgbClr val="003399"/>
                </a:solidFill>
              </a:rPr>
              <a:t>Širok opseg C </a:t>
            </a:r>
            <a:r>
              <a:rPr lang="sl-SI" sz="2800">
                <a:solidFill>
                  <a:schemeClr val="accent2"/>
                </a:solidFill>
              </a:rPr>
              <a:t>(</a:t>
            </a:r>
            <a:r>
              <a:rPr lang="sl-SI" sz="2800">
                <a:solidFill>
                  <a:schemeClr val="accent2"/>
                </a:solidFill>
                <a:sym typeface="Symbol" pitchFamily="18" charset="2"/>
              </a:rPr>
              <a:t> 6 redova veličine)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  <a:sym typeface="Symbol" pitchFamily="18" charset="2"/>
              </a:rPr>
              <a:t> </a:t>
            </a:r>
            <a:r>
              <a:rPr lang="sl-SI" sz="2800">
                <a:solidFill>
                  <a:srgbClr val="003399"/>
                </a:solidFill>
                <a:sym typeface="Symbol" pitchFamily="18" charset="2"/>
              </a:rPr>
              <a:t>Brzina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  <a:sym typeface="Symbol" pitchFamily="18" charset="2"/>
              </a:rPr>
              <a:t> </a:t>
            </a:r>
            <a:r>
              <a:rPr lang="sl-SI" sz="2800">
                <a:solidFill>
                  <a:srgbClr val="003399"/>
                </a:solidFill>
                <a:sym typeface="Symbol" pitchFamily="18" charset="2"/>
              </a:rPr>
              <a:t>Cena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  <a:sym typeface="Symbol" pitchFamily="18" charset="2"/>
              </a:rPr>
              <a:t> </a:t>
            </a:r>
            <a:r>
              <a:rPr lang="sl-SI" sz="2800">
                <a:solidFill>
                  <a:srgbClr val="003399"/>
                </a:solidFill>
                <a:sym typeface="Symbol" pitchFamily="18" charset="2"/>
              </a:rPr>
              <a:t>Povezanost sa računarima</a:t>
            </a:r>
            <a:r>
              <a:rPr lang="sl-SI" sz="2800">
                <a:sym typeface="Symbol" pitchFamily="18" charset="2"/>
              </a:rPr>
              <a:t> </a:t>
            </a:r>
            <a:r>
              <a:rPr lang="sl-SI" sz="2800">
                <a:solidFill>
                  <a:schemeClr val="accent2"/>
                </a:solidFill>
                <a:sym typeface="Symbol" pitchFamily="18" charset="2"/>
              </a:rPr>
              <a:t>(bolja kontrola i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chemeClr val="accent2"/>
                </a:solidFill>
              </a:rPr>
              <a:t>   </a:t>
            </a: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obrada podataka)</a:t>
            </a: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066800" y="381000"/>
            <a:ext cx="7434263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KORELACIJA</a:t>
            </a:r>
          </a:p>
          <a:p>
            <a:pPr>
              <a:defRPr/>
            </a:pPr>
            <a:endParaRPr lang="sl-SI" sz="2800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Eksperimentalno se mere x i y</a:t>
            </a:r>
          </a:p>
          <a:p>
            <a:pPr>
              <a:buFont typeface="Wingdings" pitchFamily="2" charset="2"/>
              <a:buNone/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	</a:t>
            </a:r>
            <a:r>
              <a:rPr lang="en-US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 </a:t>
            </a:r>
            <a:r>
              <a:rPr lang="sl-SI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parovi vrednosti (x</a:t>
            </a:r>
            <a:r>
              <a:rPr lang="sl-SI" sz="2800" baseline="-250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i</a:t>
            </a:r>
            <a:r>
              <a:rPr lang="sl-SI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, y</a:t>
            </a:r>
            <a:r>
              <a:rPr lang="sl-SI" sz="2800" baseline="-250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i</a:t>
            </a:r>
            <a:r>
              <a:rPr lang="sl-SI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), i = 1 – n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x i y međusobno zavisne veličine</a:t>
            </a:r>
          </a:p>
          <a:p>
            <a:pPr>
              <a:buFont typeface="Wingdings" pitchFamily="2" charset="2"/>
              <a:buNone/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 </a:t>
            </a:r>
            <a:r>
              <a:rPr lang="en-US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</a:t>
            </a:r>
            <a:r>
              <a:rPr lang="sl-SI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 KORELACIJA </a:t>
            </a:r>
            <a:r>
              <a:rPr lang="sl-SI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(povezanost dve varijable)</a:t>
            </a:r>
            <a:endParaRPr lang="en-US" sz="2800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  <a:sym typeface="Wingdings 3" pitchFamily="18" charset="2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143000" y="3705225"/>
          <a:ext cx="6343650" cy="3152775"/>
        </p:xfrm>
        <a:graphic>
          <a:graphicData uri="http://schemas.openxmlformats.org/presentationml/2006/ole">
            <p:oleObj spid="_x0000_s1026" name="Photo Editor Photo" r:id="rId3" imgW="6342857" imgH="3153215" progId="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428750" y="428625"/>
            <a:ext cx="6096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solidFill>
                  <a:srgbClr val="993300"/>
                </a:solidFill>
              </a:rPr>
              <a:t>UVEK VIZUELNO PROCENITI </a:t>
            </a:r>
          </a:p>
          <a:p>
            <a:r>
              <a:rPr lang="sl-SI" sz="2800">
                <a:solidFill>
                  <a:srgbClr val="993300"/>
                </a:solidFill>
              </a:rPr>
              <a:t>VRSTU I KVALITET KORELACIJE!</a:t>
            </a:r>
            <a:endParaRPr lang="en-US" sz="2800">
              <a:solidFill>
                <a:srgbClr val="993300"/>
              </a:solidFill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214438" y="1643063"/>
            <a:ext cx="64008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660066"/>
                </a:solidFill>
              </a:rPr>
              <a:t>Da li između x i y postoji korelacija?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660066"/>
                </a:solidFill>
              </a:rPr>
              <a:t>Da li je korelacija linearna?</a:t>
            </a:r>
          </a:p>
          <a:p>
            <a:pPr>
              <a:buFont typeface="Wingdings" pitchFamily="2" charset="2"/>
              <a:buNone/>
            </a:pPr>
            <a:r>
              <a:rPr lang="sl-SI" sz="2800"/>
              <a:t>	</a:t>
            </a:r>
            <a:r>
              <a:rPr lang="sl-SI" sz="2800">
                <a:solidFill>
                  <a:srgbClr val="993366"/>
                </a:solidFill>
                <a:sym typeface="Wingdings 3" pitchFamily="18" charset="2"/>
              </a:rPr>
              <a:t>STATISTIKA</a:t>
            </a:r>
            <a:endParaRPr lang="en-US" sz="2800">
              <a:solidFill>
                <a:srgbClr val="993366"/>
              </a:solidFill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914400" y="2962275"/>
            <a:ext cx="716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sz="280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990600" y="2555875"/>
            <a:ext cx="230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381000" y="3394075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642938" y="3214688"/>
            <a:ext cx="80772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sz="2800" b="1" i="1" u="sng" dirty="0">
                <a:solidFill>
                  <a:srgbClr val="993366"/>
                </a:solidFill>
              </a:rPr>
              <a:t>Kalibracione krive u instrumentalnoj analizi</a:t>
            </a:r>
          </a:p>
          <a:p>
            <a:r>
              <a:rPr lang="sl-SI" sz="2800" dirty="0">
                <a:solidFill>
                  <a:srgbClr val="333399"/>
                </a:solidFill>
              </a:rPr>
              <a:t>Uobičajena procedura:</a:t>
            </a:r>
            <a:r>
              <a:rPr lang="sl-SI" sz="2800" dirty="0"/>
              <a:t> </a:t>
            </a:r>
          </a:p>
          <a:p>
            <a:r>
              <a:rPr lang="sl-SI" sz="2800" dirty="0">
                <a:solidFill>
                  <a:srgbClr val="6600CC"/>
                </a:solidFill>
              </a:rPr>
              <a:t>Serija standarda (najmanje </a:t>
            </a:r>
            <a:r>
              <a:rPr lang="sl-SI" sz="2800" dirty="0" smtClean="0">
                <a:solidFill>
                  <a:srgbClr val="6600CC"/>
                </a:solidFill>
              </a:rPr>
              <a:t>5</a:t>
            </a:r>
            <a:r>
              <a:rPr lang="en-US" sz="2800" dirty="0" smtClean="0">
                <a:solidFill>
                  <a:srgbClr val="6600CC"/>
                </a:solidFill>
              </a:rPr>
              <a:t>, obi</a:t>
            </a:r>
            <a:r>
              <a:rPr lang="sr-Latn-RS" sz="2800" dirty="0" smtClean="0">
                <a:solidFill>
                  <a:srgbClr val="6600CC"/>
                </a:solidFill>
              </a:rPr>
              <a:t>čno 6</a:t>
            </a:r>
            <a:r>
              <a:rPr lang="sl-SI" sz="2800" dirty="0" smtClean="0">
                <a:solidFill>
                  <a:srgbClr val="6600CC"/>
                </a:solidFill>
              </a:rPr>
              <a:t>) </a:t>
            </a:r>
            <a:r>
              <a:rPr lang="sl-SI" sz="2800" dirty="0">
                <a:solidFill>
                  <a:srgbClr val="6600CC"/>
                </a:solidFill>
              </a:rPr>
              <a:t>poznate C</a:t>
            </a:r>
            <a:r>
              <a:rPr lang="en-US" sz="2800" dirty="0">
                <a:solidFill>
                  <a:srgbClr val="6600CC"/>
                </a:solidFill>
              </a:rPr>
              <a:t> </a:t>
            </a:r>
            <a:r>
              <a:rPr lang="sl-SI" sz="2800" dirty="0">
                <a:solidFill>
                  <a:srgbClr val="6600CC"/>
                </a:solidFill>
              </a:rPr>
              <a:t>  - kalibracioni standardi</a:t>
            </a:r>
          </a:p>
          <a:p>
            <a:pPr>
              <a:buFont typeface="Wingdings 3" pitchFamily="18" charset="2"/>
              <a:buChar char="a"/>
            </a:pPr>
            <a:r>
              <a:rPr lang="sl-SI" sz="2800" dirty="0">
                <a:solidFill>
                  <a:schemeClr val="accent2"/>
                </a:solidFill>
                <a:sym typeface="Wingdings 3" pitchFamily="18" charset="2"/>
              </a:rPr>
              <a:t>Merenje analitičkog signala </a:t>
            </a:r>
            <a:r>
              <a:rPr lang="sl-SI" sz="2800" dirty="0">
                <a:solidFill>
                  <a:srgbClr val="009900"/>
                </a:solidFill>
                <a:sym typeface="Wingdings 3" pitchFamily="18" charset="2"/>
              </a:rPr>
              <a:t> konstruisanje</a:t>
            </a:r>
          </a:p>
          <a:p>
            <a:pPr>
              <a:buFont typeface="Wingdings 3" pitchFamily="18" charset="2"/>
              <a:buNone/>
            </a:pPr>
            <a:r>
              <a:rPr lang="sl-SI" sz="2800" dirty="0">
                <a:solidFill>
                  <a:srgbClr val="009900"/>
                </a:solidFill>
                <a:sym typeface="Wingdings 3" pitchFamily="18" charset="2"/>
              </a:rPr>
              <a:t>kalibracione krive (prave)</a:t>
            </a:r>
            <a:r>
              <a:rPr lang="sl-SI" sz="2800" dirty="0">
                <a:sym typeface="Wingdings 3" pitchFamily="18" charset="2"/>
              </a:rPr>
              <a:t> </a:t>
            </a:r>
            <a:r>
              <a:rPr lang="sl-SI" sz="2800" dirty="0">
                <a:solidFill>
                  <a:srgbClr val="993300"/>
                </a:solidFill>
                <a:sym typeface="Wingdings 3" pitchFamily="18" charset="2"/>
              </a:rPr>
              <a:t> određivanje koncentracije</a:t>
            </a:r>
          </a:p>
          <a:p>
            <a:pPr>
              <a:buFont typeface="Wingdings 3" pitchFamily="18" charset="2"/>
              <a:buNone/>
            </a:pPr>
            <a:r>
              <a:rPr lang="sl-SI" sz="2800" dirty="0">
                <a:solidFill>
                  <a:srgbClr val="993300"/>
                </a:solidFill>
                <a:sym typeface="Wingdings 3" pitchFamily="18" charset="2"/>
              </a:rPr>
              <a:t>analita</a:t>
            </a:r>
            <a:r>
              <a:rPr lang="sl-SI" sz="2800" dirty="0">
                <a:sym typeface="Wingdings 3" pitchFamily="18" charset="2"/>
              </a:rPr>
              <a:t> </a:t>
            </a:r>
            <a:r>
              <a:rPr lang="sl-SI" sz="2800" dirty="0">
                <a:solidFill>
                  <a:srgbClr val="FF0000"/>
                </a:solidFill>
                <a:sym typeface="Wingdings 3" pitchFamily="18" charset="2"/>
              </a:rPr>
              <a:t>INTERPOLACIJOM</a:t>
            </a:r>
            <a:endParaRPr lang="en-US" sz="2800" dirty="0">
              <a:solidFill>
                <a:srgbClr val="FF0000"/>
              </a:solidFill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765175"/>
            <a:ext cx="4019550" cy="547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898525" y="498475"/>
            <a:ext cx="687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1143000"/>
            <a:ext cx="79248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</a:rPr>
              <a:t>Da li je kalibraciona kriva linearna?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</a:rPr>
              <a:t>	DA </a:t>
            </a: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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	NE  Koji je tip nelinearne zavisnosti?</a:t>
            </a: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Koja je “najbolja” kriva (prava) koja opisuje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   zavisnost analitičkog signala od C?</a:t>
            </a: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Kolike su greške i intervali pouzdanosti nagiba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   i odsečka?</a:t>
            </a: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Kolika je greška i interval pouzdanosti određivanja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   nepoznate C?</a:t>
            </a: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Kolika je granica detekcije date analitičke metode? </a:t>
            </a:r>
            <a:endParaRPr lang="en-US" sz="2800">
              <a:solidFill>
                <a:srgbClr val="333399"/>
              </a:solidFill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762000" y="1219200"/>
            <a:ext cx="76962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solidFill>
                  <a:srgbClr val="993300"/>
                </a:solidFill>
              </a:rPr>
              <a:t>Važno za konstrukcij</a:t>
            </a:r>
            <a:r>
              <a:rPr lang="en-US" sz="2800">
                <a:solidFill>
                  <a:srgbClr val="993300"/>
                </a:solidFill>
              </a:rPr>
              <a:t>u</a:t>
            </a:r>
            <a:r>
              <a:rPr lang="sl-SI" sz="2800">
                <a:solidFill>
                  <a:srgbClr val="993300"/>
                </a:solidFill>
              </a:rPr>
              <a:t> kalibracionih krivih: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993300"/>
                </a:solidFill>
              </a:rPr>
              <a:t>Kalibracioni standardi pokrivaju celu oblast C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993300"/>
                </a:solidFill>
              </a:rPr>
              <a:t>Uključen signala za “blank”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993300"/>
                </a:solidFill>
              </a:rPr>
              <a:t>Uobičajen</a:t>
            </a:r>
            <a:r>
              <a:rPr lang="en-US" sz="2800">
                <a:solidFill>
                  <a:srgbClr val="993300"/>
                </a:solidFill>
              </a:rPr>
              <a:t>o</a:t>
            </a:r>
            <a:r>
              <a:rPr lang="sl-SI" sz="2800">
                <a:solidFill>
                  <a:srgbClr val="993300"/>
                </a:solidFill>
              </a:rPr>
              <a:t>: y-osa </a:t>
            </a:r>
            <a:r>
              <a:rPr lang="sl-SI" sz="2800">
                <a:solidFill>
                  <a:srgbClr val="993300"/>
                </a:solidFill>
                <a:sym typeface="Wingdings 3" pitchFamily="18" charset="2"/>
              </a:rPr>
              <a:t> analitički signal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993300"/>
                </a:solidFill>
              </a:rPr>
              <a:t>		  x-osa </a:t>
            </a:r>
            <a:r>
              <a:rPr lang="sl-SI" sz="2800">
                <a:solidFill>
                  <a:srgbClr val="993300"/>
                </a:solidFill>
                <a:sym typeface="Wingdings 3" pitchFamily="18" charset="2"/>
              </a:rPr>
              <a:t> C standarda</a:t>
            </a:r>
          </a:p>
          <a:p>
            <a:pPr>
              <a:buFont typeface="Wingdings" pitchFamily="2" charset="2"/>
              <a:buNone/>
            </a:pPr>
            <a:endParaRPr lang="sl-SI" sz="2800">
              <a:solidFill>
                <a:srgbClr val="993300"/>
              </a:solidFill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006666"/>
                </a:solidFill>
                <a:sym typeface="Wingdings 3" pitchFamily="18" charset="2"/>
              </a:rPr>
              <a:t>Nedostaci: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006666"/>
                </a:solidFill>
              </a:rPr>
              <a:t>Greške se javljaju samo u y-vrednostima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006666"/>
                </a:solidFill>
              </a:rPr>
              <a:t>Greške u  y-vrednostima se ne menjaju sa 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006666"/>
                </a:solidFill>
              </a:rPr>
              <a:t>   promenom C</a:t>
            </a:r>
            <a:endParaRPr lang="en-US" sz="280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533400" y="9906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PEARSON-ov KORELACIONI KOEFICIJENT </a:t>
            </a:r>
            <a:endParaRPr lang="en-US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685800" y="2057400"/>
            <a:ext cx="1719263" cy="51911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i="1">
                <a:cs typeface="Times New Roman" pitchFamily="18" charset="0"/>
              </a:rPr>
              <a:t>y = a + bx</a:t>
            </a:r>
            <a:r>
              <a:rPr lang="en-US" sz="2800"/>
              <a:t> </a:t>
            </a:r>
          </a:p>
        </p:txBody>
      </p:sp>
      <p:sp>
        <p:nvSpPr>
          <p:cNvPr id="2054" name="Text Box 4"/>
          <p:cNvSpPr txBox="1">
            <a:spLocks noChangeArrowheads="1"/>
          </p:cNvSpPr>
          <p:nvPr/>
        </p:nvSpPr>
        <p:spPr bwMode="auto">
          <a:xfrm>
            <a:off x="3200400" y="2057400"/>
            <a:ext cx="5251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cs typeface="Times New Roman" pitchFamily="18" charset="0"/>
              </a:rPr>
              <a:t>(x</a:t>
            </a:r>
            <a:r>
              <a:rPr lang="sl-SI" baseline="-30000">
                <a:cs typeface="Times New Roman" pitchFamily="18" charset="0"/>
              </a:rPr>
              <a:t>1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1</a:t>
            </a:r>
            <a:r>
              <a:rPr lang="sl-SI">
                <a:cs typeface="Times New Roman" pitchFamily="18" charset="0"/>
              </a:rPr>
              <a:t>)</a:t>
            </a:r>
            <a:r>
              <a:rPr lang="sl-SI"/>
              <a:t>, </a:t>
            </a:r>
            <a:r>
              <a:rPr lang="sl-SI">
                <a:cs typeface="Times New Roman" pitchFamily="18" charset="0"/>
              </a:rPr>
              <a:t>(x</a:t>
            </a:r>
            <a:r>
              <a:rPr lang="sl-SI" baseline="-30000">
                <a:cs typeface="Times New Roman" pitchFamily="18" charset="0"/>
              </a:rPr>
              <a:t>2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2</a:t>
            </a:r>
            <a:r>
              <a:rPr lang="sl-SI">
                <a:cs typeface="Times New Roman" pitchFamily="18" charset="0"/>
              </a:rPr>
              <a:t>), (x</a:t>
            </a:r>
            <a:r>
              <a:rPr lang="sl-SI" baseline="-30000">
                <a:cs typeface="Times New Roman" pitchFamily="18" charset="0"/>
              </a:rPr>
              <a:t>3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3</a:t>
            </a:r>
            <a:r>
              <a:rPr lang="sl-SI">
                <a:cs typeface="Times New Roman" pitchFamily="18" charset="0"/>
              </a:rPr>
              <a:t>),...(x</a:t>
            </a:r>
            <a:r>
              <a:rPr lang="sl-SI" baseline="-30000">
                <a:cs typeface="Times New Roman" pitchFamily="18" charset="0"/>
              </a:rPr>
              <a:t>i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i</a:t>
            </a:r>
            <a:r>
              <a:rPr lang="sl-SI">
                <a:cs typeface="Times New Roman" pitchFamily="18" charset="0"/>
              </a:rPr>
              <a:t>),..(x</a:t>
            </a:r>
            <a:r>
              <a:rPr lang="sl-SI" baseline="-30000">
                <a:cs typeface="Times New Roman" pitchFamily="18" charset="0"/>
              </a:rPr>
              <a:t>n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n</a:t>
            </a:r>
            <a:r>
              <a:rPr lang="sl-SI">
                <a:cs typeface="Times New Roman" pitchFamily="18" charset="0"/>
              </a:rPr>
              <a:t>)</a:t>
            </a:r>
            <a:endParaRPr lang="sl-SI"/>
          </a:p>
          <a:p>
            <a:r>
              <a:rPr lang="sl-SI"/>
              <a:t>centroid</a:t>
            </a:r>
            <a:r>
              <a:rPr lang="en-US"/>
              <a:t> 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4495800" y="2514600"/>
          <a:ext cx="733425" cy="436563"/>
        </p:xfrm>
        <a:graphic>
          <a:graphicData uri="http://schemas.openxmlformats.org/presentationml/2006/ole">
            <p:oleObj spid="_x0000_s2050" name="Equation" r:id="rId3" imgW="406080" imgH="241200" progId="Equation.3">
              <p:embed/>
            </p:oleObj>
          </a:graphicData>
        </a:graphic>
      </p:graphicFrame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669925" y="3190875"/>
            <a:ext cx="75025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solidFill>
                  <a:srgbClr val="006666"/>
                </a:solidFill>
              </a:rPr>
              <a:t>K</a:t>
            </a:r>
            <a:r>
              <a:rPr lang="sl-SI" sz="2800">
                <a:solidFill>
                  <a:srgbClr val="006666"/>
                </a:solidFill>
                <a:cs typeface="Times New Roman" pitchFamily="18" charset="0"/>
              </a:rPr>
              <a:t>oliko se dobro eksperimentalne vrednosti slažu s</a:t>
            </a:r>
            <a:r>
              <a:rPr lang="sl-SI" sz="2800">
                <a:solidFill>
                  <a:srgbClr val="006666"/>
                </a:solidFill>
              </a:rPr>
              <a:t>a</a:t>
            </a:r>
          </a:p>
          <a:p>
            <a:r>
              <a:rPr lang="sl-SI" sz="2800">
                <a:solidFill>
                  <a:srgbClr val="006666"/>
                </a:solidFill>
                <a:cs typeface="Times New Roman" pitchFamily="18" charset="0"/>
              </a:rPr>
              <a:t>pravom linijom</a:t>
            </a:r>
            <a:r>
              <a:rPr lang="sl-SI" sz="2800">
                <a:solidFill>
                  <a:srgbClr val="006666"/>
                </a:solidFill>
              </a:rPr>
              <a:t>? </a:t>
            </a:r>
            <a:r>
              <a:rPr lang="sl-SI" sz="2800">
                <a:solidFill>
                  <a:srgbClr val="006666"/>
                </a:solidFill>
                <a:sym typeface="Wingdings 3" pitchFamily="18" charset="2"/>
              </a:rPr>
              <a:t> koeficijent saglasnosti</a:t>
            </a:r>
            <a:r>
              <a:rPr lang="en-US" sz="2800">
                <a:solidFill>
                  <a:srgbClr val="006666"/>
                </a:solidFill>
              </a:rPr>
              <a:t> </a:t>
            </a:r>
          </a:p>
        </p:txBody>
      </p:sp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2438400" y="4648200"/>
          <a:ext cx="3749675" cy="1006475"/>
        </p:xfrm>
        <a:graphic>
          <a:graphicData uri="http://schemas.openxmlformats.org/presentationml/2006/ole">
            <p:oleObj spid="_x0000_s2051" name="Equation" r:id="rId4" imgW="2082600" imgH="55872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260350"/>
            <a:ext cx="4498975" cy="640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200025"/>
            <a:ext cx="38290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68313" y="620713"/>
          <a:ext cx="3886200" cy="5703887"/>
        </p:xfrm>
        <a:graphic>
          <a:graphicData uri="http://schemas.openxmlformats.org/presentationml/2006/ole">
            <p:oleObj spid="_x0000_s3074" name="Photo Editor Photo" r:id="rId3" imgW="4839375" imgH="7104762" progId="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716463" y="765175"/>
          <a:ext cx="3429000" cy="5427663"/>
        </p:xfrm>
        <a:graphic>
          <a:graphicData uri="http://schemas.openxmlformats.org/presentationml/2006/ole">
            <p:oleObj spid="_x0000_s3075" r:id="rId4" imgW="3266667" imgH="5171429" progId="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611188" y="692150"/>
          <a:ext cx="3390900" cy="5368925"/>
        </p:xfrm>
        <a:graphic>
          <a:graphicData uri="http://schemas.openxmlformats.org/presentationml/2006/ole">
            <p:oleObj spid="_x0000_s4098" name="Photo Editor Photo" r:id="rId3" imgW="4866667" imgH="7706801" progId="">
              <p:embed/>
            </p:oleObj>
          </a:graphicData>
        </a:graphic>
      </p:graphicFrame>
      <p:graphicFrame>
        <p:nvGraphicFramePr>
          <p:cNvPr id="4099" name="Object 4"/>
          <p:cNvGraphicFramePr>
            <a:graphicFrameLocks noChangeAspect="1"/>
          </p:cNvGraphicFramePr>
          <p:nvPr/>
        </p:nvGraphicFramePr>
        <p:xfrm>
          <a:off x="4500563" y="765175"/>
          <a:ext cx="3238500" cy="5172075"/>
        </p:xfrm>
        <a:graphic>
          <a:graphicData uri="http://schemas.openxmlformats.org/presentationml/2006/ole">
            <p:oleObj spid="_x0000_s4099" r:id="rId4" imgW="3238095" imgH="5171429" progId="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4429125" y="4500563"/>
          <a:ext cx="1828800" cy="1092200"/>
        </p:xfrm>
        <a:graphic>
          <a:graphicData uri="http://schemas.openxmlformats.org/presentationml/2006/ole">
            <p:oleObj spid="_x0000_s5122" name="Equation" r:id="rId3" imgW="914400" imgH="545760" progId="Equation.3">
              <p:embed/>
            </p:oleObj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95288" y="4868863"/>
            <a:ext cx="3429000" cy="1200150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Nulta hipoteza:</a:t>
            </a:r>
          </a:p>
          <a:p>
            <a:r>
              <a:rPr lang="sl-SI"/>
              <a:t>Nema linearne korelacije između </a:t>
            </a:r>
            <a:r>
              <a:rPr lang="sl-SI" b="1" i="1"/>
              <a:t>x</a:t>
            </a:r>
            <a:r>
              <a:rPr lang="sl-SI"/>
              <a:t> i </a:t>
            </a:r>
            <a:r>
              <a:rPr lang="sl-SI" b="1" i="1"/>
              <a:t>y</a:t>
            </a:r>
            <a:endParaRPr lang="en-US" b="1" i="1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643438" y="5715000"/>
            <a:ext cx="1463675" cy="519113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cs typeface="Times New Roman" pitchFamily="18" charset="0"/>
              </a:rPr>
              <a:t>ν</a:t>
            </a:r>
            <a:r>
              <a:rPr lang="sl-SI" sz="2800"/>
              <a:t> = n - 2 </a:t>
            </a:r>
            <a:endParaRPr lang="en-US" sz="280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125538"/>
            <a:ext cx="8583612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547813" y="3644900"/>
            <a:ext cx="1223962" cy="433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r = -0,43</a:t>
            </a:r>
            <a:endParaRPr lang="sr-Latn-C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6572250" y="3643313"/>
            <a:ext cx="792163" cy="3619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r = 0</a:t>
            </a:r>
            <a:endParaRPr lang="sr-Latn-CS"/>
          </a:p>
        </p:txBody>
      </p:sp>
      <p:graphicFrame>
        <p:nvGraphicFramePr>
          <p:cNvPr id="5123" name="Object 8"/>
          <p:cNvGraphicFramePr>
            <a:graphicFrameLocks noChangeAspect="1"/>
          </p:cNvGraphicFramePr>
          <p:nvPr/>
        </p:nvGraphicFramePr>
        <p:xfrm>
          <a:off x="6643688" y="4500563"/>
          <a:ext cx="1846262" cy="1003300"/>
        </p:xfrm>
        <a:graphic>
          <a:graphicData uri="http://schemas.openxmlformats.org/presentationml/2006/ole">
            <p:oleObj spid="_x0000_s5123" name="Equation" r:id="rId5" imgW="841313" imgH="457284" progId="Equation.3">
              <p:embed/>
            </p:oleObj>
          </a:graphicData>
        </a:graphic>
      </p:graphicFrame>
      <p:sp>
        <p:nvSpPr>
          <p:cNvPr id="5129" name="Rectangle 8"/>
          <p:cNvSpPr>
            <a:spLocks noChangeArrowheads="1"/>
          </p:cNvSpPr>
          <p:nvPr/>
        </p:nvSpPr>
        <p:spPr bwMode="auto">
          <a:xfrm>
            <a:off x="6643688" y="5715000"/>
            <a:ext cx="1982787" cy="461963"/>
          </a:xfrm>
          <a:prstGeom prst="rect">
            <a:avLst/>
          </a:prstGeom>
          <a:solidFill>
            <a:srgbClr val="CC66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ea typeface="MS Mincho" pitchFamily="49" charset="-128"/>
              </a:rPr>
              <a:t>v</a:t>
            </a:r>
            <a:r>
              <a:rPr lang="en-US" baseline="-25000">
                <a:ea typeface="MS Mincho" pitchFamily="49" charset="-128"/>
              </a:rPr>
              <a:t>1 </a:t>
            </a:r>
            <a:r>
              <a:rPr lang="en-US">
                <a:ea typeface="MS Mincho" pitchFamily="49" charset="-128"/>
              </a:rPr>
              <a:t>= 1, </a:t>
            </a:r>
            <a:r>
              <a:rPr lang="en-US" i="1">
                <a:ea typeface="MS Mincho" pitchFamily="49" charset="-128"/>
              </a:rPr>
              <a:t>v</a:t>
            </a:r>
            <a:r>
              <a:rPr lang="en-US" baseline="-25000">
                <a:ea typeface="MS Mincho" pitchFamily="49" charset="-128"/>
              </a:rPr>
              <a:t>2 </a:t>
            </a:r>
            <a:r>
              <a:rPr lang="en-US">
                <a:ea typeface="MS Mincho" pitchFamily="49" charset="-128"/>
              </a:rPr>
              <a:t>= </a:t>
            </a:r>
            <a:r>
              <a:rPr lang="en-US" i="1">
                <a:ea typeface="MS Mincho" pitchFamily="49" charset="-128"/>
              </a:rPr>
              <a:t>n</a:t>
            </a:r>
            <a:r>
              <a:rPr lang="en-US">
                <a:ea typeface="MS Mincho" pitchFamily="49" charset="-128"/>
              </a:rPr>
              <a:t>-2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714375"/>
            <a:ext cx="76263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 flipV="1">
            <a:off x="2500313" y="3071813"/>
            <a:ext cx="714375" cy="285750"/>
          </a:xfrm>
          <a:prstGeom prst="line">
            <a:avLst/>
          </a:prstGeom>
          <a:ln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3214688" y="3000375"/>
            <a:ext cx="723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0.89</a:t>
            </a: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928688" y="5214938"/>
            <a:ext cx="7572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/>
              <a:t>A. G. Asuero, A. Sayago, and A. G. Gonzalez</a:t>
            </a:r>
            <a:r>
              <a:rPr lang="en-US" sz="2000"/>
              <a:t>, The Correlation Coefficient: An Overview</a:t>
            </a:r>
            <a:r>
              <a:rPr lang="en-US" sz="2000" i="1"/>
              <a:t>, Critical Reviews in Analytical Chemistry</a:t>
            </a:r>
            <a:r>
              <a:rPr lang="en-US" sz="2000"/>
              <a:t>, </a:t>
            </a:r>
            <a:r>
              <a:rPr lang="en-US" sz="2000" b="1"/>
              <a:t>36</a:t>
            </a:r>
            <a:r>
              <a:rPr lang="en-US" sz="2000"/>
              <a:t>:41–59, 2006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2"/>
          <p:cNvSpPr txBox="1">
            <a:spLocks noChangeArrowheads="1"/>
          </p:cNvSpPr>
          <p:nvPr/>
        </p:nvSpPr>
        <p:spPr bwMode="auto">
          <a:xfrm>
            <a:off x="1203325" y="803275"/>
            <a:ext cx="664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143000" y="1066800"/>
          <a:ext cx="6108700" cy="749300"/>
        </p:xfrm>
        <a:graphic>
          <a:graphicData uri="http://schemas.openxmlformats.org/presentationml/2006/ole">
            <p:oleObj spid="_x0000_s6146" name="Document" r:id="rId3" imgW="6114960" imgH="759240" progId="Word.Document.8">
              <p:embed/>
            </p:oleObj>
          </a:graphicData>
        </a:graphic>
      </p:graphicFrame>
      <p:graphicFrame>
        <p:nvGraphicFramePr>
          <p:cNvPr id="6147" name="Object 4"/>
          <p:cNvGraphicFramePr>
            <a:graphicFrameLocks noChangeAspect="1"/>
          </p:cNvGraphicFramePr>
          <p:nvPr/>
        </p:nvGraphicFramePr>
        <p:xfrm>
          <a:off x="990600" y="2971800"/>
          <a:ext cx="3584575" cy="1119188"/>
        </p:xfrm>
        <a:graphic>
          <a:graphicData uri="http://schemas.openxmlformats.org/presentationml/2006/ole">
            <p:oleObj spid="_x0000_s6147" name="Equation" r:id="rId4" imgW="1625400" imgH="507960" progId="Equation.3">
              <p:embed/>
            </p:oleObj>
          </a:graphicData>
        </a:graphic>
      </p:graphicFrame>
      <p:graphicFrame>
        <p:nvGraphicFramePr>
          <p:cNvPr id="6148" name="Object 5"/>
          <p:cNvGraphicFramePr>
            <a:graphicFrameLocks noChangeAspect="1"/>
          </p:cNvGraphicFramePr>
          <p:nvPr/>
        </p:nvGraphicFramePr>
        <p:xfrm>
          <a:off x="1979613" y="4724400"/>
          <a:ext cx="12506325" cy="414338"/>
        </p:xfrm>
        <a:graphic>
          <a:graphicData uri="http://schemas.openxmlformats.org/presentationml/2006/ole">
            <p:oleObj spid="_x0000_s6148" name="Document" r:id="rId5" imgW="6123558" imgH="20621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468313" y="1341438"/>
            <a:ext cx="83502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l-SI" sz="2800">
                <a:cs typeface="Times New Roman" pitchFamily="18" charset="0"/>
              </a:rPr>
              <a:t>Serija standardnih rastvora fluoresceina analizirana je</a:t>
            </a:r>
            <a:endParaRPr lang="en-US" sz="2800">
              <a:cs typeface="Times New Roman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sl-SI" sz="2800">
                <a:cs typeface="Times New Roman" pitchFamily="18" charset="0"/>
              </a:rPr>
              <a:t>fluorescentnim spektrometrom i i</a:t>
            </a:r>
            <a:r>
              <a:rPr lang="en-US" sz="2800">
                <a:cs typeface="Times New Roman" pitchFamily="18" charset="0"/>
              </a:rPr>
              <a:t>z</a:t>
            </a:r>
            <a:r>
              <a:rPr lang="sl-SI" sz="2800">
                <a:cs typeface="Times New Roman" pitchFamily="18" charset="0"/>
              </a:rPr>
              <a:t>mereni su sledeći </a:t>
            </a:r>
            <a:endParaRPr lang="en-US" sz="2800">
              <a:cs typeface="Times New Roman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sl-SI" sz="2800">
                <a:cs typeface="Times New Roman" pitchFamily="18" charset="0"/>
              </a:rPr>
              <a:t>intenziteti fluorescencije:</a:t>
            </a:r>
            <a:endParaRPr lang="sr-Latn-CS" sz="2800"/>
          </a:p>
          <a:p>
            <a:pPr algn="just" eaLnBrk="0" hangingPunct="0">
              <a:lnSpc>
                <a:spcPct val="130000"/>
              </a:lnSpc>
            </a:pPr>
            <a:r>
              <a:rPr lang="sl-SI" sz="2800">
                <a:cs typeface="Times New Roman" pitchFamily="18" charset="0"/>
              </a:rPr>
              <a:t>Intenziteti:	</a:t>
            </a:r>
            <a:r>
              <a:rPr lang="en-US" sz="2800">
                <a:cs typeface="Times New Roman" pitchFamily="18" charset="0"/>
              </a:rPr>
              <a:t>	</a:t>
            </a:r>
            <a:r>
              <a:rPr lang="sl-SI" sz="2800">
                <a:cs typeface="Times New Roman" pitchFamily="18" charset="0"/>
              </a:rPr>
              <a:t>2,1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5,0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9,0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12,6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17,3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21,0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24,7</a:t>
            </a:r>
            <a:endParaRPr lang="en-US" sz="2800">
              <a:cs typeface="Times New Roman" pitchFamily="18" charset="0"/>
            </a:endParaRPr>
          </a:p>
          <a:p>
            <a:pPr algn="just" eaLnBrk="0" hangingPunct="0">
              <a:lnSpc>
                <a:spcPct val="130000"/>
              </a:lnSpc>
            </a:pPr>
            <a:r>
              <a:rPr lang="en-US" sz="2800"/>
              <a:t>C</a:t>
            </a:r>
            <a:r>
              <a:rPr lang="sl-SI" sz="2800">
                <a:cs typeface="Times New Roman" pitchFamily="18" charset="0"/>
              </a:rPr>
              <a:t> (pg/cm</a:t>
            </a:r>
            <a:r>
              <a:rPr lang="sl-SI" sz="2800" baseline="30000">
                <a:cs typeface="Times New Roman" pitchFamily="18" charset="0"/>
              </a:rPr>
              <a:t>3</a:t>
            </a:r>
            <a:r>
              <a:rPr lang="sl-SI" sz="2800">
                <a:cs typeface="Times New Roman" pitchFamily="18" charset="0"/>
              </a:rPr>
              <a:t>)</a:t>
            </a:r>
            <a:r>
              <a:rPr lang="en-US" sz="2800">
                <a:cs typeface="Times New Roman" pitchFamily="18" charset="0"/>
              </a:rPr>
              <a:t>:           </a:t>
            </a:r>
            <a:r>
              <a:rPr lang="sl-SI" sz="2800">
                <a:cs typeface="Times New Roman" pitchFamily="18" charset="0"/>
              </a:rPr>
              <a:t>	0</a:t>
            </a:r>
            <a:r>
              <a:rPr lang="en-US" sz="2800">
                <a:cs typeface="Times New Roman" pitchFamily="18" charset="0"/>
              </a:rPr>
              <a:t>       </a:t>
            </a:r>
            <a:r>
              <a:rPr lang="sl-SI" sz="2800">
                <a:cs typeface="Times New Roman" pitchFamily="18" charset="0"/>
              </a:rPr>
              <a:t>2</a:t>
            </a:r>
            <a:r>
              <a:rPr lang="en-US" sz="2800">
                <a:cs typeface="Times New Roman" pitchFamily="18" charset="0"/>
              </a:rPr>
              <a:t>       </a:t>
            </a:r>
            <a:r>
              <a:rPr lang="sl-SI" sz="2800">
                <a:cs typeface="Times New Roman" pitchFamily="18" charset="0"/>
              </a:rPr>
              <a:t>4	</a:t>
            </a:r>
            <a:r>
              <a:rPr lang="en-US" sz="2800">
                <a:cs typeface="Times New Roman" pitchFamily="18" charset="0"/>
              </a:rPr>
              <a:t>      </a:t>
            </a:r>
            <a:r>
              <a:rPr lang="sl-SI" sz="2800">
                <a:cs typeface="Times New Roman" pitchFamily="18" charset="0"/>
              </a:rPr>
              <a:t>6</a:t>
            </a:r>
            <a:r>
              <a:rPr lang="en-US" sz="2800">
                <a:cs typeface="Times New Roman" pitchFamily="18" charset="0"/>
              </a:rPr>
              <a:t>       </a:t>
            </a:r>
            <a:r>
              <a:rPr lang="sl-SI" sz="2800">
                <a:cs typeface="Times New Roman" pitchFamily="18" charset="0"/>
              </a:rPr>
              <a:t>8</a:t>
            </a:r>
            <a:r>
              <a:rPr lang="en-US" sz="2800">
                <a:cs typeface="Times New Roman" pitchFamily="18" charset="0"/>
              </a:rPr>
              <a:t>       </a:t>
            </a:r>
            <a:r>
              <a:rPr lang="sl-SI" sz="2800">
                <a:cs typeface="Times New Roman" pitchFamily="18" charset="0"/>
              </a:rPr>
              <a:t>1</a:t>
            </a:r>
            <a:r>
              <a:rPr lang="en-US" sz="2800">
                <a:cs typeface="Times New Roman" pitchFamily="18" charset="0"/>
              </a:rPr>
              <a:t>0      </a:t>
            </a:r>
            <a:r>
              <a:rPr lang="sl-SI" sz="2800">
                <a:cs typeface="Times New Roman" pitchFamily="18" charset="0"/>
              </a:rPr>
              <a:t>12</a:t>
            </a:r>
            <a:endParaRPr lang="sr-Latn-CS" sz="2800"/>
          </a:p>
          <a:p>
            <a:pPr algn="just" eaLnBrk="0" hangingPunct="0">
              <a:lnSpc>
                <a:spcPct val="130000"/>
              </a:lnSpc>
            </a:pPr>
            <a:r>
              <a:rPr lang="en-US" sz="2800">
                <a:cs typeface="Times New Roman" pitchFamily="18" charset="0"/>
              </a:rPr>
              <a:t>O</a:t>
            </a:r>
            <a:r>
              <a:rPr lang="sl-SI" sz="2800">
                <a:cs typeface="Times New Roman" pitchFamily="18" charset="0"/>
              </a:rPr>
              <a:t>drediti </a:t>
            </a:r>
            <a:r>
              <a:rPr lang="en-US" sz="2800">
                <a:cs typeface="Times New Roman" pitchFamily="18" charset="0"/>
              </a:rPr>
              <a:t>jedna</a:t>
            </a:r>
            <a:r>
              <a:rPr lang="sr-Latn-CS" sz="2800"/>
              <a:t>činu </a:t>
            </a:r>
            <a:r>
              <a:rPr lang="sl-SI" sz="2800">
                <a:cs typeface="Times New Roman" pitchFamily="18" charset="0"/>
              </a:rPr>
              <a:t>odgovarajuć</a:t>
            </a:r>
            <a:r>
              <a:rPr lang="sl-SI" sz="2800"/>
              <a:t>e</a:t>
            </a:r>
            <a:r>
              <a:rPr lang="sr-Latn-CS" sz="2800"/>
              <a:t> </a:t>
            </a:r>
            <a:r>
              <a:rPr lang="sl-SI" sz="2800">
                <a:cs typeface="Times New Roman" pitchFamily="18" charset="0"/>
              </a:rPr>
              <a:t>kalibracion</a:t>
            </a:r>
            <a:r>
              <a:rPr lang="sl-SI" sz="2800"/>
              <a:t>e</a:t>
            </a:r>
            <a:r>
              <a:rPr lang="sl-SI" sz="2800">
                <a:cs typeface="Times New Roman" pitchFamily="18" charset="0"/>
              </a:rPr>
              <a:t> prav</a:t>
            </a:r>
            <a:r>
              <a:rPr lang="sl-SI" sz="2800"/>
              <a:t>e</a:t>
            </a:r>
            <a:r>
              <a:rPr lang="sr-Latn-CS" sz="2800"/>
              <a:t> </a:t>
            </a:r>
          </a:p>
          <a:p>
            <a:pPr algn="just" eaLnBrk="0" hangingPunct="0">
              <a:lnSpc>
                <a:spcPct val="130000"/>
              </a:lnSpc>
            </a:pPr>
            <a:r>
              <a:rPr lang="sr-Latn-CS" sz="2800"/>
              <a:t>i izračunati </a:t>
            </a:r>
            <a:r>
              <a:rPr lang="sl-SI" sz="2800">
                <a:cs typeface="Times New Roman" pitchFamily="18" charset="0"/>
              </a:rPr>
              <a:t>korelacioni koeficijent.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459"/>
          <p:cNvGraphicFramePr>
            <a:graphicFrameLocks noChangeAspect="1"/>
          </p:cNvGraphicFramePr>
          <p:nvPr/>
        </p:nvGraphicFramePr>
        <p:xfrm>
          <a:off x="857250" y="1143000"/>
          <a:ext cx="7643813" cy="4500563"/>
        </p:xfrm>
        <a:graphic>
          <a:graphicData uri="http://schemas.openxmlformats.org/presentationml/2006/ole">
            <p:oleObj spid="_x0000_s7170" name="Document" r:id="rId3" imgW="6863421" imgH="319450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88" y="357188"/>
            <a:ext cx="4572000" cy="619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57200" y="457200"/>
            <a:ext cx="8262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280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GREŠKE PRI ODREĐIVANJU NAGIBA I ODSEČKA</a:t>
            </a:r>
            <a:endParaRPr lang="en-US" sz="2800">
              <a:solidFill>
                <a:srgbClr val="0066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539750" y="1412875"/>
          <a:ext cx="2555875" cy="958850"/>
        </p:xfrm>
        <a:graphic>
          <a:graphicData uri="http://schemas.openxmlformats.org/presentationml/2006/ole">
            <p:oleObj spid="_x0000_s8194" name="Equation" r:id="rId3" imgW="1422360" imgH="533160" progId="Equation.3">
              <p:embed/>
            </p:oleObj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457200" y="2681288"/>
          <a:ext cx="2628900" cy="1417637"/>
        </p:xfrm>
        <a:graphic>
          <a:graphicData uri="http://schemas.openxmlformats.org/presentationml/2006/ole">
            <p:oleObj spid="_x0000_s8195" name="Equation" r:id="rId4" imgW="1460160" imgH="787320" progId="Equation.3">
              <p:embed/>
            </p:oleObj>
          </a:graphicData>
        </a:graphic>
      </p:graphicFrame>
      <p:graphicFrame>
        <p:nvGraphicFramePr>
          <p:cNvPr id="8196" name="Object 5"/>
          <p:cNvGraphicFramePr>
            <a:graphicFrameLocks noChangeAspect="1"/>
          </p:cNvGraphicFramePr>
          <p:nvPr/>
        </p:nvGraphicFramePr>
        <p:xfrm>
          <a:off x="642938" y="4643438"/>
          <a:ext cx="2057400" cy="1371600"/>
        </p:xfrm>
        <a:graphic>
          <a:graphicData uri="http://schemas.openxmlformats.org/presentationml/2006/ole">
            <p:oleObj spid="_x0000_s8196" name="Equation" r:id="rId5" imgW="1143000" imgH="761760" progId="Equation.3">
              <p:embed/>
            </p:oleObj>
          </a:graphicData>
        </a:graphic>
      </p:graphicFrame>
      <p:graphicFrame>
        <p:nvGraphicFramePr>
          <p:cNvPr id="8197" name="Object 6"/>
          <p:cNvGraphicFramePr>
            <a:graphicFrameLocks noChangeAspect="1"/>
          </p:cNvGraphicFramePr>
          <p:nvPr/>
        </p:nvGraphicFramePr>
        <p:xfrm>
          <a:off x="3214688" y="1214438"/>
          <a:ext cx="4217987" cy="5270500"/>
        </p:xfrm>
        <a:graphic>
          <a:graphicData uri="http://schemas.openxmlformats.org/presentationml/2006/ole">
            <p:oleObj spid="_x0000_s8197" name="Photo Editor Photo" r:id="rId6" imgW="4963218" imgH="6200000" progId="">
              <p:embed/>
            </p:oleObj>
          </a:graphicData>
        </a:graphic>
      </p:graphicFrame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7763" y="2708275"/>
            <a:ext cx="2695575" cy="300037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1371600" y="381000"/>
            <a:ext cx="60690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sl-SI" sz="2800" b="1" i="1" u="sng">
                <a:solidFill>
                  <a:srgbClr val="993300"/>
                </a:solidFill>
              </a:rPr>
              <a:t>Izračunavanje koncentracije na osnovu </a:t>
            </a:r>
          </a:p>
          <a:p>
            <a:pPr algn="ctr"/>
            <a:r>
              <a:rPr lang="sl-SI" sz="2800" b="1" i="1" u="sng">
                <a:solidFill>
                  <a:srgbClr val="993300"/>
                </a:solidFill>
              </a:rPr>
              <a:t>regresione prave</a:t>
            </a:r>
            <a:endParaRPr lang="en-US" sz="2800" b="1" i="1" u="sng">
              <a:solidFill>
                <a:srgbClr val="993300"/>
              </a:solidFill>
            </a:endParaRP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381000" y="1600200"/>
          <a:ext cx="4322763" cy="1074738"/>
        </p:xfrm>
        <a:graphic>
          <a:graphicData uri="http://schemas.openxmlformats.org/presentationml/2006/ole">
            <p:oleObj spid="_x0000_s9218" name="Equation" r:id="rId3" imgW="2400120" imgH="596880" progId="Equation.3">
              <p:embed/>
            </p:oleObj>
          </a:graphicData>
        </a:graphic>
      </p:graphicFrame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1214438" y="3071813"/>
            <a:ext cx="2454275" cy="946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cs typeface="Times New Roman" pitchFamily="18" charset="0"/>
              </a:rPr>
              <a:t>L</a:t>
            </a:r>
            <a:r>
              <a:rPr lang="sl-SI" sz="2800" baseline="-30000">
                <a:cs typeface="Times New Roman" pitchFamily="18" charset="0"/>
              </a:rPr>
              <a:t>x0</a:t>
            </a:r>
            <a:r>
              <a:rPr lang="sl-SI" sz="2800">
                <a:cs typeface="Times New Roman" pitchFamily="18" charset="0"/>
              </a:rPr>
              <a:t> = x</a:t>
            </a:r>
            <a:r>
              <a:rPr lang="sl-SI" sz="2800" baseline="-30000">
                <a:cs typeface="Times New Roman" pitchFamily="18" charset="0"/>
              </a:rPr>
              <a:t>0</a:t>
            </a:r>
            <a:r>
              <a:rPr lang="sl-SI" sz="2800">
                <a:cs typeface="Times New Roman" pitchFamily="18" charset="0"/>
              </a:rPr>
              <a:t> ± t s</a:t>
            </a:r>
            <a:r>
              <a:rPr lang="sl-SI" sz="2800" baseline="-30000">
                <a:cs typeface="Times New Roman" pitchFamily="18" charset="0"/>
              </a:rPr>
              <a:t>x0</a:t>
            </a:r>
            <a:r>
              <a:rPr lang="sl-SI" sz="2800">
                <a:cs typeface="Times New Roman" pitchFamily="18" charset="0"/>
              </a:rPr>
              <a:t>	</a:t>
            </a:r>
            <a:r>
              <a:rPr lang="en-US"/>
              <a:t> </a:t>
            </a:r>
          </a:p>
        </p:txBody>
      </p:sp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285750" y="4286250"/>
          <a:ext cx="4529138" cy="1074738"/>
        </p:xfrm>
        <a:graphic>
          <a:graphicData uri="http://schemas.openxmlformats.org/presentationml/2006/ole">
            <p:oleObj spid="_x0000_s9219" name="Equation" r:id="rId4" imgW="2514600" imgH="596880" progId="Equation.3">
              <p:embed/>
            </p:oleObj>
          </a:graphicData>
        </a:graphic>
      </p:graphicFrame>
      <p:sp>
        <p:nvSpPr>
          <p:cNvPr id="9222" name="TextBox 6"/>
          <p:cNvSpPr txBox="1">
            <a:spLocks noChangeArrowheads="1"/>
          </p:cNvSpPr>
          <p:nvPr/>
        </p:nvSpPr>
        <p:spPr bwMode="auto">
          <a:xfrm>
            <a:off x="785813" y="6000750"/>
            <a:ext cx="2744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0000"/>
                </a:solidFill>
              </a:rPr>
              <a:t>Kako suziti interval?</a:t>
            </a:r>
          </a:p>
        </p:txBody>
      </p:sp>
      <p:pic>
        <p:nvPicPr>
          <p:cNvPr id="9223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88" y="1571625"/>
            <a:ext cx="399732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/>
          <p:cNvSpPr txBox="1">
            <a:spLocks noChangeArrowheads="1"/>
          </p:cNvSpPr>
          <p:nvPr/>
        </p:nvSpPr>
        <p:spPr bwMode="auto">
          <a:xfrm>
            <a:off x="5292725" y="4581525"/>
            <a:ext cx="3392488" cy="51911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i="1"/>
              <a:t>y</a:t>
            </a:r>
            <a:r>
              <a:rPr lang="sl-SI" sz="2800" i="1" baseline="-25000"/>
              <a:t>LOD</a:t>
            </a:r>
            <a:r>
              <a:rPr lang="sl-SI" sz="2800" i="1"/>
              <a:t> = y</a:t>
            </a:r>
            <a:r>
              <a:rPr lang="en-US" sz="2800" i="1" baseline="-25000"/>
              <a:t>B</a:t>
            </a:r>
            <a:r>
              <a:rPr lang="sl-SI" sz="2800" i="1"/>
              <a:t> (=a) + 3s</a:t>
            </a:r>
            <a:r>
              <a:rPr lang="en-US" sz="2800" i="1" baseline="-25000"/>
              <a:t>B</a:t>
            </a: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428625"/>
            <a:ext cx="4572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642938" y="5643563"/>
            <a:ext cx="785812" cy="285750"/>
          </a:xfrm>
          <a:prstGeom prst="ellipse">
            <a:avLst/>
          </a:prstGeom>
          <a:noFill/>
          <a:ln w="38100"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2"/>
          <p:cNvSpPr txBox="1">
            <a:spLocks noChangeArrowheads="1"/>
          </p:cNvSpPr>
          <p:nvPr/>
        </p:nvSpPr>
        <p:spPr bwMode="auto">
          <a:xfrm>
            <a:off x="2286000" y="533400"/>
            <a:ext cx="447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b="1" i="1" u="sng">
                <a:solidFill>
                  <a:srgbClr val="993300"/>
                </a:solidFill>
              </a:rPr>
              <a:t>Metoda standardnog dodatka</a:t>
            </a:r>
            <a:endParaRPr lang="en-US" sz="2800" b="1" i="1" u="sng">
              <a:solidFill>
                <a:srgbClr val="993300"/>
              </a:solidFill>
            </a:endParaRPr>
          </a:p>
        </p:txBody>
      </p:sp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500188"/>
            <a:ext cx="6269038" cy="434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7072313" y="2214563"/>
          <a:ext cx="950912" cy="796925"/>
        </p:xfrm>
        <a:graphic>
          <a:graphicData uri="http://schemas.openxmlformats.org/presentationml/2006/ole">
            <p:oleObj spid="_x0000_s10242" name="Equation" r:id="rId4" imgW="429637" imgH="360786" progId="Equation.3">
              <p:embed/>
            </p:oleObj>
          </a:graphicData>
        </a:graphic>
      </p:graphicFrame>
      <p:graphicFrame>
        <p:nvGraphicFramePr>
          <p:cNvPr id="10243" name="Object 5"/>
          <p:cNvGraphicFramePr>
            <a:graphicFrameLocks noChangeAspect="1"/>
          </p:cNvGraphicFramePr>
          <p:nvPr/>
        </p:nvGraphicFramePr>
        <p:xfrm>
          <a:off x="5072063" y="3286125"/>
          <a:ext cx="3802062" cy="1316038"/>
        </p:xfrm>
        <a:graphic>
          <a:graphicData uri="http://schemas.openxmlformats.org/presentationml/2006/ole">
            <p:oleObj spid="_x0000_s10243" name="Equation" r:id="rId5" imgW="1903552" imgH="659281" progId="Equation.3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346325" y="371475"/>
            <a:ext cx="4486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b="1" i="1" u="sng">
                <a:solidFill>
                  <a:srgbClr val="993300"/>
                </a:solidFill>
              </a:rPr>
              <a:t>Poređenje analitičkih metoda</a:t>
            </a:r>
            <a:endParaRPr lang="en-US" sz="2800" b="1" i="1" u="sng">
              <a:solidFill>
                <a:srgbClr val="993300"/>
              </a:solidFill>
            </a:endParaRP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5003800" y="2060575"/>
            <a:ext cx="34067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lphaLcParenR"/>
            </a:pPr>
            <a:r>
              <a:rPr lang="sl-SI">
                <a:solidFill>
                  <a:srgbClr val="993300"/>
                </a:solidFill>
              </a:rPr>
              <a:t>“idealan” slučaj:</a:t>
            </a:r>
          </a:p>
          <a:p>
            <a:pPr marL="457200" indent="-457200"/>
            <a:r>
              <a:rPr lang="sl-SI">
                <a:solidFill>
                  <a:srgbClr val="993300"/>
                </a:solidFill>
              </a:rPr>
              <a:t>	a = 0, b = r = 1</a:t>
            </a:r>
          </a:p>
          <a:p>
            <a:pPr marL="457200" indent="-457200">
              <a:buFontTx/>
              <a:buAutoNum type="alphaLcParenR" startAt="2"/>
            </a:pPr>
            <a:r>
              <a:rPr lang="sl-SI">
                <a:solidFill>
                  <a:srgbClr val="993366"/>
                </a:solidFill>
              </a:rPr>
              <a:t>a </a:t>
            </a:r>
            <a:r>
              <a:rPr lang="sl-SI">
                <a:solidFill>
                  <a:srgbClr val="993366"/>
                </a:solidFill>
                <a:sym typeface="Symbol" pitchFamily="18" charset="2"/>
              </a:rPr>
              <a:t> 0, b = 1</a:t>
            </a:r>
          </a:p>
          <a:p>
            <a:pPr marL="457200" indent="-457200"/>
            <a:r>
              <a:rPr lang="sl-SI">
                <a:solidFill>
                  <a:srgbClr val="993366"/>
                </a:solidFill>
              </a:rPr>
              <a:t>	sistematska greška</a:t>
            </a:r>
          </a:p>
          <a:p>
            <a:pPr marL="457200" indent="-457200">
              <a:buFontTx/>
              <a:buAutoNum type="alphaLcParenR" startAt="3"/>
            </a:pPr>
            <a:r>
              <a:rPr lang="sl-SI">
                <a:solidFill>
                  <a:srgbClr val="CC00FF"/>
                </a:solidFill>
              </a:rPr>
              <a:t>b </a:t>
            </a:r>
            <a:r>
              <a:rPr lang="sl-SI">
                <a:solidFill>
                  <a:srgbClr val="CC00FF"/>
                </a:solidFill>
                <a:sym typeface="Symbol" pitchFamily="18" charset="2"/>
              </a:rPr>
              <a:t> 1 greška u nagibu</a:t>
            </a:r>
          </a:p>
          <a:p>
            <a:pPr marL="457200" indent="-457200"/>
            <a:r>
              <a:rPr lang="sl-SI">
                <a:solidFill>
                  <a:srgbClr val="CC00FF"/>
                </a:solidFill>
                <a:sym typeface="Symbol" pitchFamily="18" charset="2"/>
              </a:rPr>
              <a:t>	jedne ili d) obe prave</a:t>
            </a:r>
          </a:p>
          <a:p>
            <a:pPr marL="457200" indent="-457200">
              <a:buFontTx/>
              <a:buAutoNum type="alphaLcParenR" startAt="5"/>
            </a:pPr>
            <a:r>
              <a:rPr lang="sl-SI">
                <a:solidFill>
                  <a:srgbClr val="3399FF"/>
                </a:solidFill>
                <a:sym typeface="Symbol" pitchFamily="18" charset="2"/>
              </a:rPr>
              <a:t>Greška uslovljava </a:t>
            </a:r>
          </a:p>
          <a:p>
            <a:pPr marL="457200" indent="-457200"/>
            <a:r>
              <a:rPr lang="sl-SI">
                <a:solidFill>
                  <a:srgbClr val="3399FF"/>
                </a:solidFill>
                <a:sym typeface="Symbol" pitchFamily="18" charset="2"/>
              </a:rPr>
              <a:t>	krivolinijsku zavisnost</a:t>
            </a:r>
          </a:p>
          <a:p>
            <a:pPr marL="457200" indent="-457200"/>
            <a:r>
              <a:rPr lang="sl-SI">
                <a:solidFill>
                  <a:srgbClr val="FF6600"/>
                </a:solidFill>
                <a:sym typeface="Symbol" pitchFamily="18" charset="2"/>
              </a:rPr>
              <a:t>f) 	?!?</a:t>
            </a:r>
          </a:p>
          <a:p>
            <a:pPr marL="457200" indent="-457200"/>
            <a:endParaRPr lang="en-US">
              <a:solidFill>
                <a:srgbClr val="FF6600"/>
              </a:solidFill>
              <a:sym typeface="Symbol" pitchFamily="18" charset="2"/>
            </a:endParaRPr>
          </a:p>
        </p:txBody>
      </p:sp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196975"/>
            <a:ext cx="3738562" cy="540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5572125" y="1214438"/>
            <a:ext cx="2933700" cy="2647950"/>
          </a:xfrm>
          <a:prstGeom prst="rect">
            <a:avLst/>
          </a:prstGeom>
          <a:solidFill>
            <a:srgbClr val="66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l-SI" dirty="0"/>
              <a:t>Komplikovanija</a:t>
            </a:r>
          </a:p>
          <a:p>
            <a:pPr>
              <a:buFont typeface="Wingdings" pitchFamily="2" charset="2"/>
              <a:buNone/>
            </a:pPr>
            <a:r>
              <a:rPr lang="sl-SI" dirty="0"/>
              <a:t>   izračunavanja</a:t>
            </a:r>
          </a:p>
          <a:p>
            <a:pPr>
              <a:buFont typeface="Wingdings" pitchFamily="2" charset="2"/>
              <a:buChar char="ü"/>
            </a:pPr>
            <a:r>
              <a:rPr lang="sl-SI" dirty="0"/>
              <a:t>Dodatne informacije</a:t>
            </a:r>
          </a:p>
          <a:p>
            <a:pPr>
              <a:buFont typeface="Wingdings" pitchFamily="2" charset="2"/>
              <a:buNone/>
            </a:pPr>
            <a:r>
              <a:rPr lang="sl-SI" dirty="0"/>
              <a:t>   o greškama pri</a:t>
            </a:r>
          </a:p>
          <a:p>
            <a:pPr>
              <a:buFont typeface="Wingdings" pitchFamily="2" charset="2"/>
              <a:buNone/>
            </a:pPr>
            <a:r>
              <a:rPr lang="sl-SI" dirty="0"/>
              <a:t>   različitim C</a:t>
            </a:r>
          </a:p>
          <a:p>
            <a:pPr>
              <a:buFont typeface="Wingdings" pitchFamily="2" charset="2"/>
              <a:buChar char="ü"/>
            </a:pPr>
            <a:r>
              <a:rPr lang="sl-SI" dirty="0"/>
              <a:t>Još uvek se manje </a:t>
            </a:r>
          </a:p>
          <a:p>
            <a:pPr>
              <a:buFont typeface="Wingdings" pitchFamily="2" charset="2"/>
              <a:buNone/>
            </a:pPr>
            <a:r>
              <a:rPr lang="sl-SI" dirty="0"/>
              <a:t>   koristi</a:t>
            </a:r>
            <a:endParaRPr lang="en-US" dirty="0"/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3714750" y="5357813"/>
          <a:ext cx="2795588" cy="1235075"/>
        </p:xfrm>
        <a:graphic>
          <a:graphicData uri="http://schemas.openxmlformats.org/presentationml/2006/ole">
            <p:oleObj spid="_x0000_s11266" name="Equation" r:id="rId3" imgW="1551933" imgH="686533" progId="Equation.3">
              <p:embed/>
            </p:oleObj>
          </a:graphicData>
        </a:graphic>
      </p:graphicFrame>
      <p:graphicFrame>
        <p:nvGraphicFramePr>
          <p:cNvPr id="11267" name="Object 5"/>
          <p:cNvGraphicFramePr>
            <a:graphicFrameLocks noChangeAspect="1"/>
          </p:cNvGraphicFramePr>
          <p:nvPr/>
        </p:nvGraphicFramePr>
        <p:xfrm>
          <a:off x="6858000" y="5929313"/>
          <a:ext cx="1658938" cy="409575"/>
        </p:xfrm>
        <a:graphic>
          <a:graphicData uri="http://schemas.openxmlformats.org/presentationml/2006/ole">
            <p:oleObj spid="_x0000_s11267" name="Equation" r:id="rId4" imgW="923170" imgH="228604" progId="Equation.3">
              <p:embed/>
            </p:oleObj>
          </a:graphicData>
        </a:graphic>
      </p:graphicFrame>
      <p:graphicFrame>
        <p:nvGraphicFramePr>
          <p:cNvPr id="11268" name="Object 6"/>
          <p:cNvGraphicFramePr>
            <a:graphicFrameLocks noChangeAspect="1"/>
          </p:cNvGraphicFramePr>
          <p:nvPr/>
        </p:nvGraphicFramePr>
        <p:xfrm>
          <a:off x="5929313" y="4071938"/>
          <a:ext cx="1735137" cy="1047750"/>
        </p:xfrm>
        <a:graphic>
          <a:graphicData uri="http://schemas.openxmlformats.org/presentationml/2006/ole">
            <p:oleObj spid="_x0000_s11268" name="Equation" r:id="rId5" imgW="961320" imgH="581606" progId="Equation.3">
              <p:embed/>
            </p:oleObj>
          </a:graphicData>
        </a:graphic>
      </p:graphicFrame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1547664" y="332656"/>
            <a:ext cx="75291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dirty="0"/>
              <a:t>(</a:t>
            </a:r>
            <a:r>
              <a:rPr lang="sr-Latn-CS" dirty="0" smtClean="0"/>
              <a:t>Weighted </a:t>
            </a:r>
            <a:r>
              <a:rPr lang="sr-Latn-CS" dirty="0"/>
              <a:t>regression </a:t>
            </a:r>
            <a:r>
              <a:rPr lang="sr-Latn-CS" dirty="0" smtClean="0"/>
              <a:t>line) </a:t>
            </a:r>
            <a:r>
              <a:rPr lang="sr-Latn-CS" b="1" dirty="0" smtClean="0">
                <a:solidFill>
                  <a:schemeClr val="accent2">
                    <a:lumMod val="50000"/>
                  </a:schemeClr>
                </a:solidFill>
              </a:rPr>
              <a:t>Ponderisana regresiona prava </a:t>
            </a:r>
            <a:endParaRPr lang="sr-Latn-C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271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3" y="857250"/>
            <a:ext cx="3875087" cy="441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714375"/>
            <a:ext cx="4630737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3571875"/>
            <a:ext cx="467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1857375"/>
            <a:ext cx="26638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500188" y="5643563"/>
            <a:ext cx="7429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000"/>
              <a:t>L. Brüggemann</a:t>
            </a:r>
            <a:r>
              <a:rPr lang="en-US" sz="2000"/>
              <a:t>, </a:t>
            </a:r>
            <a:r>
              <a:rPr lang="de-DE" sz="2000"/>
              <a:t>P. Morgenstern</a:t>
            </a:r>
            <a:r>
              <a:rPr lang="en-US" sz="2000"/>
              <a:t>, </a:t>
            </a:r>
            <a:r>
              <a:rPr lang="de-DE" sz="2000"/>
              <a:t>R. Wennrich</a:t>
            </a:r>
            <a:r>
              <a:rPr lang="en-US" sz="2000"/>
              <a:t>, </a:t>
            </a:r>
          </a:p>
          <a:p>
            <a:r>
              <a:rPr lang="en-US" sz="2000"/>
              <a:t>Comparison of regression techniques for linear calibration, </a:t>
            </a:r>
          </a:p>
          <a:p>
            <a:r>
              <a:rPr lang="pt-BR" sz="2000" i="1"/>
              <a:t>Accred Qual Assur </a:t>
            </a:r>
            <a:r>
              <a:rPr lang="pt-BR" sz="2000"/>
              <a:t>(2005) </a:t>
            </a:r>
            <a:r>
              <a:rPr lang="pt-BR" sz="2000" b="1"/>
              <a:t>10</a:t>
            </a:r>
            <a:r>
              <a:rPr lang="pt-BR" sz="2000"/>
              <a:t>:344–351</a:t>
            </a:r>
            <a:endParaRPr lang="en-US" sz="2000"/>
          </a:p>
        </p:txBody>
      </p:sp>
      <p:sp>
        <p:nvSpPr>
          <p:cNvPr id="7" name="Right Arrow 6"/>
          <p:cNvSpPr/>
          <p:nvPr/>
        </p:nvSpPr>
        <p:spPr>
          <a:xfrm>
            <a:off x="285750" y="6000750"/>
            <a:ext cx="977900" cy="214313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76424"/>
            <a:ext cx="9144000" cy="5314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2819400" y="609600"/>
            <a:ext cx="3489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b="1" i="1" u="sng">
                <a:solidFill>
                  <a:srgbClr val="990000"/>
                </a:solidFill>
              </a:rPr>
              <a:t>Krivolinijska zavisnost</a:t>
            </a:r>
            <a:endParaRPr lang="en-US" sz="2800" b="1" i="1" u="sng">
              <a:solidFill>
                <a:srgbClr val="990000"/>
              </a:solidFill>
            </a:endParaRPr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428750"/>
            <a:ext cx="44529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5857875"/>
            <a:ext cx="35226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4400">
                <a:solidFill>
                  <a:schemeClr val="tx2"/>
                </a:solidFill>
              </a:rPr>
              <a:t>Višestruka linearna regresija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979613" y="1989138"/>
            <a:ext cx="45926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b="1" i="1">
                <a:cs typeface="Times New Roman" pitchFamily="18" charset="0"/>
              </a:rPr>
              <a:t>y = </a:t>
            </a:r>
            <a:r>
              <a:rPr lang="sr-Latn-CS" sz="2800" b="1" i="1"/>
              <a:t>a + </a:t>
            </a:r>
            <a:r>
              <a:rPr lang="sr-Latn-CS" sz="2800" b="1" i="1">
                <a:cs typeface="Times New Roman" pitchFamily="18" charset="0"/>
              </a:rPr>
              <a:t>b</a:t>
            </a:r>
            <a:r>
              <a:rPr lang="sr-Latn-CS" sz="2800" b="1" i="1" baseline="-30000">
                <a:cs typeface="Times New Roman" pitchFamily="18" charset="0"/>
              </a:rPr>
              <a:t>1</a:t>
            </a:r>
            <a:r>
              <a:rPr lang="sr-Latn-CS" sz="2800" b="1" i="1">
                <a:cs typeface="Times New Roman" pitchFamily="18" charset="0"/>
              </a:rPr>
              <a:t>x</a:t>
            </a:r>
            <a:r>
              <a:rPr lang="sr-Latn-CS" sz="2800" b="1" i="1" baseline="-30000">
                <a:cs typeface="Times New Roman" pitchFamily="18" charset="0"/>
              </a:rPr>
              <a:t>1</a:t>
            </a:r>
            <a:r>
              <a:rPr lang="sr-Latn-CS" sz="2800" b="1" i="1">
                <a:cs typeface="Times New Roman" pitchFamily="18" charset="0"/>
              </a:rPr>
              <a:t> + b</a:t>
            </a:r>
            <a:r>
              <a:rPr lang="sr-Latn-CS" sz="2800" b="1" i="1" baseline="-30000">
                <a:cs typeface="Times New Roman" pitchFamily="18" charset="0"/>
              </a:rPr>
              <a:t>2</a:t>
            </a:r>
            <a:r>
              <a:rPr lang="sr-Latn-CS" sz="2800" b="1" i="1">
                <a:cs typeface="Times New Roman" pitchFamily="18" charset="0"/>
              </a:rPr>
              <a:t>x</a:t>
            </a:r>
            <a:r>
              <a:rPr lang="sr-Latn-CS" sz="2800" b="1" i="1" baseline="-30000">
                <a:cs typeface="Times New Roman" pitchFamily="18" charset="0"/>
              </a:rPr>
              <a:t>2</a:t>
            </a:r>
            <a:r>
              <a:rPr lang="sr-Latn-CS" sz="2800" b="1" i="1">
                <a:cs typeface="Times New Roman" pitchFamily="18" charset="0"/>
              </a:rPr>
              <a:t> + ... + b</a:t>
            </a:r>
            <a:r>
              <a:rPr lang="sr-Latn-CS" sz="2800" b="1" i="1" baseline="-30000">
                <a:cs typeface="Times New Roman" pitchFamily="18" charset="0"/>
              </a:rPr>
              <a:t>n</a:t>
            </a:r>
            <a:r>
              <a:rPr lang="sr-Latn-CS" sz="2800" b="1" i="1">
                <a:cs typeface="Times New Roman" pitchFamily="18" charset="0"/>
              </a:rPr>
              <a:t>x</a:t>
            </a:r>
            <a:r>
              <a:rPr lang="sr-Latn-CS" sz="2800" b="1" i="1" baseline="-30000">
                <a:cs typeface="Times New Roman" pitchFamily="18" charset="0"/>
              </a:rPr>
              <a:t>n</a:t>
            </a:r>
            <a:endParaRPr lang="sr-Latn-CS" i="1"/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1187450" y="3497263"/>
            <a:ext cx="6985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800"/>
              <a:t>I</a:t>
            </a:r>
            <a:r>
              <a:rPr lang="sr-Latn-CS" sz="2800">
                <a:cs typeface="Times New Roman" pitchFamily="18" charset="0"/>
              </a:rPr>
              <a:t>shod simultanih promena različitih varijabli, nezavisno promenljivih</a:t>
            </a:r>
            <a:r>
              <a:rPr lang="sr-Latn-CS" sz="2800"/>
              <a:t> </a:t>
            </a:r>
            <a:r>
              <a:rPr lang="sr-Latn-CS" sz="2800">
                <a:cs typeface="Times New Roman" pitchFamily="18" charset="0"/>
              </a:rPr>
              <a:t>x</a:t>
            </a:r>
            <a:r>
              <a:rPr lang="sr-Latn-CS" sz="2800" baseline="-30000">
                <a:cs typeface="Times New Roman" pitchFamily="18" charset="0"/>
              </a:rPr>
              <a:t>1</a:t>
            </a:r>
            <a:r>
              <a:rPr lang="sr-Latn-CS" sz="2800">
                <a:cs typeface="Times New Roman" pitchFamily="18" charset="0"/>
              </a:rPr>
              <a:t>, x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, ...,  x</a:t>
            </a:r>
            <a:r>
              <a:rPr lang="sr-Latn-CS" sz="2800" baseline="-30000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,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na zavisno promenljivu, y, </a:t>
            </a:r>
            <a:endParaRPr lang="sr-Latn-CS" sz="2800"/>
          </a:p>
          <a:p>
            <a:pPr algn="just"/>
            <a:endParaRPr lang="sr-Latn-CS" sz="2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2357438" y="428625"/>
            <a:ext cx="2879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b="1" i="1" u="sng">
                <a:solidFill>
                  <a:srgbClr val="990000"/>
                </a:solidFill>
              </a:rPr>
              <a:t>“Spoljni” rezultati</a:t>
            </a:r>
            <a:endParaRPr lang="en-US" sz="2800" b="1" i="1" u="sng">
              <a:solidFill>
                <a:srgbClr val="990000"/>
              </a:solidFill>
            </a:endParaRP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1357313"/>
            <a:ext cx="50736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433</Words>
  <Application>Microsoft Office PowerPoint</Application>
  <PresentationFormat>On-screen Show (4:3)</PresentationFormat>
  <Paragraphs>107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Default Design</vt:lpstr>
      <vt:lpstr>Photo Editor Photo</vt:lpstr>
      <vt:lpstr>Equation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Opsenica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D&amp;D</dc:creator>
  <cp:lastModifiedBy>Dusica</cp:lastModifiedBy>
  <cp:revision>49</cp:revision>
  <dcterms:created xsi:type="dcterms:W3CDTF">2004-12-12T22:33:30Z</dcterms:created>
  <dcterms:modified xsi:type="dcterms:W3CDTF">2014-11-24T08:15:32Z</dcterms:modified>
</cp:coreProperties>
</file>