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71" r:id="rId2"/>
    <p:sldId id="272" r:id="rId3"/>
    <p:sldId id="260" r:id="rId4"/>
    <p:sldId id="275" r:id="rId5"/>
    <p:sldId id="261" r:id="rId6"/>
    <p:sldId id="257" r:id="rId7"/>
    <p:sldId id="279" r:id="rId8"/>
    <p:sldId id="262" r:id="rId9"/>
    <p:sldId id="265" r:id="rId10"/>
    <p:sldId id="266" r:id="rId11"/>
    <p:sldId id="276" r:id="rId12"/>
    <p:sldId id="264" r:id="rId13"/>
    <p:sldId id="277" r:id="rId14"/>
    <p:sldId id="278" r:id="rId15"/>
    <p:sldId id="258" r:id="rId16"/>
    <p:sldId id="259" r:id="rId17"/>
    <p:sldId id="281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10" autoAdjust="0"/>
  </p:normalViewPr>
  <p:slideViewPr>
    <p:cSldViewPr>
      <p:cViewPr varScale="1">
        <p:scale>
          <a:sx n="75" d="100"/>
          <a:sy n="75" d="100"/>
        </p:scale>
        <p:origin x="-12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BCF22-6D72-4245-9E74-D10A3C8286E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BCF22-6D72-4245-9E74-D10A3C8286E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EE2235-CCF2-473C-B51A-5396E6E1DC48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84EC2-0EB4-453E-9E26-AA2C22D023EF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477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71A1-93C9-4926-8DB4-9CC2EA098408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E613-D847-42A5-A52D-11CB10BC5ECB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92AB-6775-4EF4-A1E9-01B0B03C3035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A7F8-0DF5-43C1-B3DE-3183E9A33B11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07D5-9802-41CF-BA39-9341D26B2F96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A79F-1C93-48CF-9880-F3215C7253A7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C101-3340-4580-AD81-B76C8B87431E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9BDE8-E20A-47FD-B00B-E1044937582D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A144-D2B4-4E4E-B6A9-6A304475F055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43FD2-DDC0-4FDB-8B46-EE22F11F2B9F}" type="datetime1">
              <a:rPr lang="en-US" smtClean="0"/>
              <a:pPr/>
              <a:t>1/5/2013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awr.ucdavis.edu/classes/ssc102/Section6.pdf" TargetMode="External"/><Relationship Id="rId2" Type="http://schemas.openxmlformats.org/officeDocument/2006/relationships/hyperlink" Target="http://www.youtube.com/watch?v=6iPnW6UyCgo&amp;feature=relat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ndfood.ubc.ca/soil200/interaction/ion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Environmental </a:t>
            </a:r>
            <a:r>
              <a:rPr lang="sr-Latn-RS" sz="3200" b="1" dirty="0" smtClean="0">
                <a:solidFill>
                  <a:schemeClr val="bg1">
                    <a:lumMod val="65000"/>
                  </a:schemeClr>
                </a:solidFill>
              </a:rPr>
              <a:t>Processes</a:t>
            </a: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sr-Latn-CS" sz="2000" b="1" dirty="0">
                <a:solidFill>
                  <a:schemeClr val="bg1">
                    <a:lumMod val="65000"/>
                  </a:schemeClr>
                </a:solidFill>
              </a:rPr>
              <a:t>Fundamental processes in soil, atmospheric and aquatic </a:t>
            </a:r>
            <a:r>
              <a:rPr lang="sr-Latn-CS" sz="2000" b="1" dirty="0" smtClean="0">
                <a:solidFill>
                  <a:schemeClr val="bg1">
                    <a:lumMod val="65000"/>
                  </a:schemeClr>
                </a:solidFill>
              </a:rPr>
              <a:t>systems</a:t>
            </a:r>
            <a:br>
              <a:rPr lang="sr-Latn-CS" sz="2000" b="1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sr-Latn-CS" sz="2000" b="1" dirty="0" smtClean="0">
                <a:solidFill>
                  <a:srgbClr val="FF0000"/>
                </a:solidFill>
              </a:rPr>
              <a:t>2.i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CS" sz="6000" b="1" dirty="0"/>
              <a:t>Ion exchange</a:t>
            </a:r>
            <a:endParaRPr lang="en-US" sz="6000" b="1" dirty="0"/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54036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305800" cy="5364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CS" sz="2600" b="1" dirty="0" smtClean="0"/>
              <a:t>Aims</a:t>
            </a:r>
            <a:r>
              <a:rPr lang="sr-Latn-CS" sz="2600" b="1" dirty="0"/>
              <a:t>: </a:t>
            </a:r>
            <a:endParaRPr lang="sr-Latn-CS" sz="2600" b="1" dirty="0" smtClean="0"/>
          </a:p>
          <a:p>
            <a:r>
              <a:rPr lang="en-US" sz="2400" dirty="0" smtClean="0"/>
              <a:t>to </a:t>
            </a:r>
            <a:r>
              <a:rPr lang="en-US" sz="2400" dirty="0"/>
              <a:t>provide </a:t>
            </a:r>
            <a:r>
              <a:rPr lang="en-GB" sz="2400" dirty="0"/>
              <a:t>overview of main concepts and terminology in ion-exchange processes (surface charge, </a:t>
            </a:r>
            <a:r>
              <a:rPr lang="en-GB" sz="2400" dirty="0" err="1"/>
              <a:t>pzc</a:t>
            </a:r>
            <a:r>
              <a:rPr lang="en-GB" sz="2400" dirty="0"/>
              <a:t>, CEC, AEC) </a:t>
            </a:r>
            <a:endParaRPr lang="en-US" sz="2400" dirty="0"/>
          </a:p>
          <a:p>
            <a:r>
              <a:rPr lang="en-GB" sz="2400" dirty="0" smtClean="0"/>
              <a:t>to </a:t>
            </a:r>
            <a:r>
              <a:rPr lang="en-GB" sz="2400" dirty="0"/>
              <a:t>discuss possible soil environmental properties related to its ion-exchange capacity</a:t>
            </a:r>
            <a:endParaRPr lang="sr-Latn-RS" sz="2600" dirty="0" smtClean="0"/>
          </a:p>
          <a:p>
            <a:endParaRPr lang="en-US" sz="2600" dirty="0"/>
          </a:p>
          <a:p>
            <a:pPr marL="0" indent="0">
              <a:buNone/>
            </a:pPr>
            <a:r>
              <a:rPr lang="sr-Latn-CS" sz="2600" b="1" dirty="0"/>
              <a:t>Outcomes: </a:t>
            </a:r>
            <a:endParaRPr lang="sr-Latn-CS" sz="2600" b="1" dirty="0" smtClean="0"/>
          </a:p>
          <a:p>
            <a:r>
              <a:rPr lang="en-US" sz="2400" dirty="0" smtClean="0"/>
              <a:t>students </a:t>
            </a:r>
            <a:r>
              <a:rPr lang="en-US" sz="2400" dirty="0"/>
              <a:t>will be able to evaluate bioavailability/leaching of charged species from charged surfaces</a:t>
            </a:r>
          </a:p>
          <a:p>
            <a:r>
              <a:rPr lang="en-US" sz="2400" dirty="0" smtClean="0"/>
              <a:t>students </a:t>
            </a:r>
            <a:r>
              <a:rPr lang="en-US" sz="2400" dirty="0"/>
              <a:t>will be able to determine and discuss exchange capacity of soil due to its composition</a:t>
            </a:r>
          </a:p>
          <a:p>
            <a:r>
              <a:rPr lang="sr-Latn-RS" sz="2400" dirty="0"/>
              <a:t>s</a:t>
            </a:r>
            <a:r>
              <a:rPr lang="en-US" sz="2400" dirty="0" err="1" smtClean="0"/>
              <a:t>tudents</a:t>
            </a:r>
            <a:r>
              <a:rPr lang="en-US" sz="2400" dirty="0" smtClean="0"/>
              <a:t> </a:t>
            </a:r>
            <a:r>
              <a:rPr lang="en-US" sz="2400" dirty="0"/>
              <a:t>will be able to predict possible environmental behavior of charged species due to clay/organic matter content of surface</a:t>
            </a:r>
            <a:r>
              <a:rPr lang="en-GB" sz="240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6624736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821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smtClean="0"/>
              <a:t>Environmental colloids</a:t>
            </a:r>
            <a:endParaRPr lang="en-US" sz="2800" b="1" dirty="0"/>
          </a:p>
        </p:txBody>
      </p:sp>
      <p:pic>
        <p:nvPicPr>
          <p:cNvPr id="5" name="Content Placeholder 4" descr="Sli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4958" y="1114806"/>
            <a:ext cx="6636893" cy="39623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5072074"/>
            <a:ext cx="735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Specific surface area </a:t>
            </a:r>
            <a:r>
              <a:rPr lang="sr-Latn-CS" sz="200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r-Latn-CS"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0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urface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area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of 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particles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per unit mass or unit volume of 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particles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6696744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80928"/>
            <a:ext cx="3670176" cy="762000"/>
          </a:xfrm>
        </p:spPr>
        <p:txBody>
          <a:bodyPr>
            <a:normAutofit/>
          </a:bodyPr>
          <a:lstStyle/>
          <a:p>
            <a:r>
              <a:rPr lang="en-US" sz="2400" b="1" dirty="0"/>
              <a:t>Permanent charge</a:t>
            </a: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5681614"/>
              </p:ext>
            </p:extLst>
          </p:nvPr>
        </p:nvGraphicFramePr>
        <p:xfrm>
          <a:off x="179512" y="3573016"/>
          <a:ext cx="4716016" cy="2051880"/>
        </p:xfrm>
        <a:graphic>
          <a:graphicData uri="http://schemas.openxmlformats.org/presentationml/2006/ole">
            <p:oleObj spid="_x0000_s1034" name="Scanned Photo" r:id="rId3" imgW="7590476" imgH="4296375" progId="">
              <p:embed/>
            </p:oleObj>
          </a:graphicData>
        </a:graphic>
      </p:graphicFrame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5747866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Octahedral sheet neutral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55776" y="5747866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Net negative charge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644007" y="2780928"/>
            <a:ext cx="4499993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400" b="1" dirty="0"/>
              <a:t>pH-dependent charge:  on edges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4565578"/>
              </p:ext>
            </p:extLst>
          </p:nvPr>
        </p:nvGraphicFramePr>
        <p:xfrm>
          <a:off x="5652120" y="3356992"/>
          <a:ext cx="2786502" cy="2247145"/>
        </p:xfrm>
        <a:graphic>
          <a:graphicData uri="http://schemas.openxmlformats.org/presentationml/2006/ole">
            <p:oleObj spid="_x0000_s1035" name="Photo Editor Photo" r:id="rId4" imgW="4667902" imgH="4048690" progId="">
              <p:embed/>
            </p:oleObj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788024" y="5445224"/>
            <a:ext cx="435597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</a:t>
            </a:r>
            <a:r>
              <a:rPr lang="en-US" baseline="30000"/>
              <a:t>+</a:t>
            </a:r>
            <a:r>
              <a:rPr lang="en-US"/>
              <a:t> bound tightly, so </a:t>
            </a:r>
            <a:r>
              <a:rPr lang="en-US">
                <a:solidFill>
                  <a:schemeClr val="accent2"/>
                </a:solidFill>
              </a:rPr>
              <a:t>the lower the pH</a:t>
            </a:r>
            <a:r>
              <a:rPr lang="en-US"/>
              <a:t>, the less exchange there is (i.e., </a:t>
            </a:r>
            <a:r>
              <a:rPr lang="en-US">
                <a:solidFill>
                  <a:schemeClr val="accent2"/>
                </a:solidFill>
              </a:rPr>
              <a:t>lower nutrient availability</a:t>
            </a:r>
            <a:r>
              <a:rPr lang="en-US"/>
              <a:t>)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79512" y="332656"/>
            <a:ext cx="7056784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b="1" smtClean="0"/>
              <a:t>Types of charge </a:t>
            </a:r>
            <a:endParaRPr lang="en-US" sz="2800" b="1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51520" y="1196752"/>
            <a:ext cx="8208912" cy="15841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Permanent</a:t>
            </a:r>
            <a:r>
              <a:rPr lang="sr-Latn-RS" sz="2400" dirty="0" smtClean="0"/>
              <a:t> </a:t>
            </a:r>
            <a:r>
              <a:rPr lang="en-US" sz="2400" dirty="0" smtClean="0"/>
              <a:t>(due to </a:t>
            </a:r>
            <a:r>
              <a:rPr lang="en-US" sz="2400" dirty="0" err="1" smtClean="0"/>
              <a:t>isomorphous</a:t>
            </a:r>
            <a:r>
              <a:rPr lang="en-US" sz="2400" dirty="0" smtClean="0"/>
              <a:t> substitution</a:t>
            </a:r>
            <a:r>
              <a:rPr lang="sr-Latn-RS" sz="2400" dirty="0" smtClean="0"/>
              <a:t> - t</a:t>
            </a:r>
            <a:r>
              <a:rPr lang="en-US" sz="2400" dirty="0" smtClean="0"/>
              <a:t>he replacement of one ion for another of similar size </a:t>
            </a:r>
            <a:r>
              <a:rPr lang="en-US" sz="2400" dirty="0" smtClean="0">
                <a:solidFill>
                  <a:schemeClr val="tx2"/>
                </a:solidFill>
              </a:rPr>
              <a:t>within the crystalline structure</a:t>
            </a:r>
            <a:r>
              <a:rPr lang="en-US" sz="2400" dirty="0" smtClean="0"/>
              <a:t> of the clay</a:t>
            </a:r>
            <a:r>
              <a:rPr lang="sr-Latn-RS" sz="2400" dirty="0" smtClean="0"/>
              <a:t>).</a:t>
            </a:r>
            <a:endParaRPr lang="en-US" sz="2400" dirty="0" smtClean="0"/>
          </a:p>
          <a:p>
            <a:r>
              <a:rPr lang="en-US" sz="2400" b="1" dirty="0" smtClean="0"/>
              <a:t>pH-dependent</a:t>
            </a:r>
            <a:r>
              <a:rPr lang="sr-Latn-RS" sz="2400" dirty="0" smtClean="0"/>
              <a:t> </a:t>
            </a:r>
            <a:r>
              <a:rPr lang="en-US" sz="2400" dirty="0" smtClean="0"/>
              <a:t>(variable, due to edges)</a:t>
            </a:r>
            <a:r>
              <a:rPr lang="sr-Latn-RS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6696744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6321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  <p:bldP spid="3891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Surface charge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2966864" cy="4525963"/>
          </a:xfrm>
        </p:spPr>
        <p:txBody>
          <a:bodyPr/>
          <a:lstStyle/>
          <a:p>
            <a:r>
              <a:rPr lang="sr-Latn-CS" dirty="0" smtClean="0"/>
              <a:t>Surface functional groups</a:t>
            </a:r>
          </a:p>
          <a:p>
            <a:r>
              <a:rPr lang="sr-Latn-CS" dirty="0" smtClean="0"/>
              <a:t>Hydrated Al</a:t>
            </a:r>
            <a:r>
              <a:rPr lang="sr-Latn-CS" baseline="-25000" dirty="0" smtClean="0"/>
              <a:t>2</a:t>
            </a:r>
            <a:r>
              <a:rPr lang="sr-Latn-CS" dirty="0" smtClean="0"/>
              <a:t>O</a:t>
            </a:r>
            <a:r>
              <a:rPr lang="sr-Latn-CS" baseline="-25000" dirty="0" smtClean="0"/>
              <a:t>3</a:t>
            </a:r>
          </a:p>
          <a:p>
            <a:r>
              <a:rPr lang="sr-Latn-CS" dirty="0" smtClean="0"/>
              <a:t>Protonated (H</a:t>
            </a:r>
            <a:r>
              <a:rPr lang="sr-Latn-CS" baseline="30000" dirty="0" smtClean="0"/>
              <a:t>+</a:t>
            </a:r>
            <a:r>
              <a:rPr lang="sr-Latn-CS" dirty="0" smtClean="0"/>
              <a:t>)</a:t>
            </a:r>
            <a:br>
              <a:rPr lang="sr-Latn-CS" dirty="0" smtClean="0"/>
            </a:br>
            <a:r>
              <a:rPr lang="sr-Latn-CS" dirty="0" smtClean="0"/>
              <a:t>surface sites</a:t>
            </a:r>
          </a:p>
          <a:p>
            <a:r>
              <a:rPr lang="sr-Latn-CS" dirty="0" smtClean="0"/>
              <a:t>Deprotonated</a:t>
            </a:r>
            <a:br>
              <a:rPr lang="sr-Latn-CS" dirty="0" smtClean="0"/>
            </a:br>
            <a:r>
              <a:rPr lang="sr-Latn-CS" dirty="0" smtClean="0"/>
              <a:t>surface 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 descr="Slika 2 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5798" y="1412776"/>
            <a:ext cx="6598202" cy="4249701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6840760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74638"/>
            <a:ext cx="6400800" cy="1143000"/>
          </a:xfrm>
        </p:spPr>
        <p:txBody>
          <a:bodyPr/>
          <a:lstStyle/>
          <a:p>
            <a:r>
              <a:rPr lang="sr-Latn-CS" b="1" dirty="0" smtClean="0"/>
              <a:t>Electrical double layer</a:t>
            </a:r>
            <a:endParaRPr lang="en-US" b="1" dirty="0"/>
          </a:p>
        </p:txBody>
      </p:sp>
      <p:pic>
        <p:nvPicPr>
          <p:cNvPr id="8" name="Content Placeholder 7" descr="Electrical double lay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571612"/>
            <a:ext cx="4445000" cy="3429000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5616" y="5301208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The charge properties of a colloid surface are often described in terms of an electrical double layer.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6840760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365B2-55B0-4418-95DE-7AC4E61CB0B3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15363" name="Picture 2" descr="E:\double layer 2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7" y="1628800"/>
            <a:ext cx="9144000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0" y="1320565"/>
            <a:ext cx="4701929" cy="46166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/>
              <a:t>Gouy-Chapman double-layer model 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4715997" y="1320565"/>
            <a:ext cx="4426212" cy="46166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/>
              <a:t>Stern-Grahame triple-layer model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6552728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78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Slika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513" y="908720"/>
            <a:ext cx="6193148" cy="566830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 dirty="0" smtClean="0"/>
              <a:t>Surface complexes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Slika 1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4000" y="2892959"/>
            <a:ext cx="4800000" cy="2304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6696744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 Surface precipitation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5040" y="1206442"/>
            <a:ext cx="8305800" cy="11858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CS" dirty="0" smtClean="0"/>
              <a:t>As the amount of metal cation or anion sorbed on a surface increases to a high surface coverage, a precipitate of the cation or anion form with the ions of the mineral. This is known as surface precipitation.</a:t>
            </a:r>
          </a:p>
          <a:p>
            <a:endParaRPr lang="en-US" dirty="0"/>
          </a:p>
        </p:txBody>
      </p:sp>
      <p:pic>
        <p:nvPicPr>
          <p:cNvPr id="5" name="Picture 4" descr="Sl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420888"/>
            <a:ext cx="3916218" cy="4140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536" y="6356350"/>
            <a:ext cx="6696744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2664296" cy="1143000"/>
          </a:xfrm>
        </p:spPr>
        <p:txBody>
          <a:bodyPr>
            <a:normAutofit/>
          </a:bodyPr>
          <a:lstStyle/>
          <a:p>
            <a:pPr algn="r"/>
            <a:r>
              <a:rPr lang="sr-Latn-CS" b="1" smtClean="0"/>
              <a:t>Sorption of metal </a:t>
            </a:r>
            <a:r>
              <a:rPr lang="sr-Latn-CS" b="1" dirty="0" smtClean="0"/>
              <a:t>cations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Content Placeholder 4" descr="Picture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6280608" cy="302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4008" y="1700808"/>
            <a:ext cx="4182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Sorption of metal cations is pH-dependent.</a:t>
            </a: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The pH position of the adsorption edge for a particular metal cation is related to its hydrolysis or acid-base characteristics.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5688" y="5013176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Adsorption of a range metals on (a) hematite and (b) goethite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Content Placeholder 4" descr="Pictu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244" y="404664"/>
            <a:ext cx="4577682" cy="331151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6912768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622504" cy="1143000"/>
          </a:xfrm>
        </p:spPr>
        <p:txBody>
          <a:bodyPr/>
          <a:lstStyle/>
          <a:p>
            <a:r>
              <a:rPr lang="en-US" b="1" dirty="0"/>
              <a:t>Exchange affinity</a:t>
            </a:r>
          </a:p>
        </p:txBody>
      </p:sp>
      <p:sp>
        <p:nvSpPr>
          <p:cNvPr id="270339" name="Text Box 3"/>
          <p:cNvSpPr txBox="1">
            <a:spLocks noChangeArrowheads="1"/>
          </p:cNvSpPr>
          <p:nvPr/>
        </p:nvSpPr>
        <p:spPr bwMode="auto">
          <a:xfrm>
            <a:off x="76200" y="2376488"/>
            <a:ext cx="2947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>
                <a:solidFill>
                  <a:schemeClr val="accent2"/>
                </a:solidFill>
                <a:latin typeface="Times New Roman" pitchFamily="18" charset="0"/>
              </a:rPr>
              <a:t>Held more strongly</a:t>
            </a:r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6259513" y="2376488"/>
            <a:ext cx="28082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>
                <a:solidFill>
                  <a:srgbClr val="FF99FF"/>
                </a:solidFill>
                <a:latin typeface="Times New Roman" pitchFamily="18" charset="0"/>
              </a:rPr>
              <a:t>Held more weakly</a:t>
            </a:r>
          </a:p>
        </p:txBody>
      </p:sp>
      <p:sp>
        <p:nvSpPr>
          <p:cNvPr id="270341" name="Text Box 5"/>
          <p:cNvSpPr txBox="1">
            <a:spLocks noChangeArrowheads="1"/>
          </p:cNvSpPr>
          <p:nvPr/>
        </p:nvSpPr>
        <p:spPr bwMode="auto">
          <a:xfrm>
            <a:off x="1550194" y="3517174"/>
            <a:ext cx="5486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This is referred to as the “Lyotropic series”</a:t>
            </a:r>
          </a:p>
        </p:txBody>
      </p:sp>
      <p:sp>
        <p:nvSpPr>
          <p:cNvPr id="270342" name="Text Box 6"/>
          <p:cNvSpPr txBox="1">
            <a:spLocks noChangeArrowheads="1"/>
          </p:cNvSpPr>
          <p:nvPr/>
        </p:nvSpPr>
        <p:spPr bwMode="auto">
          <a:xfrm>
            <a:off x="838200" y="2743200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H</a:t>
            </a:r>
            <a:r>
              <a:rPr lang="en-US" sz="3200" baseline="30000">
                <a:latin typeface="Times New Roman" pitchFamily="18" charset="0"/>
              </a:rPr>
              <a:t>+</a:t>
            </a:r>
            <a:r>
              <a:rPr lang="en-US" sz="3200">
                <a:latin typeface="Times New Roman" pitchFamily="18" charset="0"/>
              </a:rPr>
              <a:t> </a:t>
            </a:r>
            <a:r>
              <a:rPr lang="en-US" sz="3200">
                <a:latin typeface="Times New Roman" pitchFamily="18" charset="0"/>
                <a:sym typeface="Symbol" pitchFamily="18" charset="2"/>
              </a:rPr>
              <a:t></a:t>
            </a:r>
            <a:r>
              <a:rPr lang="en-US" sz="3200">
                <a:latin typeface="Times New Roman" pitchFamily="18" charset="0"/>
              </a:rPr>
              <a:t> Al</a:t>
            </a:r>
            <a:r>
              <a:rPr lang="en-US" sz="3200" baseline="30000">
                <a:latin typeface="Times New Roman" pitchFamily="18" charset="0"/>
              </a:rPr>
              <a:t>3+</a:t>
            </a:r>
            <a:r>
              <a:rPr lang="en-US" sz="3200">
                <a:latin typeface="Times New Roman" pitchFamily="18" charset="0"/>
              </a:rPr>
              <a:t> &gt; Ca</a:t>
            </a:r>
            <a:r>
              <a:rPr lang="en-US" sz="3200" baseline="30000">
                <a:latin typeface="Times New Roman" pitchFamily="18" charset="0"/>
              </a:rPr>
              <a:t>2+</a:t>
            </a:r>
            <a:r>
              <a:rPr lang="en-US" sz="3200">
                <a:latin typeface="Times New Roman" pitchFamily="18" charset="0"/>
              </a:rPr>
              <a:t> &gt; Mg</a:t>
            </a:r>
            <a:r>
              <a:rPr lang="en-US" sz="3200" baseline="30000">
                <a:latin typeface="Times New Roman" pitchFamily="18" charset="0"/>
              </a:rPr>
              <a:t>2+</a:t>
            </a:r>
            <a:r>
              <a:rPr lang="en-US" sz="3200">
                <a:latin typeface="Times New Roman" pitchFamily="18" charset="0"/>
              </a:rPr>
              <a:t> &gt; NH</a:t>
            </a:r>
            <a:r>
              <a:rPr lang="en-US" sz="3200" baseline="-25000">
                <a:latin typeface="Times New Roman" pitchFamily="18" charset="0"/>
              </a:rPr>
              <a:t>4</a:t>
            </a:r>
            <a:r>
              <a:rPr lang="en-US" sz="3200" baseline="30000">
                <a:latin typeface="Times New Roman" pitchFamily="18" charset="0"/>
              </a:rPr>
              <a:t>+</a:t>
            </a:r>
            <a:r>
              <a:rPr lang="en-US" sz="3200">
                <a:latin typeface="Times New Roman" pitchFamily="18" charset="0"/>
              </a:rPr>
              <a:t> = K</a:t>
            </a:r>
            <a:r>
              <a:rPr lang="en-US" sz="3200" baseline="30000">
                <a:latin typeface="Times New Roman" pitchFamily="18" charset="0"/>
              </a:rPr>
              <a:t>+</a:t>
            </a:r>
            <a:r>
              <a:rPr lang="en-US" sz="3200">
                <a:latin typeface="Times New Roman" pitchFamily="18" charset="0"/>
              </a:rPr>
              <a:t> &gt; Na</a:t>
            </a:r>
            <a:r>
              <a:rPr lang="en-US" sz="3200" baseline="30000">
                <a:latin typeface="Times New Roman" pitchFamily="18" charset="0"/>
              </a:rPr>
              <a:t>+</a:t>
            </a:r>
          </a:p>
        </p:txBody>
      </p:sp>
      <p:sp>
        <p:nvSpPr>
          <p:cNvPr id="270343" name="Text Box 7"/>
          <p:cNvSpPr txBox="1">
            <a:spLocks noChangeArrowheads="1"/>
          </p:cNvSpPr>
          <p:nvPr/>
        </p:nvSpPr>
        <p:spPr bwMode="auto">
          <a:xfrm>
            <a:off x="323528" y="4282507"/>
            <a:ext cx="83122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Strength of adsorption proportional to valence  ÷  hydrated radius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6840760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1491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Points of zero charge</a:t>
            </a:r>
            <a:endParaRPr lang="en-US" dirty="0"/>
          </a:p>
        </p:txBody>
      </p:sp>
      <p:pic>
        <p:nvPicPr>
          <p:cNvPr id="5" name="Content Placeholder 4" descr="pzc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1052736"/>
            <a:ext cx="4708125" cy="5580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808513"/>
            <a:ext cx="30003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Point of zero charge (PZC) can be defined as the suspension pH at which a surface has a zero net charge.</a:t>
            </a:r>
          </a:p>
          <a:p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If pH&lt;PZC, the surface is positively net-charged</a:t>
            </a:r>
          </a:p>
          <a:p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If pH&gt;PZC, the surface is negatively net-charged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6768752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b="1"/>
              <a:t>Controls on ion exchange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/>
              <a:t>Strength of </a:t>
            </a:r>
            <a:r>
              <a:rPr lang="en-US">
                <a:solidFill>
                  <a:schemeClr val="tx2"/>
                </a:solidFill>
              </a:rPr>
              <a:t>adsorption</a:t>
            </a:r>
            <a:r>
              <a:rPr lang="en-US"/>
              <a:t> </a:t>
            </a:r>
          </a:p>
          <a:p>
            <a:pPr lvl="1"/>
            <a:r>
              <a:rPr lang="en-US"/>
              <a:t>Related to </a:t>
            </a:r>
            <a:r>
              <a:rPr lang="en-US">
                <a:solidFill>
                  <a:schemeClr val="accent2"/>
                </a:solidFill>
              </a:rPr>
              <a:t>hydrated ionic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radius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valence</a:t>
            </a:r>
          </a:p>
          <a:p>
            <a:pPr lvl="2"/>
            <a:r>
              <a:rPr lang="en-US"/>
              <a:t>The </a:t>
            </a:r>
            <a:r>
              <a:rPr lang="en-US">
                <a:solidFill>
                  <a:schemeClr val="accent2"/>
                </a:solidFill>
              </a:rPr>
              <a:t>smaller the radius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greater the valence</a:t>
            </a:r>
            <a:r>
              <a:rPr lang="en-US"/>
              <a:t>, the more closely and strongly the ion is adsorbed.  Strength </a:t>
            </a:r>
            <a:r>
              <a:rPr lang="en-US">
                <a:sym typeface="Symbol" pitchFamily="18" charset="2"/>
              </a:rPr>
              <a:t>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valence/radius</a:t>
            </a:r>
          </a:p>
          <a:p>
            <a:pPr lvl="2"/>
            <a:endParaRPr lang="en-US" sz="1600">
              <a:solidFill>
                <a:schemeClr val="accent2"/>
              </a:solidFill>
            </a:endParaRPr>
          </a:p>
          <a:p>
            <a:r>
              <a:rPr lang="en-US"/>
              <a:t>Relative </a:t>
            </a:r>
            <a:r>
              <a:rPr lang="en-US">
                <a:solidFill>
                  <a:schemeClr val="tx2"/>
                </a:solidFill>
              </a:rPr>
              <a:t>concentration</a:t>
            </a:r>
            <a:r>
              <a:rPr lang="en-US"/>
              <a:t> in soil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6768752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0828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build="p" bldLvl="3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/>
              <a:t>Cation Exchange Capacity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The sum total of all </a:t>
            </a:r>
            <a:r>
              <a:rPr lang="en-US" sz="2800">
                <a:solidFill>
                  <a:schemeClr val="accent2"/>
                </a:solidFill>
              </a:rPr>
              <a:t>exchangeable cations</a:t>
            </a:r>
            <a:r>
              <a:rPr lang="en-US" sz="2800"/>
              <a:t> that a soil can </a:t>
            </a:r>
            <a:r>
              <a:rPr lang="en-US" sz="2800" smtClean="0"/>
              <a:t>adsorb</a:t>
            </a:r>
            <a:r>
              <a:rPr lang="sr-Latn-RS" sz="2800" smtClean="0"/>
              <a:t>.</a:t>
            </a: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Expressed in terms of </a:t>
            </a:r>
            <a:r>
              <a:rPr lang="en-US" sz="2800">
                <a:solidFill>
                  <a:schemeClr val="accent2"/>
                </a:solidFill>
              </a:rPr>
              <a:t>positive charge adsorbed</a:t>
            </a:r>
            <a:r>
              <a:rPr lang="en-US" sz="2800"/>
              <a:t> per unit </a:t>
            </a:r>
            <a:r>
              <a:rPr lang="en-US" sz="2800" smtClean="0"/>
              <a:t>mass</a:t>
            </a:r>
            <a:r>
              <a:rPr lang="sr-Latn-RS" sz="2800" smtClean="0"/>
              <a:t>.</a:t>
            </a: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If CEC =10 cmol</a:t>
            </a:r>
            <a:r>
              <a:rPr lang="en-US" sz="2800" baseline="-25000"/>
              <a:t>c</a:t>
            </a:r>
            <a:r>
              <a:rPr lang="en-US" sz="2800"/>
              <a:t>/kg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>
                <a:sym typeface="Wingdings" pitchFamily="2" charset="2"/>
              </a:rPr>
              <a:t>	 </a:t>
            </a:r>
            <a:r>
              <a:rPr lang="en-US" sz="2800"/>
              <a:t>soil adsorbs </a:t>
            </a:r>
            <a:r>
              <a:rPr lang="en-US" sz="2800">
                <a:solidFill>
                  <a:schemeClr val="tx2"/>
                </a:solidFill>
              </a:rPr>
              <a:t>10 cmol of H</a:t>
            </a:r>
            <a:r>
              <a:rPr lang="en-US" sz="2800" baseline="30000">
                <a:solidFill>
                  <a:schemeClr val="tx2"/>
                </a:solidFill>
              </a:rPr>
              <a:t>+</a:t>
            </a:r>
            <a:r>
              <a:rPr lang="en-US" sz="280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	</a:t>
            </a:r>
            <a:r>
              <a:rPr lang="en-US" sz="2800">
                <a:sym typeface="Wingdings" pitchFamily="2" charset="2"/>
              </a:rPr>
              <a:t></a:t>
            </a:r>
            <a:r>
              <a:rPr lang="en-US" sz="2800"/>
              <a:t> can </a:t>
            </a:r>
            <a:r>
              <a:rPr lang="en-US" sz="2800">
                <a:solidFill>
                  <a:schemeClr val="tx2"/>
                </a:solidFill>
              </a:rPr>
              <a:t>exchange</a:t>
            </a:r>
            <a:r>
              <a:rPr lang="en-US" sz="2800"/>
              <a:t> it with </a:t>
            </a:r>
            <a:r>
              <a:rPr lang="en-US" sz="2800">
                <a:solidFill>
                  <a:schemeClr val="tx2"/>
                </a:solidFill>
              </a:rPr>
              <a:t>10 cmol K</a:t>
            </a:r>
            <a:r>
              <a:rPr lang="en-US" sz="2800" baseline="30000">
                <a:solidFill>
                  <a:schemeClr val="tx2"/>
                </a:solidFill>
              </a:rPr>
              <a:t>+</a:t>
            </a:r>
            <a:r>
              <a:rPr lang="en-US" sz="2800">
                <a:solidFill>
                  <a:schemeClr val="tx2"/>
                </a:solidFill>
              </a:rPr>
              <a:t>, or 5 cmol Ca</a:t>
            </a:r>
            <a:r>
              <a:rPr lang="en-US" sz="2800" baseline="30000">
                <a:solidFill>
                  <a:schemeClr val="tx2"/>
                </a:solidFill>
              </a:rPr>
              <a:t>2+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/>
              <a:t>  </a:t>
            </a:r>
            <a:r>
              <a:rPr lang="en-US" sz="2400">
                <a:solidFill>
                  <a:schemeClr val="tx2"/>
                </a:solidFill>
              </a:rPr>
              <a:t>number of charges</a:t>
            </a:r>
            <a:r>
              <a:rPr lang="en-US" sz="2400">
                <a:solidFill>
                  <a:srgbClr val="FFFFCC"/>
                </a:solidFill>
              </a:rPr>
              <a:t>, </a:t>
            </a:r>
            <a:r>
              <a:rPr lang="en-US" sz="2400" u="sng">
                <a:solidFill>
                  <a:schemeClr val="accent2"/>
                </a:solidFill>
              </a:rPr>
              <a:t>not number of ions</a:t>
            </a:r>
            <a:r>
              <a:rPr lang="en-US" sz="2400">
                <a:solidFill>
                  <a:srgbClr val="FFFFCC"/>
                </a:solidFill>
              </a:rPr>
              <a:t>, what matters</a:t>
            </a:r>
          </a:p>
        </p:txBody>
      </p:sp>
      <p:sp>
        <p:nvSpPr>
          <p:cNvPr id="273412" name="Rectangle 4"/>
          <p:cNvSpPr>
            <a:spLocks noChangeArrowheads="1"/>
          </p:cNvSpPr>
          <p:nvPr/>
        </p:nvSpPr>
        <p:spPr bwMode="auto">
          <a:xfrm>
            <a:off x="1828800" y="3263900"/>
            <a:ext cx="5661025" cy="469900"/>
          </a:xfrm>
          <a:prstGeom prst="rect">
            <a:avLst/>
          </a:prstGeom>
          <a:noFill/>
          <a:ln w="12700">
            <a:solidFill>
              <a:srgbClr val="CC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cmol</a:t>
            </a:r>
            <a:r>
              <a:rPr lang="en-US" sz="3200" b="1" baseline="-25000"/>
              <a:t>c</a:t>
            </a:r>
            <a:r>
              <a:rPr lang="en-US"/>
              <a:t> = centimole of unbalanced charge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6768752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3539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Cation exchange capacity (CEC)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10" y="1500174"/>
            <a:ext cx="36385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2143116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Cation exchange capacity (CEC)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 refers to the number of exchangeable cations that soil solids can adsorb.  CEC is expressed as moles of positive charge adsorbed per unit mass, while an absolute unit is meq/100 g. 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85918" y="3306138"/>
          <a:ext cx="5486400" cy="2263140"/>
        </p:xfrm>
        <a:graphic>
          <a:graphicData uri="http://schemas.openxmlformats.org/drawingml/2006/table">
            <a:tbl>
              <a:tblPr/>
              <a:tblGrid>
                <a:gridCol w="2784143"/>
                <a:gridCol w="2702257"/>
              </a:tblGrid>
              <a:tr h="0">
                <a:tc>
                  <a:txBody>
                    <a:bodyPr/>
                    <a:lstStyle/>
                    <a:p>
                      <a:r>
                        <a:rPr lang="sr-Latn-CS" sz="1800" b="1" noProof="0" smtClean="0">
                          <a:latin typeface="Times New Roman" pitchFamily="18" charset="0"/>
                          <a:cs typeface="Times New Roman" pitchFamily="18" charset="0"/>
                        </a:rPr>
                        <a:t>Colloid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b="1" noProof="0" smtClean="0">
                          <a:latin typeface="Times New Roman" pitchFamily="18" charset="0"/>
                          <a:cs typeface="Times New Roman" pitchFamily="18" charset="0"/>
                        </a:rPr>
                        <a:t>Approximate CEC</a:t>
                      </a:r>
                      <a:br>
                        <a:rPr lang="sr-Latn-CS" sz="1800" b="1" noProof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Kaolinite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3 - 15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Montmorillonite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Fe/Al oxides (sesquioxides)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Organic matter (humus)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150-250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Amorphous minerals</a:t>
                      </a:r>
                      <a:endParaRPr lang="sr-Latn-CS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r-Latn-CS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5-350</a:t>
                      </a:r>
                      <a:endParaRPr lang="sr-Latn-CS" sz="1800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6984776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Anion Exchange Capacity</a:t>
            </a:r>
            <a:r>
              <a:rPr lang="sr-Latn-CS" dirty="0" smtClean="0"/>
              <a:t> (AEC)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428737"/>
            <a:ext cx="79296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Soils in which the predominant colloids are sesquioxides (oxides of Fe and Al) may have a net positive charge. This creates opportunities for anion adsorption and exchange.</a:t>
            </a:r>
          </a:p>
          <a:p>
            <a:pPr algn="just"/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A clay-size particle of hydrous aluminium oxide has a positive charge under acid conditions, as indicated in the following reaction and therefore contributes to the soils </a:t>
            </a:r>
            <a:r>
              <a:rPr lang="sr-Latn-CS" sz="2000" b="1" dirty="0" smtClean="0">
                <a:latin typeface="Times New Roman" pitchFamily="18" charset="0"/>
                <a:cs typeface="Times New Roman" pitchFamily="18" charset="0"/>
              </a:rPr>
              <a:t>anion exchange capacity (AEC)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.  Materials like sesquioxides may acquire a pH-dependent charge.</a:t>
            </a:r>
          </a:p>
          <a:p>
            <a:pPr algn="just"/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Latn-C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95736" y="4437112"/>
          <a:ext cx="4572032" cy="1645920"/>
        </p:xfrm>
        <a:graphic>
          <a:graphicData uri="http://schemas.openxmlformats.org/drawingml/2006/table">
            <a:tbl>
              <a:tblPr/>
              <a:tblGrid>
                <a:gridCol w="2367659"/>
                <a:gridCol w="2204373"/>
              </a:tblGrid>
              <a:tr h="0">
                <a:tc>
                  <a:txBody>
                    <a:bodyPr/>
                    <a:lstStyle/>
                    <a:p>
                      <a:r>
                        <a:rPr lang="sr-Latn-CS" b="1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Colloid</a:t>
                      </a:r>
                      <a:endParaRPr lang="sr-Latn-CS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b="1" noProof="0" smtClean="0">
                          <a:latin typeface="Times New Roman" pitchFamily="18" charset="0"/>
                          <a:cs typeface="Times New Roman" pitchFamily="18" charset="0"/>
                        </a:rPr>
                        <a:t>Approximate AEC</a:t>
                      </a:r>
                      <a:endParaRPr lang="sr-Latn-CS" noProof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sr-Latn-CS" b="1" noProof="0" smtClean="0">
                          <a:latin typeface="Times New Roman" pitchFamily="18" charset="0"/>
                          <a:cs typeface="Times New Roman" pitchFamily="18" charset="0"/>
                        </a:rPr>
                        <a:t>(cmol</a:t>
                      </a:r>
                      <a:r>
                        <a:rPr lang="sr-Latn-CS" b="1" baseline="-25000" noProof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sr-Latn-CS" b="1" noProof="0" smtClean="0">
                          <a:latin typeface="Times New Roman" pitchFamily="18" charset="0"/>
                          <a:cs typeface="Times New Roman" pitchFamily="18" charset="0"/>
                        </a:rPr>
                        <a:t>/kg)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Kaolinite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Gibbsite (Al)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sr-Latn-CS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Goethite (Fe)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r-Latn-CS" noProof="0" smtClean="0">
                          <a:latin typeface="Times New Roman" pitchFamily="18" charset="0"/>
                          <a:cs typeface="Times New Roman" pitchFamily="18" charset="0"/>
                        </a:rPr>
                        <a:t>Allophane</a:t>
                      </a:r>
                      <a:endParaRPr lang="sr-Latn-CS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sr-Latn-CS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387" name="Picture 3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717032"/>
            <a:ext cx="2990850" cy="371475"/>
          </a:xfrm>
          <a:prstGeom prst="rect">
            <a:avLst/>
          </a:prstGeom>
          <a:noFill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6840760" cy="365125"/>
          </a:xfrm>
        </p:spPr>
        <p:txBody>
          <a:bodyPr/>
          <a:lstStyle/>
          <a:p>
            <a:r>
              <a:rPr lang="en-US" dirty="0" smtClean="0"/>
              <a:t>Environmental processes/Fundamental processes in soil, atmospheric &amp; aquatic systems/ Ion exchange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References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400" dirty="0" smtClean="0"/>
              <a:t>“Environmental Chemistry (a global perspective</a:t>
            </a:r>
            <a:r>
              <a:rPr lang="sr-Latn-CS" sz="2400" dirty="0" smtClean="0"/>
              <a:t>)”</a:t>
            </a:r>
            <a:r>
              <a:rPr lang="hr-HR" sz="2400" dirty="0" smtClean="0"/>
              <a:t> </a:t>
            </a:r>
            <a:r>
              <a:rPr lang="sr-Latn-CS" sz="2400" dirty="0" smtClean="0"/>
              <a:t>Gary </a:t>
            </a:r>
            <a:r>
              <a:rPr lang="sr-Latn-CS" sz="2400" dirty="0" smtClean="0"/>
              <a:t>W. vanLoon, Stephen J. Duffy: Oxford University Press, New York;  (2nd edition </a:t>
            </a:r>
            <a:r>
              <a:rPr lang="sr-Latn-CS" sz="2400" dirty="0" smtClean="0"/>
              <a:t>2005)</a:t>
            </a:r>
            <a:r>
              <a:rPr lang="hr-HR" sz="2400" dirty="0" smtClean="0"/>
              <a:t> </a:t>
            </a:r>
            <a:r>
              <a:rPr lang="sr-Latn-CS" sz="2400" dirty="0" smtClean="0"/>
              <a:t>ISBN </a:t>
            </a:r>
            <a:r>
              <a:rPr lang="sr-Latn-CS" sz="2400" dirty="0" smtClean="0"/>
              <a:t>978-0-19-927499-4</a:t>
            </a:r>
            <a:endParaRPr lang="hr-HR" sz="2400" dirty="0" smtClean="0"/>
          </a:p>
          <a:p>
            <a:r>
              <a:rPr lang="sr-Latn-CS" sz="2400" dirty="0" smtClean="0"/>
              <a:t>“Environmental Soil </a:t>
            </a:r>
            <a:r>
              <a:rPr lang="sr-Latn-CS" sz="2400" dirty="0" smtClean="0"/>
              <a:t>Chemistry”</a:t>
            </a:r>
            <a:r>
              <a:rPr lang="hr-HR" sz="2400" dirty="0" smtClean="0"/>
              <a:t>. </a:t>
            </a:r>
            <a:r>
              <a:rPr lang="sr-Latn-CS" sz="2400" dirty="0" smtClean="0"/>
              <a:t>Donald </a:t>
            </a:r>
            <a:r>
              <a:rPr lang="sr-Latn-CS" sz="2400" dirty="0" smtClean="0"/>
              <a:t>L. </a:t>
            </a:r>
            <a:r>
              <a:rPr lang="sr-Latn-CS" sz="2400" dirty="0" smtClean="0"/>
              <a:t>Sparks</a:t>
            </a:r>
            <a:r>
              <a:rPr lang="hr-HR" sz="2400" dirty="0" smtClean="0"/>
              <a:t>, </a:t>
            </a:r>
            <a:r>
              <a:rPr lang="sr-Latn-CS" sz="2400" dirty="0" smtClean="0"/>
              <a:t>Academic Press</a:t>
            </a:r>
            <a:r>
              <a:rPr lang="hr-HR" sz="2400" dirty="0" smtClean="0"/>
              <a:t>, </a:t>
            </a:r>
            <a:r>
              <a:rPr lang="sr-Latn-CS" sz="2400" dirty="0" smtClean="0"/>
              <a:t>Published 1995.</a:t>
            </a:r>
            <a:r>
              <a:rPr lang="hr-HR" sz="2400" dirty="0" smtClean="0"/>
              <a:t> </a:t>
            </a:r>
            <a:r>
              <a:rPr lang="sr-Latn-CS" sz="2400" dirty="0" smtClean="0"/>
              <a:t>ISBN </a:t>
            </a:r>
            <a:r>
              <a:rPr lang="sr-Latn-CS" sz="2400" dirty="0" smtClean="0"/>
              <a:t>0-12-656445-0</a:t>
            </a:r>
            <a:endParaRPr lang="hr-HR" sz="2400" dirty="0" smtClean="0"/>
          </a:p>
          <a:p>
            <a:r>
              <a:rPr lang="de-DE" sz="2400" dirty="0" smtClean="0"/>
              <a:t>“Environmental Organic Chemistry ” </a:t>
            </a:r>
            <a:r>
              <a:rPr lang="sr-Latn-CS" sz="2400" dirty="0" smtClean="0"/>
              <a:t>Rene P. Schwarzenbach, Philip M. Gschwend and Dieter M. </a:t>
            </a:r>
            <a:r>
              <a:rPr lang="sr-Latn-CS" sz="2400" dirty="0" smtClean="0"/>
              <a:t>Imboden.</a:t>
            </a:r>
            <a:r>
              <a:rPr lang="hr-HR" sz="2400" dirty="0" smtClean="0"/>
              <a:t> </a:t>
            </a:r>
            <a:r>
              <a:rPr lang="sr-Latn-CS" sz="2400" dirty="0" smtClean="0"/>
              <a:t>2nd Edition, John Wiley &amp;L Sons, Inc.; Copyright </a:t>
            </a:r>
            <a:r>
              <a:rPr lang="sr-Latn-CS" sz="2400" i="1" dirty="0" smtClean="0"/>
              <a:t> </a:t>
            </a:r>
            <a:r>
              <a:rPr lang="sr-Latn-CS" sz="2400" dirty="0" smtClean="0"/>
              <a:t>2003</a:t>
            </a:r>
            <a:r>
              <a:rPr lang="hr-HR" sz="2400" dirty="0" smtClean="0"/>
              <a:t>. </a:t>
            </a:r>
            <a:r>
              <a:rPr lang="sr-Latn-CS" sz="2400" dirty="0" smtClean="0"/>
              <a:t>ISBN</a:t>
            </a:r>
            <a:r>
              <a:rPr lang="sr-Latn-CS" sz="2400" dirty="0" smtClean="0"/>
              <a:t>: 0-471-35750-2</a:t>
            </a:r>
            <a:endParaRPr lang="hr-HR" sz="2400" dirty="0" smtClean="0"/>
          </a:p>
          <a:p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References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400" dirty="0" smtClean="0"/>
              <a:t>“</a:t>
            </a:r>
            <a:r>
              <a:rPr lang="sr-Latn-CS" sz="2400" dirty="0" smtClean="0"/>
              <a:t>Geochemistry”Wiliam White</a:t>
            </a:r>
            <a:r>
              <a:rPr lang="sr-Latn-CS" sz="2400" dirty="0" smtClean="0"/>
              <a:t>, John </a:t>
            </a:r>
            <a:r>
              <a:rPr lang="sr-Latn-CS" sz="2400" dirty="0" smtClean="0"/>
              <a:t>Wiley and Sons, Australia, </a:t>
            </a:r>
            <a:r>
              <a:rPr lang="sr-Latn-CS" sz="2400" dirty="0" smtClean="0"/>
              <a:t>Wiley-Blackwell 2011.</a:t>
            </a:r>
            <a:r>
              <a:rPr lang="hr-HR" sz="2400" dirty="0" smtClean="0"/>
              <a:t> </a:t>
            </a:r>
            <a:r>
              <a:rPr lang="sr-Latn-CS" sz="2400" dirty="0" smtClean="0"/>
              <a:t>ISBN-13</a:t>
            </a:r>
            <a:r>
              <a:rPr lang="sr-Latn-CS" sz="2400" b="1" dirty="0" smtClean="0"/>
              <a:t>:</a:t>
            </a:r>
            <a:r>
              <a:rPr lang="sr-Latn-CS" sz="2400" dirty="0" smtClean="0"/>
              <a:t> 978-0470656686</a:t>
            </a:r>
            <a:endParaRPr lang="hr-HR" sz="2400" dirty="0" smtClean="0"/>
          </a:p>
          <a:p>
            <a:r>
              <a:rPr lang="sr-Latn-CS" sz="2400" u="sng" dirty="0" smtClean="0">
                <a:hlinkClick r:id="rId2"/>
              </a:rPr>
              <a:t>http://</a:t>
            </a:r>
            <a:r>
              <a:rPr lang="sr-Latn-CS" sz="2400" u="sng" dirty="0" smtClean="0">
                <a:hlinkClick r:id="rId2"/>
              </a:rPr>
              <a:t>www.youtube.com/watch?v=6iPnW6UyCgo&amp;feature=related</a:t>
            </a:r>
            <a:r>
              <a:rPr lang="sr-Latn-CS" sz="2400" dirty="0" smtClean="0"/>
              <a:t> </a:t>
            </a:r>
            <a:endParaRPr lang="hr-HR" sz="2400" dirty="0" smtClean="0"/>
          </a:p>
          <a:p>
            <a:r>
              <a:rPr lang="sr-Latn-CS" sz="2400" dirty="0" smtClean="0">
                <a:hlinkClick r:id="rId3"/>
              </a:rPr>
              <a:t>http://</a:t>
            </a:r>
            <a:r>
              <a:rPr lang="sr-Latn-CS" sz="2400" dirty="0" smtClean="0">
                <a:hlinkClick r:id="rId3"/>
              </a:rPr>
              <a:t>lawr.ucdavis.edu/classes/ssc102/Section6.pdf</a:t>
            </a:r>
            <a:r>
              <a:rPr lang="sr-Latn-CS" sz="2400" dirty="0" smtClean="0"/>
              <a:t> </a:t>
            </a:r>
            <a:endParaRPr lang="hr-HR" sz="2400" dirty="0" smtClean="0"/>
          </a:p>
          <a:p>
            <a:r>
              <a:rPr lang="sr-Latn-CS" sz="2400" dirty="0" smtClean="0">
                <a:hlinkClick r:id="rId4"/>
              </a:rPr>
              <a:t>http</a:t>
            </a:r>
            <a:r>
              <a:rPr lang="sr-Latn-CS" sz="2400" dirty="0" smtClean="0">
                <a:hlinkClick r:id="rId4"/>
              </a:rPr>
              <a:t>://</a:t>
            </a:r>
            <a:r>
              <a:rPr lang="sr-Latn-CS" sz="2400" dirty="0" smtClean="0">
                <a:hlinkClick r:id="rId4"/>
              </a:rPr>
              <a:t>www.landfood.ubc.ca/soil200/interaction/ions.htm</a:t>
            </a:r>
            <a:r>
              <a:rPr lang="sr-Latn-CS" sz="2400" dirty="0" smtClean="0"/>
              <a:t> </a:t>
            </a:r>
            <a:endParaRPr lang="hr-HR" sz="2400" dirty="0" smtClean="0"/>
          </a:p>
          <a:p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processes/Fundamental processes in soil, atmospheric &amp; aquatic systems/ Ion exchange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943</Words>
  <Application>Microsoft Office PowerPoint</Application>
  <PresentationFormat>On-screen Show (4:3)</PresentationFormat>
  <Paragraphs>140</Paragraphs>
  <Slides>18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Scanned Photo</vt:lpstr>
      <vt:lpstr>Photo Editor Photo</vt:lpstr>
      <vt:lpstr>Environmental Processes Fundamental processes in soil, atmospheric and aquatic systems 2.i</vt:lpstr>
      <vt:lpstr>Slide 2</vt:lpstr>
      <vt:lpstr>Environmental colloids</vt:lpstr>
      <vt:lpstr>Permanent charge</vt:lpstr>
      <vt:lpstr>Surface charge</vt:lpstr>
      <vt:lpstr>Electrical double layer</vt:lpstr>
      <vt:lpstr>Slide 7</vt:lpstr>
      <vt:lpstr>Surface complexes</vt:lpstr>
      <vt:lpstr> Surface precipitation</vt:lpstr>
      <vt:lpstr>Sorption of metal cations</vt:lpstr>
      <vt:lpstr>Exchange affinity</vt:lpstr>
      <vt:lpstr>Points of zero charge</vt:lpstr>
      <vt:lpstr>Controls on ion exchange</vt:lpstr>
      <vt:lpstr>Cation Exchange Capacity</vt:lpstr>
      <vt:lpstr>Cation exchange capacity (CEC)</vt:lpstr>
      <vt:lpstr>Anion Exchange Capacity (AEC)</vt:lpstr>
      <vt:lpstr>References</vt:lpstr>
      <vt:lpstr>References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45</cp:revision>
  <dcterms:created xsi:type="dcterms:W3CDTF">2012-10-09T06:41:53Z</dcterms:created>
  <dcterms:modified xsi:type="dcterms:W3CDTF">2013-01-05T17:41:55Z</dcterms:modified>
</cp:coreProperties>
</file>