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57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83" r:id="rId25"/>
    <p:sldId id="281" r:id="rId26"/>
    <p:sldId id="284" r:id="rId27"/>
    <p:sldId id="285" r:id="rId28"/>
    <p:sldId id="286" r:id="rId29"/>
    <p:sldId id="287" r:id="rId30"/>
    <p:sldId id="289" r:id="rId31"/>
    <p:sldId id="292" r:id="rId32"/>
    <p:sldId id="293" r:id="rId33"/>
    <p:sldId id="290" r:id="rId34"/>
    <p:sldId id="291" r:id="rId35"/>
    <p:sldId id="294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3E2F93-3553-4261-9F53-E4A8ED4D531D}" type="datetimeFigureOut">
              <a:rPr lang="en-US"/>
              <a:pPr>
                <a:defRPr/>
              </a:pPr>
              <a:t>12/17/2012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A46638-5CC3-4611-852D-22FE29270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aseline="0" dirty="0" smtClean="0"/>
              <a:t>ni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 “Henry” </a:t>
            </a:r>
            <a:r>
              <a:rPr lang="hr-HR" baseline="0" dirty="0" smtClean="0"/>
              <a:t>se nigde ne nalazi u formulama</a:t>
            </a:r>
            <a:endParaRPr lang="hr-HR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46638-5CC3-4611-852D-22FE292704C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HEM Logo FINAL 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025" y="230188"/>
            <a:ext cx="19843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u_flag_tempu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1150"/>
            <a:ext cx="27114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4010-C0B6-4C50-87D4-8782A51A74B5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B5EB-E0FC-4CF8-A955-895304B22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A5A7-7356-4A42-BA9F-46A267983297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C789-FDB9-45AE-B28F-07CC6ACC5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23E3-1067-47AA-9F71-A43C99CB3FAB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C426-418B-42FC-B91C-EEAB15134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4406900"/>
            <a:ext cx="7427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906713"/>
            <a:ext cx="7427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CBC8-5344-4257-A53C-ED1AED2A1B8D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31D2-B84A-4817-90B0-95C575B97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7338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BDC4-4363-40E1-AA5F-633A48BE7AA4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0F32-9DC4-442E-93D3-EF849E2A1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FE84-2B2D-480F-BEE9-E17E38BC9409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4A84-B93F-428D-A569-4326D8E3C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BFA2-0E43-4A56-9530-C0C7EB7CBDCA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16B2-9EC8-4092-979D-35B1DC2B8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DCB2-4DB2-446F-9269-786FC5AFF6CE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70CF-68AC-4042-932E-8B3429455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E466-A587-4563-B550-C7095DFCB50C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308E-16EA-4BB4-AFB4-262AC53C8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5D7B-75F4-44E8-B8D6-26DDF5727CA9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28E7-88B8-413B-9B74-38B183420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09800" y="274638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EB19A7-C55F-4305-B45B-14D25E27851B}" type="datetime1">
              <a:rPr lang="en-US" smtClean="0"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E4E94-7007-498C-AB52-FE4A6256C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3" descr="MCHEM Logo FINAL small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233363"/>
            <a:ext cx="16002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Fundamental processes in soil, atmospheric and aquatic systems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/>
              <a:t>2(ii)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Partitioning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25963"/>
          </a:xfrm>
        </p:spPr>
        <p:txBody>
          <a:bodyPr/>
          <a:lstStyle/>
          <a:p>
            <a:r>
              <a:rPr lang="en-US" sz="2400" u="sng" dirty="0" smtClean="0"/>
              <a:t>The effect of temperature</a:t>
            </a:r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050926" y="1635125"/>
          <a:ext cx="2774950" cy="742950"/>
        </p:xfrm>
        <a:graphic>
          <a:graphicData uri="http://schemas.openxmlformats.org/presentationml/2006/ole">
            <p:oleObj spid="_x0000_s4098" name="Equation" r:id="rId4" imgW="1460160" imgH="39348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914401" y="4648200"/>
          <a:ext cx="2743200" cy="528638"/>
        </p:xfrm>
        <a:graphic>
          <a:graphicData uri="http://schemas.openxmlformats.org/presentationml/2006/ole">
            <p:oleObj spid="_x0000_s4099" name="Equation" r:id="rId5" imgW="1307880" imgH="253800" progId="Equation.3">
              <p:embed/>
            </p:oleObj>
          </a:graphicData>
        </a:graphic>
      </p:graphicFrame>
      <p:graphicFrame>
        <p:nvGraphicFramePr>
          <p:cNvPr id="4100" name="Object 21"/>
          <p:cNvGraphicFramePr>
            <a:graphicFrameLocks noChangeAspect="1"/>
          </p:cNvGraphicFramePr>
          <p:nvPr/>
        </p:nvGraphicFramePr>
        <p:xfrm>
          <a:off x="685801" y="2514600"/>
          <a:ext cx="3312660" cy="914400"/>
        </p:xfrm>
        <a:graphic>
          <a:graphicData uri="http://schemas.openxmlformats.org/presentationml/2006/ole">
            <p:oleObj spid="_x0000_s4100" name="Equation" r:id="rId6" imgW="1726920" imgH="482400" progId="Equation.3">
              <p:embed/>
            </p:oleObj>
          </a:graphicData>
        </a:graphic>
      </p:graphicFrame>
      <p:graphicFrame>
        <p:nvGraphicFramePr>
          <p:cNvPr id="4101" name="Object 27"/>
          <p:cNvGraphicFramePr>
            <a:graphicFrameLocks noChangeAspect="1"/>
          </p:cNvGraphicFramePr>
          <p:nvPr/>
        </p:nvGraphicFramePr>
        <p:xfrm>
          <a:off x="533400" y="3581400"/>
          <a:ext cx="4303873" cy="960414"/>
        </p:xfrm>
        <a:graphic>
          <a:graphicData uri="http://schemas.openxmlformats.org/presentationml/2006/ole">
            <p:oleObj spid="_x0000_s4101" name="Equation" r:id="rId7" imgW="2095200" imgH="4824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86201" y="4648200"/>
            <a:ext cx="4876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“Henry”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vaporization minus the excess enthalpy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solubilization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When solvent is similar to solute,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negligible.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1" y="3581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the average temperature of the temperature range considered (K)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3" descr="\\envsci\totten\public_html\522\images\tbl6-3.JPG"/>
          <p:cNvPicPr>
            <a:picLocks noChangeAspect="1" noChangeArrowheads="1"/>
          </p:cNvPicPr>
          <p:nvPr/>
        </p:nvPicPr>
        <p:blipFill>
          <a:blip r:embed="rId2" cstate="print">
            <a:lum bright="-8000" contrast="38000"/>
          </a:blip>
          <a:srcRect l="3744" t="5264" r="4160" b="3290"/>
          <a:stretch>
            <a:fillRect/>
          </a:stretch>
        </p:blipFill>
        <p:spPr bwMode="auto">
          <a:xfrm>
            <a:off x="152400" y="990600"/>
            <a:ext cx="8420836" cy="528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05800" cy="5410200"/>
          </a:xfrm>
        </p:spPr>
        <p:txBody>
          <a:bodyPr/>
          <a:lstStyle/>
          <a:p>
            <a:r>
              <a:rPr lang="en-US" sz="2400" u="sng" dirty="0" smtClean="0"/>
              <a:t>Effect on salinity and </a:t>
            </a:r>
            <a:r>
              <a:rPr lang="en-US" sz="2400" u="sng" dirty="0" err="1" smtClean="0"/>
              <a:t>cosolvents</a:t>
            </a:r>
            <a:r>
              <a:rPr lang="en-US" sz="2400" u="sng" dirty="0" smtClean="0"/>
              <a:t> on Henry’s law constant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Salinity</a:t>
            </a:r>
            <a:r>
              <a:rPr lang="en-US" sz="2400" dirty="0" smtClean="0"/>
              <a:t> will increase Henry’s law constant by decreasing the solubility (increasing the activity coefficient) of the solute in water.</a:t>
            </a:r>
          </a:p>
          <a:p>
            <a:pPr lvl="1"/>
            <a:endParaRPr lang="en-US" sz="2400" u="sng" dirty="0" smtClean="0"/>
          </a:p>
          <a:p>
            <a:pPr lvl="1"/>
            <a:endParaRPr lang="en-US" sz="2400" u="sng" dirty="0" smtClean="0"/>
          </a:p>
          <a:p>
            <a:pPr lvl="1">
              <a:spcBef>
                <a:spcPts val="328"/>
              </a:spcBef>
            </a:pPr>
            <a:r>
              <a:rPr lang="en-US" sz="2400" b="1" dirty="0" err="1" smtClean="0">
                <a:solidFill>
                  <a:schemeClr val="accent2"/>
                </a:solidFill>
              </a:rPr>
              <a:t>Cosolvents</a:t>
            </a:r>
            <a:r>
              <a:rPr lang="en-US" sz="2400" dirty="0" smtClean="0"/>
              <a:t> will decrease Henry’s law constant by increasing the solubility (decreasing the activity coefficient) of the solute in water.</a:t>
            </a:r>
          </a:p>
          <a:p>
            <a:pPr lvl="1"/>
            <a:endParaRPr lang="en-US" sz="2400" dirty="0" smtClean="0"/>
          </a:p>
          <a:p>
            <a:pPr lvl="2">
              <a:spcBef>
                <a:spcPts val="1000"/>
              </a:spcBef>
            </a:pP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/>
              <a:t>i</a:t>
            </a:r>
            <a:r>
              <a:rPr lang="en-US" sz="2400" baseline="30000" dirty="0" smtClean="0"/>
              <a:t>c</a:t>
            </a:r>
            <a:r>
              <a:rPr lang="en-US" sz="2400" dirty="0" smtClean="0"/>
              <a:t> is the </a:t>
            </a:r>
            <a:r>
              <a:rPr lang="en-US" sz="2400" dirty="0" err="1" smtClean="0"/>
              <a:t>cosolvent</a:t>
            </a:r>
            <a:r>
              <a:rPr lang="en-US" sz="2400" dirty="0" smtClean="0"/>
              <a:t> term, which depends on the identity of both the </a:t>
            </a:r>
            <a:r>
              <a:rPr lang="en-US" sz="2400" dirty="0" err="1" smtClean="0"/>
              <a:t>cosolvent</a:t>
            </a:r>
            <a:r>
              <a:rPr lang="en-US" sz="2400" dirty="0" smtClean="0"/>
              <a:t> and solute</a:t>
            </a:r>
          </a:p>
          <a:p>
            <a:pPr lvl="2">
              <a:spcBef>
                <a:spcPts val="600"/>
              </a:spcBef>
            </a:pPr>
            <a:r>
              <a:rPr lang="en-US" sz="2400" i="1" dirty="0" smtClean="0"/>
              <a:t>f</a:t>
            </a:r>
            <a:r>
              <a:rPr lang="en-US" sz="2400" baseline="-25000" dirty="0" smtClean="0"/>
              <a:t>v </a:t>
            </a:r>
            <a:r>
              <a:rPr lang="en-US" sz="2400" dirty="0" smtClean="0"/>
              <a:t>is the volume fraction of </a:t>
            </a:r>
            <a:r>
              <a:rPr lang="en-US" sz="2400" dirty="0" err="1" smtClean="0"/>
              <a:t>cosolvent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122" name="Object 1028"/>
          <p:cNvGraphicFramePr>
            <a:graphicFrameLocks noChangeAspect="1"/>
          </p:cNvGraphicFramePr>
          <p:nvPr/>
        </p:nvGraphicFramePr>
        <p:xfrm>
          <a:off x="2667000" y="2438400"/>
          <a:ext cx="3255963" cy="579191"/>
        </p:xfrm>
        <a:graphic>
          <a:graphicData uri="http://schemas.openxmlformats.org/presentationml/2006/ole">
            <p:oleObj spid="_x0000_s5122" name="Equation" r:id="rId3" imgW="1562040" imgH="279360" progId="Equation.3">
              <p:embed/>
            </p:oleObj>
          </a:graphicData>
        </a:graphic>
      </p:graphicFrame>
      <p:graphicFrame>
        <p:nvGraphicFramePr>
          <p:cNvPr id="5123" name="Object 1030"/>
          <p:cNvGraphicFramePr>
            <a:graphicFrameLocks noChangeAspect="1"/>
          </p:cNvGraphicFramePr>
          <p:nvPr/>
        </p:nvGraphicFramePr>
        <p:xfrm>
          <a:off x="2819400" y="4419600"/>
          <a:ext cx="3048000" cy="558541"/>
        </p:xfrm>
        <a:graphic>
          <a:graphicData uri="http://schemas.openxmlformats.org/presentationml/2006/ole">
            <p:oleObj spid="_x0000_s5123" name="Equation" r:id="rId4" imgW="1447560" imgH="26640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LFERs relating partition constants in different air-solvent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Partitioning depends on size, polarity/</a:t>
            </a:r>
            <a:r>
              <a:rPr lang="en-US" sz="2400" dirty="0" err="1" smtClean="0"/>
              <a:t>polarizability</a:t>
            </a:r>
            <a:r>
              <a:rPr lang="en-US" sz="2400" dirty="0" smtClean="0"/>
              <a:t>, and H-bonding</a:t>
            </a:r>
          </a:p>
          <a:p>
            <a:pPr eaLnBrk="1" hangingPunct="1"/>
            <a:r>
              <a:rPr lang="en-US" sz="2400" dirty="0" smtClean="0"/>
              <a:t>IF the intermolecular interactions are </a:t>
            </a:r>
            <a:r>
              <a:rPr lang="en-US" sz="2400" b="1" dirty="0" smtClean="0">
                <a:solidFill>
                  <a:srgbClr val="FF3300"/>
                </a:solidFill>
              </a:rPr>
              <a:t>similar in both</a:t>
            </a:r>
            <a:r>
              <a:rPr lang="en-US" sz="2400" dirty="0" smtClean="0"/>
              <a:t> solvents, then a simple LFER is sufficient to predict partition constants: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If the types of intermolecular interactions of a variety of solutes interacting with two chemically distinct solvents 1 and 2 are very different, a one-parameter LFER for all compounds is inadequate.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438400" y="3657600"/>
          <a:ext cx="3505200" cy="537118"/>
        </p:xfrm>
        <a:graphic>
          <a:graphicData uri="http://schemas.openxmlformats.org/presentationml/2006/ole">
            <p:oleObj spid="_x0000_s6146" name="Equation" r:id="rId3" imgW="1485720" imgH="22860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Multiparameter</a:t>
            </a:r>
            <a:r>
              <a:rPr lang="en-US" dirty="0" smtClean="0"/>
              <a:t> LFERs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305800" cy="944563"/>
          </a:xfrm>
        </p:spPr>
        <p:txBody>
          <a:bodyPr/>
          <a:lstStyle/>
          <a:p>
            <a:r>
              <a:rPr lang="en-US" sz="2400" dirty="0" smtClean="0"/>
              <a:t>This is a generic equation for estimating the partition of a compound between air and any solvent.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9900" y="1803400"/>
            <a:ext cx="7912100" cy="3149600"/>
            <a:chOff x="228600" y="1143000"/>
            <a:chExt cx="7912100" cy="3149600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609600" y="2209800"/>
            <a:ext cx="7531100" cy="1133475"/>
          </p:xfrm>
          <a:graphic>
            <a:graphicData uri="http://schemas.openxmlformats.org/presentationml/2006/ole">
              <p:oleObj spid="_x0000_s7170" name="Equation" r:id="rId3" imgW="3377880" imgH="507960" progId="Equation.3">
                <p:embed/>
              </p:oleObj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1828800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molar volume describes </a:t>
              </a:r>
              <a:r>
                <a:rPr lang="en-US" sz="2000" dirty="0" err="1">
                  <a:latin typeface="Times New Roman" pitchFamily="18" charset="0"/>
                </a:rPr>
                <a:t>vdW</a:t>
              </a:r>
              <a:r>
                <a:rPr lang="en-US" sz="2000" dirty="0">
                  <a:latin typeface="Times New Roman" pitchFamily="18" charset="0"/>
                </a:rPr>
                <a:t> forces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90800" y="1295400"/>
              <a:ext cx="1981200" cy="707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refractive index describes polarity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3429000" y="2022144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419600" y="3276600"/>
              <a:ext cx="1600200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additional polarizability term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5029200" y="29718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867400" y="1717344"/>
              <a:ext cx="1600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H-bonding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524000" y="2160896"/>
              <a:ext cx="6858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248400" y="2133600"/>
              <a:ext cx="2286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858000" y="2133600"/>
              <a:ext cx="3048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lum bright="-12000" contrast="43000"/>
          </a:blip>
          <a:srcRect/>
          <a:stretch>
            <a:fillRect/>
          </a:stretch>
        </p:blipFill>
        <p:spPr bwMode="auto">
          <a:xfrm>
            <a:off x="81887" y="1610436"/>
            <a:ext cx="8945917" cy="34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air-water partition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609600" y="2133600"/>
          <a:ext cx="7556500" cy="1644650"/>
        </p:xfrm>
        <a:graphic>
          <a:graphicData uri="http://schemas.openxmlformats.org/presentationml/2006/ole">
            <p:oleObj spid="_x0000_s8194" name="Equation" r:id="rId3" imgW="3390840" imgH="73656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contributions for estimation of log </a:t>
            </a:r>
            <a:r>
              <a:rPr lang="en-US" i="1" dirty="0" smtClean="0"/>
              <a:t>K</a:t>
            </a:r>
            <a:r>
              <a:rPr lang="en-US" i="1" baseline="-25000" dirty="0" smtClean="0"/>
              <a:t>iaw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4525963"/>
          </a:xfrm>
        </p:spPr>
        <p:txBody>
          <a:bodyPr/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from fragment constants: structure-property relationships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where </a:t>
            </a:r>
            <a:r>
              <a:rPr lang="en-US" sz="2400" i="1" dirty="0" smtClean="0"/>
              <a:t>f</a:t>
            </a:r>
            <a:r>
              <a:rPr lang="en-US" sz="2400" dirty="0" smtClean="0"/>
              <a:t> are factors for structural units, and </a:t>
            </a:r>
            <a:r>
              <a:rPr lang="en-US" sz="2400" i="1" dirty="0" smtClean="0"/>
              <a:t>F</a:t>
            </a:r>
            <a:r>
              <a:rPr lang="en-US" sz="2400" dirty="0" smtClean="0"/>
              <a:t> are correction factors for affects such as </a:t>
            </a:r>
            <a:r>
              <a:rPr lang="en-US" sz="2400" dirty="0" err="1" smtClean="0"/>
              <a:t>polyhalogenation</a:t>
            </a:r>
            <a:r>
              <a:rPr lang="en-US" sz="2400" dirty="0" smtClean="0"/>
              <a:t>, etc.</a:t>
            </a:r>
          </a:p>
          <a:p>
            <a:pPr lvl="1"/>
            <a:r>
              <a:rPr lang="en-US" sz="2400" dirty="0" smtClean="0"/>
              <a:t>specific structural units increase or decrease the compound's K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by about the same 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667000" y="2667000"/>
          <a:ext cx="2978627" cy="769939"/>
        </p:xfrm>
        <a:graphic>
          <a:graphicData uri="http://schemas.openxmlformats.org/presentationml/2006/ole">
            <p:oleObj spid="_x0000_s9218" name="Equation" r:id="rId3" imgW="1371600" imgH="35532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3" descr="\\envsci\totten\public_html\522\images\tbl 6-4.jpg"/>
          <p:cNvPicPr>
            <a:picLocks noChangeAspect="1" noChangeArrowheads="1"/>
          </p:cNvPicPr>
          <p:nvPr/>
        </p:nvPicPr>
        <p:blipFill>
          <a:blip r:embed="rId2" cstate="print"/>
          <a:srcRect l="8801" t="2852" r="5134" b="16342"/>
          <a:stretch>
            <a:fillRect/>
          </a:stretch>
        </p:blipFill>
        <p:spPr bwMode="auto">
          <a:xfrm>
            <a:off x="2032404" y="0"/>
            <a:ext cx="4225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  <p:pic>
        <p:nvPicPr>
          <p:cNvPr id="7" name="Picture 3" descr="\\envsci\totten\public_html\522\images\tbl 6-4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 l="8801" t="2852" r="5134" b="16342"/>
          <a:stretch>
            <a:fillRect/>
          </a:stretch>
        </p:blipFill>
        <p:spPr bwMode="auto">
          <a:xfrm>
            <a:off x="2057400" y="0"/>
            <a:ext cx="4225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Liquid-Water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762000"/>
          </a:xfrm>
        </p:spPr>
        <p:txBody>
          <a:bodyPr/>
          <a:lstStyle/>
          <a:p>
            <a:r>
              <a:rPr lang="en-US" sz="2400" dirty="0" smtClean="0"/>
              <a:t>Equilibrium partitioning between water and any organic liquid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667000" y="2286000"/>
          <a:ext cx="2044700" cy="890798"/>
        </p:xfrm>
        <a:graphic>
          <a:graphicData uri="http://schemas.openxmlformats.org/presentationml/2006/ole">
            <p:oleObj spid="_x0000_s10242" name="Equation" r:id="rId3" imgW="990360" imgH="431640" progId="Equation.3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590800" y="3352800"/>
          <a:ext cx="2438400" cy="976341"/>
        </p:xfrm>
        <a:graphic>
          <a:graphicData uri="http://schemas.openxmlformats.org/presentationml/2006/ole">
            <p:oleObj spid="_x0000_s10243" name="Equation" r:id="rId4" imgW="1206360" imgH="482400" progId="Equation.3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3048000" y="4572000"/>
          <a:ext cx="1600200" cy="1009172"/>
        </p:xfrm>
        <a:graphic>
          <a:graphicData uri="http://schemas.openxmlformats.org/presentationml/2006/ole">
            <p:oleObj spid="_x0000_s10244" name="Equation" r:id="rId5" imgW="723600" imgH="45720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Aims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provide thermodynamic concepts of the partitioning of chemical compounds between gaseous, liquid and solid phases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</a:t>
            </a:r>
            <a:r>
              <a:rPr lang="hr-HR" dirty="0" smtClean="0"/>
              <a:t>P</a:t>
            </a:r>
            <a:r>
              <a:rPr lang="en-US" dirty="0" err="1" smtClean="0"/>
              <a:t>artitioning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2438400"/>
          </a:xfrm>
        </p:spPr>
        <p:txBody>
          <a:bodyPr/>
          <a:lstStyle/>
          <a:p>
            <a:r>
              <a:rPr lang="en-US" sz="2800" u="sng" dirty="0" smtClean="0"/>
              <a:t>The effect of salinity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Salinity</a:t>
            </a:r>
            <a:r>
              <a:rPr lang="en-US" sz="2400" dirty="0" smtClean="0"/>
              <a:t> will increase tendency to partition into the organic phase by decreasing the solubility (increasing the activity coefficient) of the solute in water.</a:t>
            </a:r>
          </a:p>
          <a:p>
            <a:pPr lvl="1"/>
            <a:r>
              <a:rPr lang="en-US" sz="2400" dirty="0" smtClean="0"/>
              <a:t>It is assumed that salts are largely insoluble in the organic phase.</a:t>
            </a:r>
          </a:p>
          <a:p>
            <a:pPr lvl="1"/>
            <a:r>
              <a:rPr lang="en-US" sz="2400" dirty="0" smtClean="0"/>
              <a:t>Account for salinity effects via </a:t>
            </a:r>
            <a:r>
              <a:rPr lang="en-US" sz="2400" dirty="0" err="1" smtClean="0"/>
              <a:t>Setschenow</a:t>
            </a:r>
            <a:r>
              <a:rPr lang="en-US" sz="2400" dirty="0" smtClean="0"/>
              <a:t> constant:</a:t>
            </a:r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590800" y="4572000"/>
          <a:ext cx="3810000" cy="694709"/>
        </p:xfrm>
        <a:graphic>
          <a:graphicData uri="http://schemas.openxmlformats.org/presentationml/2006/ole">
            <p:oleObj spid="_x0000_s11266" name="Equation" r:id="rId3" imgW="1523880" imgH="27936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4525963"/>
          </a:xfrm>
        </p:spPr>
        <p:txBody>
          <a:bodyPr/>
          <a:lstStyle/>
          <a:p>
            <a:r>
              <a:rPr lang="en-US" sz="2800" u="sng" dirty="0" smtClean="0"/>
              <a:t>The effect of temperature</a:t>
            </a:r>
          </a:p>
          <a:p>
            <a:pPr lvl="1"/>
            <a:r>
              <a:rPr lang="en-US" sz="2400" dirty="0" smtClean="0"/>
              <a:t>We assume that the enthalpy change of the partitioning process is constant over the relevant range of T</a:t>
            </a:r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pPr lvl="1"/>
            <a:r>
              <a:rPr lang="en-US" sz="2400" dirty="0" smtClean="0"/>
              <a:t>Total enthalpy change = different between excess enthalpy of </a:t>
            </a:r>
            <a:r>
              <a:rPr lang="en-US" sz="2400" dirty="0" err="1" smtClean="0"/>
              <a:t>solubilization</a:t>
            </a:r>
            <a:r>
              <a:rPr lang="en-US" sz="2400" dirty="0" smtClean="0"/>
              <a:t> in water and solvent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33600" y="2971800"/>
          <a:ext cx="2819400" cy="833794"/>
        </p:xfrm>
        <a:graphic>
          <a:graphicData uri="http://schemas.openxmlformats.org/presentationml/2006/ole">
            <p:oleObj spid="_x0000_s12290" name="Equation" r:id="rId3" imgW="1320480" imgH="39348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2286000" y="4191000"/>
          <a:ext cx="2590800" cy="548746"/>
        </p:xfrm>
        <a:graphic>
          <a:graphicData uri="http://schemas.openxmlformats.org/presentationml/2006/ole">
            <p:oleObj spid="_x0000_s12291" name="Equation" r:id="rId4" imgW="1130040" imgH="24120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525963"/>
          </a:xfrm>
        </p:spPr>
        <p:txBody>
          <a:bodyPr/>
          <a:lstStyle/>
          <a:p>
            <a:r>
              <a:rPr lang="en-US" sz="2800" u="sng" dirty="0" smtClean="0"/>
              <a:t>Temperature dependence of </a:t>
            </a:r>
            <a:r>
              <a:rPr lang="en-US" sz="2800" i="1" u="sng" dirty="0" smtClean="0"/>
              <a:t>K</a:t>
            </a:r>
            <a:r>
              <a:rPr lang="en-US" sz="2800" i="1" u="sng" baseline="-25000" dirty="0" smtClean="0"/>
              <a:t>ilw</a:t>
            </a:r>
          </a:p>
          <a:p>
            <a:pPr lvl="1"/>
            <a:r>
              <a:rPr lang="en-US" sz="2400" dirty="0" smtClean="0"/>
              <a:t>Typically </a:t>
            </a:r>
            <a:r>
              <a:rPr lang="en-US" sz="2400" dirty="0" err="1" smtClean="0"/>
              <a:t>H</a:t>
            </a:r>
            <a:r>
              <a:rPr lang="en-US" sz="2400" baseline="30000" dirty="0" err="1" smtClean="0"/>
              <a:t>E</a:t>
            </a:r>
            <a:r>
              <a:rPr lang="en-US" sz="2400" baseline="-25000" dirty="0" err="1" smtClean="0"/>
              <a:t>iw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H</a:t>
            </a:r>
            <a:r>
              <a:rPr lang="en-US" sz="2400" baseline="30000" dirty="0" err="1" smtClean="0"/>
              <a:t>E</a:t>
            </a:r>
            <a:r>
              <a:rPr lang="en-US" sz="2400" baseline="-25000" dirty="0" err="1" smtClean="0"/>
              <a:t>il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are similar in magnitude, so the temperature dependence of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lw</a:t>
            </a:r>
            <a:r>
              <a:rPr lang="en-US" sz="2400" dirty="0" smtClean="0"/>
              <a:t> is small (negligible)</a:t>
            </a:r>
          </a:p>
          <a:p>
            <a:pPr lvl="1"/>
            <a:r>
              <a:rPr lang="en-US" sz="2400" dirty="0" smtClean="0"/>
              <a:t>Not valid when there is great dissimilarity between solute and solvent, i.e. PCBs, PAHs in water, ethanol in </a:t>
            </a:r>
            <a:r>
              <a:rPr lang="en-US" sz="2400" dirty="0" err="1" smtClean="0"/>
              <a:t>nonpolar</a:t>
            </a:r>
            <a:r>
              <a:rPr lang="en-US" sz="2400" dirty="0" smtClean="0"/>
              <a:t> solvent</a:t>
            </a:r>
          </a:p>
          <a:p>
            <a:pPr lvl="1"/>
            <a:r>
              <a:rPr lang="en-US" sz="2400" dirty="0" smtClean="0"/>
              <a:t>In this case, correction for temperature is necessary: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114675" y="4191000"/>
          <a:ext cx="2768600" cy="819150"/>
        </p:xfrm>
        <a:graphic>
          <a:graphicData uri="http://schemas.openxmlformats.org/presentationml/2006/ole">
            <p:oleObj spid="_x0000_s13314" name="Equation" r:id="rId3" imgW="1320480" imgH="39348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Estimation of </a:t>
            </a:r>
            <a:r>
              <a:rPr lang="en-US" sz="3600" i="1" dirty="0" smtClean="0"/>
              <a:t>K</a:t>
            </a:r>
            <a:r>
              <a:rPr lang="en-US" sz="3600" i="1" baseline="-25000" dirty="0" smtClean="0"/>
              <a:t>ilw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752600"/>
            <a:ext cx="8686800" cy="3149600"/>
            <a:chOff x="228600" y="1219200"/>
            <a:chExt cx="8686800" cy="3149600"/>
          </a:xfrm>
        </p:grpSpPr>
        <p:graphicFrame>
          <p:nvGraphicFramePr>
            <p:cNvPr id="15362" name="Object 3"/>
            <p:cNvGraphicFramePr>
              <a:graphicFrameLocks noChangeAspect="1"/>
            </p:cNvGraphicFramePr>
            <p:nvPr/>
          </p:nvGraphicFramePr>
          <p:xfrm>
            <a:off x="228600" y="2362200"/>
            <a:ext cx="8607425" cy="1133475"/>
          </p:xfrm>
          <a:graphic>
            <a:graphicData uri="http://schemas.openxmlformats.org/presentationml/2006/ole">
              <p:oleObj spid="_x0000_s15362" name="Equation" r:id="rId3" imgW="3860640" imgH="507960" progId="Equation.3">
                <p:embed/>
              </p:oleObj>
            </a:graphicData>
          </a:graphic>
        </p:graphicFrame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62000" y="1219200"/>
              <a:ext cx="1828800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molar volume describes vdW forces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200400" y="1524000"/>
              <a:ext cx="2667000" cy="71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refractive index describes polarity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419600" y="3352800"/>
              <a:ext cx="1600200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additional polarizability term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172200" y="1828800"/>
              <a:ext cx="1600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H-bonding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315200" y="3657600"/>
              <a:ext cx="1600200" cy="40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/>
                <a:t>cavity term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943600" y="2237096"/>
              <a:ext cx="5334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858000" y="2245056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200400" y="2237096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81200" y="2245056"/>
              <a:ext cx="762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848600" y="3124200"/>
              <a:ext cx="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7" descr="\\envsci\totten\public_html\522\images\tbl7-2.JPG"/>
          <p:cNvPicPr>
            <a:picLocks noChangeAspect="1" noChangeArrowheads="1"/>
          </p:cNvPicPr>
          <p:nvPr/>
        </p:nvPicPr>
        <p:blipFill>
          <a:blip r:embed="rId2" cstate="print">
            <a:lum bright="-9000" contrast="45000"/>
          </a:blip>
          <a:srcRect l="3342" t="13774" r="4178" b="17217"/>
          <a:stretch>
            <a:fillRect/>
          </a:stretch>
        </p:blipFill>
        <p:spPr bwMode="auto">
          <a:xfrm>
            <a:off x="81887" y="2245698"/>
            <a:ext cx="8977800" cy="24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Equilibrium constants are related: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3124200" y="2286000"/>
          <a:ext cx="1893888" cy="1195388"/>
        </p:xfrm>
        <a:graphic>
          <a:graphicData uri="http://schemas.openxmlformats.org/presentationml/2006/ole">
            <p:oleObj spid="_x0000_s16386" name="Equation" r:id="rId3" imgW="723600" imgH="45720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Octanol</a:t>
            </a:r>
            <a:r>
              <a:rPr lang="en-US" dirty="0" smtClean="0"/>
              <a:t>-water partition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r>
              <a:rPr lang="en-US" sz="2400" dirty="0" smtClean="0"/>
              <a:t>Importance</a:t>
            </a:r>
          </a:p>
          <a:p>
            <a:pPr lvl="1"/>
            <a:r>
              <a:rPr lang="en-US" dirty="0" smtClean="0"/>
              <a:t>Huge database of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ow</a:t>
            </a:r>
            <a:r>
              <a:rPr lang="en-US" dirty="0" smtClean="0"/>
              <a:t> values available</a:t>
            </a:r>
          </a:p>
          <a:p>
            <a:pPr lvl="1"/>
            <a:r>
              <a:rPr lang="en-US" dirty="0" smtClean="0"/>
              <a:t>Method of quantifying the hydrophobic character of a compound</a:t>
            </a:r>
          </a:p>
          <a:p>
            <a:pPr lvl="1"/>
            <a:r>
              <a:rPr lang="en-US" dirty="0" smtClean="0"/>
              <a:t>Can be used to estimate aqueous solubility</a:t>
            </a:r>
          </a:p>
          <a:p>
            <a:pPr lvl="1"/>
            <a:r>
              <a:rPr lang="en-US" dirty="0" smtClean="0"/>
              <a:t>Can be used to predict partitioning of a compound into other </a:t>
            </a:r>
            <a:r>
              <a:rPr lang="en-US" dirty="0" err="1" smtClean="0"/>
              <a:t>nonpolar</a:t>
            </a:r>
            <a:r>
              <a:rPr lang="en-US" dirty="0" smtClean="0"/>
              <a:t> organic phases:</a:t>
            </a:r>
          </a:p>
          <a:p>
            <a:pPr lvl="2"/>
            <a:r>
              <a:rPr lang="en-US" dirty="0" smtClean="0"/>
              <a:t>other solvents</a:t>
            </a:r>
          </a:p>
          <a:p>
            <a:pPr lvl="2"/>
            <a:r>
              <a:rPr lang="en-US" dirty="0" smtClean="0"/>
              <a:t>natural organic material (NOM)</a:t>
            </a:r>
          </a:p>
          <a:p>
            <a:pPr lvl="2"/>
            <a:r>
              <a:rPr lang="en-US" dirty="0" smtClean="0"/>
              <a:t>biota (like fish, cells, lipids, etc.)</a:t>
            </a:r>
          </a:p>
          <a:p>
            <a:r>
              <a:rPr lang="en-US" sz="2400" dirty="0" smtClean="0"/>
              <a:t>Why </a:t>
            </a:r>
            <a:r>
              <a:rPr lang="en-US" sz="2400" dirty="0" err="1" smtClean="0"/>
              <a:t>octanol</a:t>
            </a:r>
            <a:r>
              <a:rPr lang="en-US" sz="2400" dirty="0" smtClean="0"/>
              <a:t>?</a:t>
            </a:r>
          </a:p>
          <a:p>
            <a:pPr lvl="1"/>
            <a:r>
              <a:rPr lang="en-US" dirty="0" smtClean="0"/>
              <a:t>Has both hydrophobic and hydrophilic character  ("</a:t>
            </a:r>
            <a:r>
              <a:rPr lang="en-US" dirty="0" err="1" smtClean="0"/>
              <a:t>ampiphilic</a:t>
            </a:r>
            <a:r>
              <a:rPr lang="en-US" dirty="0" smtClean="0"/>
              <a:t>")</a:t>
            </a:r>
          </a:p>
          <a:p>
            <a:pPr lvl="1"/>
            <a:r>
              <a:rPr lang="en-US" dirty="0" smtClean="0"/>
              <a:t>Therefore a broad range of compounds will have measurable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ow</a:t>
            </a:r>
            <a:r>
              <a:rPr lang="en-US" dirty="0" smtClean="0"/>
              <a:t>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7526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Ranges of octanol-water partition constants (K</a:t>
            </a:r>
            <a:r>
              <a:rPr lang="hr-HR" sz="2000" baseline="-25000" dirty="0" smtClean="0"/>
              <a:t>ow</a:t>
            </a:r>
            <a:r>
              <a:rPr lang="hr-HR" sz="2000" dirty="0" smtClean="0"/>
              <a:t>) for some importanta classes of organic compounds</a:t>
            </a:r>
            <a:endParaRPr lang="hr-HR" sz="200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>
            <a:lum bright="-9000" contrast="53000"/>
          </a:blip>
          <a:srcRect/>
          <a:stretch>
            <a:fillRect/>
          </a:stretch>
        </p:blipFill>
        <p:spPr bwMode="auto">
          <a:xfrm>
            <a:off x="1143000" y="0"/>
            <a:ext cx="4238625" cy="63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3" descr="\\envsci\totten\public_html\522\images\tbl7-3.JPG"/>
          <p:cNvPicPr>
            <a:picLocks noChangeAspect="1" noChangeArrowheads="1"/>
          </p:cNvPicPr>
          <p:nvPr/>
        </p:nvPicPr>
        <p:blipFill>
          <a:blip r:embed="rId3" cstate="print">
            <a:lum bright="-9000" contrast="50000"/>
          </a:blip>
          <a:srcRect l="3342" t="5906" r="4178" b="3375"/>
          <a:stretch>
            <a:fillRect/>
          </a:stretch>
        </p:blipFill>
        <p:spPr bwMode="auto">
          <a:xfrm>
            <a:off x="130846" y="1219200"/>
            <a:ext cx="8784553" cy="42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0"/>
          <p:cNvGraphicFramePr>
            <a:graphicFrameLocks noChangeAspect="1"/>
          </p:cNvGraphicFramePr>
          <p:nvPr/>
        </p:nvGraphicFramePr>
        <p:xfrm>
          <a:off x="1676400" y="5867400"/>
          <a:ext cx="3551800" cy="484909"/>
        </p:xfrm>
        <a:graphic>
          <a:graphicData uri="http://schemas.openxmlformats.org/presentationml/2006/ole">
            <p:oleObj spid="_x0000_s18434" name="Equation" r:id="rId4" imgW="1726920" imgH="241200" progId="Equation.3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676400" y="5486400"/>
          <a:ext cx="2796101" cy="462868"/>
        </p:xfrm>
        <a:graphic>
          <a:graphicData uri="http://schemas.openxmlformats.org/presentationml/2006/ole">
            <p:oleObj spid="_x0000_s18435" name="Equation" r:id="rId5" imgW="1346040" imgH="22860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i="1" u="sng" dirty="0" err="1" smtClean="0"/>
              <a:t>K</a:t>
            </a:r>
            <a:r>
              <a:rPr lang="en-US" sz="2400" i="1" u="sng" baseline="-25000" dirty="0" err="1" smtClean="0"/>
              <a:t>ow</a:t>
            </a:r>
            <a:r>
              <a:rPr lang="en-US" sz="2400" u="sng" dirty="0" smtClean="0"/>
              <a:t> from fragment constants: structure-property relationships</a:t>
            </a:r>
          </a:p>
          <a:p>
            <a:r>
              <a:rPr lang="en-US" sz="2400" dirty="0" err="1" smtClean="0"/>
              <a:t>Meylan</a:t>
            </a:r>
            <a:r>
              <a:rPr lang="en-US" sz="2400" dirty="0" smtClean="0"/>
              <a:t> and Howard (1995):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n = frequency of each type of fragment</a:t>
            </a:r>
          </a:p>
          <a:p>
            <a:pPr lvl="1"/>
            <a:r>
              <a:rPr lang="en-US" sz="2400" i="1" dirty="0" smtClean="0"/>
              <a:t>f</a:t>
            </a:r>
            <a:r>
              <a:rPr lang="en-US" sz="2400" dirty="0" smtClean="0"/>
              <a:t> = factors for each type of fragment</a:t>
            </a:r>
          </a:p>
          <a:p>
            <a:pPr lvl="1"/>
            <a:r>
              <a:rPr lang="en-US" sz="2400" dirty="0" smtClean="0"/>
              <a:t>c = correction factors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1752600" y="2895600"/>
          <a:ext cx="4648200" cy="736837"/>
        </p:xfrm>
        <a:graphic>
          <a:graphicData uri="http://schemas.openxmlformats.org/presentationml/2006/ole">
            <p:oleObj spid="_x0000_s19459" name="Equation" r:id="rId3" imgW="2247840" imgH="35532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Students will be able to assess the  fate and behavior of chemical compounds in natural and engineered environment</a:t>
            </a:r>
          </a:p>
          <a:p>
            <a:r>
              <a:rPr lang="en-US" sz="2800" dirty="0" smtClean="0"/>
              <a:t>Students will be able to predict how the molecules will distribute among different environmental phases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3" descr="\\envsci\totten\public_html\522\images\tbl7-4.JPG"/>
          <p:cNvPicPr>
            <a:picLocks noChangeAspect="1" noChangeArrowheads="1"/>
          </p:cNvPicPr>
          <p:nvPr/>
        </p:nvPicPr>
        <p:blipFill>
          <a:blip r:embed="rId2" cstate="print">
            <a:lum bright="-21000" contrast="63000"/>
          </a:blip>
          <a:srcRect/>
          <a:stretch>
            <a:fillRect/>
          </a:stretch>
        </p:blipFill>
        <p:spPr bwMode="auto">
          <a:xfrm>
            <a:off x="0" y="0"/>
            <a:ext cx="405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lum bright="-13000" contrast="52000"/>
          </a:blip>
          <a:srcRect/>
          <a:stretch>
            <a:fillRect/>
          </a:stretch>
        </p:blipFill>
        <p:spPr bwMode="auto">
          <a:xfrm>
            <a:off x="4467225" y="1801434"/>
            <a:ext cx="4629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LFERs for relating different organic liquid-water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the two solvents are similar, then simple LFER can be used for a series of similar compounds: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example, hexadecane and </a:t>
            </a:r>
            <a:r>
              <a:rPr lang="en-US" sz="2400" dirty="0" err="1" smtClean="0"/>
              <a:t>octanol</a:t>
            </a:r>
            <a:r>
              <a:rPr lang="en-US" sz="2400" dirty="0" smtClean="0"/>
              <a:t> partition constants can be related with following LFER: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Valid for </a:t>
            </a:r>
            <a:r>
              <a:rPr lang="en-US" sz="2400" dirty="0" err="1" smtClean="0"/>
              <a:t>apolar</a:t>
            </a:r>
            <a:r>
              <a:rPr lang="en-US" sz="2400" dirty="0" smtClean="0"/>
              <a:t> and weakly polar solutes</a:t>
            </a:r>
          </a:p>
          <a:p>
            <a:pPr lvl="1">
              <a:spcBef>
                <a:spcPct val="50000"/>
              </a:spcBef>
            </a:pPr>
            <a:r>
              <a:rPr lang="en-US" sz="2400" dirty="0" smtClean="0"/>
              <a:t>Does not work for very polar compounds, such as phenols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14338" name="Object 1028"/>
          <p:cNvGraphicFramePr>
            <a:graphicFrameLocks noChangeAspect="1"/>
          </p:cNvGraphicFramePr>
          <p:nvPr/>
        </p:nvGraphicFramePr>
        <p:xfrm>
          <a:off x="2286000" y="2590800"/>
          <a:ext cx="3528461" cy="527050"/>
        </p:xfrm>
        <a:graphic>
          <a:graphicData uri="http://schemas.openxmlformats.org/presentationml/2006/ole">
            <p:oleObj spid="_x0000_s49154" name="Equation" r:id="rId3" imgW="1523880" imgH="228600" progId="Equation.3">
              <p:embed/>
            </p:oleObj>
          </a:graphicData>
        </a:graphic>
      </p:graphicFrame>
      <p:graphicFrame>
        <p:nvGraphicFramePr>
          <p:cNvPr id="14339" name="Object 1030"/>
          <p:cNvGraphicFramePr>
            <a:graphicFrameLocks noChangeAspect="1"/>
          </p:cNvGraphicFramePr>
          <p:nvPr/>
        </p:nvGraphicFramePr>
        <p:xfrm>
          <a:off x="2286000" y="4343400"/>
          <a:ext cx="4113213" cy="504369"/>
        </p:xfrm>
        <a:graphic>
          <a:graphicData uri="http://schemas.openxmlformats.org/presentationml/2006/ole">
            <p:oleObj spid="_x0000_s49155" name="Equation" r:id="rId4" imgW="1854000" imgH="22860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4" y="1219200"/>
            <a:ext cx="9086476" cy="50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of organic compounds in water from organic liquid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1295400"/>
          </a:xfrm>
        </p:spPr>
        <p:txBody>
          <a:bodyPr/>
          <a:lstStyle/>
          <a:p>
            <a:r>
              <a:rPr lang="en-US" sz="2400" dirty="0" smtClean="0"/>
              <a:t>LNAPLs (gasoline, heating oil)</a:t>
            </a:r>
          </a:p>
          <a:p>
            <a:r>
              <a:rPr lang="en-US" sz="2400" dirty="0" smtClean="0"/>
              <a:t>DNAPLs (chlorinated solvents)</a:t>
            </a:r>
          </a:p>
          <a:p>
            <a:r>
              <a:rPr lang="en-US" sz="2400" dirty="0" smtClean="0"/>
              <a:t>PCBs, hydraulic oils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/>
        </p:nvGraphicFramePr>
        <p:xfrm>
          <a:off x="936625" y="2986087"/>
          <a:ext cx="1958975" cy="1128713"/>
        </p:xfrm>
        <a:graphic>
          <a:graphicData uri="http://schemas.openxmlformats.org/presentationml/2006/ole">
            <p:oleObj spid="_x0000_s21506" name="Equation" r:id="rId3" imgW="749160" imgH="431640" progId="Equation.3">
              <p:embed/>
            </p:oleObj>
          </a:graphicData>
        </a:graphic>
      </p:graphicFrame>
      <p:graphicFrame>
        <p:nvGraphicFramePr>
          <p:cNvPr id="21507" name="Object 1"/>
          <p:cNvGraphicFramePr>
            <a:graphicFrameLocks noChangeAspect="1"/>
          </p:cNvGraphicFramePr>
          <p:nvPr/>
        </p:nvGraphicFramePr>
        <p:xfrm>
          <a:off x="1066800" y="4316492"/>
          <a:ext cx="3051175" cy="1017508"/>
        </p:xfrm>
        <a:graphic>
          <a:graphicData uri="http://schemas.openxmlformats.org/presentationml/2006/ole">
            <p:oleObj spid="_x0000_s21507" name="Equation" r:id="rId4" imgW="1371600" imgH="457200" progId="Equation.3">
              <p:embed/>
            </p:oleObj>
          </a:graphicData>
        </a:graphic>
      </p:graphicFrame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1143000" y="5486400"/>
          <a:ext cx="1447800" cy="839788"/>
        </p:xfrm>
        <a:graphic>
          <a:graphicData uri="http://schemas.openxmlformats.org/presentationml/2006/ole">
            <p:oleObj spid="_x0000_s21508" name="Equation" r:id="rId5" imgW="787320" imgH="45720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Cosolvent</a:t>
            </a:r>
            <a:r>
              <a:rPr lang="en-US" sz="2400" dirty="0" smtClean="0"/>
              <a:t> effects?</a:t>
            </a:r>
          </a:p>
          <a:p>
            <a:pPr lvl="1"/>
            <a:r>
              <a:rPr lang="en-US" sz="2400" dirty="0" smtClean="0"/>
              <a:t>examples, gasohol, MTBE</a:t>
            </a:r>
          </a:p>
          <a:p>
            <a:r>
              <a:rPr lang="en-US" sz="2400" dirty="0" smtClean="0"/>
              <a:t>The effect of solution composition?</a:t>
            </a:r>
          </a:p>
          <a:p>
            <a:r>
              <a:rPr lang="en-US" sz="2400" dirty="0" smtClean="0"/>
              <a:t>Assuming these effects are negligible: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smtClean="0"/>
              <a:t>in many cases </a:t>
            </a:r>
            <a:r>
              <a:rPr lang="en-US" sz="2400" i="1" dirty="0" err="1" smtClean="0">
                <a:latin typeface="Symbol" pitchFamily="18" charset="2"/>
              </a:rPr>
              <a:t>g</a:t>
            </a:r>
            <a:r>
              <a:rPr lang="en-US" sz="2400" i="1" baseline="-25000" dirty="0" err="1" smtClean="0"/>
              <a:t>imix</a:t>
            </a:r>
            <a:r>
              <a:rPr lang="en-US" sz="2400" dirty="0" smtClean="0"/>
              <a:t> = 1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22530" name="Object 0"/>
          <p:cNvGraphicFramePr>
            <a:graphicFrameLocks noChangeAspect="1"/>
          </p:cNvGraphicFramePr>
          <p:nvPr/>
        </p:nvGraphicFramePr>
        <p:xfrm>
          <a:off x="1600200" y="3657600"/>
          <a:ext cx="4778375" cy="663575"/>
        </p:xfrm>
        <a:graphic>
          <a:graphicData uri="http://schemas.openxmlformats.org/presentationml/2006/ole">
            <p:oleObj spid="_x0000_s22530" name="Equation" r:id="rId3" imgW="1828800" imgH="253800" progId="Equation.3">
              <p:embed/>
            </p:oleObj>
          </a:graphicData>
        </a:graphic>
      </p:graphicFrame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1447800" y="4495800"/>
          <a:ext cx="5257800" cy="1008345"/>
        </p:xfrm>
        <a:graphic>
          <a:graphicData uri="http://schemas.openxmlformats.org/presentationml/2006/ole">
            <p:oleObj spid="_x0000_s22531" name="Equation" r:id="rId4" imgW="2247840" imgH="431640" progId="Equation.3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with solid phases (Sorption processes)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Hard to differentiate between adsorption and absorption</a:t>
            </a:r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ab</a:t>
            </a:r>
            <a:r>
              <a:rPr lang="en-US" dirty="0" smtClean="0"/>
              <a:t>sorption – sorption (penetration into) a 3D matrix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b="1" u="sng" dirty="0" smtClean="0"/>
          </a:p>
          <a:p>
            <a:pPr eaLnBrk="1" hangingPunct="1">
              <a:lnSpc>
                <a:spcPct val="90000"/>
              </a:lnSpc>
            </a:pPr>
            <a:endParaRPr lang="en-US" b="1" u="sng" dirty="0" smtClean="0"/>
          </a:p>
          <a:p>
            <a:pPr lvl="1">
              <a:lnSpc>
                <a:spcPct val="90000"/>
              </a:lnSpc>
            </a:pPr>
            <a:r>
              <a:rPr lang="en-US" b="1" u="sng" dirty="0" smtClean="0"/>
              <a:t>ad</a:t>
            </a:r>
            <a:r>
              <a:rPr lang="en-US" dirty="0" smtClean="0"/>
              <a:t>sorption – sorption to a 2D surface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Usually, adsorption and absorption takes </a:t>
            </a:r>
            <a:r>
              <a:rPr lang="en-US" dirty="0" err="1" smtClean="0"/>
              <a:t>simultan</a:t>
            </a:r>
            <a:r>
              <a:rPr lang="hr-HR" dirty="0" smtClean="0"/>
              <a:t>e</a:t>
            </a:r>
            <a:r>
              <a:rPr lang="en-US" dirty="0" err="1" smtClean="0"/>
              <a:t>ously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Sorbate</a:t>
            </a:r>
            <a:r>
              <a:rPr lang="en-US" dirty="0" smtClean="0"/>
              <a:t>: the molecule </a:t>
            </a:r>
            <a:r>
              <a:rPr lang="en-US" b="1" dirty="0" smtClean="0"/>
              <a:t>ad</a:t>
            </a:r>
            <a:r>
              <a:rPr lang="en-US" dirty="0" smtClean="0"/>
              <a:t>sorbed or </a:t>
            </a:r>
            <a:r>
              <a:rPr lang="en-US" b="1" dirty="0" smtClean="0"/>
              <a:t>ab</a:t>
            </a:r>
            <a:r>
              <a:rPr lang="en-US" dirty="0" smtClean="0"/>
              <a:t>sorbed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Sorbent: the matrix into/onto which the </a:t>
            </a:r>
            <a:r>
              <a:rPr lang="en-US" dirty="0" err="1" smtClean="0"/>
              <a:t>sorbate</a:t>
            </a:r>
            <a:r>
              <a:rPr lang="en-US" dirty="0" smtClean="0"/>
              <a:t> </a:t>
            </a:r>
            <a:r>
              <a:rPr lang="en-US" b="1" dirty="0" smtClean="0"/>
              <a:t>ad</a:t>
            </a:r>
            <a:r>
              <a:rPr lang="en-US" dirty="0" smtClean="0"/>
              <a:t>sorbs or </a:t>
            </a:r>
            <a:r>
              <a:rPr lang="en-US" b="1" dirty="0" smtClean="0"/>
              <a:t>ab</a:t>
            </a:r>
            <a:r>
              <a:rPr lang="en-US" dirty="0" smtClean="0"/>
              <a:t>sorbs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76600" y="2514600"/>
            <a:ext cx="2057400" cy="914400"/>
            <a:chOff x="3276600" y="1981200"/>
            <a:chExt cx="2057400" cy="9144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276600" y="2362200"/>
              <a:ext cx="2057400" cy="5334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038600" y="1981200"/>
              <a:ext cx="381000" cy="76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76600" y="3962400"/>
            <a:ext cx="2057400" cy="1295400"/>
            <a:chOff x="3276600" y="3810000"/>
            <a:chExt cx="2057400" cy="129540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276600" y="4572000"/>
              <a:ext cx="2057400" cy="5334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081464" y="3810000"/>
              <a:ext cx="381000" cy="762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029200"/>
          </a:xfrm>
        </p:spPr>
        <p:txBody>
          <a:bodyPr/>
          <a:lstStyle/>
          <a:p>
            <a:r>
              <a:rPr lang="en-US" sz="2400" dirty="0" smtClean="0"/>
              <a:t>Sorption affects:</a:t>
            </a:r>
          </a:p>
          <a:p>
            <a:pPr lvl="1"/>
            <a:r>
              <a:rPr lang="en-US" sz="2400" dirty="0" smtClean="0"/>
              <a:t>transport: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generally, molecules which are </a:t>
            </a:r>
            <a:r>
              <a:rPr lang="en-US" sz="2400" dirty="0" err="1" smtClean="0"/>
              <a:t>sorbed</a:t>
            </a:r>
            <a:r>
              <a:rPr lang="en-US" sz="2400" dirty="0" smtClean="0"/>
              <a:t> are less mobile in the environment</a:t>
            </a:r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sorbed</a:t>
            </a:r>
            <a:r>
              <a:rPr lang="en-US" sz="2400" dirty="0" smtClean="0"/>
              <a:t> molecules are not available for phase transfer processes (air-water exchange, etc.)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degradation:</a:t>
            </a:r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sorbed</a:t>
            </a:r>
            <a:r>
              <a:rPr lang="en-US" sz="2400" dirty="0" smtClean="0"/>
              <a:t> molecules are not </a:t>
            </a:r>
            <a:r>
              <a:rPr lang="en-US" sz="2400" dirty="0" err="1" smtClean="0"/>
              <a:t>bioavailable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sorbed</a:t>
            </a:r>
            <a:r>
              <a:rPr lang="en-US" sz="2400" dirty="0" smtClean="0"/>
              <a:t> molecules usually shielded from UV light (less direct photolysis)</a:t>
            </a:r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sorbed</a:t>
            </a:r>
            <a:r>
              <a:rPr lang="en-US" sz="2400" dirty="0" smtClean="0"/>
              <a:t> molecules cannot come into contact with indirect </a:t>
            </a:r>
            <a:r>
              <a:rPr lang="en-US" sz="2400" dirty="0" err="1" smtClean="0"/>
              <a:t>photoxidants</a:t>
            </a:r>
            <a:r>
              <a:rPr lang="en-US" sz="2400" dirty="0" smtClean="0"/>
              <a:t> such as OH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rates of other transformation reactions may be very different for </a:t>
            </a:r>
            <a:r>
              <a:rPr lang="en-US" sz="2400" dirty="0" err="1" smtClean="0"/>
              <a:t>sorbed</a:t>
            </a:r>
            <a:r>
              <a:rPr lang="en-US" sz="2400" dirty="0" smtClean="0"/>
              <a:t> molecules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 descr="fig 9-2"/>
          <p:cNvPicPr>
            <a:picLocks noChangeAspect="1" noChangeArrowheads="1"/>
          </p:cNvPicPr>
          <p:nvPr/>
        </p:nvPicPr>
        <p:blipFill>
          <a:blip r:embed="rId2" cstate="print">
            <a:lum bright="-11000" contrast="42000"/>
          </a:blip>
          <a:srcRect l="553" t="570" r="1659" b="1711"/>
          <a:stretch>
            <a:fillRect/>
          </a:stretch>
        </p:blipFill>
        <p:spPr bwMode="auto">
          <a:xfrm>
            <a:off x="2669669" y="264590"/>
            <a:ext cx="6366272" cy="616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048000" cy="4724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sz="2400" dirty="0" smtClean="0"/>
              <a:t>Sorption is complex because sorbents in the natural environment are complex, and sorption may occur via several different mechanisms.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r>
              <a:rPr lang="en-US" sz="2800" u="sng" dirty="0" smtClean="0"/>
              <a:t>The solid-water distribution coefficient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spcBef>
                <a:spcPts val="600"/>
              </a:spcBef>
            </a:pPr>
            <a:r>
              <a:rPr lang="en-US" sz="2400" dirty="0" err="1" smtClean="0"/>
              <a:t>C</a:t>
            </a:r>
            <a:r>
              <a:rPr lang="en-US" sz="2400" baseline="-25000" dirty="0" err="1" smtClean="0"/>
              <a:t>is</a:t>
            </a:r>
            <a:r>
              <a:rPr lang="en-US" sz="2400" dirty="0" smtClean="0"/>
              <a:t> = mol/kg solid or mg/kg solid</a:t>
            </a:r>
          </a:p>
          <a:p>
            <a:pPr lvl="1">
              <a:spcBef>
                <a:spcPts val="600"/>
              </a:spcBef>
            </a:pPr>
            <a:r>
              <a:rPr lang="en-US" sz="2400" dirty="0" err="1" smtClean="0"/>
              <a:t>C</a:t>
            </a:r>
            <a:r>
              <a:rPr lang="en-US" sz="2400" baseline="-25000" dirty="0" err="1" smtClean="0"/>
              <a:t>iw</a:t>
            </a:r>
            <a:r>
              <a:rPr lang="en-US" sz="2400" dirty="0" smtClean="0"/>
              <a:t> = mol/L water or mg/L solid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id</a:t>
            </a:r>
            <a:r>
              <a:rPr lang="en-US" sz="2400" dirty="0" smtClean="0"/>
              <a:t> = L/kg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This model assumes that: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All sorption sites have equal energy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An infinite number of sorption sites exist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676400" y="2286000"/>
          <a:ext cx="1404993" cy="1066800"/>
        </p:xfrm>
        <a:graphic>
          <a:graphicData uri="http://schemas.openxmlformats.org/presentationml/2006/ole">
            <p:oleObj spid="_x0000_s50178" name="Equation" r:id="rId3" imgW="634680" imgH="482400" progId="Equation.3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2362200"/>
            <a:ext cx="510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equilibrium “constant” describing partitioning between solid and water phases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However, for sorption on environmental matrices these two assumptions are generally not true!</a:t>
            </a:r>
          </a:p>
          <a:p>
            <a:r>
              <a:rPr lang="en-US" sz="2800" dirty="0" smtClean="0"/>
              <a:t>The complex nature of </a:t>
            </a:r>
            <a:r>
              <a:rPr lang="en-US" sz="2800" i="1" dirty="0" smtClean="0"/>
              <a:t>K</a:t>
            </a:r>
            <a:r>
              <a:rPr lang="en-US" sz="2800" i="1" baseline="-25000" dirty="0" smtClean="0"/>
              <a:t>id</a:t>
            </a:r>
            <a:r>
              <a:rPr lang="en-US" sz="2800" dirty="0" smtClean="0"/>
              <a:t> will be explained in more details in chapter 3.1!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Environmental Processes / 2(ii) / Partitioning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D651C-1E81-46C6-BBF6-3E44B989D5B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3D67-1D81-4383-8A03-F237EC1324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00400" y="762000"/>
            <a:ext cx="26670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7200" y="838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800080"/>
                </a:solidFill>
                <a:latin typeface="Times New Roman" pitchFamily="18" charset="0"/>
              </a:rPr>
              <a:t>Air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257800" y="2895600"/>
            <a:ext cx="31242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09600" y="3276600"/>
            <a:ext cx="3352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19200" y="35052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Water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248400" y="30480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Octanol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33800" y="1219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800080"/>
                </a:solidFill>
                <a:latin typeface="Times New Roman" pitchFamily="18" charset="0"/>
              </a:rPr>
              <a:t>Gas, T, P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8200" y="4114800"/>
            <a:ext cx="264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Fresh, salt, ground, pore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T, salinity, cosolvents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562600" y="3581400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NOM, biological lipids, other solvents</a:t>
            </a:r>
            <a:r>
              <a:rPr lang="en-US" sz="2000"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</a:rPr>
              <a:t>T, chemical composition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3429000" y="5105400"/>
            <a:ext cx="23622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86200" y="5230813"/>
            <a:ext cx="130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Pure Phase</a:t>
            </a:r>
            <a:endParaRPr lang="en-US" dirty="0">
              <a:latin typeface="Times New Roman" pitchFamily="18" charset="0"/>
            </a:endParaRP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(l) or (s)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810000" y="5867400"/>
            <a:ext cx="149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Ideal behavior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4267200" y="2438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10000" y="31242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P</a:t>
            </a:r>
            <a:r>
              <a:rPr lang="en-US" sz="2000" baseline="30000">
                <a:latin typeface="Times New Roman" pitchFamily="18" charset="0"/>
              </a:rPr>
              <a:t>o</a:t>
            </a:r>
            <a:r>
              <a:rPr lang="en-US" sz="2000" baseline="-25000">
                <a:latin typeface="Times New Roman" pitchFamily="18" charset="0"/>
              </a:rPr>
              <a:t>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 flipV="1">
            <a:off x="30480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667000" y="5486400"/>
            <a:ext cx="65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C</a:t>
            </a:r>
            <a:r>
              <a:rPr lang="en-US" sz="2000" baseline="30000">
                <a:latin typeface="Times New Roman" pitchFamily="18" charset="0"/>
              </a:rPr>
              <a:t>sat</a:t>
            </a:r>
            <a:r>
              <a:rPr lang="en-US" sz="2000" baseline="-25000">
                <a:latin typeface="Times New Roman" pitchFamily="18" charset="0"/>
              </a:rPr>
              <a:t>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943600" y="5334000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C</a:t>
            </a:r>
            <a:r>
              <a:rPr lang="en-US" sz="2000" baseline="30000">
                <a:latin typeface="Times New Roman" pitchFamily="18" charset="0"/>
              </a:rPr>
              <a:t>sat</a:t>
            </a:r>
            <a:r>
              <a:rPr lang="en-US" sz="2000" baseline="-25000">
                <a:latin typeface="Times New Roman" pitchFamily="18" charset="0"/>
              </a:rPr>
              <a:t>o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6388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2514600" y="22098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85800" y="381000"/>
            <a:ext cx="162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K</a:t>
            </a:r>
            <a:r>
              <a:rPr lang="en-US" sz="2000" baseline="-25000" dirty="0">
                <a:latin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</a:rPr>
              <a:t>P</a:t>
            </a:r>
            <a:r>
              <a:rPr lang="en-US" sz="2000" baseline="30000" dirty="0" err="1">
                <a:latin typeface="Times New Roman" pitchFamily="18" charset="0"/>
              </a:rPr>
              <a:t>o</a:t>
            </a:r>
            <a:r>
              <a:rPr lang="en-US" sz="2000" baseline="-25000" dirty="0" err="1">
                <a:latin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</a:rPr>
              <a:t>/</a:t>
            </a:r>
            <a:r>
              <a:rPr lang="en-US" sz="2000" dirty="0" err="1">
                <a:latin typeface="Times New Roman" pitchFamily="18" charset="0"/>
              </a:rPr>
              <a:t>C</a:t>
            </a:r>
            <a:r>
              <a:rPr lang="en-US" sz="2000" baseline="30000" dirty="0" err="1">
                <a:latin typeface="Times New Roman" pitchFamily="18" charset="0"/>
              </a:rPr>
              <a:t>sat</a:t>
            </a:r>
            <a:r>
              <a:rPr lang="en-US" sz="2000" baseline="-25000" dirty="0" err="1">
                <a:latin typeface="Times New Roman" pitchFamily="18" charset="0"/>
              </a:rPr>
              <a:t>w</a:t>
            </a:r>
            <a:endParaRPr lang="en-US" sz="2000" baseline="-25000" dirty="0">
              <a:latin typeface="Times New Roman" pitchFamily="18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rot="5400000" flipV="1">
            <a:off x="5562600" y="2133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019800" y="2286000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K</a:t>
            </a:r>
            <a:r>
              <a:rPr lang="en-US" sz="2000" baseline="-25000">
                <a:latin typeface="Times New Roman" pitchFamily="18" charset="0"/>
              </a:rPr>
              <a:t>oa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438400" y="2362200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K</a:t>
            </a:r>
            <a:r>
              <a:rPr lang="en-US" sz="2000" baseline="-25000">
                <a:latin typeface="Times New Roman" pitchFamily="18" charset="0"/>
              </a:rPr>
              <a:t>H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85800" y="762000"/>
            <a:ext cx="181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K</a:t>
            </a:r>
            <a:r>
              <a:rPr lang="en-US" sz="2000" baseline="-25000">
                <a:latin typeface="Times New Roman" pitchFamily="18" charset="0"/>
              </a:rPr>
              <a:t>ow</a:t>
            </a:r>
            <a:r>
              <a:rPr lang="en-US" sz="2000">
                <a:latin typeface="Times New Roman" pitchFamily="18" charset="0"/>
              </a:rPr>
              <a:t> = C</a:t>
            </a:r>
            <a:r>
              <a:rPr lang="en-US" sz="2000" baseline="30000">
                <a:latin typeface="Times New Roman" pitchFamily="18" charset="0"/>
              </a:rPr>
              <a:t>sat</a:t>
            </a:r>
            <a:r>
              <a:rPr lang="en-US" sz="2000" baseline="-25000">
                <a:latin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</a:rPr>
              <a:t>/C</a:t>
            </a:r>
            <a:r>
              <a:rPr lang="en-US" sz="2000" baseline="30000">
                <a:latin typeface="Times New Roman" pitchFamily="18" charset="0"/>
              </a:rPr>
              <a:t>sat</a:t>
            </a:r>
            <a:r>
              <a:rPr lang="en-US" sz="2000" baseline="-25000">
                <a:latin typeface="Times New Roman" pitchFamily="18" charset="0"/>
              </a:rPr>
              <a:t>w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rot="5400000" flipV="1">
            <a:off x="4610100" y="36195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572000" y="4191000"/>
            <a:ext cx="569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K</a:t>
            </a:r>
            <a:r>
              <a:rPr lang="en-US" sz="2000" baseline="-25000">
                <a:latin typeface="Times New Roman" pitchFamily="18" charset="0"/>
              </a:rPr>
              <a:t>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685800" y="1143000"/>
            <a:ext cx="162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K</a:t>
            </a:r>
            <a:r>
              <a:rPr lang="en-US" sz="2000" baseline="-25000">
                <a:latin typeface="Times New Roman" pitchFamily="18" charset="0"/>
              </a:rPr>
              <a:t>oa</a:t>
            </a:r>
            <a:r>
              <a:rPr lang="en-US" sz="2000">
                <a:latin typeface="Times New Roman" pitchFamily="18" charset="0"/>
              </a:rPr>
              <a:t> = C</a:t>
            </a:r>
            <a:r>
              <a:rPr lang="en-US" sz="2000" baseline="30000">
                <a:latin typeface="Times New Roman" pitchFamily="18" charset="0"/>
              </a:rPr>
              <a:t>sat</a:t>
            </a:r>
            <a:r>
              <a:rPr lang="en-US" sz="2000" baseline="-25000">
                <a:latin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</a:rPr>
              <a:t>/P</a:t>
            </a:r>
            <a:r>
              <a:rPr lang="en-US" sz="2000" baseline="30000">
                <a:latin typeface="Times New Roman" pitchFamily="18" charset="0"/>
              </a:rPr>
              <a:t>o</a:t>
            </a:r>
            <a:r>
              <a:rPr lang="en-US" sz="2000" baseline="-25000">
                <a:latin typeface="Times New Roman" pitchFamily="18" charset="0"/>
              </a:rPr>
              <a:t>L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</a:t>
            </a:r>
            <a:r>
              <a:rPr lang="hr-HR" dirty="0" smtClean="0"/>
              <a:t>P</a:t>
            </a:r>
            <a:r>
              <a:rPr lang="en-US" dirty="0" err="1" smtClean="0"/>
              <a:t>artitioning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Partitioning will be driven by intermolecular interactions between solute and partitioning media:</a:t>
            </a:r>
          </a:p>
          <a:p>
            <a:pPr lvl="1"/>
            <a:r>
              <a:rPr lang="en-US" sz="2800" dirty="0" smtClean="0"/>
              <a:t>Van </a:t>
            </a:r>
            <a:r>
              <a:rPr lang="en-US" sz="2800" dirty="0" err="1" smtClean="0"/>
              <a:t>der</a:t>
            </a:r>
            <a:r>
              <a:rPr lang="en-US" sz="2800" dirty="0" smtClean="0"/>
              <a:t> Waals forces</a:t>
            </a:r>
          </a:p>
          <a:p>
            <a:pPr lvl="1"/>
            <a:r>
              <a:rPr lang="en-US" sz="2800" dirty="0" smtClean="0"/>
              <a:t>polarity/</a:t>
            </a:r>
            <a:r>
              <a:rPr lang="en-US" sz="2800" dirty="0" err="1" smtClean="0"/>
              <a:t>polarizability</a:t>
            </a:r>
            <a:endParaRPr lang="en-US" sz="2800" dirty="0" smtClean="0"/>
          </a:p>
          <a:p>
            <a:pPr lvl="1"/>
            <a:r>
              <a:rPr lang="en-US" sz="2800" dirty="0" smtClean="0"/>
              <a:t>H bonding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Henry’s Law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Air-Water Partitioning – equilibrium partitioning between air and water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800" i="1" dirty="0" smtClean="0"/>
          </a:p>
          <a:p>
            <a:pPr lvl="1"/>
            <a:r>
              <a:rPr lang="en-US" sz="2800" i="1" dirty="0" smtClean="0"/>
              <a:t>K</a:t>
            </a:r>
            <a:r>
              <a:rPr lang="en-US" sz="2800" i="1" baseline="-25000" dirty="0" smtClean="0"/>
              <a:t>H</a:t>
            </a:r>
            <a:r>
              <a:rPr lang="en-US" sz="2800" dirty="0" smtClean="0"/>
              <a:t> – Henry’s law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0400" y="3048000"/>
          <a:ext cx="1524000" cy="1035170"/>
        </p:xfrm>
        <a:graphic>
          <a:graphicData uri="http://schemas.openxmlformats.org/presentationml/2006/ole">
            <p:oleObj spid="_x0000_s2050" name="Equation" r:id="rId3" imgW="672840" imgH="45720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Ranges of Henry’s law constants for some classes of organic pollutants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  <p:pic>
        <p:nvPicPr>
          <p:cNvPr id="5" name="Picture 5" descr="\\envsci\totten\public_html\522\images\old fig 6-2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1000"/>
          </a:blip>
          <a:srcRect l="19003" t="2068" r="18272" b="9653"/>
          <a:stretch>
            <a:fillRect/>
          </a:stretch>
        </p:blipFill>
        <p:spPr bwMode="auto">
          <a:xfrm>
            <a:off x="3048000" y="0"/>
            <a:ext cx="4294307" cy="640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between air and any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305800" cy="533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In an ideal solution, </a:t>
            </a: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dirty="0" smtClean="0"/>
              <a:t> = 1. If </a:t>
            </a: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dirty="0" smtClean="0"/>
              <a:t> is constant, then: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5000" y="1447800"/>
          <a:ext cx="2971800" cy="568325"/>
        </p:xfrm>
        <a:graphic>
          <a:graphicData uri="http://schemas.openxmlformats.org/presentationml/2006/ole">
            <p:oleObj spid="_x0000_s3074" name="Equation" r:id="rId3" imgW="1180800" imgH="22860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914400" y="2743200"/>
          <a:ext cx="5046663" cy="620713"/>
        </p:xfrm>
        <a:graphic>
          <a:graphicData uri="http://schemas.openxmlformats.org/presentationml/2006/ole">
            <p:oleObj spid="_x0000_s3075" name="Equation" r:id="rId4" imgW="1942920" imgH="241200" progId="Equation.3">
              <p:embed/>
            </p:oleObj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1905000" y="3429000"/>
          <a:ext cx="3048000" cy="933450"/>
        </p:xfrm>
        <a:graphic>
          <a:graphicData uri="http://schemas.openxmlformats.org/presentationml/2006/ole">
            <p:oleObj spid="_x0000_s3076" name="Equation" r:id="rId5" imgW="1396800" imgH="431640" progId="Equation.3">
              <p:embed/>
            </p:oleObj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2438400" y="4343400"/>
          <a:ext cx="1651000" cy="896938"/>
        </p:xfrm>
        <a:graphic>
          <a:graphicData uri="http://schemas.openxmlformats.org/presentationml/2006/ole">
            <p:oleObj spid="_x0000_s3077" name="Equation" r:id="rId6" imgW="787320" imgH="431640" progId="Equation.3">
              <p:embed/>
            </p:oleObj>
          </a:graphicData>
        </a:graphic>
      </p:graphicFrame>
      <p:graphicFrame>
        <p:nvGraphicFramePr>
          <p:cNvPr id="3078" name="Object 11"/>
          <p:cNvGraphicFramePr>
            <a:graphicFrameLocks noChangeAspect="1"/>
          </p:cNvGraphicFramePr>
          <p:nvPr/>
        </p:nvGraphicFramePr>
        <p:xfrm>
          <a:off x="1752600" y="5257800"/>
          <a:ext cx="3094038" cy="973138"/>
        </p:xfrm>
        <a:graphic>
          <a:graphicData uri="http://schemas.openxmlformats.org/presentationml/2006/ole">
            <p:oleObj spid="_x0000_s3078" name="Equation" r:id="rId7" imgW="1358640" imgH="431640" progId="Equation.3">
              <p:embed/>
            </p:oleObj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410200" y="55626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“dimensionless</a:t>
            </a:r>
            <a:r>
              <a:rPr lang="en-US" sz="2400" dirty="0" smtClean="0"/>
              <a:t>”</a:t>
            </a:r>
            <a:endParaRPr lang="en-US" sz="2400" baseline="-25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Factors influencing Henry’s law constant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2667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Temperature</a:t>
            </a:r>
          </a:p>
          <a:p>
            <a:pPr eaLnBrk="1" hangingPunct="1"/>
            <a:r>
              <a:rPr lang="en-US" sz="3200" dirty="0" smtClean="0"/>
              <a:t>Salinity (solution composition)</a:t>
            </a:r>
          </a:p>
          <a:p>
            <a:pPr eaLnBrk="1" hangingPunct="1"/>
            <a:r>
              <a:rPr lang="en-US" sz="3200" dirty="0" err="1" smtClean="0"/>
              <a:t>Cosolvents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C426-418B-42FC-B91C-EEAB151340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6019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Processes / 2(ii) / Partitioning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1465</Words>
  <Application>Microsoft Office PowerPoint</Application>
  <PresentationFormat>On-screen Show (4:3)</PresentationFormat>
  <Paragraphs>268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Fundamental processes in soil, atmospheric and aquatic systems</vt:lpstr>
      <vt:lpstr>Aims</vt:lpstr>
      <vt:lpstr>Outcomes</vt:lpstr>
      <vt:lpstr>Slide 4</vt:lpstr>
      <vt:lpstr>Slide 5</vt:lpstr>
      <vt:lpstr>Henry’s Law</vt:lpstr>
      <vt:lpstr>Slide 7</vt:lpstr>
      <vt:lpstr>Partitioning between air and any solvent</vt:lpstr>
      <vt:lpstr>Factors influencing Henry’s law constant</vt:lpstr>
      <vt:lpstr>Slide 10</vt:lpstr>
      <vt:lpstr>Slide 11</vt:lpstr>
      <vt:lpstr>Slide 12</vt:lpstr>
      <vt:lpstr>LFERs relating partition constants in different air-solvent systems</vt:lpstr>
      <vt:lpstr>Multiparameter LFERs</vt:lpstr>
      <vt:lpstr>Slide 15</vt:lpstr>
      <vt:lpstr>Estimation of air-water partition constants</vt:lpstr>
      <vt:lpstr>Bond contributions for estimation of log Kiaw</vt:lpstr>
      <vt:lpstr>Slide 18</vt:lpstr>
      <vt:lpstr>Organic Liquid-Water Partitioning</vt:lpstr>
      <vt:lpstr>Slide 20</vt:lpstr>
      <vt:lpstr>Slide 21</vt:lpstr>
      <vt:lpstr>Slide 22</vt:lpstr>
      <vt:lpstr>Estimation of Kilw</vt:lpstr>
      <vt:lpstr>Slide 24</vt:lpstr>
      <vt:lpstr>Slide 25</vt:lpstr>
      <vt:lpstr>Octanol-water partition coefficient</vt:lpstr>
      <vt:lpstr>Slide 27</vt:lpstr>
      <vt:lpstr>Slide 28</vt:lpstr>
      <vt:lpstr>Slide 29</vt:lpstr>
      <vt:lpstr>Slide 30</vt:lpstr>
      <vt:lpstr>LFERs for relating different organic liquid-water systems</vt:lpstr>
      <vt:lpstr>Slide 32</vt:lpstr>
      <vt:lpstr>Dissolution of organic compounds in water from organic liquid mixtures</vt:lpstr>
      <vt:lpstr>Slide 34</vt:lpstr>
      <vt:lpstr>Partitioning with solid phases (Sorption processes)</vt:lpstr>
      <vt:lpstr>Slide 36</vt:lpstr>
      <vt:lpstr>Sorption is complex because sorbents in the natural environment are complex, and sorption may occur via several different mechanisms.</vt:lpstr>
      <vt:lpstr>Slide 38</vt:lpstr>
      <vt:lpstr>Slide 39</vt:lpstr>
    </vt:vector>
  </TitlesOfParts>
  <Company>Departma za hemiju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hemija</dc:creator>
  <cp:lastModifiedBy>Waterloo Nexus</cp:lastModifiedBy>
  <cp:revision>67</cp:revision>
  <dcterms:created xsi:type="dcterms:W3CDTF">2012-10-09T06:41:53Z</dcterms:created>
  <dcterms:modified xsi:type="dcterms:W3CDTF">2012-12-17T18:07:06Z</dcterms:modified>
</cp:coreProperties>
</file>