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80"/>
  </p:notesMasterIdLst>
  <p:sldIdLst>
    <p:sldId id="256" r:id="rId2"/>
    <p:sldId id="499" r:id="rId3"/>
    <p:sldId id="500" r:id="rId4"/>
    <p:sldId id="501" r:id="rId5"/>
    <p:sldId id="502" r:id="rId6"/>
    <p:sldId id="258" r:id="rId7"/>
    <p:sldId id="261" r:id="rId8"/>
    <p:sldId id="264" r:id="rId9"/>
    <p:sldId id="265" r:id="rId10"/>
    <p:sldId id="266" r:id="rId11"/>
    <p:sldId id="267" r:id="rId12"/>
    <p:sldId id="274" r:id="rId13"/>
    <p:sldId id="269" r:id="rId14"/>
    <p:sldId id="270" r:id="rId15"/>
    <p:sldId id="271" r:id="rId16"/>
    <p:sldId id="272" r:id="rId17"/>
    <p:sldId id="273" r:id="rId18"/>
    <p:sldId id="275" r:id="rId19"/>
    <p:sldId id="276" r:id="rId20"/>
    <p:sldId id="278" r:id="rId21"/>
    <p:sldId id="279" r:id="rId22"/>
    <p:sldId id="280" r:id="rId23"/>
    <p:sldId id="344" r:id="rId24"/>
    <p:sldId id="345" r:id="rId25"/>
    <p:sldId id="287" r:id="rId26"/>
    <p:sldId id="288" r:id="rId27"/>
    <p:sldId id="289" r:id="rId28"/>
    <p:sldId id="307" r:id="rId29"/>
    <p:sldId id="512" r:id="rId30"/>
    <p:sldId id="309" r:id="rId31"/>
    <p:sldId id="318" r:id="rId32"/>
    <p:sldId id="319" r:id="rId33"/>
    <p:sldId id="511" r:id="rId34"/>
    <p:sldId id="426" r:id="rId35"/>
    <p:sldId id="428" r:id="rId36"/>
    <p:sldId id="432" r:id="rId37"/>
    <p:sldId id="334" r:id="rId38"/>
    <p:sldId id="346" r:id="rId39"/>
    <p:sldId id="441" r:id="rId40"/>
    <p:sldId id="445" r:id="rId41"/>
    <p:sldId id="442" r:id="rId42"/>
    <p:sldId id="443" r:id="rId43"/>
    <p:sldId id="446" r:id="rId44"/>
    <p:sldId id="444" r:id="rId45"/>
    <p:sldId id="447" r:id="rId46"/>
    <p:sldId id="448" r:id="rId47"/>
    <p:sldId id="450" r:id="rId48"/>
    <p:sldId id="449" r:id="rId49"/>
    <p:sldId id="451" r:id="rId50"/>
    <p:sldId id="452" r:id="rId51"/>
    <p:sldId id="453" r:id="rId52"/>
    <p:sldId id="454" r:id="rId53"/>
    <p:sldId id="455" r:id="rId54"/>
    <p:sldId id="456" r:id="rId55"/>
    <p:sldId id="457" r:id="rId56"/>
    <p:sldId id="458" r:id="rId57"/>
    <p:sldId id="503" r:id="rId58"/>
    <p:sldId id="504" r:id="rId59"/>
    <p:sldId id="505" r:id="rId60"/>
    <p:sldId id="506" r:id="rId61"/>
    <p:sldId id="352" r:id="rId62"/>
    <p:sldId id="354" r:id="rId63"/>
    <p:sldId id="356" r:id="rId64"/>
    <p:sldId id="359" r:id="rId65"/>
    <p:sldId id="361" r:id="rId66"/>
    <p:sldId id="367" r:id="rId67"/>
    <p:sldId id="368" r:id="rId68"/>
    <p:sldId id="370" r:id="rId69"/>
    <p:sldId id="379" r:id="rId70"/>
    <p:sldId id="507" r:id="rId71"/>
    <p:sldId id="508" r:id="rId72"/>
    <p:sldId id="509" r:id="rId73"/>
    <p:sldId id="479" r:id="rId74"/>
    <p:sldId id="497" r:id="rId75"/>
    <p:sldId id="481" r:id="rId76"/>
    <p:sldId id="473" r:id="rId77"/>
    <p:sldId id="474" r:id="rId78"/>
    <p:sldId id="498"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aterloo Nexus" initials="W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21" autoAdjust="0"/>
    <p:restoredTop sz="95669" autoAdjust="0"/>
  </p:normalViewPr>
  <p:slideViewPr>
    <p:cSldViewPr>
      <p:cViewPr>
        <p:scale>
          <a:sx n="70" d="100"/>
          <a:sy n="70" d="100"/>
        </p:scale>
        <p:origin x="-1152" y="-204"/>
      </p:cViewPr>
      <p:guideLst>
        <p:guide orient="horz" pos="2160"/>
        <p:guide pos="2880"/>
      </p:guideLst>
    </p:cSldViewPr>
  </p:slideViewPr>
  <p:outlineViewPr>
    <p:cViewPr>
      <p:scale>
        <a:sx n="33" d="100"/>
        <a:sy n="33" d="100"/>
      </p:scale>
      <p:origin x="0" y="60666"/>
    </p:cViewPr>
  </p:outlineViewPr>
  <p:notesTextViewPr>
    <p:cViewPr>
      <p:scale>
        <a:sx n="100" d="100"/>
        <a:sy n="100" d="100"/>
      </p:scale>
      <p:origin x="0" y="0"/>
    </p:cViewPr>
  </p:notesTextViewPr>
  <p:sorterViewPr>
    <p:cViewPr>
      <p:scale>
        <a:sx n="66" d="100"/>
        <a:sy n="66" d="100"/>
      </p:scale>
      <p:origin x="0" y="9576"/>
    </p:cViewPr>
  </p:sorterViewPr>
  <p:notesViewPr>
    <p:cSldViewPr>
      <p:cViewPr varScale="1">
        <p:scale>
          <a:sx n="59" d="100"/>
          <a:sy n="59" d="100"/>
        </p:scale>
        <p:origin x="-275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2C4D2-D119-4843-8B50-C5CAB13A2C14}" type="datetimeFigureOut">
              <a:rPr lang="en-US" smtClean="0"/>
              <a:pPr/>
              <a:t>1/13/2013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BCF22-6D72-4245-9E74-D10A3C8286EE}" type="slidenum">
              <a:rPr lang="en-US" smtClean="0"/>
              <a:pPr/>
              <a:t>‹#›</a:t>
            </a:fld>
            <a:endParaRPr lang="en-US"/>
          </a:p>
        </p:txBody>
      </p:sp>
    </p:spTree>
    <p:extLst>
      <p:ext uri="{BB962C8B-B14F-4D97-AF65-F5344CB8AC3E}">
        <p14:creationId xmlns:p14="http://schemas.microsoft.com/office/powerpoint/2010/main" xmlns="" val="386632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Calibri (Headings)"/>
              </a:rPr>
              <a:t>A chemical change is a phenomenon quite different from a physical change. If liquid water boils or freezes (both of which are examples of a physical change resulting from physical processes), it is still water. Physical changes do not affect the internal composition of an item or items; a chemical change, on the other hand, occurs when the actual composition changes—that is, when one substance is transformed into another. Chemical change requires a chemical reaction, a process whereby the chemical properties of a substance are altered by a rearrangement of atoms.</a:t>
            </a:r>
            <a:endParaRPr lang="en-US" dirty="0" smtClean="0">
              <a:latin typeface="Calibri (Headings)"/>
            </a:endParaRPr>
          </a:p>
          <a:p>
            <a:r>
              <a:rPr lang="en-GB" dirty="0" smtClean="0">
                <a:latin typeface="Calibri (Headings)"/>
              </a:rPr>
              <a:t>Biogeochemical processes from soils affect the fate behaviour and bioavailability of metals and metalloids in soils.</a:t>
            </a:r>
            <a:r>
              <a:rPr lang="en-US" dirty="0" smtClean="0"/>
              <a:t> Read more:</a:t>
            </a:r>
            <a:endParaRPr lang="sr-Latn-CS" dirty="0" smtClean="0"/>
          </a:p>
          <a:p>
            <a:r>
              <a:rPr lang="en-US" dirty="0" smtClean="0"/>
              <a:t> </a:t>
            </a:r>
            <a:r>
              <a:rPr lang="en-US" sz="1050" dirty="0" smtClean="0"/>
              <a:t>http://www.answers.com/topic/nitrogen-cycle#ixzz1lci9t1yE</a:t>
            </a:r>
            <a:r>
              <a:rPr lang="hr-HR" sz="1050" dirty="0" smtClean="0"/>
              <a:t> </a:t>
            </a:r>
            <a:endParaRPr lang="en-US" sz="1050" dirty="0" smtClean="0">
              <a:latin typeface="Calibri (Headings)"/>
            </a:endParaRPr>
          </a:p>
        </p:txBody>
      </p:sp>
      <p:sp>
        <p:nvSpPr>
          <p:cNvPr id="4" name="Slide Number Placeholder 3"/>
          <p:cNvSpPr>
            <a:spLocks noGrp="1"/>
          </p:cNvSpPr>
          <p:nvPr>
            <p:ph type="sldNum" sz="quarter" idx="10"/>
          </p:nvPr>
        </p:nvSpPr>
        <p:spPr/>
        <p:txBody>
          <a:bodyPr/>
          <a:lstStyle/>
          <a:p>
            <a:fld id="{080BCF22-6D72-4245-9E74-D10A3C8286EE}"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Calibri (Headings)"/>
              </a:rPr>
              <a:t>In most hydrolyses involving organic compounds, the other reactants and products are neutral;</a:t>
            </a:r>
            <a:endParaRPr lang="hr-HR" sz="1200" dirty="0" smtClean="0">
              <a:latin typeface="Calibri (Headings)"/>
            </a:endParaRPr>
          </a:p>
          <a:p>
            <a:r>
              <a:rPr lang="en-US" sz="1200" dirty="0" smtClean="0">
                <a:latin typeface="Calibri (Headings)"/>
              </a:rPr>
              <a:t>Such reactions are often accelerated by enzymes (as in much</a:t>
            </a:r>
            <a:r>
              <a:rPr lang="hr-HR" sz="1200" dirty="0" smtClean="0">
                <a:latin typeface="Calibri (Headings)"/>
              </a:rPr>
              <a:t> </a:t>
            </a:r>
            <a:r>
              <a:rPr lang="en-US" sz="1200" dirty="0" smtClean="0">
                <a:latin typeface="Calibri (Headings)"/>
              </a:rPr>
              <a:t>of</a:t>
            </a:r>
            <a:r>
              <a:rPr lang="hr-HR" sz="1200" dirty="0" smtClean="0">
                <a:latin typeface="Calibri (Headings)"/>
              </a:rPr>
              <a:t> </a:t>
            </a:r>
            <a:r>
              <a:rPr lang="en-US" sz="1200" dirty="0" smtClean="0">
                <a:latin typeface="Calibri (Headings)"/>
              </a:rPr>
              <a:t>digestion</a:t>
            </a:r>
            <a:r>
              <a:rPr lang="hr-HR" sz="1200" dirty="0" smtClean="0">
                <a:latin typeface="Calibri (Headings)"/>
              </a:rPr>
              <a:t> </a:t>
            </a:r>
            <a:r>
              <a:rPr lang="en-US" sz="1200" dirty="0" smtClean="0">
                <a:latin typeface="Calibri (Headings)"/>
              </a:rPr>
              <a:t>and metabolism in general) or other catalysts.</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Headings)"/>
              </a:rPr>
              <a:t>By the way, the potassium ion, K</a:t>
            </a:r>
            <a:r>
              <a:rPr lang="en-US" baseline="30000" dirty="0" smtClean="0">
                <a:latin typeface="Calibri (Headings)"/>
              </a:rPr>
              <a:t>+</a:t>
            </a:r>
            <a:r>
              <a:rPr lang="en-US" dirty="0" smtClean="0">
                <a:latin typeface="Calibri (Headings)"/>
              </a:rPr>
              <a:t>, (and several others) could also be used above without affecting any discussions of this topic. As a practical matter, only Na</a:t>
            </a:r>
            <a:r>
              <a:rPr lang="en-US" baseline="30000" dirty="0" smtClean="0">
                <a:latin typeface="Calibri (Headings)"/>
              </a:rPr>
              <a:t>+</a:t>
            </a:r>
            <a:r>
              <a:rPr lang="en-US" dirty="0" smtClean="0">
                <a:latin typeface="Calibri (Headings)"/>
              </a:rPr>
              <a:t> and K</a:t>
            </a:r>
            <a:r>
              <a:rPr lang="en-US" baseline="30000" dirty="0" smtClean="0">
                <a:latin typeface="Calibri (Headings)"/>
              </a:rPr>
              <a:t>+</a:t>
            </a:r>
            <a:r>
              <a:rPr lang="en-US" dirty="0" smtClean="0">
                <a:latin typeface="Calibri (Headings)"/>
              </a:rPr>
              <a:t> tend to get used in examples.</a:t>
            </a:r>
          </a:p>
        </p:txBody>
      </p:sp>
      <p:sp>
        <p:nvSpPr>
          <p:cNvPr id="4" name="Slide Number Placeholder 3"/>
          <p:cNvSpPr>
            <a:spLocks noGrp="1"/>
          </p:cNvSpPr>
          <p:nvPr>
            <p:ph type="sldNum" sz="quarter" idx="10"/>
          </p:nvPr>
        </p:nvSpPr>
        <p:spPr/>
        <p:txBody>
          <a:bodyPr/>
          <a:lstStyle/>
          <a:p>
            <a:fld id="{080BCF22-6D72-4245-9E74-D10A3C8286EE}" type="slidenum">
              <a:rPr lang="en-US" smtClean="0"/>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alibri (Headings)"/>
              </a:rPr>
              <a:t>However, keep in mind that Na</a:t>
            </a:r>
            <a:r>
              <a:rPr lang="en-US" baseline="30000" dirty="0" smtClean="0">
                <a:latin typeface="Calibri (Headings)"/>
              </a:rPr>
              <a:t>+</a:t>
            </a:r>
            <a:r>
              <a:rPr lang="en-US" dirty="0" smtClean="0">
                <a:latin typeface="Calibri (Headings)"/>
              </a:rPr>
              <a:t> is present in the solution. Some teacher might want to ask a "sneaky" question on a test.</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Headings)"/>
              </a:rPr>
              <a:t>Keep in mind that it is not the acid that makes the acidic pH of a solution, it is the amount of hydrogen ion (or </a:t>
            </a:r>
            <a:r>
              <a:rPr lang="en-US" dirty="0" err="1" smtClean="0">
                <a:latin typeface="Calibri (Headings)"/>
              </a:rPr>
              <a:t>hydronium</a:t>
            </a:r>
            <a:r>
              <a:rPr lang="en-US" dirty="0" smtClean="0">
                <a:latin typeface="Calibri (Headings)"/>
              </a:rPr>
              <a:t> ion, H</a:t>
            </a:r>
            <a:r>
              <a:rPr lang="en-US" baseline="-25000" dirty="0" smtClean="0">
                <a:latin typeface="Calibri (Headings)"/>
              </a:rPr>
              <a:t>3</a:t>
            </a:r>
            <a:r>
              <a:rPr lang="en-US" dirty="0" smtClean="0">
                <a:latin typeface="Calibri (Headings)"/>
              </a:rPr>
              <a:t>O</a:t>
            </a:r>
            <a:r>
              <a:rPr lang="en-US" baseline="30000" dirty="0" smtClean="0">
                <a:latin typeface="Calibri (Headings)"/>
              </a:rPr>
              <a:t>+</a:t>
            </a:r>
            <a:r>
              <a:rPr lang="en-US" dirty="0" smtClean="0">
                <a:latin typeface="Calibri (Headings)"/>
              </a:rPr>
              <a:t>, if you wish). In order to produce the hydrogen ion, the acid must dissociate.</a:t>
            </a:r>
            <a:endParaRPr lang="hr-HR" dirty="0" smtClean="0">
              <a:latin typeface="Calibri (Headings)"/>
            </a:endParaRPr>
          </a:p>
          <a:p>
            <a:r>
              <a:rPr lang="en-US" dirty="0" smtClean="0">
                <a:latin typeface="Calibri (Headings)"/>
              </a:rPr>
              <a:t>Now, I can see a question forming in your mind. If there is acid (HA) and base (OH¯), why don't they just react and give back the reactants on the left side? Now, that really is a good question.</a:t>
            </a:r>
          </a:p>
          <a:p>
            <a:r>
              <a:rPr lang="en-US" dirty="0" smtClean="0">
                <a:latin typeface="Calibri (Headings)"/>
              </a:rPr>
              <a:t>The answer? This reaction is an equilibrium. Now, if you are taking chemistry for the first time, you probably just got done with equilibrium a few weeks ago and it might have been hard to understand. That's understandable, but please realize that equilibrium is one of more important concepts in chemistry. Keep up the work!!</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Calibri (Headings)"/>
            </a:endParaRPr>
          </a:p>
          <a:p>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Calibri (Headings)"/>
              </a:rPr>
              <a:t>(Keep in mind that constant composition DOES NOT imply equal composition.) </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alibri (Headings)"/>
              </a:rPr>
              <a:t>Its source is the salt (</a:t>
            </a:r>
            <a:r>
              <a:rPr lang="en-US" dirty="0" err="1" smtClean="0">
                <a:latin typeface="Calibri (Headings)"/>
              </a:rPr>
              <a:t>HB</a:t>
            </a:r>
            <a:r>
              <a:rPr lang="en-US" baseline="30000" dirty="0" err="1" smtClean="0">
                <a:latin typeface="Calibri (Headings)"/>
              </a:rPr>
              <a:t>+</a:t>
            </a:r>
            <a:r>
              <a:rPr lang="en-US" dirty="0" err="1" smtClean="0">
                <a:latin typeface="Calibri (Headings)"/>
              </a:rPr>
              <a:t>Cl</a:t>
            </a:r>
            <a:r>
              <a:rPr lang="en-US" dirty="0" smtClean="0">
                <a:latin typeface="Calibri (Headings)"/>
              </a:rPr>
              <a:t>¯) that is dissolving in the water and it DOES NOT affect the </a:t>
            </a:r>
            <a:r>
              <a:rPr lang="en-US" dirty="0" err="1" smtClean="0">
                <a:latin typeface="Calibri (Headings)"/>
              </a:rPr>
              <a:t>pH.</a:t>
            </a:r>
            <a:r>
              <a:rPr lang="en-US" dirty="0" smtClean="0">
                <a:latin typeface="Calibri (Headings)"/>
              </a:rPr>
              <a:t> Its presence in writing the appropriate chemical reactions and doing the calculations is </a:t>
            </a:r>
            <a:r>
              <a:rPr lang="hr-HR" dirty="0" smtClean="0">
                <a:latin typeface="Calibri (Headings)"/>
              </a:rPr>
              <a:t>omitted</a:t>
            </a:r>
            <a:r>
              <a:rPr lang="en-US" dirty="0" smtClean="0">
                <a:latin typeface="Calibri (Headings)"/>
              </a:rPr>
              <a:t>. However, keep in mind that </a:t>
            </a:r>
            <a:r>
              <a:rPr lang="en-US" dirty="0" err="1" smtClean="0">
                <a:latin typeface="Calibri (Headings)"/>
              </a:rPr>
              <a:t>Cl</a:t>
            </a:r>
            <a:r>
              <a:rPr lang="en-US" dirty="0" smtClean="0">
                <a:latin typeface="Calibri (Headings)"/>
              </a:rPr>
              <a:t>¯ is present in the solution. Some teacher might want to ask a "sneaky" question on a test.</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20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Calibri (Headings)"/>
              </a:rPr>
              <a:t>Now, I can see a question forming in your mind. If there is base (B) and acid (H</a:t>
            </a:r>
            <a:r>
              <a:rPr lang="en-US" sz="1200" baseline="-25000" dirty="0" smtClean="0">
                <a:latin typeface="Calibri (Headings)"/>
              </a:rPr>
              <a:t>3</a:t>
            </a:r>
            <a:r>
              <a:rPr lang="en-US" sz="1200" dirty="0" smtClean="0">
                <a:latin typeface="Calibri (Headings)"/>
              </a:rPr>
              <a:t>O</a:t>
            </a:r>
            <a:r>
              <a:rPr lang="en-US" sz="1200" baseline="30000" dirty="0" smtClean="0">
                <a:latin typeface="Calibri (Headings)"/>
              </a:rPr>
              <a:t>+</a:t>
            </a:r>
            <a:r>
              <a:rPr lang="en-US" sz="1200" dirty="0" smtClean="0">
                <a:latin typeface="Calibri (Headings)"/>
              </a:rPr>
              <a:t>), why don't they just react and give back the reactants on the left side? Now, that really is a good question.</a:t>
            </a:r>
          </a:p>
          <a:p>
            <a:r>
              <a:rPr lang="en-US" sz="1200" dirty="0" smtClean="0">
                <a:latin typeface="Calibri (Headings)"/>
              </a:rPr>
              <a:t>The answer, of course, is given in above in the discussion of salts of weak acids. It would be the same explanation here, so I won't repeat it. What you might want to do, however, is look at the different phrasing in part I as compared to part II.</a:t>
            </a:r>
          </a:p>
        </p:txBody>
      </p:sp>
      <p:sp>
        <p:nvSpPr>
          <p:cNvPr id="4" name="Slide Number Placeholder 3"/>
          <p:cNvSpPr>
            <a:spLocks noGrp="1"/>
          </p:cNvSpPr>
          <p:nvPr>
            <p:ph type="sldNum" sz="quarter" idx="10"/>
          </p:nvPr>
        </p:nvSpPr>
        <p:spPr/>
        <p:txBody>
          <a:bodyPr/>
          <a:lstStyle/>
          <a:p>
            <a:fld id="{080BCF22-6D72-4245-9E74-D10A3C8286EE}" type="slidenum">
              <a:rPr lang="en-US" smtClean="0"/>
              <a:pPr/>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alibri (Headings)"/>
              </a:rPr>
              <a:t>The hydrologic cycle has critical role in some of the most important ecosystem feedbacks between organisms and the physical environment. </a:t>
            </a:r>
            <a:endParaRPr lang="hr-HR" dirty="0" smtClean="0">
              <a:latin typeface="Calibri (Headings)"/>
            </a:endParaRPr>
          </a:p>
          <a:p>
            <a:r>
              <a:rPr lang="hr-HR" dirty="0" smtClean="0">
                <a:latin typeface="Calibri (Headings)"/>
              </a:rPr>
              <a:t>E</a:t>
            </a:r>
            <a:r>
              <a:rPr lang="en-US" dirty="0" err="1" smtClean="0">
                <a:latin typeface="Calibri (Headings)"/>
              </a:rPr>
              <a:t>cosystems</a:t>
            </a:r>
            <a:r>
              <a:rPr lang="en-US" dirty="0" smtClean="0">
                <a:latin typeface="Calibri (Headings)"/>
              </a:rPr>
              <a:t> both respond to water availability </a:t>
            </a:r>
            <a:r>
              <a:rPr lang="hr-HR" dirty="0" smtClean="0">
                <a:latin typeface="Calibri (Headings)"/>
              </a:rPr>
              <a:t>,</a:t>
            </a:r>
            <a:r>
              <a:rPr lang="en-US" dirty="0" smtClean="0">
                <a:latin typeface="Calibri (Headings)"/>
              </a:rPr>
              <a:t>and change water availability</a:t>
            </a:r>
            <a:r>
              <a:rPr lang="sr-Latn-CS" dirty="0" smtClean="0"/>
              <a:t>.</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23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r-Latn-CS" dirty="0" smtClean="0">
                <a:latin typeface="Calibri (Headings)"/>
              </a:rPr>
              <a:t>Water is unevenly distributed among aquatic  enviroments such as lakes, rivers, and ocean: most is seawater.</a:t>
            </a:r>
          </a:p>
          <a:p>
            <a:pPr marL="0" marR="0" indent="0" algn="l" defTabSz="914400" rtl="0" eaLnBrk="1" fontAlgn="auto" latinLnBrk="0" hangingPunct="1">
              <a:lnSpc>
                <a:spcPct val="100000"/>
              </a:lnSpc>
              <a:spcBef>
                <a:spcPts val="0"/>
              </a:spcBef>
              <a:spcAft>
                <a:spcPts val="0"/>
              </a:spcAft>
              <a:buClrTx/>
              <a:buSzTx/>
              <a:buFontTx/>
              <a:buNone/>
              <a:tabLst/>
              <a:defRPr/>
            </a:pPr>
            <a:r>
              <a:rPr lang="sr-Latn-CS" dirty="0" smtClean="0">
                <a:latin typeface="Calibri (Headings)"/>
              </a:rPr>
              <a:t>The situation on earth is indeed as Samuel Coleridge</a:t>
            </a:r>
            <a:r>
              <a:rPr lang="en-US" dirty="0" smtClean="0">
                <a:latin typeface="Calibri (Headings)"/>
              </a:rPr>
              <a:t>’s ancient</a:t>
            </a:r>
            <a:r>
              <a:rPr lang="sr-Latn-CS" dirty="0" smtClean="0">
                <a:latin typeface="Calibri (Headings)"/>
              </a:rPr>
              <a:t>  </a:t>
            </a:r>
            <a:r>
              <a:rPr lang="en-US" dirty="0" smtClean="0">
                <a:latin typeface="Calibri (Headings)"/>
              </a:rPr>
              <a:t>mariner saw it: ”Water, water,</a:t>
            </a:r>
            <a:r>
              <a:rPr lang="hr-HR" dirty="0" smtClean="0">
                <a:latin typeface="Calibri (Headings)"/>
              </a:rPr>
              <a:t> </a:t>
            </a:r>
            <a:r>
              <a:rPr lang="en-US" dirty="0" smtClean="0">
                <a:latin typeface="Calibri (Headings)"/>
              </a:rPr>
              <a:t>everywhere, nor any drop to drink”.</a:t>
            </a:r>
          </a:p>
          <a:p>
            <a:endParaRPr lang="en-US" dirty="0" smtClean="0"/>
          </a:p>
        </p:txBody>
      </p:sp>
      <p:sp>
        <p:nvSpPr>
          <p:cNvPr id="4" name="Slide Number Placeholder 3"/>
          <p:cNvSpPr>
            <a:spLocks noGrp="1"/>
          </p:cNvSpPr>
          <p:nvPr>
            <p:ph type="sldNum" sz="quarter" idx="10"/>
          </p:nvPr>
        </p:nvSpPr>
        <p:spPr/>
        <p:txBody>
          <a:bodyPr/>
          <a:lstStyle/>
          <a:p>
            <a:fld id="{080BCF22-6D72-4245-9E74-D10A3C8286EE}" type="slidenum">
              <a:rPr lang="en-US" smtClean="0"/>
              <a:pPr/>
              <a:t>24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alibri (Headings)"/>
              </a:rPr>
              <a:t>have a number of similarities to acid-base reactions. Fundamentally, </a:t>
            </a:r>
            <a:r>
              <a:rPr lang="en-US" dirty="0" err="1" smtClean="0">
                <a:latin typeface="Calibri (Headings)"/>
              </a:rPr>
              <a:t>redox</a:t>
            </a:r>
            <a:r>
              <a:rPr lang="en-US" dirty="0" smtClean="0">
                <a:latin typeface="Calibri (Headings)"/>
              </a:rPr>
              <a:t> reactions are a family of reactions that</a:t>
            </a:r>
            <a:endParaRPr lang="hr-HR" dirty="0" smtClean="0">
              <a:latin typeface="Calibri (Headings)"/>
            </a:endParaRPr>
          </a:p>
          <a:p>
            <a:r>
              <a:rPr lang="en-US" dirty="0" smtClean="0">
                <a:latin typeface="Calibri (Headings)"/>
              </a:rPr>
              <a:t> simply because we need two (2) half-reactions to form a whole reaction.</a:t>
            </a:r>
            <a:endParaRPr lang="hr-HR" dirty="0" smtClean="0">
              <a:latin typeface="Calibri (Headings)"/>
            </a:endParaRPr>
          </a:p>
          <a:p>
            <a:r>
              <a:rPr lang="en-US" dirty="0" smtClean="0">
                <a:latin typeface="Calibri (Headings)"/>
              </a:rPr>
              <a:t>This half-reaction says that we have solid copper (with no charge) being oxidized (losing electrons) to form a copper ion with a plus 2 charge. Notice that, like the </a:t>
            </a:r>
            <a:r>
              <a:rPr lang="en-US" dirty="0" err="1" smtClean="0">
                <a:latin typeface="Calibri (Headings)"/>
              </a:rPr>
              <a:t>stoichiometry</a:t>
            </a:r>
            <a:r>
              <a:rPr lang="en-US" dirty="0" smtClean="0">
                <a:latin typeface="Calibri (Headings)"/>
              </a:rPr>
              <a:t> notation, we have a "balance" between both sides of the reaction. We have one (1) copper atom on both sides, and the charges balance as well. </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25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alibri (Headings)"/>
              </a:rPr>
              <a:t>An external electric current hooked up to an electrochemical cell will make the electrons go backwards. This process is called electrolysis. This is used, for example, to make something gold plated. You would put the copper in a solution with gold and add a current which causes the gold ions to bond to the copper and therefore coating the copper. The time, current, and electrons needed determine how much "coating" occurs. The key to solving elect</a:t>
            </a:r>
            <a:r>
              <a:rPr lang="hr-HR" dirty="0" smtClean="0">
                <a:latin typeface="Calibri (Headings)"/>
              </a:rPr>
              <a:t>r</a:t>
            </a:r>
            <a:r>
              <a:rPr lang="en-US" dirty="0" err="1" smtClean="0">
                <a:latin typeface="Calibri (Headings)"/>
              </a:rPr>
              <a:t>olysis</a:t>
            </a:r>
            <a:r>
              <a:rPr lang="en-US" dirty="0" smtClean="0">
                <a:latin typeface="Calibri (Headings)"/>
              </a:rPr>
              <a:t> problems is learning how to convert between the units. Useful information:</a:t>
            </a:r>
            <a:endParaRPr lang="hr-HR" dirty="0" smtClean="0">
              <a:latin typeface="Calibri (Headings)"/>
            </a:endParaRPr>
          </a:p>
          <a:p>
            <a:r>
              <a:rPr lang="en-US" dirty="0" smtClean="0">
                <a:latin typeface="Calibri (Headings)"/>
              </a:rPr>
              <a:t> 1 A=1 C/sec; 96,500 coulombs</a:t>
            </a:r>
            <a:r>
              <a:rPr lang="hr-HR" dirty="0" smtClean="0">
                <a:latin typeface="Calibri (Headings)"/>
              </a:rPr>
              <a:t> (1 Faraday)</a:t>
            </a:r>
            <a:r>
              <a:rPr lang="en-US" dirty="0" smtClean="0">
                <a:latin typeface="Calibri (Headings)"/>
              </a:rPr>
              <a:t> can produce one (1) mole of e</a:t>
            </a:r>
            <a:r>
              <a:rPr lang="en-US" baseline="30000" dirty="0" smtClean="0">
                <a:latin typeface="Calibri (Headings)"/>
              </a:rPr>
              <a:t>-</a:t>
            </a:r>
            <a:r>
              <a:rPr lang="en-US" dirty="0" smtClean="0">
                <a:latin typeface="Calibri (Headings)"/>
              </a:rPr>
              <a:t>; the electrons needed</a:t>
            </a:r>
            <a:r>
              <a:rPr lang="hr-HR" dirty="0" smtClean="0">
                <a:latin typeface="Calibri (Headings)"/>
              </a:rPr>
              <a:t> for deposition on electrode</a:t>
            </a:r>
            <a:r>
              <a:rPr lang="en-US" dirty="0" smtClean="0">
                <a:latin typeface="Calibri (Headings)"/>
              </a:rPr>
              <a:t> is determined by the charge of the ion involved</a:t>
            </a:r>
            <a:r>
              <a:rPr lang="sr-Latn-CS" dirty="0" smtClean="0">
                <a:latin typeface="Calibri (Headings)"/>
              </a:rPr>
              <a:t>.</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28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080BCF22-6D72-4245-9E74-D10A3C8286EE}" type="slidenum">
              <a:rPr lang="en-US" smtClean="0"/>
              <a:pPr/>
              <a:t>32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080BCF22-6D72-4245-9E74-D10A3C8286EE}" type="slidenum">
              <a:rPr lang="en-US" smtClean="0"/>
              <a:pPr/>
              <a:t>33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Ag/</a:t>
            </a:r>
            <a:r>
              <a:rPr lang="en-US" dirty="0" err="1" smtClean="0"/>
              <a:t>AgCl</a:t>
            </a:r>
            <a:r>
              <a:rPr lang="en-US" dirty="0" smtClean="0"/>
              <a:t> electrode consists of a Ag metal wire and a </a:t>
            </a:r>
            <a:r>
              <a:rPr lang="en-US" dirty="0" err="1" smtClean="0"/>
              <a:t>AgCl</a:t>
            </a:r>
            <a:r>
              <a:rPr lang="en-US" dirty="0" smtClean="0"/>
              <a:t> salt.  The basic  reaction is: </a:t>
            </a:r>
          </a:p>
          <a:p>
            <a:pPr>
              <a:buNone/>
            </a:pPr>
            <a:r>
              <a:rPr lang="en-US" dirty="0" smtClean="0"/>
              <a:t>     Ag  </a:t>
            </a:r>
            <a:r>
              <a:rPr lang="en-US" dirty="0" smtClean="0">
                <a:latin typeface="+mn-lt"/>
              </a:rPr>
              <a:t>→</a:t>
            </a:r>
            <a:r>
              <a:rPr lang="hr-HR" dirty="0" smtClean="0">
                <a:latin typeface="+mn-lt"/>
              </a:rPr>
              <a:t> </a:t>
            </a:r>
            <a:r>
              <a:rPr lang="en-US" dirty="0" smtClean="0"/>
              <a:t> Ag</a:t>
            </a:r>
            <a:r>
              <a:rPr lang="en-US" baseline="30000" dirty="0" smtClean="0"/>
              <a:t>+</a:t>
            </a:r>
            <a:r>
              <a:rPr lang="en-US" dirty="0" smtClean="0"/>
              <a:t> + e</a:t>
            </a:r>
            <a:r>
              <a:rPr lang="en-US" baseline="30000" dirty="0" smtClean="0"/>
              <a:t>- </a:t>
            </a:r>
            <a:r>
              <a:rPr lang="en-US" dirty="0" smtClean="0"/>
              <a:t> </a:t>
            </a:r>
          </a:p>
          <a:p>
            <a:pPr>
              <a:buNone/>
            </a:pPr>
            <a:r>
              <a:rPr lang="en-US" dirty="0" smtClean="0"/>
              <a:t>    When the reaction goes to the right (Ag is oxidized) the electron is sent to the  voltmeter and  could be transmitted to the Pt wire to reduce chemicals in the soil solution if the voltmeter were not present.  If the reaction goes to the left then an  electron comes from the voltmeter into the electrode.</a:t>
            </a:r>
          </a:p>
          <a:p>
            <a:r>
              <a:rPr lang="en-US" dirty="0" smtClean="0"/>
              <a:t>The Ag and Ag</a:t>
            </a:r>
            <a:r>
              <a:rPr lang="en-US" baseline="30000" dirty="0" smtClean="0"/>
              <a:t>+</a:t>
            </a:r>
            <a:r>
              <a:rPr lang="en-US" dirty="0" smtClean="0"/>
              <a:t> are surrounded by a solution of </a:t>
            </a:r>
            <a:r>
              <a:rPr lang="en-US" dirty="0" err="1" smtClean="0"/>
              <a:t>KCl</a:t>
            </a:r>
            <a:r>
              <a:rPr lang="en-US" dirty="0" smtClean="0"/>
              <a:t> which maintains electrical  neutrality.  When the reaction above goes to the right, then a K</a:t>
            </a:r>
            <a:r>
              <a:rPr lang="en-US" baseline="30000" dirty="0" smtClean="0"/>
              <a:t>+</a:t>
            </a:r>
            <a:r>
              <a:rPr lang="en-US" dirty="0" smtClean="0"/>
              <a:t> is released to  the soil through the ceramic tip of the electrode.  When the reaction goes to the  left then a </a:t>
            </a:r>
            <a:r>
              <a:rPr lang="en-US" dirty="0" err="1" smtClean="0"/>
              <a:t>Cl</a:t>
            </a:r>
            <a:r>
              <a:rPr lang="en-US" baseline="30000" dirty="0" smtClean="0"/>
              <a:t>-</a:t>
            </a:r>
            <a:r>
              <a:rPr lang="en-US" dirty="0" smtClean="0"/>
              <a:t> anion is released through the ceramic tip. </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34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both kinds of reference electrodes give reliable data, the voltages  measured with each electrode are interpreted slightly differently.  It is for this  reason that users must know which electrode they have. </a:t>
            </a:r>
          </a:p>
          <a:p>
            <a:pPr>
              <a:buNone/>
            </a:pPr>
            <a:r>
              <a:rPr lang="en-US" dirty="0" smtClean="0"/>
              <a:t>The voltage measured in the field must be corrected to what would have been  obtained with a different reference electrode, called the standard hydrogen  reference electrode</a:t>
            </a:r>
            <a:r>
              <a:rPr lang="hr-HR" dirty="0" smtClean="0"/>
              <a:t>.</a:t>
            </a:r>
            <a:endParaRPr lang="en-US" dirty="0" smtClean="0"/>
          </a:p>
          <a:p>
            <a:r>
              <a:rPr lang="en-US" sz="1200" dirty="0" smtClean="0"/>
              <a:t>This electrode cannot be used in the field, but our  interpretations of</a:t>
            </a:r>
          </a:p>
          <a:p>
            <a:pPr>
              <a:buNone/>
            </a:pPr>
            <a:r>
              <a:rPr lang="en-US" sz="1200" dirty="0" err="1" smtClean="0"/>
              <a:t>redox</a:t>
            </a:r>
            <a:r>
              <a:rPr lang="en-US" sz="1200" dirty="0" smtClean="0"/>
              <a:t> potential measurements are based on values determined  with it.</a:t>
            </a:r>
          </a:p>
          <a:p>
            <a:pPr>
              <a:buNone/>
            </a:pPr>
            <a:r>
              <a:rPr lang="en-US" sz="1200" dirty="0" smtClean="0"/>
              <a:t>Therefore, all voltages measured in the field with either the Ag/</a:t>
            </a:r>
            <a:r>
              <a:rPr lang="en-US" sz="1200" dirty="0" err="1" smtClean="0"/>
              <a:t>AgCl</a:t>
            </a:r>
            <a:r>
              <a:rPr lang="en-US" sz="1200" dirty="0" smtClean="0"/>
              <a:t> or</a:t>
            </a:r>
          </a:p>
          <a:p>
            <a:pPr>
              <a:buNone/>
            </a:pPr>
            <a:r>
              <a:rPr lang="en-US" sz="1200" dirty="0" smtClean="0"/>
              <a:t>calomel reference electrode have to be adjusted to the value that would have </a:t>
            </a:r>
          </a:p>
          <a:p>
            <a:pPr>
              <a:buNone/>
            </a:pPr>
            <a:r>
              <a:rPr lang="en-US" sz="1200" dirty="0" smtClean="0"/>
              <a:t>been obtained had a standard hydrogen electrode  been used.  The basic </a:t>
            </a:r>
          </a:p>
          <a:p>
            <a:pPr>
              <a:buNone/>
            </a:pPr>
            <a:r>
              <a:rPr lang="en-US" sz="1200" dirty="0" smtClean="0"/>
              <a:t>correction factors are</a:t>
            </a:r>
            <a:endParaRPr lang="hr-HR" sz="1200" dirty="0" smtClean="0"/>
          </a:p>
          <a:p>
            <a:pPr rtl="0" eaLnBrk="1" fontAlgn="t" latinLnBrk="0" hangingPunct="1"/>
            <a:r>
              <a:rPr lang="en-US" sz="1200" b="0" i="0" u="none" strike="noStrike" kern="1200" dirty="0" smtClean="0">
                <a:solidFill>
                  <a:schemeClr val="tx1"/>
                </a:solidFill>
                <a:latin typeface="+mn-lt"/>
                <a:ea typeface="+mn-ea"/>
                <a:cs typeface="+mn-cs"/>
              </a:rPr>
              <a:t>Ag/</a:t>
            </a:r>
            <a:r>
              <a:rPr lang="en-US" sz="1200" b="0" i="0" u="none" strike="noStrike" kern="1200" dirty="0" err="1" smtClean="0">
                <a:solidFill>
                  <a:schemeClr val="tx1"/>
                </a:solidFill>
                <a:latin typeface="+mn-lt"/>
                <a:ea typeface="+mn-ea"/>
                <a:cs typeface="+mn-cs"/>
              </a:rPr>
              <a:t>AgCl</a:t>
            </a:r>
            <a:r>
              <a:rPr lang="en-US" sz="1200" b="0" i="0" u="none" strike="noStrike" kern="1200" dirty="0" smtClean="0">
                <a:solidFill>
                  <a:schemeClr val="tx1"/>
                </a:solidFill>
                <a:latin typeface="+mn-lt"/>
                <a:ea typeface="+mn-ea"/>
                <a:cs typeface="+mn-cs"/>
              </a:rPr>
              <a:t> in saturated </a:t>
            </a:r>
            <a:r>
              <a:rPr lang="en-US" sz="1200" b="0" i="0" u="none" strike="noStrike" kern="1200" dirty="0" err="1" smtClean="0">
                <a:solidFill>
                  <a:schemeClr val="tx1"/>
                </a:solidFill>
                <a:latin typeface="+mn-lt"/>
                <a:ea typeface="+mn-ea"/>
                <a:cs typeface="+mn-cs"/>
              </a:rPr>
              <a:t>KCl</a:t>
            </a:r>
            <a:r>
              <a:rPr lang="en-US" sz="1200" b="0" i="0" u="none" strike="noStrike" kern="1200" dirty="0" smtClean="0">
                <a:solidFill>
                  <a:schemeClr val="tx1"/>
                </a:solidFill>
                <a:latin typeface="+mn-lt"/>
                <a:ea typeface="+mn-ea"/>
                <a:cs typeface="+mn-cs"/>
              </a:rPr>
              <a:t> solution </a:t>
            </a:r>
            <a:r>
              <a:rPr lang="hr-HR" sz="1200" b="0" i="0" u="none" strike="noStrike"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rPr>
              <a:t>+200 </a:t>
            </a:r>
            <a:endParaRPr lang="hr-HR" sz="1200" b="0" i="0" u="none" strike="noStrike" kern="1200" dirty="0" smtClean="0">
              <a:solidFill>
                <a:schemeClr val="tx1"/>
              </a:solidFill>
              <a:latin typeface="+mn-lt"/>
              <a:ea typeface="+mn-ea"/>
              <a:cs typeface="+mn-cs"/>
            </a:endParaRPr>
          </a:p>
          <a:p>
            <a:pPr rtl="0" eaLnBrk="1" fontAlgn="t" latinLnBrk="0" hangingPunct="1"/>
            <a:r>
              <a:rPr lang="en-US" sz="1200" b="0" i="0" u="none" strike="noStrike" kern="1200" dirty="0" smtClean="0">
                <a:solidFill>
                  <a:schemeClr val="tx1"/>
                </a:solidFill>
                <a:latin typeface="+mn-lt"/>
                <a:ea typeface="+mn-ea"/>
                <a:cs typeface="+mn-cs"/>
              </a:rPr>
              <a:t>Calomel</a:t>
            </a:r>
            <a:r>
              <a:rPr lang="hr-HR" sz="1200" b="0" i="0" u="none" strike="noStrike"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rPr>
              <a:t>+250 </a:t>
            </a:r>
            <a:endParaRPr lang="hr-HR" sz="1200" b="0" i="0" u="none" strike="noStrike" kern="1200" dirty="0" smtClean="0">
              <a:solidFill>
                <a:schemeClr val="tx1"/>
              </a:solidFill>
              <a:latin typeface="+mn-lt"/>
              <a:ea typeface="+mn-ea"/>
              <a:cs typeface="+mn-cs"/>
            </a:endParaRPr>
          </a:p>
          <a:p>
            <a:r>
              <a:rPr lang="en-US" dirty="0" smtClean="0"/>
              <a:t>These correction factors are temperature dependent, but in most instances the  effect of temperature is mu</a:t>
            </a:r>
            <a:r>
              <a:rPr lang="hr-HR" dirty="0" smtClean="0"/>
              <a:t>ch</a:t>
            </a:r>
            <a:r>
              <a:rPr lang="en-US" dirty="0" smtClean="0"/>
              <a:t> l</a:t>
            </a:r>
            <a:r>
              <a:rPr lang="hr-HR" dirty="0" smtClean="0"/>
              <a:t>ower</a:t>
            </a:r>
            <a:r>
              <a:rPr lang="en-US" dirty="0" smtClean="0"/>
              <a:t> than the variability in the data for a given time.   </a:t>
            </a:r>
          </a:p>
          <a:p>
            <a:r>
              <a:rPr lang="en-US" dirty="0" smtClean="0"/>
              <a:t>Therefore, a temperature correction is not necessary unless very  precise measurements are required. </a:t>
            </a:r>
          </a:p>
          <a:p>
            <a:pPr rtl="0" eaLnBrk="1" fontAlgn="t" latinLnBrk="0" hangingPunct="1"/>
            <a:endParaRPr lang="en-US" sz="1200" b="0" i="0" u="none" strike="noStrike"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80BCF22-6D72-4245-9E74-D10A3C8286EE}" type="slidenum">
              <a:rPr lang="en-US" smtClean="0"/>
              <a:pPr/>
              <a:t>35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38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Irwing Williams order</a:t>
            </a:r>
            <a:r>
              <a:rPr lang="hr-HR" baseline="0" dirty="0" smtClean="0"/>
              <a:t> i usually known </a:t>
            </a:r>
            <a:r>
              <a:rPr lang="hr-HR" baseline="0" smtClean="0"/>
              <a:t>as </a:t>
            </a:r>
            <a:r>
              <a:rPr lang="hr-HR" smtClean="0"/>
              <a:t>Irwing Williams </a:t>
            </a:r>
            <a:r>
              <a:rPr lang="hr-HR" sz="3600" smtClean="0"/>
              <a:t>series</a:t>
            </a:r>
            <a:r>
              <a:rPr lang="hr-HR" sz="3600" dirty="0" smtClean="0"/>
              <a:t>.</a:t>
            </a:r>
            <a:endParaRPr lang="hr-HR" sz="3600"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66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r-H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r-HR"/>
          </a:p>
        </p:txBody>
      </p:sp>
      <p:sp>
        <p:nvSpPr>
          <p:cNvPr id="4" name="Date Placeholder 3"/>
          <p:cNvSpPr>
            <a:spLocks noGrp="1"/>
          </p:cNvSpPr>
          <p:nvPr>
            <p:ph type="dt" sz="half" idx="10"/>
          </p:nvPr>
        </p:nvSpPr>
        <p:spPr/>
        <p:txBody>
          <a:bodyPr/>
          <a:lstStyle/>
          <a:p>
            <a:fld id="{DA5A2AD1-16CE-47FF-B489-46521E43D86E}" type="datetime1">
              <a:rPr lang="en-US" smtClean="0"/>
              <a:pPr/>
              <a:t>1/13/2013</a:t>
            </a:fld>
            <a:endParaRPr lang="en-US"/>
          </a:p>
        </p:txBody>
      </p:sp>
      <p:sp>
        <p:nvSpPr>
          <p:cNvPr id="5" name="Footer Placeholder 4"/>
          <p:cNvSpPr>
            <a:spLocks noGrp="1"/>
          </p:cNvSpPr>
          <p:nvPr>
            <p:ph type="ftr" sz="quarter" idx="11"/>
          </p:nvPr>
        </p:nvSpPr>
        <p:spPr/>
        <p:txBody>
          <a:bodyPr/>
          <a:lstStyle/>
          <a:p>
            <a:r>
              <a:rPr lang="en-US" smtClean="0"/>
              <a:t>Environmental processing / Fundamental processes in soil, atmospheric &amp; aquatic systems / Chemical and biochemical changes    </a:t>
            </a:r>
            <a:endParaRPr lang="en-US"/>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a:p>
        </p:txBody>
      </p:sp>
      <p:pic>
        <p:nvPicPr>
          <p:cNvPr id="7" name="Picture 3" descr="MCHEM Logo FINAL small.jpg"/>
          <p:cNvPicPr>
            <a:picLocks noChangeAspect="1"/>
          </p:cNvPicPr>
          <p:nvPr userDrawn="1"/>
        </p:nvPicPr>
        <p:blipFill>
          <a:blip r:embed="rId2" cstate="print"/>
          <a:srcRect/>
          <a:stretch>
            <a:fillRect/>
          </a:stretch>
        </p:blipFill>
        <p:spPr bwMode="auto">
          <a:xfrm>
            <a:off x="6931101" y="230589"/>
            <a:ext cx="1984299" cy="1215223"/>
          </a:xfrm>
          <a:prstGeom prst="rect">
            <a:avLst/>
          </a:prstGeom>
          <a:noFill/>
          <a:ln w="9525">
            <a:noFill/>
            <a:miter lim="800000"/>
            <a:headEnd/>
            <a:tailEnd/>
          </a:ln>
        </p:spPr>
      </p:pic>
      <p:pic>
        <p:nvPicPr>
          <p:cNvPr id="8" name="Picture 7" descr="eu_flag_tempus.jpg"/>
          <p:cNvPicPr>
            <a:picLocks noChangeAspect="1"/>
          </p:cNvPicPr>
          <p:nvPr userDrawn="1"/>
        </p:nvPicPr>
        <p:blipFill>
          <a:blip r:embed="rId3" cstate="print"/>
          <a:stretch>
            <a:fillRect/>
          </a:stretch>
        </p:blipFill>
        <p:spPr>
          <a:xfrm>
            <a:off x="304800" y="311296"/>
            <a:ext cx="2711576" cy="10538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C7A03D80-479F-4E84-8C13-1D4C4F23AA00}" type="datetime1">
              <a:rPr lang="en-US" smtClean="0"/>
              <a:pPr/>
              <a:t>1/13/2013</a:t>
            </a:fld>
            <a:endParaRPr lang="en-US"/>
          </a:p>
        </p:txBody>
      </p:sp>
      <p:sp>
        <p:nvSpPr>
          <p:cNvPr id="5" name="Footer Placeholder 4"/>
          <p:cNvSpPr>
            <a:spLocks noGrp="1"/>
          </p:cNvSpPr>
          <p:nvPr>
            <p:ph type="ftr" sz="quarter" idx="11"/>
          </p:nvPr>
        </p:nvSpPr>
        <p:spPr/>
        <p:txBody>
          <a:bodyPr/>
          <a:lstStyle/>
          <a:p>
            <a:r>
              <a:rPr lang="en-US" smtClean="0"/>
              <a:t>Environmental processing / Fundamental processes in soil, atmospheric &amp; aquatic systems / Chemical and biochemical changes    </a:t>
            </a:r>
            <a:endParaRPr lang="en-US"/>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hr-H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5E4008-7A69-4872-8DA4-7D40CBFD001B}" type="datetime1">
              <a:rPr lang="en-US" smtClean="0"/>
              <a:pPr/>
              <a:t>1/13/2013</a:t>
            </a:fld>
            <a:endParaRPr lang="en-US"/>
          </a:p>
        </p:txBody>
      </p:sp>
      <p:sp>
        <p:nvSpPr>
          <p:cNvPr id="5" name="Footer Placeholder 4"/>
          <p:cNvSpPr>
            <a:spLocks noGrp="1"/>
          </p:cNvSpPr>
          <p:nvPr>
            <p:ph type="ftr" sz="quarter" idx="11"/>
          </p:nvPr>
        </p:nvSpPr>
        <p:spPr/>
        <p:txBody>
          <a:bodyPr/>
          <a:lstStyle/>
          <a:p>
            <a:r>
              <a:rPr lang="en-US" smtClean="0"/>
              <a:t>Environmental processing / Fundamental processes in soil, atmospheric &amp; aquatic systems / Chemical and biochemical changes    </a:t>
            </a:r>
            <a:endParaRPr lang="en-US"/>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Date Placeholder 4"/>
          <p:cNvSpPr>
            <a:spLocks noGrp="1"/>
          </p:cNvSpPr>
          <p:nvPr>
            <p:ph type="dt" sz="half" idx="10"/>
          </p:nvPr>
        </p:nvSpPr>
        <p:spPr/>
        <p:txBody>
          <a:bodyPr/>
          <a:lstStyle/>
          <a:p>
            <a:fld id="{26803A8F-C1C4-45FC-A90B-E78E0382569A}" type="datetime1">
              <a:rPr lang="en-US" smtClean="0"/>
              <a:pPr/>
              <a:t>1/13/2013</a:t>
            </a:fld>
            <a:endParaRPr lang="en-US"/>
          </a:p>
        </p:txBody>
      </p:sp>
      <p:sp>
        <p:nvSpPr>
          <p:cNvPr id="6" name="Footer Placeholder 5"/>
          <p:cNvSpPr>
            <a:spLocks noGrp="1"/>
          </p:cNvSpPr>
          <p:nvPr>
            <p:ph type="ftr" sz="quarter" idx="11"/>
          </p:nvPr>
        </p:nvSpPr>
        <p:spPr/>
        <p:txBody>
          <a:bodyPr/>
          <a:lstStyle/>
          <a:p>
            <a:r>
              <a:rPr lang="en-US" smtClean="0"/>
              <a:t>Environmental processing / Fundamental processes in soil, atmospheric &amp; aquatic systems / Chemical and biochemical changes    </a:t>
            </a:r>
            <a:endParaRPr lang="en-US"/>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r-H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7" name="Date Placeholder 6"/>
          <p:cNvSpPr>
            <a:spLocks noGrp="1"/>
          </p:cNvSpPr>
          <p:nvPr>
            <p:ph type="dt" sz="half" idx="10"/>
          </p:nvPr>
        </p:nvSpPr>
        <p:spPr/>
        <p:txBody>
          <a:bodyPr/>
          <a:lstStyle/>
          <a:p>
            <a:fld id="{D81BE61D-351F-4702-888E-55530E5DD07C}" type="datetime1">
              <a:rPr lang="en-US" smtClean="0"/>
              <a:pPr/>
              <a:t>1/13/2013</a:t>
            </a:fld>
            <a:endParaRPr lang="en-US"/>
          </a:p>
        </p:txBody>
      </p:sp>
      <p:sp>
        <p:nvSpPr>
          <p:cNvPr id="8" name="Footer Placeholder 7"/>
          <p:cNvSpPr>
            <a:spLocks noGrp="1"/>
          </p:cNvSpPr>
          <p:nvPr>
            <p:ph type="ftr" sz="quarter" idx="11"/>
          </p:nvPr>
        </p:nvSpPr>
        <p:spPr/>
        <p:txBody>
          <a:bodyPr/>
          <a:lstStyle/>
          <a:p>
            <a:r>
              <a:rPr lang="en-US" smtClean="0"/>
              <a:t>Environmental processing / Fundamental processes in soil, atmospheric &amp; aquatic systems / Chemical and biochemical changes    </a:t>
            </a:r>
            <a:endParaRPr lang="en-US"/>
          </a:p>
        </p:txBody>
      </p:sp>
      <p:sp>
        <p:nvSpPr>
          <p:cNvPr id="9" name="Slide Number Placeholder 8"/>
          <p:cNvSpPr>
            <a:spLocks noGrp="1"/>
          </p:cNvSpPr>
          <p:nvPr>
            <p:ph type="sldNum" sz="quarter" idx="12"/>
          </p:nvPr>
        </p:nvSpPr>
        <p:spPr/>
        <p:txBody>
          <a:bodyPr/>
          <a:lstStyle/>
          <a:p>
            <a:fld id="{0B6F83BC-6D4D-406E-B66A-3F0036CBC3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Date Placeholder 2"/>
          <p:cNvSpPr>
            <a:spLocks noGrp="1"/>
          </p:cNvSpPr>
          <p:nvPr>
            <p:ph type="dt" sz="half" idx="10"/>
          </p:nvPr>
        </p:nvSpPr>
        <p:spPr/>
        <p:txBody>
          <a:bodyPr/>
          <a:lstStyle/>
          <a:p>
            <a:fld id="{9A1F11D9-D318-4129-917C-E0B73F42B75D}" type="datetime1">
              <a:rPr lang="en-US" smtClean="0"/>
              <a:pPr/>
              <a:t>1/13/2013</a:t>
            </a:fld>
            <a:endParaRPr lang="en-US"/>
          </a:p>
        </p:txBody>
      </p:sp>
      <p:sp>
        <p:nvSpPr>
          <p:cNvPr id="4" name="Footer Placeholder 3"/>
          <p:cNvSpPr>
            <a:spLocks noGrp="1"/>
          </p:cNvSpPr>
          <p:nvPr>
            <p:ph type="ftr" sz="quarter" idx="11"/>
          </p:nvPr>
        </p:nvSpPr>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97368C-83F5-44DF-B00D-AD47659BA5A6}" type="datetime1">
              <a:rPr lang="en-US" smtClean="0"/>
              <a:pPr/>
              <a:t>1/13/2013</a:t>
            </a:fld>
            <a:endParaRPr lang="en-US"/>
          </a:p>
        </p:txBody>
      </p:sp>
      <p:sp>
        <p:nvSpPr>
          <p:cNvPr id="3" name="Footer Placeholder 2"/>
          <p:cNvSpPr>
            <a:spLocks noGrp="1"/>
          </p:cNvSpPr>
          <p:nvPr>
            <p:ph type="ftr" sz="quarter" idx="11"/>
          </p:nvPr>
        </p:nvSpPr>
        <p:spPr/>
        <p:txBody>
          <a:bodyPr/>
          <a:lstStyle/>
          <a:p>
            <a:r>
              <a:rPr lang="en-US" smtClean="0"/>
              <a:t>Environmental processing / Fundamental processes in soil, atmospheric &amp; aquatic systems / Chemical and biochemical changes    </a:t>
            </a:r>
            <a:endParaRPr lang="en-US"/>
          </a:p>
        </p:txBody>
      </p:sp>
      <p:sp>
        <p:nvSpPr>
          <p:cNvPr id="4" name="Slide Number Placeholder 3"/>
          <p:cNvSpPr>
            <a:spLocks noGrp="1"/>
          </p:cNvSpPr>
          <p:nvPr>
            <p:ph type="sldNum" sz="quarter" idx="12"/>
          </p:nvPr>
        </p:nvSpPr>
        <p:spPr/>
        <p:txBody>
          <a:bodyPr/>
          <a:lstStyle/>
          <a:p>
            <a:fld id="{0B6F83BC-6D4D-406E-B66A-3F0036CBC3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hr-H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81781F-2721-41AA-90BD-95CE4CD9D03C}" type="datetime1">
              <a:rPr lang="en-US" smtClean="0"/>
              <a:pPr/>
              <a:t>1/13/2013</a:t>
            </a:fld>
            <a:endParaRPr lang="en-US"/>
          </a:p>
        </p:txBody>
      </p:sp>
      <p:sp>
        <p:nvSpPr>
          <p:cNvPr id="6" name="Footer Placeholder 5"/>
          <p:cNvSpPr>
            <a:spLocks noGrp="1"/>
          </p:cNvSpPr>
          <p:nvPr>
            <p:ph type="ftr" sz="quarter" idx="11"/>
          </p:nvPr>
        </p:nvSpPr>
        <p:spPr/>
        <p:txBody>
          <a:bodyPr/>
          <a:lstStyle/>
          <a:p>
            <a:r>
              <a:rPr lang="en-US" smtClean="0"/>
              <a:t>Environmental processing / Fundamental processes in soil, atmospheric &amp; aquatic systems / Chemical and biochemical changes    </a:t>
            </a:r>
            <a:endParaRPr lang="en-US"/>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hr-H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DF658F-DD76-4E92-8B15-056162FB08DD}" type="datetime1">
              <a:rPr lang="en-US" smtClean="0"/>
              <a:pPr/>
              <a:t>1/13/2013</a:t>
            </a:fld>
            <a:endParaRPr lang="en-US"/>
          </a:p>
        </p:txBody>
      </p:sp>
      <p:sp>
        <p:nvSpPr>
          <p:cNvPr id="6" name="Footer Placeholder 5"/>
          <p:cNvSpPr>
            <a:spLocks noGrp="1"/>
          </p:cNvSpPr>
          <p:nvPr>
            <p:ph type="ftr" sz="quarter" idx="11"/>
          </p:nvPr>
        </p:nvSpPr>
        <p:spPr/>
        <p:txBody>
          <a:bodyPr/>
          <a:lstStyle/>
          <a:p>
            <a:r>
              <a:rPr lang="en-US" smtClean="0"/>
              <a:t>Environmental processing / Fundamental processes in soil, atmospheric &amp; aquatic systems / Chemical and biochemical changes    </a:t>
            </a:r>
            <a:endParaRPr lang="en-US"/>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C673DAB0-9A56-4C4A-B074-F9C77DC5D567}" type="datetime1">
              <a:rPr lang="en-US" smtClean="0"/>
              <a:pPr/>
              <a:t>1/13/2013</a:t>
            </a:fld>
            <a:endParaRPr lang="en-US"/>
          </a:p>
        </p:txBody>
      </p:sp>
      <p:sp>
        <p:nvSpPr>
          <p:cNvPr id="5" name="Footer Placeholder 4"/>
          <p:cNvSpPr>
            <a:spLocks noGrp="1"/>
          </p:cNvSpPr>
          <p:nvPr>
            <p:ph type="ftr" sz="quarter" idx="11"/>
          </p:nvPr>
        </p:nvSpPr>
        <p:spPr/>
        <p:txBody>
          <a:bodyPr/>
          <a:lstStyle/>
          <a:p>
            <a:r>
              <a:rPr lang="en-US" smtClean="0"/>
              <a:t>Environmental processing / Fundamental processes in soil, atmospheric &amp; aquatic systems / Chemical and biochemical changes    </a:t>
            </a:r>
            <a:endParaRPr lang="en-US"/>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r-H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9D947418-C3D8-4808-8BF8-79C37A4C83C9}" type="datetime1">
              <a:rPr lang="en-US" smtClean="0"/>
              <a:pPr/>
              <a:t>1/13/2013</a:t>
            </a:fld>
            <a:endParaRPr lang="en-US"/>
          </a:p>
        </p:txBody>
      </p:sp>
      <p:sp>
        <p:nvSpPr>
          <p:cNvPr id="5" name="Footer Placeholder 4"/>
          <p:cNvSpPr>
            <a:spLocks noGrp="1"/>
          </p:cNvSpPr>
          <p:nvPr>
            <p:ph type="ftr" sz="quarter" idx="11"/>
          </p:nvPr>
        </p:nvSpPr>
        <p:spPr/>
        <p:txBody>
          <a:bodyPr/>
          <a:lstStyle/>
          <a:p>
            <a:r>
              <a:rPr lang="en-US" smtClean="0"/>
              <a:t>Environmental processing / Fundamental processes in soil, atmospheric &amp; aquatic systems / Chemical and biochemical changes    </a:t>
            </a:r>
            <a:endParaRPr lang="en-US"/>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hr-H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FCF642-65B3-4334-92EA-7F345D3FF837}" type="datetime1">
              <a:rPr lang="en-US" smtClean="0"/>
              <a:pPr/>
              <a:t>1/13/2013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Environmental processing / Fundamental processes in soil, atmospheric &amp; aquatic systems / Chemical and biochemical changes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F83BC-6D4D-406E-B66A-3F0036CBC391}" type="slidenum">
              <a:rPr lang="en-US" smtClean="0"/>
              <a:pPr/>
              <a:t>‹#›</a:t>
            </a:fld>
            <a:endParaRPr lang="en-US"/>
          </a:p>
        </p:txBody>
      </p:sp>
      <p:pic>
        <p:nvPicPr>
          <p:cNvPr id="7" name="Picture 3" descr="MCHEM Logo FINAL small.jpg"/>
          <p:cNvPicPr>
            <a:picLocks noChangeAspect="1"/>
          </p:cNvPicPr>
          <p:nvPr userDrawn="1"/>
        </p:nvPicPr>
        <p:blipFill>
          <a:blip r:embed="rId13" cstate="print"/>
          <a:srcRect/>
          <a:stretch>
            <a:fillRect/>
          </a:stretch>
        </p:blipFill>
        <p:spPr bwMode="auto">
          <a:xfrm>
            <a:off x="7315199" y="232577"/>
            <a:ext cx="1600201" cy="97999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6.bin"/></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8" Type="http://schemas.openxmlformats.org/officeDocument/2006/relationships/hyperlink" Target="http://www.airimpacts.org/documents/local/aqbook.pdf" TargetMode="External"/><Relationship Id="rId3" Type="http://schemas.openxmlformats.org/officeDocument/2006/relationships/hyperlink" Target="http://www.airclim.org/airAndEnvironment/AE_chp3.htm" TargetMode="External"/><Relationship Id="rId7" Type="http://schemas.openxmlformats.org/officeDocument/2006/relationships/hyperlink" Target="http://www.environment.gov.au/soe/2006/publications/commentaries/atmosphere/glossary.html" TargetMode="External"/><Relationship Id="rId2" Type="http://schemas.openxmlformats.org/officeDocument/2006/relationships/hyperlink" Target="http://www.iaq.dk/index.html" TargetMode="External"/><Relationship Id="rId1" Type="http://schemas.openxmlformats.org/officeDocument/2006/relationships/slideLayout" Target="../slideLayouts/slideLayout7.xml"/><Relationship Id="rId6" Type="http://schemas.openxmlformats.org/officeDocument/2006/relationships/hyperlink" Target="http://www.epa.gov/iaq/voc.html" TargetMode="External"/><Relationship Id="rId5" Type="http://schemas.openxmlformats.org/officeDocument/2006/relationships/hyperlink" Target="http://www.heritage.xtd.pl/pdf/full_czop.pdf" TargetMode="External"/><Relationship Id="rId4" Type="http://schemas.openxmlformats.org/officeDocument/2006/relationships/hyperlink" Target="http://www.epa.gov/region4/airqualitytoolkit/10_Glossaries/US%20NPS%20-%20AirQuality%20Glossary.pdf"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video" Target="file:///D:\Documents\Downloads\Free%20YouTube%20Downloader\Hydrolysis%20of%20dichlorodimethylsilane%20(Expt%203%20Part%201).avi"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video" Target="file:///D:\Documents\Downloads\Free%20YouTube%20Downloader\Hydrolysis%20of%20dichlorodiphenylsilane%20(Expt%203%20Part%202).avi"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video" Target="file:///D:\Documents\Downloads\Free%20YouTube%20Downloader\Redox%20Reactions.avi"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371600"/>
            <a:ext cx="5715000" cy="2209800"/>
          </a:xfrm>
        </p:spPr>
        <p:txBody>
          <a:bodyPr>
            <a:normAutofit fontScale="90000"/>
          </a:bodyPr>
          <a:lstStyle/>
          <a:p>
            <a:pPr lvl="0" algn="ctr"/>
            <a:r>
              <a:rPr lang="en-GB" sz="4900" b="1" dirty="0" smtClean="0">
                <a:solidFill>
                  <a:schemeClr val="accent5"/>
                </a:solidFill>
              </a:rPr>
              <a:t>Chemical and biochemical change</a:t>
            </a:r>
            <a:r>
              <a:rPr lang="hr-HR" sz="4900" b="1" dirty="0" smtClean="0">
                <a:solidFill>
                  <a:schemeClr val="accent5"/>
                </a:solidFill>
              </a:rPr>
              <a:t>s</a:t>
            </a:r>
            <a:r>
              <a:rPr lang="en-GB" sz="4900" b="1" dirty="0" smtClean="0">
                <a:solidFill>
                  <a:schemeClr val="accent5"/>
                </a:solidFill>
              </a:rPr>
              <a:t>  </a:t>
            </a:r>
            <a:r>
              <a:rPr lang="hr-HR" sz="4900" b="1" dirty="0" smtClean="0">
                <a:solidFill>
                  <a:schemeClr val="accent5"/>
                </a:solidFill>
              </a:rPr>
              <a:t/>
            </a:r>
            <a:br>
              <a:rPr lang="hr-HR" sz="4900" b="1" dirty="0" smtClean="0">
                <a:solidFill>
                  <a:schemeClr val="accent5"/>
                </a:solidFill>
              </a:rPr>
            </a:br>
            <a:r>
              <a:rPr lang="hr-HR" sz="4900" b="1" dirty="0" smtClean="0">
                <a:solidFill>
                  <a:schemeClr val="accent5"/>
                </a:solidFill>
              </a:rPr>
              <a:t>2</a:t>
            </a:r>
            <a:r>
              <a:rPr lang="sr-Latn-CS" sz="4900" b="1" dirty="0" smtClean="0">
                <a:solidFill>
                  <a:schemeClr val="accent5"/>
                </a:solidFill>
              </a:rPr>
              <a:t>(iii)</a:t>
            </a:r>
            <a:endParaRPr lang="en-US" dirty="0"/>
          </a:p>
        </p:txBody>
      </p:sp>
      <p:sp>
        <p:nvSpPr>
          <p:cNvPr id="3" name="Subtitle 2"/>
          <p:cNvSpPr>
            <a:spLocks noGrp="1"/>
          </p:cNvSpPr>
          <p:nvPr>
            <p:ph type="subTitle" idx="1"/>
          </p:nvPr>
        </p:nvSpPr>
        <p:spPr>
          <a:xfrm>
            <a:off x="1371600" y="4191000"/>
            <a:ext cx="6400800" cy="2133600"/>
          </a:xfrm>
        </p:spPr>
        <p:txBody>
          <a:bodyPr>
            <a:normAutofit/>
          </a:bodyPr>
          <a:lstStyle/>
          <a:p>
            <a:pPr lvl="1" algn="l"/>
            <a:r>
              <a:rPr lang="sr-Latn-CS" sz="2400" b="1" dirty="0" smtClean="0">
                <a:solidFill>
                  <a:schemeClr val="tx2"/>
                </a:solidFill>
              </a:rPr>
              <a:t>a. </a:t>
            </a:r>
            <a:r>
              <a:rPr lang="en-GB" sz="2400" b="1" dirty="0" smtClean="0">
                <a:solidFill>
                  <a:schemeClr val="tx2"/>
                </a:solidFill>
              </a:rPr>
              <a:t>Hydrolysis</a:t>
            </a:r>
            <a:endParaRPr lang="en-US" dirty="0" smtClean="0">
              <a:solidFill>
                <a:schemeClr val="tx2"/>
              </a:solidFill>
            </a:endParaRPr>
          </a:p>
          <a:p>
            <a:pPr lvl="1" algn="l"/>
            <a:r>
              <a:rPr lang="sr-Latn-CS" sz="2400" b="1" dirty="0" smtClean="0">
                <a:solidFill>
                  <a:schemeClr val="tx2"/>
                </a:solidFill>
              </a:rPr>
              <a:t>b. </a:t>
            </a:r>
            <a:r>
              <a:rPr lang="en-GB" sz="2400" b="1" dirty="0" err="1" smtClean="0">
                <a:solidFill>
                  <a:schemeClr val="tx2"/>
                </a:solidFill>
              </a:rPr>
              <a:t>Redox</a:t>
            </a:r>
            <a:r>
              <a:rPr lang="en-GB" sz="2400" b="1" dirty="0" smtClean="0">
                <a:solidFill>
                  <a:schemeClr val="tx2"/>
                </a:solidFill>
              </a:rPr>
              <a:t> reactions</a:t>
            </a:r>
            <a:endParaRPr lang="en-US" dirty="0" smtClean="0">
              <a:solidFill>
                <a:schemeClr val="tx2"/>
              </a:solidFill>
            </a:endParaRPr>
          </a:p>
          <a:p>
            <a:pPr lvl="1" algn="l"/>
            <a:r>
              <a:rPr lang="sr-Latn-CS" sz="2400" b="1" dirty="0" smtClean="0">
                <a:solidFill>
                  <a:schemeClr val="tx2"/>
                </a:solidFill>
              </a:rPr>
              <a:t>c. </a:t>
            </a:r>
            <a:r>
              <a:rPr lang="en-GB" sz="2400" b="1" dirty="0" smtClean="0">
                <a:solidFill>
                  <a:schemeClr val="tx2"/>
                </a:solidFill>
              </a:rPr>
              <a:t>Photo induced reactions</a:t>
            </a:r>
            <a:endParaRPr lang="en-US" dirty="0" smtClean="0">
              <a:solidFill>
                <a:schemeClr val="tx2"/>
              </a:solidFill>
            </a:endParaRPr>
          </a:p>
          <a:p>
            <a:pPr lvl="1" algn="l"/>
            <a:r>
              <a:rPr lang="sr-Latn-CS" sz="2400" b="1" dirty="0" smtClean="0">
                <a:solidFill>
                  <a:schemeClr val="tx2"/>
                </a:solidFill>
              </a:rPr>
              <a:t>d. </a:t>
            </a:r>
            <a:r>
              <a:rPr lang="en-GB" sz="2400" b="1" dirty="0" smtClean="0">
                <a:solidFill>
                  <a:schemeClr val="tx2"/>
                </a:solidFill>
              </a:rPr>
              <a:t>Transition metal complexes </a:t>
            </a:r>
            <a:endParaRPr lang="en-US" dirty="0" smtClean="0">
              <a:solidFill>
                <a:schemeClr val="tx2"/>
              </a:solidFill>
            </a:endParaRPr>
          </a:p>
          <a:p>
            <a:endParaRPr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3" name="Slide Number Placeholder 2"/>
          <p:cNvSpPr>
            <a:spLocks noGrp="1"/>
          </p:cNvSpPr>
          <p:nvPr>
            <p:ph type="sldNum" sz="quarter" idx="12"/>
          </p:nvPr>
        </p:nvSpPr>
        <p:spPr/>
        <p:txBody>
          <a:bodyPr/>
          <a:lstStyle/>
          <a:p>
            <a:fld id="{0B6F83BC-6D4D-406E-B66A-3F0036CBC391}" type="slidenum">
              <a:rPr lang="en-US" smtClean="0"/>
              <a:pPr/>
              <a:t>2</a:t>
            </a:fld>
            <a:endParaRPr lang="en-US"/>
          </a:p>
        </p:txBody>
      </p:sp>
      <p:sp>
        <p:nvSpPr>
          <p:cNvPr id="4" name="TextBox 3"/>
          <p:cNvSpPr txBox="1"/>
          <p:nvPr/>
        </p:nvSpPr>
        <p:spPr>
          <a:xfrm>
            <a:off x="381000" y="914400"/>
            <a:ext cx="8458200" cy="4216539"/>
          </a:xfrm>
          <a:prstGeom prst="rect">
            <a:avLst/>
          </a:prstGeom>
          <a:noFill/>
        </p:spPr>
        <p:txBody>
          <a:bodyPr wrap="square" rtlCol="0">
            <a:spAutoFit/>
          </a:bodyPr>
          <a:lstStyle/>
          <a:p>
            <a:r>
              <a:rPr lang="hr-HR" sz="3600" dirty="0" smtClean="0"/>
              <a:t>		</a:t>
            </a:r>
            <a:r>
              <a:rPr lang="hr-HR" sz="3600" smtClean="0"/>
              <a:t>	</a:t>
            </a:r>
            <a:r>
              <a:rPr lang="en-US" sz="4400" smtClean="0"/>
              <a:t>Aims</a:t>
            </a:r>
            <a:endParaRPr lang="hr-HR" sz="3600" dirty="0" smtClean="0"/>
          </a:p>
          <a:p>
            <a:endParaRPr lang="hr-HR" sz="2800" dirty="0" smtClean="0"/>
          </a:p>
          <a:p>
            <a:r>
              <a:rPr lang="en-GB" sz="2800" dirty="0" smtClean="0"/>
              <a:t>(</a:t>
            </a:r>
            <a:r>
              <a:rPr lang="en-GB" sz="2800" dirty="0" err="1" smtClean="0"/>
              <a:t>i</a:t>
            </a:r>
            <a:r>
              <a:rPr lang="en-GB" sz="2800" dirty="0" smtClean="0"/>
              <a:t>) to provide overview of main concepts and terminology in chemical and biochemical changes.</a:t>
            </a:r>
            <a:endParaRPr lang="hr-HR" sz="2800" dirty="0" smtClean="0"/>
          </a:p>
          <a:p>
            <a:r>
              <a:rPr lang="en-GB" sz="2800" dirty="0" smtClean="0"/>
              <a:t>(ii) to discuss possible soil, atmospheric and aquatic systems  environmental processes.</a:t>
            </a:r>
            <a:endParaRPr lang="hr-HR" sz="2800" dirty="0" smtClean="0"/>
          </a:p>
          <a:p>
            <a:r>
              <a:rPr lang="en-GB" sz="2800" dirty="0" smtClean="0"/>
              <a:t>(iii) To discusses of bio</a:t>
            </a:r>
            <a:r>
              <a:rPr lang="hr-HR" sz="2800" dirty="0" smtClean="0"/>
              <a:t>-</a:t>
            </a:r>
            <a:r>
              <a:rPr lang="en-GB" sz="2800" dirty="0" err="1" smtClean="0"/>
              <a:t>physico</a:t>
            </a:r>
            <a:r>
              <a:rPr lang="en-GB" sz="2800" dirty="0" smtClean="0"/>
              <a:t>-chemical processes of metals and metalloids in soil, atmospheric and aquatic systems.</a:t>
            </a:r>
            <a:endParaRPr lang="hr-HR" sz="28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3" name="Slide Number Placeholder 2"/>
          <p:cNvSpPr>
            <a:spLocks noGrp="1"/>
          </p:cNvSpPr>
          <p:nvPr>
            <p:ph type="sldNum" sz="quarter" idx="12"/>
          </p:nvPr>
        </p:nvSpPr>
        <p:spPr/>
        <p:txBody>
          <a:bodyPr/>
          <a:lstStyle/>
          <a:p>
            <a:fld id="{0B6F83BC-6D4D-406E-B66A-3F0036CBC391}" type="slidenum">
              <a:rPr lang="en-US" smtClean="0"/>
              <a:pPr/>
              <a:t>3</a:t>
            </a:fld>
            <a:endParaRPr lang="en-US"/>
          </a:p>
        </p:txBody>
      </p:sp>
      <p:sp>
        <p:nvSpPr>
          <p:cNvPr id="4" name="TextBox 3"/>
          <p:cNvSpPr txBox="1"/>
          <p:nvPr/>
        </p:nvSpPr>
        <p:spPr>
          <a:xfrm>
            <a:off x="304800" y="2057400"/>
            <a:ext cx="8458200" cy="1938992"/>
          </a:xfrm>
          <a:prstGeom prst="rect">
            <a:avLst/>
          </a:prstGeom>
          <a:noFill/>
        </p:spPr>
        <p:txBody>
          <a:bodyPr wrap="square" rtlCol="0">
            <a:spAutoFit/>
          </a:bodyPr>
          <a:lstStyle/>
          <a:p>
            <a:endParaRPr lang="hr-HR" sz="3600" dirty="0" smtClean="0"/>
          </a:p>
          <a:p>
            <a:pPr marL="571500" indent="-571500">
              <a:buAutoNum type="romanLcParenBoth"/>
            </a:pPr>
            <a:r>
              <a:rPr lang="en-GB" sz="2800" dirty="0" smtClean="0"/>
              <a:t>students will be able to evaluate </a:t>
            </a:r>
            <a:r>
              <a:rPr lang="hr-HR" sz="2800" dirty="0" smtClean="0"/>
              <a:t>h</a:t>
            </a:r>
            <a:r>
              <a:rPr lang="en-GB" sz="2800" dirty="0" err="1" smtClean="0"/>
              <a:t>ydrolysis</a:t>
            </a:r>
            <a:r>
              <a:rPr lang="en-GB" sz="2800" dirty="0" smtClean="0"/>
              <a:t>,</a:t>
            </a:r>
            <a:r>
              <a:rPr lang="hr-HR" sz="2800" dirty="0" smtClean="0"/>
              <a:t> </a:t>
            </a:r>
            <a:r>
              <a:rPr lang="en-GB" sz="2800" dirty="0" err="1" smtClean="0"/>
              <a:t>redox</a:t>
            </a:r>
            <a:r>
              <a:rPr lang="en-GB" sz="2800" dirty="0" smtClean="0"/>
              <a:t> reactions, photo induced reactions, transition metal complexes and biochemical transformations.  </a:t>
            </a:r>
            <a:endParaRPr lang="hr-HR" sz="2800" dirty="0" smtClean="0"/>
          </a:p>
        </p:txBody>
      </p:sp>
      <p:sp>
        <p:nvSpPr>
          <p:cNvPr id="5" name="Rectangle 4"/>
          <p:cNvSpPr/>
          <p:nvPr/>
        </p:nvSpPr>
        <p:spPr>
          <a:xfrm>
            <a:off x="1828800" y="762000"/>
            <a:ext cx="3962400" cy="769441"/>
          </a:xfrm>
          <a:prstGeom prst="rect">
            <a:avLst/>
          </a:prstGeom>
        </p:spPr>
        <p:txBody>
          <a:bodyPr wrap="square">
            <a:spAutoFit/>
          </a:bodyPr>
          <a:lstStyle/>
          <a:p>
            <a:r>
              <a:rPr lang="en-US" sz="4400" smtClean="0"/>
              <a:t>Outcomes</a:t>
            </a:r>
            <a:endParaRPr lang="en-US" sz="4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3" name="Slide Number Placeholder 2"/>
          <p:cNvSpPr>
            <a:spLocks noGrp="1"/>
          </p:cNvSpPr>
          <p:nvPr>
            <p:ph type="sldNum" sz="quarter" idx="12"/>
          </p:nvPr>
        </p:nvSpPr>
        <p:spPr/>
        <p:txBody>
          <a:bodyPr/>
          <a:lstStyle/>
          <a:p>
            <a:fld id="{0B6F83BC-6D4D-406E-B66A-3F0036CBC391}" type="slidenum">
              <a:rPr lang="en-US" smtClean="0"/>
              <a:pPr/>
              <a:t>4</a:t>
            </a:fld>
            <a:endParaRPr lang="en-US"/>
          </a:p>
        </p:txBody>
      </p:sp>
      <p:sp>
        <p:nvSpPr>
          <p:cNvPr id="4" name="TextBox 3"/>
          <p:cNvSpPr txBox="1"/>
          <p:nvPr/>
        </p:nvSpPr>
        <p:spPr>
          <a:xfrm>
            <a:off x="381000" y="381000"/>
            <a:ext cx="8077200" cy="6093976"/>
          </a:xfrm>
          <a:prstGeom prst="rect">
            <a:avLst/>
          </a:prstGeom>
          <a:noFill/>
        </p:spPr>
        <p:txBody>
          <a:bodyPr wrap="square" rtlCol="0">
            <a:spAutoFit/>
          </a:bodyPr>
          <a:lstStyle/>
          <a:p>
            <a:r>
              <a:rPr lang="hr-HR" sz="3600" dirty="0" smtClean="0"/>
              <a:t>		</a:t>
            </a:r>
            <a:r>
              <a:rPr lang="en-US" sz="3600" dirty="0" smtClean="0"/>
              <a:t>Outcomes:</a:t>
            </a:r>
            <a:endParaRPr lang="hr-HR" sz="3600" dirty="0" smtClean="0"/>
          </a:p>
          <a:p>
            <a:pPr marL="144000" indent="-457200"/>
            <a:r>
              <a:rPr lang="en-GB" sz="2800" dirty="0" smtClean="0"/>
              <a:t>(ii)</a:t>
            </a:r>
            <a:r>
              <a:rPr lang="hr-HR" sz="2800" dirty="0" smtClean="0"/>
              <a:t> S</a:t>
            </a:r>
            <a:r>
              <a:rPr lang="en-GB" sz="2800" dirty="0" err="1" smtClean="0"/>
              <a:t>tudents</a:t>
            </a:r>
            <a:r>
              <a:rPr lang="en-GB" sz="2800" dirty="0" smtClean="0"/>
              <a:t> will be able to determine and discuss about fundamentals of biotic and </a:t>
            </a:r>
            <a:r>
              <a:rPr lang="en-GB" sz="2800" dirty="0" err="1" smtClean="0"/>
              <a:t>abiotic</a:t>
            </a:r>
            <a:r>
              <a:rPr lang="en-GB" sz="2800" dirty="0" smtClean="0"/>
              <a:t> interactions of metals and metalloids with soil components” contain six chapters, which deal with:</a:t>
            </a:r>
            <a:endParaRPr lang="hr-HR" sz="2800" dirty="0" smtClean="0"/>
          </a:p>
          <a:p>
            <a:r>
              <a:rPr lang="en-GB" sz="2200" dirty="0" smtClean="0"/>
              <a:t>           - impact of </a:t>
            </a:r>
            <a:r>
              <a:rPr lang="en-GB" sz="2200" dirty="0" err="1" smtClean="0"/>
              <a:t>physico</a:t>
            </a:r>
            <a:r>
              <a:rPr lang="en-GB" sz="2200" dirty="0" smtClean="0"/>
              <a:t>-chemical-biological interactions on metals and metalloid transformations in soils;</a:t>
            </a:r>
            <a:endParaRPr lang="hr-HR" sz="2200" dirty="0" smtClean="0"/>
          </a:p>
          <a:p>
            <a:r>
              <a:rPr lang="en-GB" sz="2200" dirty="0" smtClean="0"/>
              <a:t>           - transformation and mobilization of metals, metalloids and </a:t>
            </a:r>
            <a:r>
              <a:rPr lang="en-GB" sz="2200" dirty="0" err="1" smtClean="0"/>
              <a:t>radionuclides</a:t>
            </a:r>
            <a:r>
              <a:rPr lang="en-GB" sz="2200" dirty="0" smtClean="0"/>
              <a:t> by microorganisms;</a:t>
            </a:r>
            <a:endParaRPr lang="hr-HR" sz="2200" dirty="0" smtClean="0"/>
          </a:p>
          <a:p>
            <a:r>
              <a:rPr lang="en-GB" sz="2200" dirty="0" smtClean="0"/>
              <a:t>           - kinetics and mechanisms of sorption/desorption in soils;</a:t>
            </a:r>
            <a:endParaRPr lang="hr-HR" sz="2200" dirty="0" smtClean="0"/>
          </a:p>
          <a:p>
            <a:r>
              <a:rPr lang="en-GB" sz="2200" dirty="0" smtClean="0"/>
              <a:t>           - spectroscopic techniques for studying metal-</a:t>
            </a:r>
            <a:r>
              <a:rPr lang="en-GB" sz="2200" dirty="0" err="1" smtClean="0"/>
              <a:t>humic</a:t>
            </a:r>
            <a:r>
              <a:rPr lang="en-GB" sz="2200" dirty="0" smtClean="0"/>
              <a:t> complexes in soil;</a:t>
            </a:r>
            <a:endParaRPr lang="hr-HR" sz="2200" dirty="0" smtClean="0"/>
          </a:p>
          <a:p>
            <a:r>
              <a:rPr lang="en-GB" sz="2200" dirty="0" smtClean="0"/>
              <a:t>           - factors affecting the sorption-desorption of trace elements in soil;</a:t>
            </a:r>
            <a:endParaRPr lang="hr-HR" sz="2200" dirty="0" smtClean="0"/>
          </a:p>
          <a:p>
            <a:r>
              <a:rPr lang="en-GB" sz="2200" dirty="0" smtClean="0"/>
              <a:t>           - modelling adsorption of metals and metalloids by soil components.</a:t>
            </a:r>
            <a:endParaRPr lang="hr-HR" sz="22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3" name="Slide Number Placeholder 2"/>
          <p:cNvSpPr>
            <a:spLocks noGrp="1"/>
          </p:cNvSpPr>
          <p:nvPr>
            <p:ph type="sldNum" sz="quarter" idx="12"/>
          </p:nvPr>
        </p:nvSpPr>
        <p:spPr/>
        <p:txBody>
          <a:bodyPr/>
          <a:lstStyle/>
          <a:p>
            <a:fld id="{0B6F83BC-6D4D-406E-B66A-3F0036CBC391}" type="slidenum">
              <a:rPr lang="en-US" smtClean="0"/>
              <a:pPr/>
              <a:t>5</a:t>
            </a:fld>
            <a:endParaRPr lang="en-US"/>
          </a:p>
        </p:txBody>
      </p:sp>
      <p:sp>
        <p:nvSpPr>
          <p:cNvPr id="4" name="TextBox 3"/>
          <p:cNvSpPr txBox="1"/>
          <p:nvPr/>
        </p:nvSpPr>
        <p:spPr>
          <a:xfrm>
            <a:off x="381000" y="914400"/>
            <a:ext cx="8458200" cy="4524315"/>
          </a:xfrm>
          <a:prstGeom prst="rect">
            <a:avLst/>
          </a:prstGeom>
          <a:noFill/>
        </p:spPr>
        <p:txBody>
          <a:bodyPr wrap="square" rtlCol="0">
            <a:spAutoFit/>
          </a:bodyPr>
          <a:lstStyle/>
          <a:p>
            <a:r>
              <a:rPr lang="hr-HR" sz="3600" dirty="0" smtClean="0"/>
              <a:t>		</a:t>
            </a:r>
            <a:r>
              <a:rPr lang="en-US" sz="3600" dirty="0" smtClean="0"/>
              <a:t>Outcomes:</a:t>
            </a:r>
            <a:endParaRPr lang="hr-HR" sz="3600" dirty="0" smtClean="0"/>
          </a:p>
          <a:p>
            <a:endParaRPr lang="hr-HR" sz="2800" dirty="0" smtClean="0"/>
          </a:p>
          <a:p>
            <a:pPr marL="468000" indent="-457200"/>
            <a:r>
              <a:rPr lang="en-GB" sz="2800" dirty="0" smtClean="0"/>
              <a:t> (</a:t>
            </a:r>
            <a:r>
              <a:rPr lang="en-GB" sz="2800" dirty="0" err="1" smtClean="0"/>
              <a:t>i</a:t>
            </a:r>
            <a:r>
              <a:rPr lang="hr-HR" sz="2800" dirty="0" smtClean="0"/>
              <a:t>i</a:t>
            </a:r>
            <a:r>
              <a:rPr lang="en-GB" sz="2800" dirty="0" err="1" smtClean="0"/>
              <a:t>i</a:t>
            </a:r>
            <a:r>
              <a:rPr lang="en-GB" sz="2800" dirty="0" smtClean="0"/>
              <a:t>) </a:t>
            </a:r>
            <a:r>
              <a:rPr lang="hr-HR" sz="2800" dirty="0" smtClean="0"/>
              <a:t>S</a:t>
            </a:r>
            <a:r>
              <a:rPr lang="en-GB" sz="2800" dirty="0" err="1" smtClean="0"/>
              <a:t>tudents</a:t>
            </a:r>
            <a:r>
              <a:rPr lang="en-GB" sz="2800" dirty="0" smtClean="0"/>
              <a:t> will be able to predict possible environmental </a:t>
            </a:r>
            <a:r>
              <a:rPr lang="en-GB" sz="2800" dirty="0" err="1" smtClean="0"/>
              <a:t>behavior</a:t>
            </a:r>
            <a:r>
              <a:rPr lang="en-GB" sz="2800" dirty="0" smtClean="0"/>
              <a:t> of charged species due to clay/organic matter content of surface</a:t>
            </a:r>
            <a:r>
              <a:rPr lang="hr-HR" sz="2800" dirty="0" smtClean="0"/>
              <a:t>.</a:t>
            </a:r>
            <a:r>
              <a:rPr lang="en-GB" sz="2800" dirty="0" smtClean="0"/>
              <a:t> Knowledge on the mechanisms and assessment of P-induced </a:t>
            </a:r>
            <a:r>
              <a:rPr lang="en-GB" sz="2800" dirty="0" err="1" smtClean="0"/>
              <a:t>Pb</a:t>
            </a:r>
            <a:r>
              <a:rPr lang="en-GB" sz="2800" dirty="0" smtClean="0"/>
              <a:t> immobilization in situ and water. Students will b</a:t>
            </a:r>
            <a:r>
              <a:rPr lang="hr-HR" sz="2800" dirty="0" smtClean="0"/>
              <a:t>e</a:t>
            </a:r>
            <a:r>
              <a:rPr lang="en-GB" sz="2800" dirty="0" smtClean="0"/>
              <a:t> able to predict possible </a:t>
            </a:r>
            <a:r>
              <a:rPr lang="hr-HR" sz="2800" dirty="0" smtClean="0"/>
              <a:t>ways </a:t>
            </a:r>
            <a:r>
              <a:rPr lang="en-GB" sz="2800" dirty="0" smtClean="0"/>
              <a:t>of monitoring the process and </a:t>
            </a:r>
            <a:r>
              <a:rPr lang="hr-HR" sz="2800" dirty="0" smtClean="0"/>
              <a:t>to </a:t>
            </a:r>
            <a:r>
              <a:rPr lang="en-GB" sz="2800" dirty="0" smtClean="0"/>
              <a:t>assess the mechanisms of reactions in the soil, air and water.</a:t>
            </a:r>
            <a:endParaRPr lang="hr-HR" sz="28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274638"/>
            <a:ext cx="6400800" cy="1143000"/>
          </a:xfrm>
        </p:spPr>
        <p:txBody>
          <a:bodyPr>
            <a:normAutofit fontScale="90000"/>
          </a:bodyPr>
          <a:lstStyle/>
          <a:p>
            <a:r>
              <a:rPr lang="sr-Latn-CS" b="1" dirty="0" smtClean="0"/>
              <a:t> </a:t>
            </a:r>
            <a:r>
              <a:rPr lang="en-GB" b="1" dirty="0" smtClean="0"/>
              <a:t>Chemical </a:t>
            </a:r>
            <a:r>
              <a:rPr lang="en-GB" b="1" dirty="0"/>
              <a:t>and biochemical changes</a:t>
            </a:r>
            <a:endParaRPr lang="en-US" dirty="0"/>
          </a:p>
        </p:txBody>
      </p:sp>
      <p:sp>
        <p:nvSpPr>
          <p:cNvPr id="6" name="Content Placeholder 5"/>
          <p:cNvSpPr>
            <a:spLocks noGrp="1"/>
          </p:cNvSpPr>
          <p:nvPr>
            <p:ph idx="1"/>
          </p:nvPr>
        </p:nvSpPr>
        <p:spPr>
          <a:xfrm>
            <a:off x="457200" y="1447800"/>
            <a:ext cx="8229600" cy="5638800"/>
          </a:xfrm>
        </p:spPr>
        <p:txBody>
          <a:bodyPr>
            <a:normAutofit fontScale="77500" lnSpcReduction="20000"/>
          </a:bodyPr>
          <a:lstStyle/>
          <a:p>
            <a:r>
              <a:rPr lang="en-GB" smtClean="0">
                <a:latin typeface="Calibri (Headings)"/>
              </a:rPr>
              <a:t>A chemical change is a phenomenon quite different from a physical change. If liquid water boils or freezes (both of which are examples of a physical change resulting from physical processes), it is still water. Physical changes do not affect the internal composition of an item or items; a chemical change, on the other hand, occurs when the actual composition changes—that is, when one substance is transformed into another. Chemical change requires a chemical reaction, a process whereby the chemical properties of a substance are altered by a rearrangement of atoms.</a:t>
            </a:r>
            <a:endParaRPr lang="en-US" smtClean="0">
              <a:latin typeface="Calibri (Headings)"/>
            </a:endParaRPr>
          </a:p>
          <a:p>
            <a:r>
              <a:rPr lang="en-GB" smtClean="0">
                <a:latin typeface="Calibri (Headings)"/>
              </a:rPr>
              <a:t>Biogeochemical processes from soils affect the fate behaviour and bioavailability of metals and metalloids in soils.</a:t>
            </a:r>
            <a:r>
              <a:rPr lang="en-US" smtClean="0"/>
              <a:t> Read more:</a:t>
            </a:r>
            <a:endParaRPr lang="sr-Latn-CS" smtClean="0"/>
          </a:p>
          <a:p>
            <a:r>
              <a:rPr lang="en-US" smtClean="0"/>
              <a:t>Read more:</a:t>
            </a:r>
            <a:r>
              <a:rPr lang="en-US" dirty="0" smtClean="0"/>
              <a:t> </a:t>
            </a:r>
            <a:r>
              <a:rPr lang="en-US" sz="2300" dirty="0" smtClean="0"/>
              <a:t>http://www.answers.com/topic/nitrogen-cycle#ixzz1lci9t1yE</a:t>
            </a:r>
            <a:r>
              <a:rPr lang="hr-HR" sz="2300" dirty="0" smtClean="0"/>
              <a:t> </a:t>
            </a:r>
            <a:endParaRPr lang="en-US" sz="2300" dirty="0">
              <a:latin typeface="Calibri (Headings)"/>
            </a:endParaRPr>
          </a:p>
          <a:p>
            <a:endParaRPr lang="en-US" dirty="0"/>
          </a:p>
        </p:txBody>
      </p:sp>
      <p:sp>
        <p:nvSpPr>
          <p:cNvPr id="8" name="Footer Placeholder 7"/>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1600200" y="370299"/>
            <a:ext cx="5410200" cy="5821470"/>
          </a:xfrm>
          <a:prstGeom prst="rect">
            <a:avLst/>
          </a:prstGeom>
          <a:noFill/>
          <a:ln w="9525">
            <a:noFill/>
            <a:miter lim="800000"/>
            <a:headEnd/>
            <a:tailEnd/>
          </a:ln>
          <a:effectLst/>
        </p:spPr>
      </p:pic>
      <p:sp>
        <p:nvSpPr>
          <p:cNvPr id="4" name="Footer Placeholder 3"/>
          <p:cNvSpPr>
            <a:spLocks noGrp="1"/>
          </p:cNvSpPr>
          <p:nvPr>
            <p:ph type="ftr" sz="quarter" idx="11"/>
          </p:nvPr>
        </p:nvSpPr>
        <p:spPr>
          <a:xfrm>
            <a:off x="0" y="632460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19800" y="1676400"/>
            <a:ext cx="3124200" cy="4343400"/>
          </a:xfrm>
        </p:spPr>
        <p:txBody>
          <a:bodyPr>
            <a:normAutofit fontScale="90000"/>
          </a:bodyPr>
          <a:lstStyle/>
          <a:p>
            <a:r>
              <a:rPr lang="hr-HR" sz="2200" dirty="0" smtClean="0"/>
              <a:t/>
            </a:r>
            <a:br>
              <a:rPr lang="hr-HR" sz="2200" dirty="0" smtClean="0"/>
            </a:br>
            <a:r>
              <a:rPr lang="en-US" sz="2200" dirty="0" smtClean="0"/>
              <a:t>Schematic </a:t>
            </a:r>
            <a:r>
              <a:rPr lang="en-US" sz="2200" dirty="0"/>
              <a:t>representation of the flow of nitrogen through the environment. The importance of bacteria in the cycle is immediately recognized as being a key element in the cycle, providing different forms of nitrogen compounds </a:t>
            </a:r>
            <a:r>
              <a:rPr lang="en-US" sz="2200" dirty="0" err="1" smtClean="0"/>
              <a:t>assimi</a:t>
            </a:r>
            <a:r>
              <a:rPr lang="hr-HR" sz="2200" dirty="0" smtClean="0"/>
              <a:t>l</a:t>
            </a:r>
            <a:r>
              <a:rPr lang="en-US" sz="2200" dirty="0" err="1" smtClean="0"/>
              <a:t>lable</a:t>
            </a:r>
            <a:r>
              <a:rPr lang="en-US" sz="2200" dirty="0" smtClean="0"/>
              <a:t> </a:t>
            </a:r>
            <a:r>
              <a:rPr lang="en-US" sz="2200" dirty="0"/>
              <a:t>by higher organisms.</a:t>
            </a:r>
            <a:r>
              <a:rPr lang="en-US" dirty="0"/>
              <a:t/>
            </a:r>
            <a:br>
              <a:rPr lang="en-US" dirty="0"/>
            </a:b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304800" y="1447800"/>
            <a:ext cx="5410200" cy="4044124"/>
          </a:xfrm>
          <a:prstGeom prst="rect">
            <a:avLst/>
          </a:prstGeom>
          <a:noFill/>
          <a:ln w="9525">
            <a:noFill/>
            <a:miter lim="800000"/>
            <a:headEnd/>
            <a:tailEnd/>
          </a:ln>
          <a:effectLst/>
        </p:spPr>
      </p:pic>
      <p:sp>
        <p:nvSpPr>
          <p:cNvPr id="6" name="Footer Placeholder 5"/>
          <p:cNvSpPr>
            <a:spLocks noGrp="1"/>
          </p:cNvSpPr>
          <p:nvPr>
            <p:ph type="ftr" sz="quarter" idx="11"/>
          </p:nvPr>
        </p:nvSpPr>
        <p:spPr>
          <a:xfrm>
            <a:off x="15240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8</a:t>
            </a:fld>
            <a:endParaRPr lang="en-US"/>
          </a:p>
        </p:txBody>
      </p:sp>
      <p:sp>
        <p:nvSpPr>
          <p:cNvPr id="2051" name="Rectangle 3"/>
          <p:cNvSpPr>
            <a:spLocks noChangeArrowheads="1"/>
          </p:cNvSpPr>
          <p:nvPr/>
        </p:nvSpPr>
        <p:spPr bwMode="auto">
          <a:xfrm>
            <a:off x="304800" y="5562600"/>
            <a:ext cx="51054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http://www.answers.com/topic/nitrogen-cycle#ixzz1lci9t1yE</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52600" y="5410200"/>
            <a:ext cx="5562600" cy="457200"/>
          </a:xfrm>
        </p:spPr>
        <p:txBody>
          <a:bodyPr>
            <a:normAutofit/>
          </a:bodyPr>
          <a:lstStyle/>
          <a:p>
            <a:r>
              <a:rPr lang="en-US" sz="1800" dirty="0"/>
              <a:t>A schematic </a:t>
            </a:r>
            <a:r>
              <a:rPr lang="en-US" sz="1800" dirty="0" smtClean="0"/>
              <a:t>present</a:t>
            </a:r>
            <a:r>
              <a:rPr lang="hr-HR" sz="1800" dirty="0" smtClean="0"/>
              <a:t>at</a:t>
            </a:r>
            <a:r>
              <a:rPr lang="en-US" sz="1800" dirty="0" err="1" smtClean="0"/>
              <a:t>i</a:t>
            </a:r>
            <a:r>
              <a:rPr lang="hr-HR" sz="1800" dirty="0" smtClean="0"/>
              <a:t>o</a:t>
            </a:r>
            <a:r>
              <a:rPr lang="en-US" sz="1800" dirty="0" smtClean="0"/>
              <a:t>n</a:t>
            </a:r>
            <a:r>
              <a:rPr lang="hr-HR" sz="1800" dirty="0" smtClean="0"/>
              <a:t> of</a:t>
            </a:r>
            <a:r>
              <a:rPr lang="en-US" sz="1800" dirty="0" smtClean="0"/>
              <a:t> </a:t>
            </a:r>
            <a:r>
              <a:rPr lang="en-US" sz="1800" dirty="0"/>
              <a:t>the Marine Nitrogen Cycle</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381000" y="1177424"/>
            <a:ext cx="8153400" cy="4232776"/>
          </a:xfrm>
          <a:prstGeom prst="rect">
            <a:avLst/>
          </a:prstGeom>
          <a:noFill/>
          <a:ln w="9525">
            <a:noFill/>
            <a:miter lim="800000"/>
            <a:headEnd/>
            <a:tailEnd/>
          </a:ln>
          <a:effectLst/>
        </p:spPr>
      </p:pic>
      <p:sp>
        <p:nvSpPr>
          <p:cNvPr id="6" name="Footer Placeholder 5"/>
          <p:cNvSpPr>
            <a:spLocks noGrp="1"/>
          </p:cNvSpPr>
          <p:nvPr>
            <p:ph type="ftr" sz="quarter" idx="11"/>
          </p:nvPr>
        </p:nvSpPr>
        <p:spPr>
          <a:xfrm>
            <a:off x="15240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9</a:t>
            </a:fld>
            <a:endParaRPr lang="en-US"/>
          </a:p>
        </p:txBody>
      </p:sp>
      <p:sp>
        <p:nvSpPr>
          <p:cNvPr id="3075" name="Rectangle 3"/>
          <p:cNvSpPr>
            <a:spLocks noChangeArrowheads="1"/>
          </p:cNvSpPr>
          <p:nvPr/>
        </p:nvSpPr>
        <p:spPr bwMode="auto">
          <a:xfrm>
            <a:off x="2209800" y="5791200"/>
            <a:ext cx="4464812"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i="0" u="none" strike="noStrike" cap="none" normalizeH="0" baseline="0" smtClean="0">
                <a:ln>
                  <a:noFill/>
                </a:ln>
                <a:solidFill>
                  <a:schemeClr val="tx1"/>
                </a:solidFill>
                <a:effectLst/>
                <a:latin typeface="Calibri" pitchFamily="34" charset="0"/>
                <a:ea typeface="Times New Roman" pitchFamily="18" charset="0"/>
                <a:cs typeface="Calibri" pitchFamily="34" charset="0"/>
              </a:rPr>
              <a:t>h</a:t>
            </a:r>
            <a:r>
              <a:rPr kumimoji="0" lang="en-GB" sz="1000" b="0" i="0" u="none" strike="noStrike" cap="none" normalizeH="0" baseline="0" smtClean="0">
                <a:ln>
                  <a:noFill/>
                </a:ln>
                <a:solidFill>
                  <a:schemeClr val="tx1"/>
                </a:solidFill>
                <a:effectLst/>
                <a:latin typeface="Calibri" pitchFamily="34" charset="0"/>
                <a:ea typeface="Times New Roman" pitchFamily="18" charset="0"/>
                <a:cs typeface="Calibri" pitchFamily="34" charset="0"/>
              </a:rPr>
              <a:t>ttp://</a:t>
            </a:r>
            <a:r>
              <a:rPr kumimoji="0" lang="en-GB" sz="1400" b="0" i="0" u="none" strike="noStrike" cap="none" normalizeH="0" baseline="0" smtClean="0">
                <a:ln>
                  <a:noFill/>
                </a:ln>
                <a:solidFill>
                  <a:schemeClr val="tx1"/>
                </a:solidFill>
                <a:effectLst/>
                <a:latin typeface="Calibri" pitchFamily="34" charset="0"/>
                <a:ea typeface="Times New Roman" pitchFamily="18" charset="0"/>
                <a:cs typeface="Calibri" pitchFamily="34" charset="0"/>
              </a:rPr>
              <a:t>www.answers.com/topic/nitrogen-cycle#ixzz1lci9t1yE</a:t>
            </a:r>
            <a:endParaRPr kumimoji="0" lang="en-GB" sz="14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609600"/>
            <a:ext cx="6400800" cy="457200"/>
          </a:xfrm>
        </p:spPr>
        <p:txBody>
          <a:bodyPr>
            <a:noAutofit/>
          </a:bodyPr>
          <a:lstStyle/>
          <a:p>
            <a:pPr lvl="1" algn="ctr" rtl="0">
              <a:spcBef>
                <a:spcPct val="0"/>
              </a:spcBef>
            </a:pPr>
            <a:r>
              <a:rPr lang="sr-Latn-CS" sz="4000" b="1" dirty="0" smtClean="0">
                <a:solidFill>
                  <a:schemeClr val="tx1"/>
                </a:solidFill>
              </a:rPr>
              <a:t>a. </a:t>
            </a:r>
            <a:r>
              <a:rPr lang="en-GB" sz="4000" b="1" dirty="0" smtClean="0">
                <a:solidFill>
                  <a:schemeClr val="tx1"/>
                </a:solidFill>
              </a:rPr>
              <a:t>Hydrolysis</a:t>
            </a:r>
            <a:endParaRPr lang="en-US" sz="6000" dirty="0"/>
          </a:p>
        </p:txBody>
      </p:sp>
      <p:sp>
        <p:nvSpPr>
          <p:cNvPr id="6" name="Content Placeholder 5"/>
          <p:cNvSpPr>
            <a:spLocks noGrp="1"/>
          </p:cNvSpPr>
          <p:nvPr>
            <p:ph idx="1"/>
          </p:nvPr>
        </p:nvSpPr>
        <p:spPr>
          <a:xfrm>
            <a:off x="304800" y="1600200"/>
            <a:ext cx="8610600" cy="4800600"/>
          </a:xfrm>
        </p:spPr>
        <p:txBody>
          <a:bodyPr>
            <a:noAutofit/>
          </a:bodyPr>
          <a:lstStyle/>
          <a:p>
            <a:r>
              <a:rPr lang="en-US" sz="2600" b="1" dirty="0">
                <a:latin typeface="Calibri (Headings)"/>
              </a:rPr>
              <a:t>Chemical </a:t>
            </a:r>
            <a:r>
              <a:rPr lang="en-US" sz="2600" b="1" dirty="0" smtClean="0">
                <a:latin typeface="Calibri (Headings)"/>
              </a:rPr>
              <a:t>reaction</a:t>
            </a:r>
            <a:r>
              <a:rPr lang="sr-Latn-CS" sz="2600" b="1" dirty="0" smtClean="0">
                <a:latin typeface="Calibri (Headings)"/>
              </a:rPr>
              <a:t> </a:t>
            </a:r>
            <a:r>
              <a:rPr lang="en-US" sz="2600" dirty="0" smtClean="0">
                <a:latin typeface="Calibri (Headings)"/>
              </a:rPr>
              <a:t>in </a:t>
            </a:r>
            <a:r>
              <a:rPr lang="en-US" sz="2600" dirty="0">
                <a:latin typeface="Calibri (Headings)"/>
              </a:rPr>
              <a:t>which water (H</a:t>
            </a:r>
            <a:r>
              <a:rPr lang="en-US" sz="2600" baseline="-25000" dirty="0">
                <a:latin typeface="Calibri (Headings)"/>
              </a:rPr>
              <a:t>2</a:t>
            </a:r>
            <a:r>
              <a:rPr lang="en-US" sz="2600" dirty="0">
                <a:latin typeface="Calibri (Headings)"/>
              </a:rPr>
              <a:t>O or HOH) and another reactant exchange functional groups to form two products, one </a:t>
            </a:r>
            <a:r>
              <a:rPr lang="hr-HR" sz="2600" dirty="0" smtClean="0">
                <a:latin typeface="Calibri (Headings)"/>
              </a:rPr>
              <a:t>takes</a:t>
            </a:r>
            <a:r>
              <a:rPr lang="en-US" sz="2600" dirty="0" smtClean="0">
                <a:latin typeface="Calibri (Headings)"/>
              </a:rPr>
              <a:t> </a:t>
            </a:r>
            <a:r>
              <a:rPr lang="en-US" sz="2600" dirty="0">
                <a:latin typeface="Calibri (Headings)"/>
              </a:rPr>
              <a:t>the H and the </a:t>
            </a:r>
            <a:r>
              <a:rPr lang="en-US" sz="2600" dirty="0" smtClean="0">
                <a:latin typeface="Calibri (Headings)"/>
              </a:rPr>
              <a:t>other</a:t>
            </a:r>
            <a:r>
              <a:rPr lang="hr-HR" sz="2600" dirty="0" smtClean="0">
                <a:latin typeface="Calibri (Headings)"/>
              </a:rPr>
              <a:t> one,</a:t>
            </a:r>
            <a:r>
              <a:rPr lang="en-US" sz="2600" dirty="0" smtClean="0">
                <a:latin typeface="Calibri (Headings)"/>
              </a:rPr>
              <a:t> </a:t>
            </a:r>
            <a:r>
              <a:rPr lang="en-US" sz="2600" dirty="0">
                <a:latin typeface="Calibri (Headings)"/>
              </a:rPr>
              <a:t>the OH. </a:t>
            </a:r>
            <a:endParaRPr lang="hr-HR" sz="2600" dirty="0" smtClean="0">
              <a:latin typeface="Calibri (Headings)"/>
            </a:endParaRPr>
          </a:p>
          <a:p>
            <a:r>
              <a:rPr lang="sr-Latn-CS" sz="2600" smtClean="0">
                <a:latin typeface="Calibri (Headings)"/>
              </a:rPr>
              <a:t>F</a:t>
            </a:r>
            <a:r>
              <a:rPr lang="en-US" sz="2600" smtClean="0">
                <a:latin typeface="Calibri (Headings)"/>
              </a:rPr>
              <a:t>or </a:t>
            </a:r>
            <a:r>
              <a:rPr lang="en-US" sz="2600" dirty="0">
                <a:latin typeface="Calibri (Headings)"/>
              </a:rPr>
              <a:t>example, an ester can be hydrolyzed to form </a:t>
            </a:r>
            <a:r>
              <a:rPr lang="en-US" sz="2600" dirty="0" smtClean="0">
                <a:latin typeface="Calibri (Headings)"/>
              </a:rPr>
              <a:t>a</a:t>
            </a:r>
            <a:r>
              <a:rPr lang="hr-HR" sz="2600" dirty="0" smtClean="0">
                <a:latin typeface="Calibri (Headings)"/>
              </a:rPr>
              <a:t> </a:t>
            </a:r>
            <a:r>
              <a:rPr lang="en-US" sz="2600" dirty="0" smtClean="0">
                <a:latin typeface="Calibri (Headings)"/>
              </a:rPr>
              <a:t>carboxylic </a:t>
            </a:r>
            <a:r>
              <a:rPr lang="en-US" sz="2600" dirty="0">
                <a:latin typeface="Calibri (Headings)"/>
              </a:rPr>
              <a:t>acid and an </a:t>
            </a:r>
            <a:r>
              <a:rPr lang="en-US" sz="2600">
                <a:latin typeface="Calibri (Headings)"/>
              </a:rPr>
              <a:t>alcohol</a:t>
            </a:r>
            <a:r>
              <a:rPr lang="en-US" sz="2600" smtClean="0">
                <a:latin typeface="Calibri (Headings)"/>
              </a:rPr>
              <a:t>.</a:t>
            </a:r>
            <a:endParaRPr lang="sr-Latn-CS" sz="2600" smtClean="0">
              <a:latin typeface="Calibri (Headings)"/>
            </a:endParaRPr>
          </a:p>
          <a:p>
            <a:r>
              <a:rPr lang="sr-Latn-CS" sz="2600" smtClean="0">
                <a:latin typeface="Calibri (Headings)"/>
              </a:rPr>
              <a:t>I</a:t>
            </a:r>
            <a:r>
              <a:rPr lang="en-US" sz="2800" smtClean="0">
                <a:latin typeface="Calibri (Headings)"/>
              </a:rPr>
              <a:t>n most hydrolyses involving organic compounds, the other reactants and products are neutral;</a:t>
            </a:r>
            <a:endParaRPr lang="hr-HR" sz="2800" smtClean="0">
              <a:latin typeface="Calibri (Headings)"/>
            </a:endParaRPr>
          </a:p>
          <a:p>
            <a:pPr>
              <a:buNone/>
            </a:pPr>
            <a:r>
              <a:rPr lang="sr-Latn-CS" sz="2800" smtClean="0">
                <a:latin typeface="Calibri (Headings)"/>
              </a:rPr>
              <a:t>    </a:t>
            </a:r>
            <a:r>
              <a:rPr lang="en-US" sz="2800" smtClean="0">
                <a:latin typeface="Calibri (Headings)"/>
              </a:rPr>
              <a:t>Such reactions are often accelerated by enzymes (as in much</a:t>
            </a:r>
            <a:r>
              <a:rPr lang="hr-HR" sz="2800" smtClean="0">
                <a:latin typeface="Calibri (Headings)"/>
              </a:rPr>
              <a:t> </a:t>
            </a:r>
            <a:r>
              <a:rPr lang="en-US" sz="2800" smtClean="0">
                <a:latin typeface="Calibri (Headings)"/>
              </a:rPr>
              <a:t>of</a:t>
            </a:r>
            <a:r>
              <a:rPr lang="hr-HR" sz="2800" smtClean="0">
                <a:latin typeface="Calibri (Headings)"/>
              </a:rPr>
              <a:t> </a:t>
            </a:r>
            <a:r>
              <a:rPr lang="en-US" sz="2800" smtClean="0">
                <a:latin typeface="Calibri (Headings)"/>
              </a:rPr>
              <a:t>digestion</a:t>
            </a:r>
            <a:r>
              <a:rPr lang="hr-HR" sz="2800" smtClean="0">
                <a:latin typeface="Calibri (Headings)"/>
              </a:rPr>
              <a:t> </a:t>
            </a:r>
            <a:r>
              <a:rPr lang="en-US" sz="2800" smtClean="0">
                <a:latin typeface="Calibri (Headings)"/>
              </a:rPr>
              <a:t>and metabolism in general) or other catalysts.</a:t>
            </a:r>
            <a:endParaRPr lang="hr-HR" sz="2800" smtClean="0"/>
          </a:p>
          <a:p>
            <a:endParaRPr lang="en-US" sz="2600">
              <a:latin typeface="Calibri (Headings)"/>
            </a:endParaRPr>
          </a:p>
        </p:txBody>
      </p:sp>
      <p:sp>
        <p:nvSpPr>
          <p:cNvPr id="8" name="Footer Placeholder 7"/>
          <p:cNvSpPr>
            <a:spLocks noGrp="1"/>
          </p:cNvSpPr>
          <p:nvPr>
            <p:ph type="ftr" sz="quarter" idx="11"/>
          </p:nvPr>
        </p:nvSpPr>
        <p:spPr>
          <a:xfrm>
            <a:off x="2286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219200"/>
            <a:ext cx="8229600" cy="4648200"/>
          </a:xfrm>
        </p:spPr>
        <p:txBody>
          <a:bodyPr>
            <a:normAutofit fontScale="92500"/>
          </a:bodyPr>
          <a:lstStyle/>
          <a:p>
            <a:pPr>
              <a:buNone/>
            </a:pPr>
            <a:r>
              <a:rPr lang="en-US" sz="3600" b="1" dirty="0">
                <a:latin typeface="Calibri (Headings)"/>
              </a:rPr>
              <a:t>Hydrolysis is the name for a </a:t>
            </a:r>
            <a:r>
              <a:rPr lang="hr-HR" sz="3600" b="1" dirty="0" smtClean="0">
                <a:latin typeface="Calibri (Headings)"/>
              </a:rPr>
              <a:t>reaction in which </a:t>
            </a:r>
            <a:r>
              <a:rPr lang="en-US" sz="3600" b="1" dirty="0" smtClean="0">
                <a:latin typeface="Calibri (Headings)"/>
              </a:rPr>
              <a:t>substance </a:t>
            </a:r>
            <a:r>
              <a:rPr lang="en-US" sz="3600" b="1" dirty="0">
                <a:latin typeface="Calibri (Headings)"/>
              </a:rPr>
              <a:t>chemically </a:t>
            </a:r>
            <a:r>
              <a:rPr lang="en-US" sz="3600" b="1" dirty="0" smtClean="0">
                <a:latin typeface="Calibri (Headings)"/>
              </a:rPr>
              <a:t>react</a:t>
            </a:r>
            <a:r>
              <a:rPr lang="hr-HR" sz="3600" b="1" dirty="0" smtClean="0">
                <a:latin typeface="Calibri (Headings)"/>
              </a:rPr>
              <a:t>s</a:t>
            </a:r>
            <a:r>
              <a:rPr lang="en-US" sz="3600" b="1" dirty="0" smtClean="0">
                <a:latin typeface="Calibri (Headings)"/>
              </a:rPr>
              <a:t> </a:t>
            </a:r>
            <a:r>
              <a:rPr lang="en-US" sz="3600" b="1" dirty="0">
                <a:latin typeface="Calibri (Headings)"/>
              </a:rPr>
              <a:t>with water. </a:t>
            </a:r>
            <a:endParaRPr lang="hr-HR" sz="3600" b="1" dirty="0" smtClean="0">
              <a:latin typeface="Calibri (Headings)"/>
            </a:endParaRPr>
          </a:p>
          <a:p>
            <a:pPr>
              <a:buNone/>
            </a:pPr>
            <a:endParaRPr lang="hr-HR" sz="3600" b="1" dirty="0" smtClean="0">
              <a:latin typeface="Calibri (Headings)"/>
            </a:endParaRPr>
          </a:p>
          <a:p>
            <a:pPr>
              <a:buNone/>
            </a:pPr>
            <a:r>
              <a:rPr lang="en-US" sz="3600" dirty="0" smtClean="0">
                <a:latin typeface="Calibri (Headings)"/>
              </a:rPr>
              <a:t>Hydrolysis </a:t>
            </a:r>
            <a:r>
              <a:rPr lang="en-US" sz="3600" dirty="0">
                <a:latin typeface="Calibri (Headings)"/>
              </a:rPr>
              <a:t>should be distinguished from </a:t>
            </a:r>
            <a:r>
              <a:rPr lang="en-US" sz="3600" dirty="0" err="1">
                <a:latin typeface="Calibri (Headings)"/>
              </a:rPr>
              <a:t>solvation</a:t>
            </a:r>
            <a:r>
              <a:rPr lang="en-US" sz="3600" dirty="0">
                <a:latin typeface="Calibri (Headings)"/>
              </a:rPr>
              <a:t>, which is the process of water molecules associating themselves with individual solute molecules or ions.</a:t>
            </a:r>
          </a:p>
          <a:p>
            <a:pPr>
              <a:buNone/>
            </a:pPr>
            <a:endParaRPr lang="en-US" sz="3100" dirty="0"/>
          </a:p>
        </p:txBody>
      </p:sp>
      <p:sp>
        <p:nvSpPr>
          <p:cNvPr id="4" name="Footer Placeholder 3"/>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86800" cy="5334000"/>
          </a:xfrm>
        </p:spPr>
        <p:txBody>
          <a:bodyPr>
            <a:noAutofit/>
          </a:bodyPr>
          <a:lstStyle/>
          <a:p>
            <a:r>
              <a:rPr lang="en-US" sz="2400" b="1" dirty="0">
                <a:latin typeface="Calibri (Headings)"/>
              </a:rPr>
              <a:t>I. Salts of Weak </a:t>
            </a:r>
            <a:r>
              <a:rPr lang="en-US" sz="2400" b="1" dirty="0" smtClean="0">
                <a:latin typeface="Calibri (Headings)"/>
              </a:rPr>
              <a:t>Acids</a:t>
            </a:r>
            <a:endParaRPr lang="hr-HR" sz="2400" b="1" dirty="0" smtClean="0">
              <a:latin typeface="Calibri (Headings)"/>
            </a:endParaRPr>
          </a:p>
          <a:p>
            <a:pPr>
              <a:buNone/>
            </a:pPr>
            <a:endParaRPr lang="en-US" sz="2400" dirty="0">
              <a:latin typeface="Calibri (Headings)"/>
            </a:endParaRPr>
          </a:p>
          <a:p>
            <a:pPr>
              <a:buNone/>
            </a:pPr>
            <a:r>
              <a:rPr lang="en-US" sz="2400" dirty="0">
                <a:latin typeface="Calibri (Headings)"/>
              </a:rPr>
              <a:t>In general, all salts of weak acids behave the same, therefore we can use a generic salt to represent all salts of weak </a:t>
            </a:r>
            <a:r>
              <a:rPr lang="en-US" sz="2400" dirty="0" smtClean="0">
                <a:latin typeface="Calibri (Headings)"/>
              </a:rPr>
              <a:t>acids</a:t>
            </a:r>
            <a:r>
              <a:rPr lang="hr-HR" sz="2400" dirty="0" smtClean="0">
                <a:latin typeface="Calibri (Headings)"/>
              </a:rPr>
              <a:t>.</a:t>
            </a:r>
          </a:p>
          <a:p>
            <a:pPr>
              <a:buNone/>
            </a:pPr>
            <a:r>
              <a:rPr lang="en-US" sz="2400" dirty="0" smtClean="0">
                <a:latin typeface="Calibri (Headings)"/>
              </a:rPr>
              <a:t>Let </a:t>
            </a:r>
            <a:r>
              <a:rPr lang="en-US" sz="2400" dirty="0" err="1">
                <a:latin typeface="Calibri (Headings)"/>
              </a:rPr>
              <a:t>NaA</a:t>
            </a:r>
            <a:r>
              <a:rPr lang="en-US" sz="2400" dirty="0">
                <a:latin typeface="Calibri (Headings)"/>
              </a:rPr>
              <a:t> be a generic salt of a weak acid and A¯ its anion. Here are two specific examples of salts of weak acids</a:t>
            </a:r>
            <a:r>
              <a:rPr lang="en-US" sz="2400" dirty="0" smtClean="0">
                <a:latin typeface="Calibri (Headings)"/>
              </a:rPr>
              <a:t>:</a:t>
            </a:r>
            <a:endParaRPr lang="sr-Latn-CS" sz="2400" dirty="0" smtClean="0">
              <a:latin typeface="Calibri (Headings)"/>
            </a:endParaRPr>
          </a:p>
          <a:p>
            <a:endParaRPr lang="sr-Latn-CS" sz="2400" dirty="0" smtClean="0">
              <a:latin typeface="Calibri (Headings)"/>
            </a:endParaRPr>
          </a:p>
          <a:p>
            <a:endParaRPr lang="sr-Latn-CS" sz="2400" dirty="0" smtClean="0">
              <a:latin typeface="Calibri (Headings)"/>
            </a:endParaRPr>
          </a:p>
          <a:p>
            <a:endParaRPr lang="sr-Latn-CS" sz="2400" dirty="0">
              <a:latin typeface="Calibri (Headings)"/>
            </a:endParaRPr>
          </a:p>
          <a:p>
            <a:pPr>
              <a:buNone/>
            </a:pPr>
            <a:endParaRPr lang="en-US" sz="2400" dirty="0">
              <a:latin typeface="Calibri (Headings)"/>
            </a:endParaRPr>
          </a:p>
          <a:p>
            <a:endParaRPr lang="en-US" sz="2400" dirty="0"/>
          </a:p>
        </p:txBody>
      </p:sp>
      <p:sp>
        <p:nvSpPr>
          <p:cNvPr id="6" name="Footer Placeholder 5"/>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12</a:t>
            </a:fld>
            <a:endParaRPr lang="en-US"/>
          </a:p>
        </p:txBody>
      </p:sp>
      <p:graphicFrame>
        <p:nvGraphicFramePr>
          <p:cNvPr id="5" name="Table 4"/>
          <p:cNvGraphicFramePr>
            <a:graphicFrameLocks noGrp="1"/>
          </p:cNvGraphicFramePr>
          <p:nvPr/>
        </p:nvGraphicFramePr>
        <p:xfrm>
          <a:off x="457200" y="4038600"/>
          <a:ext cx="8305800" cy="2286000"/>
        </p:xfrm>
        <a:graphic>
          <a:graphicData uri="http://schemas.openxmlformats.org/drawingml/2006/table">
            <a:tbl>
              <a:tblPr firstRow="1" bandRow="1">
                <a:tableStyleId>{2D5ABB26-0587-4C30-8999-92F81FD0307C}</a:tableStyleId>
              </a:tblPr>
              <a:tblGrid>
                <a:gridCol w="2768600"/>
                <a:gridCol w="1753446"/>
                <a:gridCol w="3783754"/>
              </a:tblGrid>
              <a:tr h="609600">
                <a:tc>
                  <a:txBody>
                    <a:bodyPr/>
                    <a:lstStyle/>
                    <a:p>
                      <a:pPr algn="l"/>
                      <a:r>
                        <a:rPr lang="en-US" sz="2400" kern="1200" dirty="0" smtClean="0">
                          <a:solidFill>
                            <a:schemeClr val="tx1"/>
                          </a:solidFill>
                          <a:latin typeface="+mn-lt"/>
                          <a:ea typeface="+mn-ea"/>
                          <a:cs typeface="+mn-cs"/>
                        </a:rPr>
                        <a:t>Substance</a:t>
                      </a:r>
                      <a:endParaRPr lang="en-US" sz="2400" dirty="0"/>
                    </a:p>
                  </a:txBody>
                  <a:tcPr anchor="ctr"/>
                </a:tc>
                <a:tc>
                  <a:txBody>
                    <a:bodyPr/>
                    <a:lstStyle/>
                    <a:p>
                      <a:pPr algn="l"/>
                      <a:r>
                        <a:rPr lang="en-US" sz="2400" kern="1200" dirty="0" smtClean="0">
                          <a:solidFill>
                            <a:schemeClr val="tx1"/>
                          </a:solidFill>
                          <a:latin typeface="+mn-lt"/>
                          <a:ea typeface="+mn-ea"/>
                          <a:cs typeface="+mn-cs"/>
                        </a:rPr>
                        <a:t>Formula</a:t>
                      </a:r>
                      <a:endParaRPr lang="en-US" sz="2400" dirty="0"/>
                    </a:p>
                  </a:txBody>
                  <a:tcPr anchor="ctr"/>
                </a:tc>
                <a:tc>
                  <a:txBody>
                    <a:bodyPr/>
                    <a:lstStyle/>
                    <a:p>
                      <a:pPr algn="l">
                        <a:lnSpc>
                          <a:spcPct val="115000"/>
                        </a:lnSpc>
                        <a:spcAft>
                          <a:spcPts val="0"/>
                        </a:spcAft>
                      </a:pPr>
                      <a:r>
                        <a:rPr lang="en-US" sz="2400" dirty="0">
                          <a:latin typeface="+mn-lt"/>
                          <a:ea typeface="Times New Roman"/>
                          <a:cs typeface="Times New Roman"/>
                        </a:rPr>
                        <a:t>The anion portion (A¯)</a:t>
                      </a:r>
                      <a:endParaRPr lang="en-US" sz="2400" dirty="0">
                        <a:latin typeface="+mn-lt"/>
                        <a:ea typeface="Calibri"/>
                        <a:cs typeface="Times New Roman"/>
                      </a:endParaRPr>
                    </a:p>
                  </a:txBody>
                  <a:tcPr marL="9525" marR="9525" marT="9525" marB="9525" anchor="ctr"/>
                </a:tc>
              </a:tr>
              <a:tr h="609600">
                <a:tc>
                  <a:txBody>
                    <a:bodyPr/>
                    <a:lstStyle/>
                    <a:p>
                      <a:pPr algn="l"/>
                      <a:r>
                        <a:rPr lang="en-US" sz="2400" kern="1200" smtClean="0">
                          <a:solidFill>
                            <a:schemeClr val="tx1"/>
                          </a:solidFill>
                          <a:latin typeface="+mn-lt"/>
                          <a:ea typeface="+mn-ea"/>
                          <a:cs typeface="+mn-cs"/>
                        </a:rPr>
                        <a:t>sodium acetate</a:t>
                      </a:r>
                      <a:endParaRPr lang="en-US" sz="2400"/>
                    </a:p>
                  </a:txBody>
                  <a:tcPr anchor="ctr"/>
                </a:tc>
                <a:tc>
                  <a:txBody>
                    <a:bodyPr/>
                    <a:lstStyle/>
                    <a:p>
                      <a:pPr algn="l"/>
                      <a:r>
                        <a:rPr lang="en-US" sz="2400" kern="1200" dirty="0" smtClean="0">
                          <a:solidFill>
                            <a:schemeClr val="tx1"/>
                          </a:solidFill>
                          <a:latin typeface="+mn-lt"/>
                          <a:ea typeface="+mn-ea"/>
                          <a:cs typeface="+mn-cs"/>
                        </a:rPr>
                        <a:t>NaC</a:t>
                      </a:r>
                      <a:r>
                        <a:rPr lang="en-US" sz="2400" kern="1200" baseline="-25000" dirty="0" smtClean="0">
                          <a:solidFill>
                            <a:schemeClr val="tx1"/>
                          </a:solidFill>
                          <a:latin typeface="+mn-lt"/>
                          <a:ea typeface="+mn-ea"/>
                          <a:cs typeface="+mn-cs"/>
                        </a:rPr>
                        <a:t>2</a:t>
                      </a:r>
                      <a:r>
                        <a:rPr lang="en-US" sz="2400" kern="1200" dirty="0" smtClean="0">
                          <a:solidFill>
                            <a:schemeClr val="tx1"/>
                          </a:solidFill>
                          <a:latin typeface="+mn-lt"/>
                          <a:ea typeface="+mn-ea"/>
                          <a:cs typeface="+mn-cs"/>
                        </a:rPr>
                        <a:t>H</a:t>
                      </a:r>
                      <a:r>
                        <a:rPr lang="en-US" sz="2400" kern="1200" baseline="-25000" dirty="0" smtClean="0">
                          <a:solidFill>
                            <a:schemeClr val="tx1"/>
                          </a:solidFill>
                          <a:latin typeface="+mn-lt"/>
                          <a:ea typeface="+mn-ea"/>
                          <a:cs typeface="+mn-cs"/>
                        </a:rPr>
                        <a:t>3</a:t>
                      </a:r>
                      <a:r>
                        <a:rPr lang="en-US" sz="2400" kern="1200" dirty="0" smtClean="0">
                          <a:solidFill>
                            <a:schemeClr val="tx1"/>
                          </a:solidFill>
                          <a:latin typeface="+mn-lt"/>
                          <a:ea typeface="+mn-ea"/>
                          <a:cs typeface="+mn-cs"/>
                        </a:rPr>
                        <a:t>O</a:t>
                      </a:r>
                      <a:r>
                        <a:rPr lang="en-US" sz="2400" kern="1200" baseline="-25000" dirty="0" smtClean="0">
                          <a:solidFill>
                            <a:schemeClr val="tx1"/>
                          </a:solidFill>
                          <a:latin typeface="+mn-lt"/>
                          <a:ea typeface="+mn-ea"/>
                          <a:cs typeface="+mn-cs"/>
                        </a:rPr>
                        <a:t>2</a:t>
                      </a:r>
                      <a:endParaRPr lang="en-US" sz="2400" dirty="0"/>
                    </a:p>
                  </a:txBody>
                  <a:tcPr anchor="ctr"/>
                </a:tc>
                <a:tc>
                  <a:txBody>
                    <a:bodyPr/>
                    <a:lstStyle/>
                    <a:p>
                      <a:pPr algn="l"/>
                      <a:r>
                        <a:rPr lang="en-US" sz="2400" kern="1200" dirty="0" smtClean="0">
                          <a:solidFill>
                            <a:schemeClr val="tx1"/>
                          </a:solidFill>
                          <a:latin typeface="+mn-lt"/>
                          <a:ea typeface="+mn-ea"/>
                          <a:cs typeface="+mn-cs"/>
                        </a:rPr>
                        <a:t>C</a:t>
                      </a:r>
                      <a:r>
                        <a:rPr lang="en-US" sz="2400" kern="1200" baseline="-25000" dirty="0" smtClean="0">
                          <a:solidFill>
                            <a:schemeClr val="tx1"/>
                          </a:solidFill>
                          <a:latin typeface="+mn-lt"/>
                          <a:ea typeface="+mn-ea"/>
                          <a:cs typeface="+mn-cs"/>
                        </a:rPr>
                        <a:t>2</a:t>
                      </a:r>
                      <a:r>
                        <a:rPr lang="en-US" sz="2400" kern="1200" dirty="0" smtClean="0">
                          <a:solidFill>
                            <a:schemeClr val="tx1"/>
                          </a:solidFill>
                          <a:latin typeface="+mn-lt"/>
                          <a:ea typeface="+mn-ea"/>
                          <a:cs typeface="+mn-cs"/>
                        </a:rPr>
                        <a:t>H</a:t>
                      </a:r>
                      <a:r>
                        <a:rPr lang="en-US" sz="2400" kern="1200" baseline="-25000" dirty="0" smtClean="0">
                          <a:solidFill>
                            <a:schemeClr val="tx1"/>
                          </a:solidFill>
                          <a:latin typeface="+mn-lt"/>
                          <a:ea typeface="+mn-ea"/>
                          <a:cs typeface="+mn-cs"/>
                        </a:rPr>
                        <a:t>3</a:t>
                      </a:r>
                      <a:r>
                        <a:rPr lang="en-US" sz="2400" kern="1200" dirty="0" smtClean="0">
                          <a:solidFill>
                            <a:schemeClr val="tx1"/>
                          </a:solidFill>
                          <a:latin typeface="+mn-lt"/>
                          <a:ea typeface="+mn-ea"/>
                          <a:cs typeface="+mn-cs"/>
                        </a:rPr>
                        <a:t>O</a:t>
                      </a:r>
                      <a:r>
                        <a:rPr lang="en-US" sz="2400" kern="1200" baseline="-25000" dirty="0" smtClean="0">
                          <a:solidFill>
                            <a:schemeClr val="tx1"/>
                          </a:solidFill>
                          <a:latin typeface="+mn-lt"/>
                          <a:ea typeface="+mn-ea"/>
                          <a:cs typeface="+mn-cs"/>
                        </a:rPr>
                        <a:t>2</a:t>
                      </a:r>
                      <a:r>
                        <a:rPr lang="en-US" sz="2400" kern="1200" dirty="0" smtClean="0">
                          <a:solidFill>
                            <a:schemeClr val="tx1"/>
                          </a:solidFill>
                          <a:latin typeface="+mn-lt"/>
                          <a:ea typeface="+mn-ea"/>
                          <a:cs typeface="+mn-cs"/>
                        </a:rPr>
                        <a:t>¯</a:t>
                      </a:r>
                      <a:endParaRPr lang="en-US" sz="2400" dirty="0"/>
                    </a:p>
                  </a:txBody>
                  <a:tcPr anchor="ctr"/>
                </a:tc>
              </a:tr>
              <a:tr h="1066800">
                <a:tc>
                  <a:txBody>
                    <a:bodyPr/>
                    <a:lstStyle/>
                    <a:p>
                      <a:pPr algn="l"/>
                      <a:r>
                        <a:rPr lang="en-US" sz="2400" kern="1200" dirty="0" smtClean="0">
                          <a:solidFill>
                            <a:schemeClr val="tx1"/>
                          </a:solidFill>
                          <a:latin typeface="+mn-lt"/>
                          <a:ea typeface="+mn-ea"/>
                          <a:cs typeface="+mn-cs"/>
                        </a:rPr>
                        <a:t>sodium benzoate</a:t>
                      </a:r>
                      <a:endParaRPr lang="en-US" sz="2400" dirty="0"/>
                    </a:p>
                  </a:txBody>
                  <a:tcPr anchor="ctr"/>
                </a:tc>
                <a:tc>
                  <a:txBody>
                    <a:bodyPr/>
                    <a:lstStyle/>
                    <a:p>
                      <a:pPr algn="l"/>
                      <a:r>
                        <a:rPr lang="en-US" sz="2400" kern="1200" dirty="0" smtClean="0">
                          <a:solidFill>
                            <a:schemeClr val="tx1"/>
                          </a:solidFill>
                          <a:latin typeface="+mn-lt"/>
                          <a:ea typeface="+mn-ea"/>
                          <a:cs typeface="+mn-cs"/>
                        </a:rPr>
                        <a:t>C</a:t>
                      </a:r>
                      <a:r>
                        <a:rPr lang="en-US" sz="2400" kern="1200" baseline="-25000" dirty="0" smtClean="0">
                          <a:solidFill>
                            <a:schemeClr val="tx1"/>
                          </a:solidFill>
                          <a:latin typeface="+mn-lt"/>
                          <a:ea typeface="+mn-ea"/>
                          <a:cs typeface="+mn-cs"/>
                        </a:rPr>
                        <a:t>6</a:t>
                      </a:r>
                      <a:r>
                        <a:rPr lang="en-US" sz="2400" kern="1200" dirty="0" smtClean="0">
                          <a:solidFill>
                            <a:schemeClr val="tx1"/>
                          </a:solidFill>
                          <a:latin typeface="+mn-lt"/>
                          <a:ea typeface="+mn-ea"/>
                          <a:cs typeface="+mn-cs"/>
                        </a:rPr>
                        <a:t>H</a:t>
                      </a:r>
                      <a:r>
                        <a:rPr lang="en-US" sz="2400" kern="1200" baseline="-25000" dirty="0" smtClean="0">
                          <a:solidFill>
                            <a:schemeClr val="tx1"/>
                          </a:solidFill>
                          <a:latin typeface="+mn-lt"/>
                          <a:ea typeface="+mn-ea"/>
                          <a:cs typeface="+mn-cs"/>
                        </a:rPr>
                        <a:t>5</a:t>
                      </a:r>
                      <a:r>
                        <a:rPr lang="en-US" sz="2400" kern="1200" dirty="0" smtClean="0">
                          <a:solidFill>
                            <a:schemeClr val="tx1"/>
                          </a:solidFill>
                          <a:latin typeface="+mn-lt"/>
                          <a:ea typeface="+mn-ea"/>
                          <a:cs typeface="+mn-cs"/>
                        </a:rPr>
                        <a:t>COONa</a:t>
                      </a:r>
                      <a:endParaRPr lang="en-US" sz="2400" dirty="0"/>
                    </a:p>
                  </a:txBody>
                  <a:tcPr anchor="ctr"/>
                </a:tc>
                <a:tc>
                  <a:txBody>
                    <a:bodyPr/>
                    <a:lstStyle/>
                    <a:p>
                      <a:pPr algn="l"/>
                      <a:r>
                        <a:rPr lang="en-US" sz="2400" kern="1200" dirty="0" smtClean="0">
                          <a:solidFill>
                            <a:schemeClr val="tx1"/>
                          </a:solidFill>
                          <a:latin typeface="+mn-lt"/>
                          <a:ea typeface="+mn-ea"/>
                          <a:cs typeface="+mn-cs"/>
                        </a:rPr>
                        <a:t>C</a:t>
                      </a:r>
                      <a:r>
                        <a:rPr lang="en-US" sz="2400" kern="1200" baseline="-25000" dirty="0" smtClean="0">
                          <a:solidFill>
                            <a:schemeClr val="tx1"/>
                          </a:solidFill>
                          <a:latin typeface="+mn-lt"/>
                          <a:ea typeface="+mn-ea"/>
                          <a:cs typeface="+mn-cs"/>
                        </a:rPr>
                        <a:t>6</a:t>
                      </a:r>
                      <a:r>
                        <a:rPr lang="en-US" sz="2400" kern="1200" dirty="0" smtClean="0">
                          <a:solidFill>
                            <a:schemeClr val="tx1"/>
                          </a:solidFill>
                          <a:latin typeface="+mn-lt"/>
                          <a:ea typeface="+mn-ea"/>
                          <a:cs typeface="+mn-cs"/>
                        </a:rPr>
                        <a:t>H</a:t>
                      </a:r>
                      <a:r>
                        <a:rPr lang="en-US" sz="2400" kern="1200" baseline="-25000" dirty="0" smtClean="0">
                          <a:solidFill>
                            <a:schemeClr val="tx1"/>
                          </a:solidFill>
                          <a:latin typeface="+mn-lt"/>
                          <a:ea typeface="+mn-ea"/>
                          <a:cs typeface="+mn-cs"/>
                        </a:rPr>
                        <a:t>5</a:t>
                      </a:r>
                      <a:r>
                        <a:rPr lang="en-US" sz="2400" kern="1200" dirty="0" smtClean="0">
                          <a:solidFill>
                            <a:schemeClr val="tx1"/>
                          </a:solidFill>
                          <a:latin typeface="+mn-lt"/>
                          <a:ea typeface="+mn-ea"/>
                          <a:cs typeface="+mn-cs"/>
                        </a:rPr>
                        <a:t>COO¯</a:t>
                      </a:r>
                      <a:endParaRPr lang="en-US" sz="2400" dirty="0"/>
                    </a:p>
                  </a:txBody>
                  <a:tcPr anchor="ct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1219200"/>
            <a:ext cx="8229600" cy="4922520"/>
          </a:xfrm>
        </p:spPr>
        <p:txBody>
          <a:bodyPr>
            <a:normAutofit fontScale="85000" lnSpcReduction="10000"/>
          </a:bodyPr>
          <a:lstStyle/>
          <a:p>
            <a:r>
              <a:rPr lang="en-US" dirty="0" smtClean="0">
                <a:latin typeface="Calibri (Headings)"/>
              </a:rPr>
              <a:t>The </a:t>
            </a:r>
            <a:r>
              <a:rPr lang="en-US" dirty="0">
                <a:latin typeface="Calibri (Headings)"/>
              </a:rPr>
              <a:t>generic chemical reaction (in net ionic form) for hydrolysis may be </a:t>
            </a:r>
            <a:r>
              <a:rPr lang="en-US" smtClean="0">
                <a:latin typeface="Calibri (Headings)"/>
              </a:rPr>
              <a:t>written:</a:t>
            </a:r>
          </a:p>
          <a:p>
            <a:pPr>
              <a:buNone/>
            </a:pPr>
            <a:r>
              <a:rPr lang="sr-Latn-CS" smtClean="0">
                <a:latin typeface="Calibri (Headings)"/>
              </a:rPr>
              <a:t>    </a:t>
            </a:r>
            <a:r>
              <a:rPr lang="sr-Latn-CS" dirty="0" smtClean="0">
                <a:latin typeface="Calibri (Headings)"/>
              </a:rPr>
              <a:t>	</a:t>
            </a:r>
            <a:r>
              <a:rPr lang="en-US" dirty="0" smtClean="0">
                <a:latin typeface="Calibri (Headings)"/>
              </a:rPr>
              <a:t>A</a:t>
            </a:r>
            <a:r>
              <a:rPr lang="en-US" dirty="0">
                <a:latin typeface="Calibri (Headings)"/>
              </a:rPr>
              <a:t>¯ + H</a:t>
            </a:r>
            <a:r>
              <a:rPr lang="en-US" baseline="-25000" dirty="0">
                <a:latin typeface="Calibri (Headings)"/>
              </a:rPr>
              <a:t>2</a:t>
            </a:r>
            <a:r>
              <a:rPr lang="en-US" dirty="0">
                <a:latin typeface="Calibri (Headings)"/>
              </a:rPr>
              <a:t>O </a:t>
            </a:r>
            <a:r>
              <a:rPr lang="en-US" dirty="0" smtClean="0">
                <a:latin typeface="Calibri (Headings)"/>
                <a:sym typeface="Symbol"/>
              </a:rPr>
              <a:t></a:t>
            </a:r>
            <a:r>
              <a:rPr lang="en-US" dirty="0" smtClean="0">
                <a:latin typeface="Calibri (Headings)"/>
              </a:rPr>
              <a:t> </a:t>
            </a:r>
            <a:r>
              <a:rPr lang="en-US" dirty="0">
                <a:latin typeface="Calibri (Headings)"/>
              </a:rPr>
              <a:t>HA + </a:t>
            </a:r>
            <a:r>
              <a:rPr lang="en-US">
                <a:latin typeface="Calibri (Headings)"/>
              </a:rPr>
              <a:t>OH</a:t>
            </a:r>
            <a:r>
              <a:rPr lang="en-US" smtClean="0">
                <a:latin typeface="Calibri (Headings)"/>
              </a:rPr>
              <a:t>¯</a:t>
            </a:r>
            <a:endParaRPr lang="hr-HR" dirty="0" smtClean="0">
              <a:latin typeface="Calibri (Headings)"/>
            </a:endParaRPr>
          </a:p>
          <a:p>
            <a:pPr>
              <a:buNone/>
            </a:pPr>
            <a:r>
              <a:rPr lang="sr-Latn-CS" smtClean="0">
                <a:latin typeface="Calibri (Headings)"/>
              </a:rPr>
              <a:t>    </a:t>
            </a:r>
            <a:r>
              <a:rPr lang="en-US" smtClean="0">
                <a:latin typeface="Calibri (Headings)"/>
              </a:rPr>
              <a:t>This </a:t>
            </a:r>
            <a:r>
              <a:rPr lang="en-US" dirty="0">
                <a:latin typeface="Calibri (Headings)"/>
              </a:rPr>
              <a:t>reaction is of a salt of a weak acid (NOT the acid) undergoing </a:t>
            </a:r>
            <a:r>
              <a:rPr lang="en-US" dirty="0" smtClean="0">
                <a:latin typeface="Calibri (Headings)"/>
              </a:rPr>
              <a:t>hydrolysis</a:t>
            </a:r>
            <a:r>
              <a:rPr lang="hr-HR" dirty="0" smtClean="0">
                <a:latin typeface="Calibri (Headings)"/>
              </a:rPr>
              <a:t>.</a:t>
            </a:r>
          </a:p>
          <a:p>
            <a:pPr>
              <a:buNone/>
            </a:pPr>
            <a:r>
              <a:rPr lang="sr-Latn-CS" smtClean="0">
                <a:latin typeface="Calibri (Headings)"/>
              </a:rPr>
              <a:t>    </a:t>
            </a:r>
            <a:r>
              <a:rPr lang="en-US" smtClean="0">
                <a:latin typeface="Calibri (Headings)"/>
              </a:rPr>
              <a:t>The </a:t>
            </a:r>
            <a:r>
              <a:rPr lang="en-US" dirty="0">
                <a:latin typeface="Calibri (Headings)"/>
              </a:rPr>
              <a:t>salt is </a:t>
            </a:r>
            <a:r>
              <a:rPr lang="en-US" dirty="0" err="1" smtClean="0">
                <a:latin typeface="Calibri (Headings)"/>
              </a:rPr>
              <a:t>NaA</a:t>
            </a:r>
            <a:r>
              <a:rPr lang="hr-HR" dirty="0" smtClean="0">
                <a:latin typeface="Calibri (Headings)"/>
              </a:rPr>
              <a:t>,</a:t>
            </a:r>
            <a:r>
              <a:rPr lang="en-US" dirty="0" smtClean="0">
                <a:latin typeface="Calibri (Headings)"/>
              </a:rPr>
              <a:t> </a:t>
            </a:r>
            <a:r>
              <a:rPr lang="en-US" dirty="0">
                <a:latin typeface="Calibri (Headings)"/>
              </a:rPr>
              <a:t>and it </a:t>
            </a:r>
            <a:r>
              <a:rPr lang="en-US" dirty="0" smtClean="0">
                <a:latin typeface="Calibri (Headings)"/>
              </a:rPr>
              <a:t>react</a:t>
            </a:r>
            <a:r>
              <a:rPr lang="hr-HR" dirty="0" smtClean="0">
                <a:latin typeface="Calibri (Headings)"/>
              </a:rPr>
              <a:t>s</a:t>
            </a:r>
            <a:r>
              <a:rPr lang="en-US" dirty="0" smtClean="0">
                <a:latin typeface="Calibri (Headings)"/>
              </a:rPr>
              <a:t> </a:t>
            </a:r>
            <a:r>
              <a:rPr lang="en-US" dirty="0">
                <a:latin typeface="Calibri (Headings)"/>
              </a:rPr>
              <a:t>with the water. Keep in mind that the acid (</a:t>
            </a:r>
            <a:r>
              <a:rPr lang="en-US" dirty="0" smtClean="0">
                <a:latin typeface="Calibri (Headings)"/>
              </a:rPr>
              <a:t>HA) </a:t>
            </a:r>
            <a:r>
              <a:rPr lang="en-US" dirty="0">
                <a:latin typeface="Calibri (Headings)"/>
              </a:rPr>
              <a:t>does not undergo hydrolysis, the </a:t>
            </a:r>
            <a:r>
              <a:rPr lang="en-US" dirty="0" smtClean="0">
                <a:latin typeface="Calibri (Headings)"/>
              </a:rPr>
              <a:t>salt</a:t>
            </a:r>
            <a:r>
              <a:rPr lang="hr-HR" dirty="0" smtClean="0">
                <a:latin typeface="Calibri (Headings)"/>
              </a:rPr>
              <a:t>’s ion(s)</a:t>
            </a:r>
            <a:r>
              <a:rPr lang="en-US" dirty="0" smtClean="0">
                <a:latin typeface="Calibri (Headings)"/>
              </a:rPr>
              <a:t> do</a:t>
            </a:r>
            <a:r>
              <a:rPr lang="hr-HR" dirty="0" smtClean="0">
                <a:latin typeface="Calibri (Headings)"/>
              </a:rPr>
              <a:t>(</a:t>
            </a:r>
            <a:r>
              <a:rPr lang="en-US" err="1" smtClean="0">
                <a:latin typeface="Calibri (Headings)"/>
              </a:rPr>
              <a:t>es</a:t>
            </a:r>
            <a:r>
              <a:rPr lang="hr-HR" smtClean="0">
                <a:latin typeface="Calibri (Headings)"/>
              </a:rPr>
              <a:t>)</a:t>
            </a:r>
            <a:r>
              <a:rPr lang="en-US" smtClean="0">
                <a:latin typeface="Calibri (Headings)"/>
              </a:rPr>
              <a:t>.</a:t>
            </a:r>
            <a:endParaRPr lang="sr-Latn-CS" smtClean="0">
              <a:latin typeface="Calibri (Headings)"/>
            </a:endParaRPr>
          </a:p>
          <a:p>
            <a:pPr>
              <a:buNone/>
            </a:pPr>
            <a:r>
              <a:rPr lang="sr-Latn-CS" smtClean="0">
                <a:latin typeface="Calibri (Headings)"/>
              </a:rPr>
              <a:t>    </a:t>
            </a:r>
            <a:r>
              <a:rPr lang="en-US" smtClean="0">
                <a:latin typeface="Calibri (Headings)"/>
              </a:rPr>
              <a:t>By the way, the potassium ion, K</a:t>
            </a:r>
            <a:r>
              <a:rPr lang="en-US" baseline="30000" smtClean="0">
                <a:latin typeface="Calibri (Headings)"/>
              </a:rPr>
              <a:t>+</a:t>
            </a:r>
            <a:r>
              <a:rPr lang="en-US" smtClean="0">
                <a:latin typeface="Calibri (Headings)"/>
              </a:rPr>
              <a:t>, (and several others) could also be used above without affecting any discussions of this topic. As a practical matter, only Na</a:t>
            </a:r>
            <a:r>
              <a:rPr lang="en-US" baseline="30000" smtClean="0">
                <a:latin typeface="Calibri (Headings)"/>
              </a:rPr>
              <a:t>+</a:t>
            </a:r>
            <a:r>
              <a:rPr lang="en-US" smtClean="0">
                <a:latin typeface="Calibri (Headings)"/>
              </a:rPr>
              <a:t> and K</a:t>
            </a:r>
            <a:r>
              <a:rPr lang="en-US" baseline="30000" smtClean="0">
                <a:latin typeface="Calibri (Headings)"/>
              </a:rPr>
              <a:t>+</a:t>
            </a:r>
            <a:r>
              <a:rPr lang="en-US" smtClean="0">
                <a:latin typeface="Calibri (Headings)"/>
              </a:rPr>
              <a:t> tend to get used in examples.</a:t>
            </a:r>
          </a:p>
          <a:p>
            <a:pPr>
              <a:buNone/>
            </a:pPr>
            <a:endParaRPr lang="sr-Latn-CS" smtClean="0">
              <a:latin typeface="Calibri (Headings)"/>
            </a:endParaRPr>
          </a:p>
          <a:p>
            <a:pPr>
              <a:buNone/>
            </a:pPr>
            <a:endParaRPr lang="sr-Latn-CS" smtClean="0">
              <a:latin typeface="Calibri (Headings)"/>
            </a:endParaRPr>
          </a:p>
          <a:p>
            <a:pPr>
              <a:buNone/>
            </a:pPr>
            <a:endParaRPr lang="en-US" smtClean="0">
              <a:latin typeface="Calibri (Headings)"/>
            </a:endParaRPr>
          </a:p>
          <a:p>
            <a:endParaRPr lang="en-US" dirty="0"/>
          </a:p>
        </p:txBody>
      </p:sp>
      <p:sp>
        <p:nvSpPr>
          <p:cNvPr id="4" name="Footer Placeholder 3"/>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1600200"/>
            <a:ext cx="8229600" cy="4724400"/>
          </a:xfrm>
        </p:spPr>
        <p:txBody>
          <a:bodyPr>
            <a:normAutofit/>
          </a:bodyPr>
          <a:lstStyle/>
          <a:p>
            <a:r>
              <a:rPr lang="en-US" smtClean="0">
                <a:latin typeface="Calibri (Headings)"/>
              </a:rPr>
              <a:t>However, keep in mind that Na</a:t>
            </a:r>
            <a:r>
              <a:rPr lang="en-US" baseline="30000" smtClean="0">
                <a:latin typeface="Calibri (Headings)"/>
              </a:rPr>
              <a:t>+</a:t>
            </a:r>
            <a:r>
              <a:rPr lang="en-US" smtClean="0">
                <a:latin typeface="Calibri (Headings)"/>
              </a:rPr>
              <a:t> is present in the solution. Some teacher might want to ask a "sneaky" question on a test.</a:t>
            </a:r>
            <a:endParaRPr lang="sr-Latn-CS" smtClean="0">
              <a:latin typeface="Calibri (Headings)"/>
            </a:endParaRPr>
          </a:p>
          <a:p>
            <a:r>
              <a:rPr lang="en-US" smtClean="0">
                <a:latin typeface="Calibri (Headings)"/>
              </a:rPr>
              <a:t>It is</a:t>
            </a:r>
            <a:r>
              <a:rPr lang="hr-HR" smtClean="0">
                <a:latin typeface="Calibri (Headings)"/>
              </a:rPr>
              <a:t> </a:t>
            </a:r>
            <a:r>
              <a:rPr lang="en-US" smtClean="0">
                <a:latin typeface="Calibri (Headings)"/>
              </a:rPr>
              <a:t>important t</a:t>
            </a:r>
            <a:r>
              <a:rPr lang="hr-HR" dirty="0" smtClean="0">
                <a:latin typeface="Calibri (Headings)"/>
              </a:rPr>
              <a:t>o</a:t>
            </a:r>
            <a:r>
              <a:rPr lang="en-US" dirty="0" smtClean="0">
                <a:latin typeface="Calibri (Headings)"/>
              </a:rPr>
              <a:t> </a:t>
            </a:r>
            <a:r>
              <a:rPr lang="en-US" dirty="0">
                <a:latin typeface="Calibri (Headings)"/>
              </a:rPr>
              <a:t>notice several things:</a:t>
            </a:r>
          </a:p>
          <a:p>
            <a:pPr marL="514350" indent="-514350">
              <a:buAutoNum type="arabicParenR"/>
            </a:pPr>
            <a:r>
              <a:rPr lang="en-US" dirty="0" smtClean="0">
                <a:latin typeface="Calibri (Headings)"/>
              </a:rPr>
              <a:t>The </a:t>
            </a:r>
            <a:r>
              <a:rPr lang="en-US" dirty="0">
                <a:latin typeface="Calibri (Headings)"/>
              </a:rPr>
              <a:t>Na</a:t>
            </a:r>
            <a:r>
              <a:rPr lang="en-US" baseline="30000" dirty="0">
                <a:latin typeface="Calibri (Headings)"/>
              </a:rPr>
              <a:t>+</a:t>
            </a:r>
            <a:r>
              <a:rPr lang="en-US" dirty="0">
                <a:latin typeface="Calibri (Headings)"/>
              </a:rPr>
              <a:t> (notice only OH¯ is written) IS </a:t>
            </a:r>
            <a:r>
              <a:rPr lang="en-US">
                <a:latin typeface="Calibri (Headings)"/>
              </a:rPr>
              <a:t>NOT </a:t>
            </a:r>
            <a:r>
              <a:rPr lang="sr-Latn-CS" smtClean="0">
                <a:latin typeface="Calibri (Headings)"/>
              </a:rPr>
              <a:t>i</a:t>
            </a:r>
            <a:r>
              <a:rPr lang="en-US" smtClean="0">
                <a:latin typeface="Calibri (Headings)"/>
              </a:rPr>
              <a:t>nvolved</a:t>
            </a:r>
            <a:r>
              <a:rPr lang="en-US">
                <a:latin typeface="Calibri (Headings)"/>
              </a:rPr>
              <a:t>. </a:t>
            </a:r>
            <a:endParaRPr lang="hr-HR" sz="2800" dirty="0" smtClean="0">
              <a:latin typeface="Calibri (Headings)"/>
            </a:endParaRPr>
          </a:p>
          <a:p>
            <a:pPr marL="514350" indent="-514350">
              <a:buNone/>
            </a:pPr>
            <a:r>
              <a:rPr lang="sr-Latn-CS" sz="2800" smtClean="0">
                <a:latin typeface="Calibri (Headings)"/>
              </a:rPr>
              <a:t>     </a:t>
            </a:r>
            <a:endParaRPr lang="en-US" sz="2800" dirty="0">
              <a:latin typeface="Calibri (Headings)"/>
            </a:endParaRPr>
          </a:p>
        </p:txBody>
      </p:sp>
      <p:sp>
        <p:nvSpPr>
          <p:cNvPr id="4" name="Footer Placeholder 3"/>
          <p:cNvSpPr>
            <a:spLocks noGrp="1"/>
          </p:cNvSpPr>
          <p:nvPr>
            <p:ph type="ftr" sz="quarter" idx="11"/>
          </p:nvPr>
        </p:nvSpPr>
        <p:spPr>
          <a:xfrm>
            <a:off x="2286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62000" y="1143000"/>
            <a:ext cx="7924800" cy="5334000"/>
          </a:xfrm>
        </p:spPr>
        <p:txBody>
          <a:bodyPr>
            <a:normAutofit fontScale="70000" lnSpcReduction="20000"/>
          </a:bodyPr>
          <a:lstStyle/>
          <a:p>
            <a:pPr>
              <a:buNone/>
            </a:pPr>
            <a:r>
              <a:rPr lang="en-US" dirty="0">
                <a:latin typeface="Calibri (Headings)"/>
              </a:rPr>
              <a:t>2</a:t>
            </a:r>
            <a:r>
              <a:rPr lang="en-US" dirty="0" smtClean="0">
                <a:latin typeface="Calibri (Headings)"/>
              </a:rPr>
              <a:t>)</a:t>
            </a:r>
            <a:r>
              <a:rPr lang="hr-HR" dirty="0" smtClean="0">
                <a:latin typeface="Calibri (Headings)"/>
              </a:rPr>
              <a:t> </a:t>
            </a:r>
            <a:r>
              <a:rPr lang="en-US" dirty="0" smtClean="0">
                <a:latin typeface="Calibri (Headings)"/>
              </a:rPr>
              <a:t> </a:t>
            </a:r>
            <a:r>
              <a:rPr lang="en-US" dirty="0">
                <a:latin typeface="Calibri (Headings)"/>
              </a:rPr>
              <a:t>HA is the UNDISSOCIATED acid</a:t>
            </a:r>
            <a:r>
              <a:rPr lang="en-US">
                <a:latin typeface="Calibri (Headings)"/>
              </a:rPr>
              <a:t>. </a:t>
            </a:r>
            <a:endParaRPr lang="hr-HR" dirty="0" smtClean="0">
              <a:latin typeface="Calibri (Headings)"/>
            </a:endParaRPr>
          </a:p>
          <a:p>
            <a:pPr>
              <a:buNone/>
            </a:pPr>
            <a:r>
              <a:rPr lang="en-US" dirty="0" smtClean="0">
                <a:latin typeface="Calibri (Headings)"/>
              </a:rPr>
              <a:t>3</a:t>
            </a:r>
            <a:r>
              <a:rPr lang="en-US" dirty="0">
                <a:latin typeface="Calibri (Headings)"/>
              </a:rPr>
              <a:t>) There </a:t>
            </a:r>
            <a:r>
              <a:rPr lang="hr-HR" dirty="0" smtClean="0">
                <a:latin typeface="Calibri (Headings)"/>
              </a:rPr>
              <a:t>are</a:t>
            </a:r>
            <a:r>
              <a:rPr lang="en-US" dirty="0" smtClean="0">
                <a:latin typeface="Calibri (Headings)"/>
              </a:rPr>
              <a:t> </a:t>
            </a:r>
            <a:r>
              <a:rPr lang="en-US" dirty="0">
                <a:latin typeface="Calibri (Headings)"/>
              </a:rPr>
              <a:t>free hydroxide </a:t>
            </a:r>
            <a:r>
              <a:rPr lang="en-US" dirty="0" smtClean="0">
                <a:latin typeface="Calibri (Headings)"/>
              </a:rPr>
              <a:t>ion</a:t>
            </a:r>
            <a:r>
              <a:rPr lang="hr-HR" dirty="0" smtClean="0">
                <a:latin typeface="Calibri (Headings)"/>
              </a:rPr>
              <a:t>s</a:t>
            </a:r>
            <a:r>
              <a:rPr lang="en-US" dirty="0" smtClean="0">
                <a:latin typeface="Calibri (Headings)"/>
              </a:rPr>
              <a:t> </a:t>
            </a:r>
            <a:r>
              <a:rPr lang="en-US" dirty="0">
                <a:latin typeface="Calibri (Headings)"/>
              </a:rPr>
              <a:t>(OH¯) in the solution!! This is the thing that makes the pH greater than </a:t>
            </a:r>
            <a:r>
              <a:rPr lang="en-US">
                <a:latin typeface="Calibri (Headings)"/>
              </a:rPr>
              <a:t>7</a:t>
            </a:r>
            <a:r>
              <a:rPr lang="en-US" smtClean="0">
                <a:latin typeface="Calibri (Headings)"/>
              </a:rPr>
              <a:t>.</a:t>
            </a:r>
            <a:endParaRPr lang="en-US" dirty="0">
              <a:latin typeface="Calibri (Headings)"/>
            </a:endParaRPr>
          </a:p>
          <a:p>
            <a:r>
              <a:rPr lang="en-US" smtClean="0">
                <a:latin typeface="Calibri (Headings)"/>
              </a:rPr>
              <a:t>Keep in mind that it is not the acid that makes the acidic pH of a solution, it is the amount of hydrogen ion (or hydronium ion, H3O+, if you wish). In order to produce the hydrogen ion, the acid must dissociate.</a:t>
            </a:r>
          </a:p>
          <a:p>
            <a:r>
              <a:rPr lang="en-US" smtClean="0">
                <a:latin typeface="Calibri (Headings)"/>
              </a:rPr>
              <a:t>Now, I can see a question forming in your mind. If there is acid (HA) and base (OH¯), why don't they just react and give back the reactants on the left side? Now, that really is a good question.</a:t>
            </a:r>
          </a:p>
          <a:p>
            <a:r>
              <a:rPr lang="en-US" smtClean="0">
                <a:latin typeface="Calibri (Headings)"/>
              </a:rPr>
              <a:t>The answer? This reaction is an equilibrium. Now, if you are taking chemistry for the first time, you probably just got done with equilibrium a few weeks ago and it might have been hard to understand. That's understandable, but please realize that equilibrium is one of more important concepts in chemistry. Keep up the work!!</a:t>
            </a:r>
          </a:p>
          <a:p>
            <a:endParaRPr lang="hr-HR" dirty="0" smtClean="0">
              <a:latin typeface="Calibri (Headings)"/>
            </a:endParaRPr>
          </a:p>
          <a:p>
            <a:endParaRPr lang="en-US" dirty="0"/>
          </a:p>
        </p:txBody>
      </p:sp>
      <p:sp>
        <p:nvSpPr>
          <p:cNvPr id="4" name="Footer Placeholder 3"/>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52400" y="1295400"/>
            <a:ext cx="8839200" cy="4830763"/>
          </a:xfrm>
        </p:spPr>
        <p:txBody>
          <a:bodyPr>
            <a:noAutofit/>
          </a:bodyPr>
          <a:lstStyle/>
          <a:p>
            <a:pPr>
              <a:buNone/>
            </a:pPr>
            <a:r>
              <a:rPr lang="en-US" sz="2400" dirty="0">
                <a:latin typeface="Calibri (Headings)"/>
              </a:rPr>
              <a:t>When a chemical reaction comes to equilibrium, there is a mixture of all involved substances in the reaction vessel. This mixture is characterized by a constant composition. </a:t>
            </a:r>
            <a:endParaRPr lang="hr-HR" sz="2400" dirty="0" smtClean="0">
              <a:latin typeface="Calibri (Headings)"/>
            </a:endParaRPr>
          </a:p>
          <a:p>
            <a:pPr>
              <a:buNone/>
            </a:pPr>
            <a:r>
              <a:rPr lang="en-US" sz="2400" dirty="0" smtClean="0">
                <a:latin typeface="Calibri (Headings)"/>
              </a:rPr>
              <a:t>The </a:t>
            </a:r>
            <a:r>
              <a:rPr lang="en-US" sz="2400" dirty="0">
                <a:latin typeface="Calibri (Headings)"/>
              </a:rPr>
              <a:t>key point that makes a reaction come to equilibrium is that it is reversible. </a:t>
            </a:r>
            <a:endParaRPr lang="hr-HR" sz="2400" dirty="0" smtClean="0">
              <a:latin typeface="Calibri (Headings)"/>
            </a:endParaRPr>
          </a:p>
          <a:p>
            <a:pPr>
              <a:buNone/>
            </a:pPr>
            <a:r>
              <a:rPr lang="en-US" sz="2400" smtClean="0">
                <a:latin typeface="Calibri (Headings)"/>
              </a:rPr>
              <a:t>(</a:t>
            </a:r>
            <a:r>
              <a:rPr lang="sr-Latn-CS" sz="2400" smtClean="0">
                <a:latin typeface="Calibri (Headings)"/>
              </a:rPr>
              <a:t>K</a:t>
            </a:r>
            <a:r>
              <a:rPr lang="en-US" sz="2400" smtClean="0">
                <a:latin typeface="Calibri (Headings)"/>
              </a:rPr>
              <a:t>eep in mind that constant composition DOES NOT imply equal composition.)</a:t>
            </a:r>
            <a:endParaRPr lang="hr-HR" sz="2400" dirty="0" smtClean="0">
              <a:latin typeface="Calibri (Headings)"/>
            </a:endParaRPr>
          </a:p>
          <a:p>
            <a:pPr>
              <a:buNone/>
            </a:pPr>
            <a:r>
              <a:rPr lang="en-US" sz="2400" dirty="0" smtClean="0">
                <a:latin typeface="Calibri (Headings)"/>
              </a:rPr>
              <a:t>So</a:t>
            </a:r>
            <a:r>
              <a:rPr lang="en-US" sz="2400" dirty="0">
                <a:latin typeface="Calibri (Headings)"/>
              </a:rPr>
              <a:t>, while it is true that the HA and OH¯ will react in the reverse direction, so can the A¯ and the H</a:t>
            </a:r>
            <a:r>
              <a:rPr lang="en-US" sz="2400" baseline="-25000" dirty="0">
                <a:latin typeface="Calibri (Headings)"/>
              </a:rPr>
              <a:t>2</a:t>
            </a:r>
            <a:r>
              <a:rPr lang="en-US" sz="2400" dirty="0">
                <a:latin typeface="Calibri (Headings)"/>
              </a:rPr>
              <a:t>O in the forward direction. The key point is that </a:t>
            </a:r>
            <a:r>
              <a:rPr lang="en-US" sz="2400" dirty="0" smtClean="0">
                <a:latin typeface="Calibri (Headings)"/>
              </a:rPr>
              <a:t>the</a:t>
            </a:r>
            <a:r>
              <a:rPr lang="hr-HR" sz="2400" dirty="0" smtClean="0">
                <a:latin typeface="Calibri (Headings)"/>
              </a:rPr>
              <a:t>reverse</a:t>
            </a:r>
            <a:r>
              <a:rPr lang="en-US" sz="2400" dirty="0" smtClean="0">
                <a:latin typeface="Calibri (Headings)"/>
              </a:rPr>
              <a:t> </a:t>
            </a:r>
            <a:r>
              <a:rPr lang="en-US" sz="2400" dirty="0">
                <a:latin typeface="Calibri (Headings)"/>
              </a:rPr>
              <a:t>reaction happens in </a:t>
            </a:r>
            <a:r>
              <a:rPr lang="hr-HR" sz="2400" dirty="0" smtClean="0">
                <a:latin typeface="Calibri (Headings)"/>
              </a:rPr>
              <a:t>small extent</a:t>
            </a:r>
            <a:r>
              <a:rPr lang="en-US" sz="2400" dirty="0" smtClean="0">
                <a:latin typeface="Calibri (Headings)"/>
              </a:rPr>
              <a:t>.</a:t>
            </a:r>
            <a:endParaRPr lang="en-US" sz="2400" dirty="0">
              <a:latin typeface="Calibri (Headings)"/>
            </a:endParaRPr>
          </a:p>
          <a:p>
            <a:endParaRPr lang="en-US" sz="2400" dirty="0"/>
          </a:p>
        </p:txBody>
      </p:sp>
      <p:sp>
        <p:nvSpPr>
          <p:cNvPr id="4" name="Footer Placeholder 3"/>
          <p:cNvSpPr>
            <a:spLocks noGrp="1"/>
          </p:cNvSpPr>
          <p:nvPr>
            <p:ph type="ftr" sz="quarter" idx="11"/>
          </p:nvPr>
        </p:nvSpPr>
        <p:spPr>
          <a:xfrm>
            <a:off x="15240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10000"/>
          </a:bodyPr>
          <a:lstStyle/>
          <a:p>
            <a:pPr>
              <a:buNone/>
            </a:pPr>
            <a:r>
              <a:rPr lang="hr-HR" dirty="0" smtClean="0">
                <a:latin typeface="Calibri (Headings)"/>
              </a:rPr>
              <a:t>T</a:t>
            </a:r>
            <a:r>
              <a:rPr lang="en-US" dirty="0" smtClean="0">
                <a:latin typeface="Calibri (Headings)"/>
              </a:rPr>
              <a:t>he </a:t>
            </a:r>
            <a:r>
              <a:rPr lang="en-US" dirty="0">
                <a:latin typeface="Calibri (Headings)"/>
              </a:rPr>
              <a:t>important points will be </a:t>
            </a:r>
            <a:endParaRPr lang="hr-HR" dirty="0" smtClean="0">
              <a:latin typeface="Calibri (Headings)"/>
            </a:endParaRPr>
          </a:p>
          <a:p>
            <a:pPr marL="514350" indent="-514350">
              <a:buAutoNum type="arabicParenBoth"/>
            </a:pPr>
            <a:r>
              <a:rPr lang="en-US" dirty="0" smtClean="0">
                <a:latin typeface="Calibri (Headings)"/>
              </a:rPr>
              <a:t>how </a:t>
            </a:r>
            <a:r>
              <a:rPr lang="en-US" dirty="0">
                <a:latin typeface="Calibri (Headings)"/>
              </a:rPr>
              <a:t>much OH¯ is formed and </a:t>
            </a:r>
            <a:endParaRPr lang="hr-HR" dirty="0" smtClean="0">
              <a:latin typeface="Calibri (Headings)"/>
            </a:endParaRPr>
          </a:p>
          <a:p>
            <a:pPr marL="514350" indent="-514350">
              <a:buNone/>
            </a:pPr>
            <a:r>
              <a:rPr lang="en-US" dirty="0" smtClean="0">
                <a:latin typeface="Calibri (Headings)"/>
              </a:rPr>
              <a:t>(</a:t>
            </a:r>
            <a:r>
              <a:rPr lang="en-US" dirty="0">
                <a:latin typeface="Calibri (Headings)"/>
              </a:rPr>
              <a:t>2) what is the pH of the solution?</a:t>
            </a:r>
          </a:p>
          <a:p>
            <a:pPr>
              <a:buNone/>
            </a:pPr>
            <a:endParaRPr lang="hr-HR" dirty="0" smtClean="0">
              <a:latin typeface="Calibri (Headings)"/>
            </a:endParaRPr>
          </a:p>
          <a:p>
            <a:pPr>
              <a:buNone/>
            </a:pPr>
            <a:r>
              <a:rPr lang="en-US" dirty="0" smtClean="0">
                <a:latin typeface="Calibri (Headings)"/>
              </a:rPr>
              <a:t>Quick </a:t>
            </a:r>
            <a:r>
              <a:rPr lang="en-US" dirty="0">
                <a:latin typeface="Calibri (Headings)"/>
              </a:rPr>
              <a:t>answers: </a:t>
            </a:r>
            <a:endParaRPr lang="hr-HR" dirty="0" smtClean="0">
              <a:latin typeface="Calibri (Headings)"/>
            </a:endParaRPr>
          </a:p>
          <a:p>
            <a:pPr marL="514350" indent="-514350">
              <a:buAutoNum type="arabicParenBoth"/>
            </a:pPr>
            <a:r>
              <a:rPr lang="en-US" dirty="0" smtClean="0">
                <a:latin typeface="Calibri (Headings)"/>
              </a:rPr>
              <a:t>the </a:t>
            </a:r>
            <a:r>
              <a:rPr lang="en-US" dirty="0">
                <a:latin typeface="Calibri (Headings)"/>
              </a:rPr>
              <a:t>amount of OH¯ formed will be </a:t>
            </a:r>
            <a:r>
              <a:rPr lang="hr-HR" dirty="0" smtClean="0">
                <a:latin typeface="Calibri (Headings)"/>
              </a:rPr>
              <a:t>&gt;</a:t>
            </a:r>
            <a:r>
              <a:rPr lang="en-US" dirty="0" smtClean="0">
                <a:latin typeface="Calibri (Headings)"/>
              </a:rPr>
              <a:t>10</a:t>
            </a:r>
            <a:r>
              <a:rPr lang="hr-HR" baseline="30000" dirty="0" smtClean="0">
                <a:latin typeface="Calibri (Headings)"/>
              </a:rPr>
              <a:t>-</a:t>
            </a:r>
            <a:r>
              <a:rPr lang="en-US" baseline="30000" dirty="0" smtClean="0">
                <a:latin typeface="Calibri (Headings)"/>
              </a:rPr>
              <a:t>7</a:t>
            </a:r>
            <a:r>
              <a:rPr lang="en-US" dirty="0">
                <a:latin typeface="Calibri (Headings)"/>
              </a:rPr>
              <a:t> M </a:t>
            </a:r>
            <a:r>
              <a:rPr lang="hr-HR" dirty="0" smtClean="0">
                <a:latin typeface="Calibri (Headings)"/>
              </a:rPr>
              <a:t>(</a:t>
            </a:r>
            <a:r>
              <a:rPr lang="en-US" dirty="0" smtClean="0">
                <a:latin typeface="Calibri (Headings)"/>
              </a:rPr>
              <a:t>present </a:t>
            </a:r>
            <a:r>
              <a:rPr lang="en-US" dirty="0">
                <a:latin typeface="Calibri (Headings)"/>
              </a:rPr>
              <a:t>in pure </a:t>
            </a:r>
            <a:r>
              <a:rPr lang="en-US" dirty="0" smtClean="0">
                <a:latin typeface="Calibri (Headings)"/>
              </a:rPr>
              <a:t>water</a:t>
            </a:r>
            <a:r>
              <a:rPr lang="hr-HR" dirty="0" smtClean="0">
                <a:latin typeface="Calibri (Headings)"/>
              </a:rPr>
              <a:t>)</a:t>
            </a:r>
            <a:r>
              <a:rPr lang="en-US" dirty="0" smtClean="0">
                <a:latin typeface="Calibri (Headings)"/>
              </a:rPr>
              <a:t> </a:t>
            </a:r>
            <a:r>
              <a:rPr lang="en-US" dirty="0">
                <a:latin typeface="Calibri (Headings)"/>
              </a:rPr>
              <a:t>and </a:t>
            </a:r>
            <a:endParaRPr lang="hr-HR" dirty="0" smtClean="0">
              <a:latin typeface="Calibri (Headings)"/>
            </a:endParaRPr>
          </a:p>
          <a:p>
            <a:pPr marL="514350" indent="-514350">
              <a:buAutoNum type="arabicParenBoth"/>
            </a:pPr>
            <a:r>
              <a:rPr lang="en-US" dirty="0" smtClean="0">
                <a:latin typeface="Calibri (Headings)"/>
              </a:rPr>
              <a:t>the </a:t>
            </a:r>
            <a:r>
              <a:rPr lang="en-US" dirty="0">
                <a:latin typeface="Calibri (Headings)"/>
              </a:rPr>
              <a:t>pH will be greater than 7, so the solution of the salt of a weak acid </a:t>
            </a:r>
            <a:r>
              <a:rPr lang="hr-HR" dirty="0" smtClean="0">
                <a:latin typeface="Calibri (Headings)"/>
              </a:rPr>
              <a:t>should</a:t>
            </a:r>
            <a:r>
              <a:rPr lang="en-US" dirty="0" smtClean="0">
                <a:latin typeface="Calibri (Headings)"/>
              </a:rPr>
              <a:t> </a:t>
            </a:r>
            <a:r>
              <a:rPr lang="en-US" dirty="0">
                <a:latin typeface="Calibri (Headings)"/>
              </a:rPr>
              <a:t>be basic.</a:t>
            </a:r>
          </a:p>
          <a:p>
            <a:pPr>
              <a:buNone/>
            </a:pPr>
            <a:endParaRPr lang="en-US" dirty="0"/>
          </a:p>
        </p:txBody>
      </p:sp>
      <p:sp>
        <p:nvSpPr>
          <p:cNvPr id="4" name="Footer Placeholder 3"/>
          <p:cNvSpPr>
            <a:spLocks noGrp="1"/>
          </p:cNvSpPr>
          <p:nvPr>
            <p:ph type="ftr" sz="quarter" idx="11"/>
          </p:nvPr>
        </p:nvSpPr>
        <p:spPr>
          <a:xfrm>
            <a:off x="15240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676400"/>
            <a:ext cx="8229600" cy="4389120"/>
          </a:xfrm>
        </p:spPr>
        <p:txBody>
          <a:bodyPr>
            <a:normAutofit lnSpcReduction="10000"/>
          </a:bodyPr>
          <a:lstStyle/>
          <a:p>
            <a:r>
              <a:rPr lang="en-US" b="1" dirty="0">
                <a:latin typeface="Calibri (Headings)"/>
              </a:rPr>
              <a:t>II. Salts of Weak Bases</a:t>
            </a:r>
            <a:endParaRPr lang="en-US" dirty="0">
              <a:latin typeface="Calibri (Headings)"/>
            </a:endParaRPr>
          </a:p>
          <a:p>
            <a:pPr>
              <a:buNone/>
            </a:pPr>
            <a:endParaRPr lang="hr-HR" dirty="0" smtClean="0">
              <a:latin typeface="Calibri (Headings)"/>
            </a:endParaRPr>
          </a:p>
          <a:p>
            <a:r>
              <a:rPr lang="en-US" smtClean="0">
                <a:latin typeface="Calibri (Headings)"/>
              </a:rPr>
              <a:t>HB</a:t>
            </a:r>
            <a:r>
              <a:rPr lang="en-US" baseline="30000" smtClean="0">
                <a:latin typeface="Calibri (Headings)"/>
              </a:rPr>
              <a:t>+</a:t>
            </a:r>
            <a:r>
              <a:rPr lang="en-US" smtClean="0">
                <a:latin typeface="Calibri (Headings)"/>
              </a:rPr>
              <a:t> is</a:t>
            </a:r>
            <a:r>
              <a:rPr lang="hr-HR" smtClean="0">
                <a:latin typeface="Calibri (Headings)"/>
              </a:rPr>
              <a:t> usually not considereds as a </a:t>
            </a:r>
            <a:r>
              <a:rPr lang="en-US" smtClean="0">
                <a:latin typeface="Calibri (Headings)"/>
              </a:rPr>
              <a:t>salt</a:t>
            </a:r>
            <a:r>
              <a:rPr lang="hr-HR" smtClean="0">
                <a:latin typeface="Calibri (Headings)"/>
              </a:rPr>
              <a:t>, but as a conjugated acid of the base.</a:t>
            </a:r>
          </a:p>
          <a:p>
            <a:r>
              <a:rPr lang="en-US" smtClean="0">
                <a:latin typeface="Calibri (Headings)"/>
              </a:rPr>
              <a:t>(Compare how this is worded compared to the "salt of weak acid" discussion.) HB</a:t>
            </a:r>
            <a:r>
              <a:rPr lang="en-US" baseline="30000" smtClean="0">
                <a:latin typeface="Calibri (Headings)"/>
              </a:rPr>
              <a:t>+</a:t>
            </a:r>
            <a:r>
              <a:rPr lang="en-US" smtClean="0">
                <a:latin typeface="Calibri (Headings)"/>
              </a:rPr>
              <a:t> is a</a:t>
            </a:r>
            <a:r>
              <a:rPr lang="hr-HR" smtClean="0">
                <a:latin typeface="Calibri (Headings)"/>
              </a:rPr>
              <a:t> </a:t>
            </a:r>
            <a:r>
              <a:rPr lang="en-US" smtClean="0">
                <a:latin typeface="Calibri (Headings)"/>
              </a:rPr>
              <a:t>cation, but that word is not used as much in discussions as is "anion" is above.</a:t>
            </a:r>
            <a:endParaRPr lang="hr-HR" smtClean="0"/>
          </a:p>
          <a:p>
            <a:pPr>
              <a:buNone/>
            </a:pPr>
            <a:endParaRPr lang="en-US" dirty="0"/>
          </a:p>
        </p:txBody>
      </p:sp>
      <p:sp>
        <p:nvSpPr>
          <p:cNvPr id="4" name="Footer Placeholder 3"/>
          <p:cNvSpPr>
            <a:spLocks noGrp="1"/>
          </p:cNvSpPr>
          <p:nvPr>
            <p:ph type="ftr" sz="quarter" idx="11"/>
          </p:nvPr>
        </p:nvSpPr>
        <p:spPr>
          <a:xfrm>
            <a:off x="152400" y="6356350"/>
            <a:ext cx="83058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7" name="Slide Number Placeholder 6"/>
          <p:cNvSpPr>
            <a:spLocks noGrp="1"/>
          </p:cNvSpPr>
          <p:nvPr>
            <p:ph type="sldNum" sz="quarter" idx="12"/>
          </p:nvPr>
        </p:nvSpPr>
        <p:spPr>
          <a:xfrm>
            <a:off x="7010400" y="6324600"/>
            <a:ext cx="2133600" cy="365125"/>
          </a:xfrm>
        </p:spPr>
        <p:txBody>
          <a:bodyPr/>
          <a:lstStyle/>
          <a:p>
            <a:fld id="{0B6F83BC-6D4D-406E-B66A-3F0036CBC391}"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04800" y="1676400"/>
          <a:ext cx="8382000" cy="1780595"/>
        </p:xfrm>
        <a:graphic>
          <a:graphicData uri="http://schemas.openxmlformats.org/drawingml/2006/table">
            <a:tbl>
              <a:tblPr firstRow="1" bandRow="1">
                <a:tableStyleId>{2D5ABB26-0587-4C30-8999-92F81FD0307C}</a:tableStyleId>
              </a:tblPr>
              <a:tblGrid>
                <a:gridCol w="3070634"/>
                <a:gridCol w="1659802"/>
                <a:gridCol w="3651564"/>
              </a:tblGrid>
              <a:tr h="485288">
                <a:tc>
                  <a:txBody>
                    <a:bodyPr/>
                    <a:lstStyle/>
                    <a:p>
                      <a:r>
                        <a:rPr lang="en-US" sz="2400" kern="1200" dirty="0" smtClean="0">
                          <a:solidFill>
                            <a:schemeClr val="tx1"/>
                          </a:solidFill>
                          <a:latin typeface="+mn-lt"/>
                          <a:ea typeface="+mn-ea"/>
                          <a:cs typeface="+mn-cs"/>
                        </a:rPr>
                        <a:t>Substance</a:t>
                      </a:r>
                      <a:endParaRPr lang="en-US" sz="2400" dirty="0"/>
                    </a:p>
                  </a:txBody>
                  <a:tcPr/>
                </a:tc>
                <a:tc>
                  <a:txBody>
                    <a:bodyPr/>
                    <a:lstStyle/>
                    <a:p>
                      <a:r>
                        <a:rPr lang="en-US" sz="2400" kern="1200" smtClean="0">
                          <a:solidFill>
                            <a:schemeClr val="tx1"/>
                          </a:solidFill>
                          <a:latin typeface="+mn-lt"/>
                          <a:ea typeface="+mn-ea"/>
                          <a:cs typeface="+mn-cs"/>
                        </a:rPr>
                        <a:t>Formula</a:t>
                      </a:r>
                      <a:endParaRPr lang="en-US" sz="2400"/>
                    </a:p>
                  </a:txBody>
                  <a:tcPr/>
                </a:tc>
                <a:tc>
                  <a:txBody>
                    <a:bodyPr/>
                    <a:lstStyle/>
                    <a:p>
                      <a:r>
                        <a:rPr lang="en-US" sz="2400" kern="1200" smtClean="0">
                          <a:solidFill>
                            <a:schemeClr val="tx1"/>
                          </a:solidFill>
                          <a:latin typeface="+mn-lt"/>
                          <a:ea typeface="+mn-ea"/>
                          <a:cs typeface="+mn-cs"/>
                        </a:rPr>
                        <a:t>The cation portion (HB</a:t>
                      </a:r>
                      <a:r>
                        <a:rPr lang="en-US" sz="2400" kern="1200" baseline="30000" smtClean="0">
                          <a:solidFill>
                            <a:schemeClr val="tx1"/>
                          </a:solidFill>
                          <a:latin typeface="+mn-lt"/>
                          <a:ea typeface="+mn-ea"/>
                          <a:cs typeface="+mn-cs"/>
                        </a:rPr>
                        <a:t>+</a:t>
                      </a:r>
                      <a:r>
                        <a:rPr lang="en-US" sz="2400" kern="1200" smtClean="0">
                          <a:solidFill>
                            <a:schemeClr val="tx1"/>
                          </a:solidFill>
                          <a:latin typeface="+mn-lt"/>
                          <a:ea typeface="+mn-ea"/>
                          <a:cs typeface="+mn-cs"/>
                        </a:rPr>
                        <a:t>)</a:t>
                      </a:r>
                      <a:endParaRPr lang="en-US" sz="2400"/>
                    </a:p>
                  </a:txBody>
                  <a:tcPr/>
                </a:tc>
              </a:tr>
              <a:tr h="472347">
                <a:tc>
                  <a:txBody>
                    <a:bodyPr/>
                    <a:lstStyle/>
                    <a:p>
                      <a:r>
                        <a:rPr lang="en-US" sz="2400" kern="1200" smtClean="0">
                          <a:solidFill>
                            <a:schemeClr val="tx1"/>
                          </a:solidFill>
                          <a:latin typeface="+mn-lt"/>
                          <a:ea typeface="+mn-ea"/>
                          <a:cs typeface="+mn-cs"/>
                        </a:rPr>
                        <a:t>ammonium chloride</a:t>
                      </a:r>
                      <a:endParaRPr lang="en-US" sz="2400"/>
                    </a:p>
                  </a:txBody>
                  <a:tcPr/>
                </a:tc>
                <a:tc>
                  <a:txBody>
                    <a:bodyPr/>
                    <a:lstStyle/>
                    <a:p>
                      <a:r>
                        <a:rPr lang="en-US" sz="2400" kern="1200" smtClean="0">
                          <a:solidFill>
                            <a:schemeClr val="tx1"/>
                          </a:solidFill>
                          <a:latin typeface="+mn-lt"/>
                          <a:ea typeface="+mn-ea"/>
                          <a:cs typeface="+mn-cs"/>
                        </a:rPr>
                        <a:t>NH</a:t>
                      </a:r>
                      <a:r>
                        <a:rPr lang="en-US" sz="2400" kern="1200" baseline="-25000" smtClean="0">
                          <a:solidFill>
                            <a:schemeClr val="tx1"/>
                          </a:solidFill>
                          <a:latin typeface="+mn-lt"/>
                          <a:ea typeface="+mn-ea"/>
                          <a:cs typeface="+mn-cs"/>
                        </a:rPr>
                        <a:t>4</a:t>
                      </a:r>
                      <a:r>
                        <a:rPr lang="en-US" sz="2400" kern="1200" smtClean="0">
                          <a:solidFill>
                            <a:schemeClr val="tx1"/>
                          </a:solidFill>
                          <a:latin typeface="+mn-lt"/>
                          <a:ea typeface="+mn-ea"/>
                          <a:cs typeface="+mn-cs"/>
                        </a:rPr>
                        <a:t>Cl</a:t>
                      </a:r>
                      <a:endParaRPr lang="en-US" sz="2400"/>
                    </a:p>
                  </a:txBody>
                  <a:tcPr/>
                </a:tc>
                <a:tc>
                  <a:txBody>
                    <a:bodyPr/>
                    <a:lstStyle/>
                    <a:p>
                      <a:r>
                        <a:rPr lang="en-US" sz="2400" kern="1200" smtClean="0">
                          <a:solidFill>
                            <a:schemeClr val="tx1"/>
                          </a:solidFill>
                          <a:latin typeface="+mn-lt"/>
                          <a:ea typeface="+mn-ea"/>
                          <a:cs typeface="+mn-cs"/>
                        </a:rPr>
                        <a:t>NH</a:t>
                      </a:r>
                      <a:r>
                        <a:rPr lang="en-US" sz="2400" kern="1200" baseline="-25000" smtClean="0">
                          <a:solidFill>
                            <a:schemeClr val="tx1"/>
                          </a:solidFill>
                          <a:latin typeface="+mn-lt"/>
                          <a:ea typeface="+mn-ea"/>
                          <a:cs typeface="+mn-cs"/>
                        </a:rPr>
                        <a:t>4</a:t>
                      </a:r>
                      <a:r>
                        <a:rPr lang="en-US" sz="2400" kern="1200" baseline="30000" smtClean="0">
                          <a:solidFill>
                            <a:schemeClr val="tx1"/>
                          </a:solidFill>
                          <a:latin typeface="+mn-lt"/>
                          <a:ea typeface="+mn-ea"/>
                          <a:cs typeface="+mn-cs"/>
                        </a:rPr>
                        <a:t>+</a:t>
                      </a:r>
                      <a:endParaRPr lang="en-US" sz="2400"/>
                    </a:p>
                  </a:txBody>
                  <a:tcPr/>
                </a:tc>
              </a:tr>
              <a:tr h="815285">
                <a:tc>
                  <a:txBody>
                    <a:bodyPr/>
                    <a:lstStyle/>
                    <a:p>
                      <a:r>
                        <a:rPr lang="en-US" sz="2400" kern="1200" dirty="0" smtClean="0">
                          <a:solidFill>
                            <a:schemeClr val="tx1"/>
                          </a:solidFill>
                          <a:latin typeface="+mn-lt"/>
                          <a:ea typeface="+mn-ea"/>
                          <a:cs typeface="+mn-cs"/>
                        </a:rPr>
                        <a:t>methyl ammonium nitrate</a:t>
                      </a:r>
                      <a:endParaRPr lang="en-US" sz="2400" dirty="0"/>
                    </a:p>
                  </a:txBody>
                  <a:tcPr/>
                </a:tc>
                <a:tc>
                  <a:txBody>
                    <a:bodyPr/>
                    <a:lstStyle/>
                    <a:p>
                      <a:r>
                        <a:rPr lang="en-US" sz="2400" kern="1200" dirty="0" smtClean="0">
                          <a:solidFill>
                            <a:schemeClr val="tx1"/>
                          </a:solidFill>
                          <a:latin typeface="+mn-lt"/>
                          <a:ea typeface="+mn-ea"/>
                          <a:cs typeface="+mn-cs"/>
                        </a:rPr>
                        <a:t>CH</a:t>
                      </a:r>
                      <a:r>
                        <a:rPr lang="en-US" sz="2400" kern="1200" baseline="-25000" dirty="0" smtClean="0">
                          <a:solidFill>
                            <a:schemeClr val="tx1"/>
                          </a:solidFill>
                          <a:latin typeface="+mn-lt"/>
                          <a:ea typeface="+mn-ea"/>
                          <a:cs typeface="+mn-cs"/>
                        </a:rPr>
                        <a:t>3</a:t>
                      </a:r>
                      <a:r>
                        <a:rPr lang="en-US" sz="2400" kern="1200" dirty="0" smtClean="0">
                          <a:solidFill>
                            <a:schemeClr val="tx1"/>
                          </a:solidFill>
                          <a:latin typeface="+mn-lt"/>
                          <a:ea typeface="+mn-ea"/>
                          <a:cs typeface="+mn-cs"/>
                        </a:rPr>
                        <a:t>NH</a:t>
                      </a:r>
                      <a:r>
                        <a:rPr lang="en-US" sz="2400" kern="1200" baseline="-25000" dirty="0" smtClean="0">
                          <a:solidFill>
                            <a:schemeClr val="tx1"/>
                          </a:solidFill>
                          <a:latin typeface="+mn-lt"/>
                          <a:ea typeface="+mn-ea"/>
                          <a:cs typeface="+mn-cs"/>
                        </a:rPr>
                        <a:t>3</a:t>
                      </a:r>
                      <a:r>
                        <a:rPr lang="en-US" sz="2400" kern="1200" dirty="0" smtClean="0">
                          <a:solidFill>
                            <a:schemeClr val="tx1"/>
                          </a:solidFill>
                          <a:latin typeface="+mn-lt"/>
                          <a:ea typeface="+mn-ea"/>
                          <a:cs typeface="+mn-cs"/>
                        </a:rPr>
                        <a:t>NO</a:t>
                      </a:r>
                      <a:r>
                        <a:rPr lang="en-US" sz="2400" kern="1200" baseline="-25000" dirty="0" smtClean="0">
                          <a:solidFill>
                            <a:schemeClr val="tx1"/>
                          </a:solidFill>
                          <a:latin typeface="+mn-lt"/>
                          <a:ea typeface="+mn-ea"/>
                          <a:cs typeface="+mn-cs"/>
                        </a:rPr>
                        <a:t>3</a:t>
                      </a:r>
                      <a:endParaRPr lang="en-US" sz="2400" dirty="0"/>
                    </a:p>
                  </a:txBody>
                  <a:tcPr/>
                </a:tc>
                <a:tc>
                  <a:txBody>
                    <a:bodyPr/>
                    <a:lstStyle/>
                    <a:p>
                      <a:r>
                        <a:rPr lang="en-US" sz="2400" kern="1200" dirty="0" smtClean="0">
                          <a:solidFill>
                            <a:schemeClr val="tx1"/>
                          </a:solidFill>
                          <a:latin typeface="+mn-lt"/>
                          <a:ea typeface="+mn-ea"/>
                          <a:cs typeface="+mn-cs"/>
                        </a:rPr>
                        <a:t>CH</a:t>
                      </a:r>
                      <a:r>
                        <a:rPr lang="en-US" sz="2400" kern="1200" baseline="-25000" dirty="0" smtClean="0">
                          <a:solidFill>
                            <a:schemeClr val="tx1"/>
                          </a:solidFill>
                          <a:latin typeface="+mn-lt"/>
                          <a:ea typeface="+mn-ea"/>
                          <a:cs typeface="+mn-cs"/>
                        </a:rPr>
                        <a:t>3</a:t>
                      </a:r>
                      <a:r>
                        <a:rPr lang="en-US" sz="2400" kern="1200" dirty="0" smtClean="0">
                          <a:solidFill>
                            <a:schemeClr val="tx1"/>
                          </a:solidFill>
                          <a:latin typeface="+mn-lt"/>
                          <a:ea typeface="+mn-ea"/>
                          <a:cs typeface="+mn-cs"/>
                        </a:rPr>
                        <a:t>NH</a:t>
                      </a:r>
                      <a:r>
                        <a:rPr lang="en-US" sz="2400" kern="1200" baseline="-25000" dirty="0" smtClean="0">
                          <a:solidFill>
                            <a:schemeClr val="tx1"/>
                          </a:solidFill>
                          <a:latin typeface="+mn-lt"/>
                          <a:ea typeface="+mn-ea"/>
                          <a:cs typeface="+mn-cs"/>
                        </a:rPr>
                        <a:t>3</a:t>
                      </a:r>
                      <a:r>
                        <a:rPr lang="en-US" sz="2400" kern="1200" baseline="30000" dirty="0" smtClean="0">
                          <a:solidFill>
                            <a:schemeClr val="tx1"/>
                          </a:solidFill>
                          <a:latin typeface="+mn-lt"/>
                          <a:ea typeface="+mn-ea"/>
                          <a:cs typeface="+mn-cs"/>
                        </a:rPr>
                        <a:t>+</a:t>
                      </a:r>
                      <a:endParaRPr lang="en-US" sz="2400" dirty="0"/>
                    </a:p>
                  </a:txBody>
                  <a:tcPr/>
                </a:tc>
              </a:tr>
            </a:tbl>
          </a:graphicData>
        </a:graphic>
      </p:graphicFrame>
      <p:sp>
        <p:nvSpPr>
          <p:cNvPr id="6" name="Footer Placeholder 5"/>
          <p:cNvSpPr>
            <a:spLocks noGrp="1"/>
          </p:cNvSpPr>
          <p:nvPr>
            <p:ph type="ftr" sz="quarter" idx="11"/>
          </p:nvPr>
        </p:nvSpPr>
        <p:spPr>
          <a:xfrm>
            <a:off x="15240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19</a:t>
            </a:fld>
            <a:endParaRPr lang="en-US"/>
          </a:p>
        </p:txBody>
      </p:sp>
      <p:sp>
        <p:nvSpPr>
          <p:cNvPr id="31745" name="Rectangle 1"/>
          <p:cNvSpPr>
            <a:spLocks noChangeArrowheads="1"/>
          </p:cNvSpPr>
          <p:nvPr/>
        </p:nvSpPr>
        <p:spPr bwMode="auto">
          <a:xfrm>
            <a:off x="533400" y="3842266"/>
            <a:ext cx="82296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sz="2400" b="0" i="0" u="none" strike="noStrike" cap="none" normalizeH="0" baseline="0" dirty="0" smtClean="0">
                <a:ln>
                  <a:noFill/>
                </a:ln>
                <a:solidFill>
                  <a:srgbClr val="000000"/>
                </a:solidFill>
                <a:effectLst/>
                <a:latin typeface="Calibri (Headings)"/>
                <a:ea typeface="Times New Roman" pitchFamily="18" charset="0"/>
                <a:cs typeface="Times New Roman" pitchFamily="18" charset="0"/>
              </a:rPr>
              <a:t>HNH</a:t>
            </a:r>
            <a:r>
              <a:rPr kumimoji="0" lang="en-US" sz="2400" b="0" i="0" u="none" strike="noStrike" cap="none" normalizeH="0" baseline="-30000" dirty="0" smtClean="0">
                <a:ln>
                  <a:noFill/>
                </a:ln>
                <a:solidFill>
                  <a:srgbClr val="000000"/>
                </a:solidFill>
                <a:effectLst/>
                <a:latin typeface="Calibri (Headings)"/>
                <a:ea typeface="Times New Roman" pitchFamily="18" charset="0"/>
                <a:cs typeface="Times New Roman" pitchFamily="18" charset="0"/>
              </a:rPr>
              <a:t>3</a:t>
            </a:r>
            <a:r>
              <a:rPr kumimoji="0" lang="en-US" sz="2400" b="0" i="0" u="none" strike="noStrike" cap="none" normalizeH="0" baseline="30000" dirty="0" smtClean="0">
                <a:ln>
                  <a:noFill/>
                </a:ln>
                <a:solidFill>
                  <a:srgbClr val="000000"/>
                </a:solidFill>
                <a:effectLst/>
                <a:latin typeface="Calibri (Headings)"/>
                <a:ea typeface="Times New Roman" pitchFamily="18" charset="0"/>
                <a:cs typeface="Times New Roman" pitchFamily="18" charset="0"/>
              </a:rPr>
              <a:t>+</a:t>
            </a:r>
            <a:r>
              <a:rPr lang="hr-HR" sz="2400" dirty="0" smtClean="0">
                <a:solidFill>
                  <a:srgbClr val="000000"/>
                </a:solidFill>
                <a:latin typeface="Calibri (Headings)"/>
                <a:ea typeface="Times New Roman" pitchFamily="18" charset="0"/>
                <a:cs typeface="Times New Roman" pitchFamily="18" charset="0"/>
              </a:rPr>
              <a:t> :</a:t>
            </a:r>
          </a:p>
          <a:p>
            <a:pPr lvl="0" eaLnBrk="0" fontAlgn="base" hangingPunct="0">
              <a:spcBef>
                <a:spcPct val="0"/>
              </a:spcBef>
              <a:spcAft>
                <a:spcPct val="0"/>
              </a:spcAft>
            </a:pPr>
            <a:r>
              <a:rPr lang="hr-HR" sz="2400" dirty="0" smtClean="0">
                <a:solidFill>
                  <a:srgbClr val="000000"/>
                </a:solidFill>
                <a:latin typeface="Calibri (Headings)"/>
                <a:ea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latin typeface="Calibri (Headings)"/>
                <a:ea typeface="Times New Roman" pitchFamily="18" charset="0"/>
                <a:cs typeface="Times New Roman" pitchFamily="18" charset="0"/>
              </a:rPr>
              <a:t>NH</a:t>
            </a:r>
            <a:r>
              <a:rPr kumimoji="0" lang="hr-HR" sz="2400" b="0" i="0" u="none" strike="noStrike" cap="none" normalizeH="0" baseline="-30000" dirty="0" smtClean="0">
                <a:ln>
                  <a:noFill/>
                </a:ln>
                <a:solidFill>
                  <a:srgbClr val="000000"/>
                </a:solidFill>
                <a:effectLst/>
                <a:latin typeface="Calibri (Headings)"/>
                <a:ea typeface="Times New Roman" pitchFamily="18" charset="0"/>
                <a:cs typeface="Times New Roman" pitchFamily="18" charset="0"/>
              </a:rPr>
              <a:t>3</a:t>
            </a:r>
            <a:r>
              <a:rPr kumimoji="0" lang="en-US" sz="2400" b="0" i="0" u="none" strike="noStrike" cap="none" normalizeH="0" baseline="0" dirty="0" smtClean="0">
                <a:ln>
                  <a:noFill/>
                </a:ln>
                <a:solidFill>
                  <a:srgbClr val="000000"/>
                </a:solidFill>
                <a:effectLst/>
                <a:latin typeface="Calibri (Headings)"/>
                <a:ea typeface="Times New Roman" pitchFamily="18" charset="0"/>
                <a:cs typeface="Times New Roman" pitchFamily="18" charset="0"/>
              </a:rPr>
              <a:t> is the base (symbolized by B) and an H</a:t>
            </a:r>
            <a:r>
              <a:rPr kumimoji="0" lang="en-US" sz="2400" b="0" i="0" u="none" strike="noStrike" cap="none" normalizeH="0" baseline="30000" dirty="0" smtClean="0">
                <a:ln>
                  <a:noFill/>
                </a:ln>
                <a:solidFill>
                  <a:srgbClr val="000000"/>
                </a:solidFill>
                <a:effectLst/>
                <a:latin typeface="Calibri (Headings)"/>
                <a:ea typeface="Times New Roman" pitchFamily="18" charset="0"/>
                <a:cs typeface="Times New Roman" pitchFamily="18" charset="0"/>
              </a:rPr>
              <a:t>+</a:t>
            </a:r>
            <a:r>
              <a:rPr kumimoji="0" lang="en-US" sz="2400" b="0" i="0" u="none" strike="noStrike" cap="none" normalizeH="0" baseline="0" dirty="0" smtClean="0">
                <a:ln>
                  <a:noFill/>
                </a:ln>
                <a:solidFill>
                  <a:srgbClr val="000000"/>
                </a:solidFill>
                <a:effectLst/>
                <a:latin typeface="Calibri (Headings)"/>
                <a:ea typeface="Times New Roman" pitchFamily="18" charset="0"/>
                <a:cs typeface="Times New Roman" pitchFamily="18" charset="0"/>
              </a:rPr>
              <a:t> has been attached to it in a chemical reaction. </a:t>
            </a:r>
            <a:r>
              <a:rPr kumimoji="0" lang="hr-HR" sz="2400" b="0" i="0" u="none" strike="noStrike" cap="none" normalizeH="0" baseline="0" dirty="0" smtClean="0">
                <a:ln>
                  <a:noFill/>
                </a:ln>
                <a:solidFill>
                  <a:srgbClr val="000000"/>
                </a:solidFill>
                <a:effectLst/>
                <a:latin typeface="Calibri (Headings)"/>
                <a:ea typeface="Times New Roman" pitchFamily="18" charset="0"/>
                <a:cs typeface="Times New Roman" pitchFamily="18" charset="0"/>
              </a:rPr>
              <a:t>T</a:t>
            </a:r>
            <a:r>
              <a:rPr kumimoji="0" lang="en-US" sz="2400" b="0" i="0" u="none" strike="noStrike" cap="none" normalizeH="0" baseline="0" dirty="0" smtClean="0">
                <a:ln>
                  <a:noFill/>
                </a:ln>
                <a:solidFill>
                  <a:srgbClr val="000000"/>
                </a:solidFill>
                <a:effectLst/>
                <a:latin typeface="Calibri (Headings)"/>
                <a:ea typeface="Times New Roman" pitchFamily="18" charset="0"/>
                <a:cs typeface="Times New Roman" pitchFamily="18" charset="0"/>
              </a:rPr>
              <a:t>he NH</a:t>
            </a:r>
            <a:r>
              <a:rPr kumimoji="0" lang="en-US" sz="2400" b="0" i="0" u="none" strike="noStrike" cap="none" normalizeH="0" baseline="-30000" dirty="0" smtClean="0">
                <a:ln>
                  <a:noFill/>
                </a:ln>
                <a:solidFill>
                  <a:srgbClr val="000000"/>
                </a:solidFill>
                <a:effectLst/>
                <a:latin typeface="Calibri (Headings)"/>
                <a:ea typeface="Times New Roman" pitchFamily="18" charset="0"/>
                <a:cs typeface="Times New Roman" pitchFamily="18" charset="0"/>
              </a:rPr>
              <a:t>3</a:t>
            </a:r>
            <a:r>
              <a:rPr kumimoji="0" lang="en-US" sz="2400" b="0" i="0" u="none" strike="noStrike" cap="none" normalizeH="0" baseline="0" dirty="0" smtClean="0">
                <a:ln>
                  <a:noFill/>
                </a:ln>
                <a:solidFill>
                  <a:srgbClr val="000000"/>
                </a:solidFill>
                <a:effectLst/>
                <a:latin typeface="Calibri (Headings)"/>
                <a:ea typeface="Times New Roman" pitchFamily="18" charset="0"/>
                <a:cs typeface="Times New Roman" pitchFamily="18" charset="0"/>
              </a:rPr>
              <a:t> has been </a:t>
            </a:r>
            <a:r>
              <a:rPr kumimoji="0" lang="en-US" sz="2400" b="0" i="0" u="none" strike="noStrike" cap="none" normalizeH="0" baseline="0" dirty="0" err="1" smtClean="0">
                <a:ln>
                  <a:noFill/>
                </a:ln>
                <a:solidFill>
                  <a:srgbClr val="000000"/>
                </a:solidFill>
                <a:effectLst/>
                <a:latin typeface="Calibri (Headings)"/>
                <a:ea typeface="Times New Roman" pitchFamily="18" charset="0"/>
                <a:cs typeface="Times New Roman" pitchFamily="18" charset="0"/>
              </a:rPr>
              <a:t>protonated</a:t>
            </a:r>
            <a:r>
              <a:rPr kumimoji="0" lang="en-US" sz="2400" b="0" i="0" u="none" strike="noStrike" cap="none" normalizeH="0" baseline="0" dirty="0" smtClean="0">
                <a:ln>
                  <a:noFill/>
                </a:ln>
                <a:solidFill>
                  <a:srgbClr val="000000"/>
                </a:solidFill>
                <a:effectLst/>
                <a:latin typeface="Calibri (Headings)"/>
                <a:ea typeface="Times New Roman" pitchFamily="18" charset="0"/>
                <a:cs typeface="Times New Roman" pitchFamily="18" charset="0"/>
              </a:rPr>
              <a:t> and the result (NH</a:t>
            </a:r>
            <a:r>
              <a:rPr kumimoji="0" lang="en-US" sz="2400" b="0" i="0" u="none" strike="noStrike" cap="none" normalizeH="0" baseline="-30000" dirty="0" smtClean="0">
                <a:ln>
                  <a:noFill/>
                </a:ln>
                <a:solidFill>
                  <a:srgbClr val="000000"/>
                </a:solidFill>
                <a:effectLst/>
                <a:latin typeface="Calibri (Headings)"/>
                <a:ea typeface="Times New Roman" pitchFamily="18" charset="0"/>
                <a:cs typeface="Times New Roman" pitchFamily="18" charset="0"/>
              </a:rPr>
              <a:t>4</a:t>
            </a:r>
            <a:r>
              <a:rPr kumimoji="0" lang="en-US" sz="2400" b="0" i="0" u="none" strike="noStrike" cap="none" normalizeH="0" baseline="30000" dirty="0" smtClean="0">
                <a:ln>
                  <a:noFill/>
                </a:ln>
                <a:solidFill>
                  <a:srgbClr val="000000"/>
                </a:solidFill>
                <a:effectLst/>
                <a:latin typeface="Calibri (Headings)"/>
                <a:ea typeface="Times New Roman" pitchFamily="18" charset="0"/>
                <a:cs typeface="Times New Roman" pitchFamily="18" charset="0"/>
              </a:rPr>
              <a:t>+</a:t>
            </a:r>
            <a:r>
              <a:rPr kumimoji="0" lang="en-US" sz="2400" b="0" i="0" u="none" strike="noStrike" cap="none" normalizeH="0" baseline="0" dirty="0" smtClean="0">
                <a:ln>
                  <a:noFill/>
                </a:ln>
                <a:solidFill>
                  <a:srgbClr val="000000"/>
                </a:solidFill>
                <a:effectLst/>
                <a:latin typeface="Calibri (Headings)"/>
                <a:ea typeface="Times New Roman" pitchFamily="18" charset="0"/>
                <a:cs typeface="Times New Roman" pitchFamily="18" charset="0"/>
              </a:rPr>
              <a:t>) is now an acid. Why? Because it now has a proton to donate.</a:t>
            </a:r>
            <a:endParaRPr kumimoji="0" lang="sr-Latn-CS" sz="2400" b="0" i="0" u="none" strike="noStrike" cap="none" normalizeH="0" baseline="0" dirty="0" smtClean="0">
              <a:ln>
                <a:noFill/>
              </a:ln>
              <a:solidFill>
                <a:srgbClr val="000000"/>
              </a:solidFill>
              <a:effectLst/>
              <a:latin typeface="Calibri (Headings)"/>
              <a:ea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mtClean="0">
                <a:latin typeface="Calibri (Headings)"/>
              </a:rPr>
              <a:t>Its source is the salt (HB</a:t>
            </a:r>
            <a:r>
              <a:rPr lang="en-US" baseline="30000" smtClean="0">
                <a:latin typeface="Calibri (Headings)"/>
              </a:rPr>
              <a:t>+</a:t>
            </a:r>
            <a:r>
              <a:rPr lang="en-US" smtClean="0">
                <a:latin typeface="Calibri (Headings)"/>
              </a:rPr>
              <a:t>Cl¯) that is dissolving in the water and it DOES NOT affect the pH. Its presence in writing the appropriate chemical reactions and doing the calculations is </a:t>
            </a:r>
            <a:r>
              <a:rPr lang="hr-HR" smtClean="0">
                <a:latin typeface="Calibri (Headings)"/>
              </a:rPr>
              <a:t>omitted</a:t>
            </a:r>
            <a:r>
              <a:rPr lang="en-US" smtClean="0">
                <a:latin typeface="Calibri (Headings)"/>
              </a:rPr>
              <a:t>. However, keep in mind that Cl¯ is present in the solution. Some teacher might want to ask a "sneaky" question on a test.</a:t>
            </a:r>
            <a:endParaRPr lang="hr-HR" dirty="0"/>
          </a:p>
        </p:txBody>
      </p:sp>
      <p:sp>
        <p:nvSpPr>
          <p:cNvPr id="5" name="Footer Placeholder 4"/>
          <p:cNvSpPr>
            <a:spLocks noGrp="1"/>
          </p:cNvSpPr>
          <p:nvPr>
            <p:ph type="ftr" sz="quarter" idx="11"/>
          </p:nvPr>
        </p:nvSpPr>
        <p:spPr>
          <a:xfrm>
            <a:off x="15240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800600"/>
          </a:xfrm>
        </p:spPr>
        <p:txBody>
          <a:bodyPr>
            <a:normAutofit fontScale="92500" lnSpcReduction="10000"/>
          </a:bodyPr>
          <a:lstStyle/>
          <a:p>
            <a:r>
              <a:rPr lang="en-US" smtClean="0">
                <a:latin typeface="Calibri (Headings)"/>
              </a:rPr>
              <a:t>Now, I can see a question forming in your mind. If there is base (B) and acid (H</a:t>
            </a:r>
            <a:r>
              <a:rPr lang="en-US" baseline="-25000" smtClean="0">
                <a:latin typeface="Calibri (Headings)"/>
              </a:rPr>
              <a:t>3</a:t>
            </a:r>
            <a:r>
              <a:rPr lang="en-US" smtClean="0">
                <a:latin typeface="Calibri (Headings)"/>
              </a:rPr>
              <a:t>O</a:t>
            </a:r>
            <a:r>
              <a:rPr lang="en-US" baseline="30000" smtClean="0">
                <a:latin typeface="Calibri (Headings)"/>
              </a:rPr>
              <a:t>+</a:t>
            </a:r>
            <a:r>
              <a:rPr lang="en-US" smtClean="0">
                <a:latin typeface="Calibri (Headings)"/>
              </a:rPr>
              <a:t>), why don't they just react and give back the reactants on the left side? Now, that really is a good question.</a:t>
            </a:r>
          </a:p>
          <a:p>
            <a:r>
              <a:rPr lang="en-US" smtClean="0">
                <a:latin typeface="Calibri (Headings)"/>
              </a:rPr>
              <a:t>The answer, of course, is given in above in the discussion of salts of weak acids. It would be the same explanation here, so I won't repeat it. What you might want to do, however, is look at the different phrasing in part I as compared to part II.</a:t>
            </a:r>
          </a:p>
          <a:p>
            <a:endParaRPr lang="en-US"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normAutofit fontScale="92500" lnSpcReduction="10000"/>
          </a:bodyPr>
          <a:lstStyle/>
          <a:p>
            <a:pPr>
              <a:buNone/>
            </a:pPr>
            <a:r>
              <a:rPr lang="hr-HR" dirty="0">
                <a:latin typeface="Calibri (Headings)"/>
              </a:rPr>
              <a:t>W</a:t>
            </a:r>
            <a:r>
              <a:rPr lang="en-US" dirty="0" smtClean="0">
                <a:latin typeface="Calibri (Headings)"/>
              </a:rPr>
              <a:t>hen </a:t>
            </a:r>
            <a:r>
              <a:rPr lang="en-US" dirty="0">
                <a:latin typeface="Calibri (Headings)"/>
              </a:rPr>
              <a:t>calculations are done, the important points will </a:t>
            </a:r>
            <a:r>
              <a:rPr lang="en-US" dirty="0" smtClean="0">
                <a:latin typeface="Calibri (Headings)"/>
              </a:rPr>
              <a:t>be</a:t>
            </a:r>
            <a:endParaRPr lang="hr-HR" dirty="0" smtClean="0">
              <a:latin typeface="Calibri (Headings)"/>
            </a:endParaRPr>
          </a:p>
          <a:p>
            <a:pPr marL="514350" indent="-514350">
              <a:buAutoNum type="arabicParenBoth"/>
            </a:pPr>
            <a:r>
              <a:rPr lang="hr-HR" dirty="0" smtClean="0">
                <a:latin typeface="Calibri (Headings)"/>
              </a:rPr>
              <a:t> </a:t>
            </a:r>
            <a:r>
              <a:rPr lang="en-US" dirty="0" smtClean="0">
                <a:latin typeface="Calibri (Headings)"/>
              </a:rPr>
              <a:t>how </a:t>
            </a:r>
            <a:r>
              <a:rPr lang="en-US" dirty="0">
                <a:latin typeface="Calibri (Headings)"/>
              </a:rPr>
              <a:t>much H</a:t>
            </a:r>
            <a:r>
              <a:rPr lang="en-US" baseline="-25000" dirty="0">
                <a:latin typeface="Calibri (Headings)"/>
              </a:rPr>
              <a:t>3</a:t>
            </a:r>
            <a:r>
              <a:rPr lang="en-US" dirty="0">
                <a:latin typeface="Calibri (Headings)"/>
              </a:rPr>
              <a:t>O</a:t>
            </a:r>
            <a:r>
              <a:rPr lang="en-US" baseline="30000" dirty="0">
                <a:latin typeface="Calibri (Headings)"/>
              </a:rPr>
              <a:t>+</a:t>
            </a:r>
            <a:r>
              <a:rPr lang="en-US" dirty="0">
                <a:latin typeface="Calibri (Headings)"/>
              </a:rPr>
              <a:t> is formed and </a:t>
            </a:r>
            <a:endParaRPr lang="hr-HR" dirty="0" smtClean="0">
              <a:latin typeface="Calibri (Headings)"/>
            </a:endParaRPr>
          </a:p>
          <a:p>
            <a:pPr marL="514350" indent="-514350">
              <a:buAutoNum type="arabicParenBoth"/>
            </a:pPr>
            <a:r>
              <a:rPr lang="en-US" dirty="0" smtClean="0">
                <a:latin typeface="Calibri (Headings)"/>
              </a:rPr>
              <a:t> </a:t>
            </a:r>
            <a:r>
              <a:rPr lang="en-US" dirty="0">
                <a:latin typeface="Calibri (Headings)"/>
              </a:rPr>
              <a:t>what is the pH of the solution?</a:t>
            </a:r>
          </a:p>
          <a:p>
            <a:pPr>
              <a:buNone/>
            </a:pPr>
            <a:endParaRPr lang="hr-HR" dirty="0" smtClean="0">
              <a:latin typeface="Calibri (Headings)"/>
            </a:endParaRPr>
          </a:p>
          <a:p>
            <a:pPr>
              <a:buNone/>
            </a:pPr>
            <a:r>
              <a:rPr lang="en-US" dirty="0" smtClean="0">
                <a:latin typeface="Calibri (Headings)"/>
              </a:rPr>
              <a:t>Quick </a:t>
            </a:r>
            <a:r>
              <a:rPr lang="en-US" dirty="0">
                <a:latin typeface="Calibri (Headings)"/>
              </a:rPr>
              <a:t>answers</a:t>
            </a:r>
            <a:r>
              <a:rPr lang="en-US" dirty="0" smtClean="0">
                <a:latin typeface="Calibri (Headings)"/>
              </a:rPr>
              <a:t>:</a:t>
            </a:r>
            <a:endParaRPr lang="hr-HR" dirty="0" smtClean="0">
              <a:latin typeface="Calibri (Headings)"/>
            </a:endParaRPr>
          </a:p>
          <a:p>
            <a:pPr lvl="1">
              <a:buNone/>
            </a:pPr>
            <a:r>
              <a:rPr lang="en-US" dirty="0" smtClean="0">
                <a:latin typeface="Calibri (Headings)"/>
              </a:rPr>
              <a:t>(</a:t>
            </a:r>
            <a:r>
              <a:rPr lang="en-US" dirty="0">
                <a:latin typeface="Calibri (Headings)"/>
              </a:rPr>
              <a:t>1) the amount of H</a:t>
            </a:r>
            <a:r>
              <a:rPr lang="en-US" baseline="-25000" dirty="0">
                <a:latin typeface="Calibri (Headings)"/>
              </a:rPr>
              <a:t>3</a:t>
            </a:r>
            <a:r>
              <a:rPr lang="en-US" dirty="0">
                <a:latin typeface="Calibri (Headings)"/>
              </a:rPr>
              <a:t>O</a:t>
            </a:r>
            <a:r>
              <a:rPr lang="en-US" baseline="30000" dirty="0">
                <a:latin typeface="Calibri (Headings)"/>
              </a:rPr>
              <a:t>+</a:t>
            </a:r>
            <a:r>
              <a:rPr lang="en-US" dirty="0">
                <a:latin typeface="Calibri (Headings)"/>
              </a:rPr>
              <a:t> formed will be greater than the </a:t>
            </a:r>
            <a:r>
              <a:rPr lang="en-US" dirty="0" smtClean="0">
                <a:latin typeface="Calibri (Headings)"/>
              </a:rPr>
              <a:t>10</a:t>
            </a:r>
            <a:r>
              <a:rPr lang="hr-HR" baseline="30000" dirty="0" smtClean="0">
                <a:latin typeface="Calibri (Headings)"/>
              </a:rPr>
              <a:t>-7</a:t>
            </a:r>
            <a:r>
              <a:rPr lang="en-US" dirty="0">
                <a:latin typeface="Calibri (Headings)"/>
              </a:rPr>
              <a:t> M </a:t>
            </a:r>
            <a:r>
              <a:rPr lang="hr-HR" dirty="0" smtClean="0">
                <a:latin typeface="Calibri (Headings)"/>
              </a:rPr>
              <a:t>(</a:t>
            </a:r>
            <a:r>
              <a:rPr lang="en-US" dirty="0" smtClean="0">
                <a:latin typeface="Calibri (Headings)"/>
              </a:rPr>
              <a:t>present </a:t>
            </a:r>
            <a:r>
              <a:rPr lang="en-US" dirty="0">
                <a:latin typeface="Calibri (Headings)"/>
              </a:rPr>
              <a:t>in pure </a:t>
            </a:r>
            <a:r>
              <a:rPr lang="en-US" dirty="0" smtClean="0">
                <a:latin typeface="Calibri (Headings)"/>
              </a:rPr>
              <a:t>water</a:t>
            </a:r>
            <a:r>
              <a:rPr lang="hr-HR" dirty="0" smtClean="0">
                <a:latin typeface="Calibri (Headings)"/>
              </a:rPr>
              <a:t>)</a:t>
            </a:r>
            <a:r>
              <a:rPr lang="en-US" dirty="0" smtClean="0">
                <a:latin typeface="Calibri (Headings)"/>
              </a:rPr>
              <a:t> </a:t>
            </a:r>
            <a:r>
              <a:rPr lang="en-US" dirty="0">
                <a:latin typeface="Calibri (Headings)"/>
              </a:rPr>
              <a:t>and </a:t>
            </a:r>
            <a:endParaRPr lang="hr-HR" dirty="0" smtClean="0">
              <a:latin typeface="Calibri (Headings)"/>
            </a:endParaRPr>
          </a:p>
          <a:p>
            <a:pPr lvl="1">
              <a:buNone/>
            </a:pPr>
            <a:r>
              <a:rPr lang="en-US" dirty="0" smtClean="0">
                <a:latin typeface="Calibri (Headings)"/>
              </a:rPr>
              <a:t>(</a:t>
            </a:r>
            <a:r>
              <a:rPr lang="en-US" dirty="0">
                <a:latin typeface="Calibri (Headings)"/>
              </a:rPr>
              <a:t>2) the pH will be less than 7, so the solution of the salt of a weak base will be acidic.</a:t>
            </a:r>
          </a:p>
          <a:p>
            <a:pPr>
              <a:buNone/>
            </a:pPr>
            <a:endParaRPr lang="en-US" dirty="0"/>
          </a:p>
        </p:txBody>
      </p:sp>
      <p:sp>
        <p:nvSpPr>
          <p:cNvPr id="5" name="Footer Placeholder 4"/>
          <p:cNvSpPr>
            <a:spLocks noGrp="1"/>
          </p:cNvSpPr>
          <p:nvPr>
            <p:ph type="ftr" sz="quarter" idx="11"/>
          </p:nvPr>
        </p:nvSpPr>
        <p:spPr>
          <a:xfrm>
            <a:off x="152400" y="6356350"/>
            <a:ext cx="7696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r>
              <a:rPr lang="en-US" b="1" dirty="0" smtClean="0"/>
              <a:t>Hydrologic cycle</a:t>
            </a:r>
            <a:endParaRPr lang="en-US" dirty="0"/>
          </a:p>
        </p:txBody>
      </p:sp>
      <p:sp>
        <p:nvSpPr>
          <p:cNvPr id="3" name="Content Placeholder 2"/>
          <p:cNvSpPr>
            <a:spLocks noGrp="1"/>
          </p:cNvSpPr>
          <p:nvPr>
            <p:ph idx="1"/>
          </p:nvPr>
        </p:nvSpPr>
        <p:spPr>
          <a:xfrm>
            <a:off x="533400" y="1143000"/>
            <a:ext cx="8229600" cy="5181600"/>
          </a:xfrm>
        </p:spPr>
        <p:txBody>
          <a:bodyPr>
            <a:normAutofit fontScale="77500" lnSpcReduction="20000"/>
          </a:bodyPr>
          <a:lstStyle/>
          <a:p>
            <a:r>
              <a:rPr lang="en-US" smtClean="0">
                <a:latin typeface="Calibri (Headings)"/>
              </a:rPr>
              <a:t>The hydrologic cycle has critical role in some of the most important ecosystem feedbacks between organisms and the physical environment. </a:t>
            </a:r>
            <a:endParaRPr lang="hr-HR" smtClean="0">
              <a:latin typeface="Calibri (Headings)"/>
            </a:endParaRPr>
          </a:p>
          <a:p>
            <a:r>
              <a:rPr lang="hr-HR" smtClean="0">
                <a:latin typeface="Calibri (Headings)"/>
              </a:rPr>
              <a:t>E</a:t>
            </a:r>
            <a:r>
              <a:rPr lang="en-US" smtClean="0">
                <a:latin typeface="Calibri (Headings)"/>
              </a:rPr>
              <a:t>cosystems both respond to water availability </a:t>
            </a:r>
            <a:r>
              <a:rPr lang="hr-HR" smtClean="0">
                <a:latin typeface="Calibri (Headings)"/>
              </a:rPr>
              <a:t>,</a:t>
            </a:r>
            <a:r>
              <a:rPr lang="en-US" smtClean="0">
                <a:latin typeface="Calibri (Headings)"/>
              </a:rPr>
              <a:t>and change water availability</a:t>
            </a:r>
            <a:r>
              <a:rPr lang="sr-Latn-CS" smtClean="0"/>
              <a:t>.</a:t>
            </a:r>
            <a:endParaRPr lang="sr-Latn-CS" smtClean="0">
              <a:latin typeface="Calibri (Headings)"/>
            </a:endParaRPr>
          </a:p>
          <a:p>
            <a:pPr>
              <a:buNone/>
            </a:pPr>
            <a:r>
              <a:rPr lang="en-US" smtClean="0">
                <a:latin typeface="Calibri (Headings)"/>
              </a:rPr>
              <a:t>Soil </a:t>
            </a:r>
            <a:r>
              <a:rPr lang="en-US" dirty="0" smtClean="0">
                <a:latin typeface="Calibri (Headings)"/>
              </a:rPr>
              <a:t>moisture is one of the major regulators of plant growth and the productivity of terrestrial ecosystems.</a:t>
            </a:r>
            <a:endParaRPr lang="hr-HR" dirty="0" smtClean="0">
              <a:latin typeface="Calibri (Headings)"/>
            </a:endParaRPr>
          </a:p>
          <a:p>
            <a:pPr>
              <a:buNone/>
            </a:pPr>
            <a:r>
              <a:rPr lang="en-US" dirty="0" smtClean="0">
                <a:latin typeface="Calibri (Headings)"/>
              </a:rPr>
              <a:t>At the same time, plants remove water from the soil and release it into the atmosphere</a:t>
            </a:r>
            <a:r>
              <a:rPr lang="hr-HR" dirty="0" smtClean="0">
                <a:latin typeface="Calibri (Headings)"/>
              </a:rPr>
              <a:t>.</a:t>
            </a:r>
          </a:p>
          <a:p>
            <a:pPr>
              <a:buNone/>
            </a:pPr>
            <a:r>
              <a:rPr lang="hr-HR" dirty="0" smtClean="0">
                <a:latin typeface="Calibri (Headings)"/>
              </a:rPr>
              <a:t>Water</a:t>
            </a:r>
            <a:r>
              <a:rPr lang="en-US" dirty="0" smtClean="0">
                <a:latin typeface="Calibri (Headings)"/>
              </a:rPr>
              <a:t> influences climate through evaporative cooling, cloud formation, and precipitation.</a:t>
            </a:r>
            <a:endParaRPr lang="hr-HR" dirty="0" smtClean="0">
              <a:latin typeface="Calibri (Headings)"/>
            </a:endParaRPr>
          </a:p>
          <a:p>
            <a:pPr>
              <a:buNone/>
            </a:pPr>
            <a:r>
              <a:rPr lang="en-US" dirty="0" smtClean="0">
                <a:latin typeface="Calibri (Headings)"/>
              </a:rPr>
              <a:t> Water not removed by plants or evaporation moves over or through the soil into streams and rivers and, ultimately, the ocean. </a:t>
            </a:r>
            <a:endParaRPr lang="en-US" dirty="0" smtClean="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05400"/>
          </a:xfrm>
        </p:spPr>
        <p:txBody>
          <a:bodyPr>
            <a:normAutofit/>
          </a:bodyPr>
          <a:lstStyle/>
          <a:p>
            <a:r>
              <a:rPr lang="sr-Latn-CS" smtClean="0">
                <a:latin typeface="Calibri (Headings)"/>
              </a:rPr>
              <a:t>Water is unevenly distributed among aquatic  enviroments such as lakes, rivers, and ocean: most is seawater.</a:t>
            </a:r>
          </a:p>
          <a:p>
            <a:pPr marL="0" indent="0">
              <a:spcBef>
                <a:spcPts val="0"/>
              </a:spcBef>
              <a:buNone/>
              <a:defRPr/>
            </a:pPr>
            <a:r>
              <a:rPr lang="sr-Latn-CS" smtClean="0">
                <a:latin typeface="Calibri (Headings)"/>
              </a:rPr>
              <a:t>The situation on earth is indeed as Samuel Coleridge</a:t>
            </a:r>
            <a:r>
              <a:rPr lang="en-US" smtClean="0">
                <a:latin typeface="Calibri (Headings)"/>
              </a:rPr>
              <a:t>’s ancient</a:t>
            </a:r>
            <a:r>
              <a:rPr lang="sr-Latn-CS" smtClean="0">
                <a:latin typeface="Calibri (Headings)"/>
              </a:rPr>
              <a:t>  </a:t>
            </a:r>
            <a:r>
              <a:rPr lang="en-US" smtClean="0">
                <a:latin typeface="Calibri (Headings)"/>
              </a:rPr>
              <a:t>mariner saw it: ”Water, water,</a:t>
            </a:r>
            <a:r>
              <a:rPr lang="hr-HR" smtClean="0">
                <a:latin typeface="Calibri (Headings)"/>
              </a:rPr>
              <a:t> </a:t>
            </a:r>
            <a:r>
              <a:rPr lang="en-US" smtClean="0">
                <a:latin typeface="Calibri (Headings)"/>
              </a:rPr>
              <a:t>everywhere, nor any drop to drink”.</a:t>
            </a:r>
            <a:endParaRPr lang="en-US" dirty="0" smtClean="0">
              <a:latin typeface="Calibri (Headings)"/>
            </a:endParaRPr>
          </a:p>
        </p:txBody>
      </p:sp>
      <p:sp>
        <p:nvSpPr>
          <p:cNvPr id="5" name="Footer Placeholder 4"/>
          <p:cNvSpPr>
            <a:spLocks noGrp="1"/>
          </p:cNvSpPr>
          <p:nvPr>
            <p:ph type="ftr" sz="quarter" idx="11"/>
          </p:nvPr>
        </p:nvSpPr>
        <p:spPr>
          <a:xfrm>
            <a:off x="152400" y="6356350"/>
            <a:ext cx="82296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8000" cy="1143000"/>
          </a:xfrm>
        </p:spPr>
        <p:txBody>
          <a:bodyPr>
            <a:normAutofit fontScale="90000"/>
          </a:bodyPr>
          <a:lstStyle/>
          <a:p>
            <a:r>
              <a:rPr lang="sr-Latn-CS" b="1" smtClean="0"/>
              <a:t>b.</a:t>
            </a:r>
            <a:r>
              <a:rPr lang="en-US" b="1" smtClean="0"/>
              <a:t>Redox </a:t>
            </a:r>
            <a:r>
              <a:rPr lang="en-US" b="1"/>
              <a:t>Reactions</a:t>
            </a:r>
            <a:r>
              <a:rPr lang="en-US"/>
              <a:t/>
            </a:r>
            <a:br>
              <a:rPr lang="en-US"/>
            </a:br>
            <a:endParaRPr lang="en-US"/>
          </a:p>
        </p:txBody>
      </p:sp>
      <p:sp>
        <p:nvSpPr>
          <p:cNvPr id="3" name="Content Placeholder 2"/>
          <p:cNvSpPr>
            <a:spLocks noGrp="1"/>
          </p:cNvSpPr>
          <p:nvPr>
            <p:ph idx="1"/>
          </p:nvPr>
        </p:nvSpPr>
        <p:spPr>
          <a:xfrm>
            <a:off x="457200" y="1143000"/>
            <a:ext cx="8229600" cy="5105400"/>
          </a:xfrm>
        </p:spPr>
        <p:txBody>
          <a:bodyPr>
            <a:normAutofit fontScale="85000" lnSpcReduction="20000"/>
          </a:bodyPr>
          <a:lstStyle/>
          <a:p>
            <a:r>
              <a:rPr lang="en-US" dirty="0" err="1">
                <a:latin typeface="Calibri (Headings)"/>
              </a:rPr>
              <a:t>Redox</a:t>
            </a:r>
            <a:r>
              <a:rPr lang="en-US" dirty="0">
                <a:latin typeface="Calibri (Headings)"/>
              </a:rPr>
              <a:t> reactions</a:t>
            </a:r>
            <a:r>
              <a:rPr lang="en-US">
                <a:latin typeface="Calibri (Headings)"/>
              </a:rPr>
              <a:t>, </a:t>
            </a:r>
            <a:r>
              <a:rPr lang="en-US" smtClean="0">
                <a:latin typeface="Calibri (Headings)"/>
              </a:rPr>
              <a:t>have a number of similarities to acid-base reactions. Fundamentally, redox reactions are a family of reactions that</a:t>
            </a:r>
            <a:endParaRPr lang="hr-HR" smtClean="0">
              <a:latin typeface="Calibri (Headings)"/>
            </a:endParaRPr>
          </a:p>
          <a:p>
            <a:pPr>
              <a:buNone/>
            </a:pPr>
            <a:r>
              <a:rPr lang="sr-Latn-CS" smtClean="0">
                <a:latin typeface="Calibri (Headings)"/>
              </a:rPr>
              <a:t>    </a:t>
            </a:r>
            <a:r>
              <a:rPr lang="en-US" smtClean="0">
                <a:latin typeface="Calibri (Headings)"/>
              </a:rPr>
              <a:t>simply because we need two (2) half-reactions to form a whole reaction.</a:t>
            </a:r>
            <a:endParaRPr lang="hr-HR" smtClean="0">
              <a:latin typeface="Calibri (Headings)"/>
            </a:endParaRPr>
          </a:p>
          <a:p>
            <a:r>
              <a:rPr lang="en-US" smtClean="0">
                <a:latin typeface="Calibri (Headings)"/>
              </a:rPr>
              <a:t>This half-reaction says that we have solid copper (with no charge) being oxidized (losing electrons) to form a copper ion with a plus 2 charge. Notice that, like the stoichiometry notation, we have a "balance" between both sides of the reaction. We have one (1) copper atom on both sides, and the charges balance as well. </a:t>
            </a:r>
            <a:endParaRPr lang="hr-HR" smtClean="0"/>
          </a:p>
          <a:p>
            <a:pPr>
              <a:buNone/>
            </a:pPr>
            <a:r>
              <a:rPr lang="hr-HR" smtClean="0">
                <a:latin typeface="Calibri (Headings)"/>
              </a:rPr>
              <a:t>C</a:t>
            </a:r>
            <a:r>
              <a:rPr lang="en-US" dirty="0" err="1" smtClean="0">
                <a:latin typeface="Calibri (Headings)"/>
              </a:rPr>
              <a:t>hemists</a:t>
            </a:r>
            <a:r>
              <a:rPr lang="en-US" dirty="0" smtClean="0">
                <a:latin typeface="Calibri (Headings)"/>
              </a:rPr>
              <a:t> </a:t>
            </a:r>
            <a:r>
              <a:rPr lang="en-US" dirty="0">
                <a:latin typeface="Calibri (Headings)"/>
              </a:rPr>
              <a:t>typically write out the electrons explicitly:</a:t>
            </a:r>
          </a:p>
          <a:p>
            <a:pPr>
              <a:buNone/>
            </a:pPr>
            <a:r>
              <a:rPr lang="hr-HR" dirty="0" smtClean="0">
                <a:latin typeface="Calibri (Headings)"/>
              </a:rPr>
              <a:t>		</a:t>
            </a:r>
            <a:r>
              <a:rPr lang="en-US" dirty="0" smtClean="0">
                <a:latin typeface="Calibri (Headings)"/>
              </a:rPr>
              <a:t>Cu</a:t>
            </a:r>
            <a:r>
              <a:rPr lang="hr-HR" dirty="0" smtClean="0">
                <a:latin typeface="Calibri (Headings)"/>
              </a:rPr>
              <a:t> (s) </a:t>
            </a:r>
            <a:r>
              <a:rPr lang="en-US" dirty="0" smtClean="0">
                <a:latin typeface="Calibri (Headings)"/>
              </a:rPr>
              <a:t> →</a:t>
            </a:r>
            <a:r>
              <a:rPr lang="hr-HR" dirty="0" smtClean="0">
                <a:latin typeface="Calibri (Headings)"/>
              </a:rPr>
              <a:t> </a:t>
            </a:r>
            <a:r>
              <a:rPr lang="en-US" dirty="0" smtClean="0">
                <a:latin typeface="Calibri (Headings)"/>
              </a:rPr>
              <a:t> </a:t>
            </a:r>
            <a:r>
              <a:rPr lang="en-US" dirty="0">
                <a:latin typeface="Calibri (Headings)"/>
              </a:rPr>
              <a:t>Cu</a:t>
            </a:r>
            <a:r>
              <a:rPr lang="en-US" baseline="30000" dirty="0">
                <a:latin typeface="Calibri (Headings)"/>
              </a:rPr>
              <a:t>2+</a:t>
            </a:r>
            <a:r>
              <a:rPr lang="en-US" dirty="0">
                <a:latin typeface="Calibri (Headings)"/>
              </a:rPr>
              <a:t> </a:t>
            </a:r>
            <a:r>
              <a:rPr lang="hr-HR" dirty="0" smtClean="0">
                <a:latin typeface="Calibri (Headings)"/>
              </a:rPr>
              <a:t>(aq)  </a:t>
            </a:r>
            <a:r>
              <a:rPr lang="en-US" dirty="0" smtClean="0">
                <a:latin typeface="Calibri (Headings)"/>
              </a:rPr>
              <a:t>+</a:t>
            </a:r>
            <a:r>
              <a:rPr lang="hr-HR" dirty="0" smtClean="0">
                <a:latin typeface="Calibri (Headings)"/>
              </a:rPr>
              <a:t> </a:t>
            </a:r>
            <a:r>
              <a:rPr lang="en-US" dirty="0" smtClean="0">
                <a:latin typeface="Calibri (Headings)"/>
              </a:rPr>
              <a:t> </a:t>
            </a:r>
            <a:r>
              <a:rPr lang="en-US" dirty="0">
                <a:latin typeface="Calibri (Headings)"/>
              </a:rPr>
              <a:t>2 </a:t>
            </a:r>
            <a:r>
              <a:rPr lang="en-US" dirty="0" smtClean="0">
                <a:latin typeface="Calibri (Headings)"/>
              </a:rPr>
              <a:t>e</a:t>
            </a:r>
            <a:r>
              <a:rPr lang="en-US" baseline="30000" dirty="0" smtClean="0">
                <a:latin typeface="Calibri (Headings)"/>
              </a:rPr>
              <a:t>-</a:t>
            </a:r>
            <a:endParaRPr lang="en-US" dirty="0">
              <a:latin typeface="Calibri (Headings)"/>
            </a:endParaRPr>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latin typeface="Calibri (Headings)"/>
              </a:rPr>
              <a:t>The </a:t>
            </a:r>
            <a:r>
              <a:rPr lang="en-US" dirty="0">
                <a:latin typeface="Calibri (Headings)"/>
              </a:rPr>
              <a:t>symbol "e</a:t>
            </a:r>
            <a:r>
              <a:rPr lang="en-US" baseline="30000" dirty="0">
                <a:latin typeface="Calibri (Headings)"/>
              </a:rPr>
              <a:t>-</a:t>
            </a:r>
            <a:r>
              <a:rPr lang="en-US" dirty="0">
                <a:latin typeface="Calibri (Headings)"/>
              </a:rPr>
              <a:t>" represents a free </a:t>
            </a:r>
            <a:r>
              <a:rPr lang="en-US" dirty="0" smtClean="0">
                <a:latin typeface="Calibri (Headings)"/>
              </a:rPr>
              <a:t>electron</a:t>
            </a:r>
            <a:r>
              <a:rPr lang="hr-HR" dirty="0" smtClean="0">
                <a:latin typeface="Calibri (Headings)"/>
              </a:rPr>
              <a:t> </a:t>
            </a:r>
            <a:r>
              <a:rPr lang="en-US" dirty="0" smtClean="0">
                <a:latin typeface="Calibri (Headings)"/>
              </a:rPr>
              <a:t>with </a:t>
            </a:r>
            <a:r>
              <a:rPr lang="en-US" dirty="0">
                <a:latin typeface="Calibri (Headings)"/>
              </a:rPr>
              <a:t>a negative charge that can now go out and reduce some other species, such as in the half-reaction:</a:t>
            </a:r>
          </a:p>
          <a:p>
            <a:pPr>
              <a:buNone/>
            </a:pPr>
            <a:r>
              <a:rPr lang="hr-HR" dirty="0" smtClean="0">
                <a:latin typeface="Calibri (Headings)"/>
              </a:rPr>
              <a:t>		</a:t>
            </a:r>
            <a:r>
              <a:rPr lang="en-US" dirty="0" smtClean="0">
                <a:latin typeface="Calibri (Headings)"/>
              </a:rPr>
              <a:t>2 </a:t>
            </a:r>
            <a:r>
              <a:rPr lang="en-US" dirty="0">
                <a:latin typeface="Calibri (Headings)"/>
              </a:rPr>
              <a:t>Ag</a:t>
            </a:r>
            <a:r>
              <a:rPr lang="en-US" baseline="30000" dirty="0">
                <a:latin typeface="Calibri (Headings)"/>
              </a:rPr>
              <a:t>+</a:t>
            </a:r>
            <a:r>
              <a:rPr lang="en-US" dirty="0">
                <a:latin typeface="Calibri (Headings)"/>
              </a:rPr>
              <a:t> (</a:t>
            </a:r>
            <a:r>
              <a:rPr lang="en-US" dirty="0" err="1">
                <a:latin typeface="Calibri (Headings)"/>
              </a:rPr>
              <a:t>aq</a:t>
            </a:r>
            <a:r>
              <a:rPr lang="en-US" dirty="0" smtClean="0">
                <a:latin typeface="Calibri (Headings)"/>
              </a:rPr>
              <a:t>)</a:t>
            </a:r>
            <a:r>
              <a:rPr lang="hr-HR" dirty="0" smtClean="0">
                <a:latin typeface="Calibri (Headings)"/>
              </a:rPr>
              <a:t> </a:t>
            </a:r>
            <a:r>
              <a:rPr lang="en-US" dirty="0" smtClean="0">
                <a:latin typeface="Calibri (Headings)"/>
              </a:rPr>
              <a:t> +</a:t>
            </a:r>
            <a:r>
              <a:rPr lang="hr-HR" dirty="0" smtClean="0">
                <a:latin typeface="Calibri (Headings)"/>
              </a:rPr>
              <a:t> </a:t>
            </a:r>
            <a:r>
              <a:rPr lang="en-US" dirty="0" smtClean="0">
                <a:latin typeface="Calibri (Headings)"/>
              </a:rPr>
              <a:t> </a:t>
            </a:r>
            <a:r>
              <a:rPr lang="en-US" dirty="0">
                <a:latin typeface="Calibri (Headings)"/>
              </a:rPr>
              <a:t>2 e</a:t>
            </a:r>
            <a:r>
              <a:rPr lang="en-US" baseline="30000" dirty="0">
                <a:latin typeface="Calibri (Headings)"/>
              </a:rPr>
              <a:t>-</a:t>
            </a:r>
            <a:r>
              <a:rPr lang="en-US" dirty="0">
                <a:latin typeface="Calibri (Headings)"/>
              </a:rPr>
              <a:t> </a:t>
            </a:r>
            <a:r>
              <a:rPr lang="hr-HR" dirty="0" smtClean="0">
                <a:latin typeface="Calibri (Headings)"/>
              </a:rPr>
              <a:t> </a:t>
            </a:r>
            <a:r>
              <a:rPr lang="en-US" dirty="0" smtClean="0">
                <a:latin typeface="Calibri"/>
              </a:rPr>
              <a:t>→</a:t>
            </a:r>
            <a:r>
              <a:rPr lang="en-US" dirty="0" smtClean="0">
                <a:latin typeface="Calibri (Headings)"/>
              </a:rPr>
              <a:t> </a:t>
            </a:r>
            <a:r>
              <a:rPr lang="hr-HR" dirty="0" smtClean="0">
                <a:latin typeface="Calibri (Headings)"/>
              </a:rPr>
              <a:t> </a:t>
            </a:r>
            <a:r>
              <a:rPr lang="en-US" dirty="0" smtClean="0">
                <a:latin typeface="Calibri (Headings)"/>
              </a:rPr>
              <a:t>2 </a:t>
            </a:r>
            <a:r>
              <a:rPr lang="en-US" dirty="0">
                <a:latin typeface="Calibri (Headings)"/>
              </a:rPr>
              <a:t>Ag (s</a:t>
            </a:r>
            <a:r>
              <a:rPr lang="en-US" dirty="0" smtClean="0">
                <a:latin typeface="Calibri (Headings)"/>
              </a:rPr>
              <a:t>)</a:t>
            </a:r>
            <a:endParaRPr lang="hr-HR" dirty="0" smtClean="0">
              <a:latin typeface="Calibri (Headings)"/>
            </a:endParaRPr>
          </a:p>
          <a:p>
            <a:pPr>
              <a:buNone/>
            </a:pPr>
            <a:endParaRPr lang="en-US" dirty="0">
              <a:latin typeface="Calibri (Headings)"/>
            </a:endParaRPr>
          </a:p>
          <a:p>
            <a:pPr>
              <a:buNone/>
            </a:pPr>
            <a:r>
              <a:rPr lang="en-US" sz="2800" dirty="0" smtClean="0">
                <a:latin typeface="Calibri (Headings)"/>
              </a:rPr>
              <a:t> The abbreviations "</a:t>
            </a:r>
            <a:r>
              <a:rPr lang="en-US" sz="2800" dirty="0" err="1" smtClean="0">
                <a:latin typeface="Calibri (Headings)"/>
              </a:rPr>
              <a:t>aq</a:t>
            </a:r>
            <a:r>
              <a:rPr lang="en-US" sz="2800" dirty="0" smtClean="0">
                <a:latin typeface="Calibri (Headings)"/>
              </a:rPr>
              <a:t>" and "s" mean aqueous</a:t>
            </a:r>
            <a:r>
              <a:rPr lang="hr-HR" sz="2800" dirty="0" smtClean="0">
                <a:latin typeface="Calibri (Headings)"/>
              </a:rPr>
              <a:t> </a:t>
            </a:r>
            <a:r>
              <a:rPr lang="en-US" sz="2800" dirty="0" smtClean="0">
                <a:latin typeface="Calibri (Headings)"/>
              </a:rPr>
              <a:t>and solid, respectively.</a:t>
            </a:r>
            <a:endParaRPr lang="en-US" dirty="0">
              <a:latin typeface="Calibri (Headings)"/>
            </a:endParaRPr>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3733800"/>
          </a:xfrm>
        </p:spPr>
        <p:txBody>
          <a:bodyPr>
            <a:normAutofit/>
          </a:bodyPr>
          <a:lstStyle/>
          <a:p>
            <a:pPr>
              <a:buNone/>
            </a:pPr>
            <a:r>
              <a:rPr lang="en-US" sz="2800" dirty="0" smtClean="0">
                <a:latin typeface="Calibri (Headings)"/>
              </a:rPr>
              <a:t>We </a:t>
            </a:r>
            <a:r>
              <a:rPr lang="en-US" sz="2800" dirty="0">
                <a:latin typeface="Calibri (Headings)"/>
              </a:rPr>
              <a:t>can now combine the two </a:t>
            </a:r>
            <a:r>
              <a:rPr lang="en-US" sz="2800" dirty="0" smtClean="0">
                <a:latin typeface="Calibri (Headings)"/>
              </a:rPr>
              <a:t>half-reactions </a:t>
            </a:r>
            <a:r>
              <a:rPr lang="en-US" sz="2800" dirty="0">
                <a:latin typeface="Calibri (Headings)"/>
              </a:rPr>
              <a:t>to form a </a:t>
            </a:r>
            <a:r>
              <a:rPr lang="en-US" sz="2800" err="1">
                <a:latin typeface="Calibri (Headings)"/>
              </a:rPr>
              <a:t>redox</a:t>
            </a:r>
            <a:r>
              <a:rPr lang="en-US" sz="2800">
                <a:latin typeface="Calibri (Headings)"/>
              </a:rPr>
              <a:t> </a:t>
            </a:r>
            <a:r>
              <a:rPr lang="en-US" sz="2800" smtClean="0">
                <a:latin typeface="Calibri (Headings)"/>
              </a:rPr>
              <a:t>equation:</a:t>
            </a:r>
            <a:endParaRPr lang="sr-Latn-CS" sz="2800" smtClean="0">
              <a:latin typeface="Calibri (Headings)"/>
            </a:endParaRPr>
          </a:p>
          <a:p>
            <a:r>
              <a:rPr lang="en-US" sz="2800" smtClean="0"/>
              <a:t>Cu(s)                Cu</a:t>
            </a:r>
            <a:r>
              <a:rPr lang="en-US" sz="2800" baseline="30000" smtClean="0"/>
              <a:t>2+ </a:t>
            </a:r>
            <a:r>
              <a:rPr lang="en-US" sz="2800" smtClean="0"/>
              <a:t>(aq)+2e</a:t>
            </a:r>
            <a:r>
              <a:rPr lang="en-US" sz="2800" baseline="30000" smtClean="0"/>
              <a:t>-</a:t>
            </a:r>
            <a:endParaRPr lang="en-US" sz="2800" smtClean="0"/>
          </a:p>
          <a:p>
            <a:r>
              <a:rPr lang="en-US" sz="2800" smtClean="0"/>
              <a:t>2Ag</a:t>
            </a:r>
            <a:r>
              <a:rPr lang="en-US" sz="2800" baseline="30000" smtClean="0"/>
              <a:t>+ </a:t>
            </a:r>
            <a:r>
              <a:rPr lang="en-US" sz="2800" smtClean="0"/>
              <a:t>(aq)+ 2e</a:t>
            </a:r>
            <a:r>
              <a:rPr lang="en-US" sz="2800" baseline="30000" smtClean="0"/>
              <a:t>-</a:t>
            </a:r>
            <a:r>
              <a:rPr lang="en-US" sz="2800" smtClean="0"/>
              <a:t>          2 Ag(s)</a:t>
            </a:r>
          </a:p>
          <a:p>
            <a:r>
              <a:rPr lang="en-US" sz="2800" smtClean="0"/>
              <a:t>--------------------------------------</a:t>
            </a:r>
          </a:p>
          <a:p>
            <a:r>
              <a:rPr lang="en-US" sz="2800" smtClean="0"/>
              <a:t>Cu(s)+2Ag</a:t>
            </a:r>
            <a:r>
              <a:rPr lang="en-US" sz="2800" baseline="30000" smtClean="0"/>
              <a:t>+ </a:t>
            </a:r>
            <a:r>
              <a:rPr lang="en-US" sz="2800" smtClean="0"/>
              <a:t>(a</a:t>
            </a:r>
            <a:r>
              <a:rPr lang="sr-Latn-CS" sz="2800" smtClean="0"/>
              <a:t>q</a:t>
            </a:r>
            <a:r>
              <a:rPr lang="en-US" sz="2800" smtClean="0"/>
              <a:t>)+ 2e</a:t>
            </a:r>
            <a:r>
              <a:rPr lang="en-US" sz="2800" baseline="30000" smtClean="0"/>
              <a:t>-</a:t>
            </a:r>
            <a:r>
              <a:rPr lang="en-US" sz="2800" smtClean="0"/>
              <a:t> 	       Cu</a:t>
            </a:r>
            <a:r>
              <a:rPr lang="en-US" sz="2800" baseline="30000" smtClean="0"/>
              <a:t>2+</a:t>
            </a:r>
            <a:r>
              <a:rPr lang="en-US" sz="2800" smtClean="0"/>
              <a:t> (aq)+2Ag(s)+2e</a:t>
            </a:r>
            <a:r>
              <a:rPr lang="en-US" sz="2800" baseline="30000" smtClean="0"/>
              <a:t>-</a:t>
            </a:r>
            <a:r>
              <a:rPr lang="en-US" sz="2800" smtClean="0"/>
              <a:t> or</a:t>
            </a:r>
          </a:p>
          <a:p>
            <a:r>
              <a:rPr lang="en-US" sz="2800" smtClean="0"/>
              <a:t>Cu(s)+2Ag</a:t>
            </a:r>
            <a:r>
              <a:rPr lang="en-US" sz="2800" baseline="30000" smtClean="0"/>
              <a:t>+ </a:t>
            </a:r>
            <a:r>
              <a:rPr lang="en-US" sz="2800" smtClean="0"/>
              <a:t>(aq)                 Cu</a:t>
            </a:r>
            <a:r>
              <a:rPr lang="en-US" sz="2800" baseline="30000" smtClean="0"/>
              <a:t>2+ </a:t>
            </a:r>
            <a:r>
              <a:rPr lang="en-US" sz="2800" smtClean="0"/>
              <a:t>(aq) +2Ag(s)</a:t>
            </a:r>
          </a:p>
          <a:p>
            <a:pPr>
              <a:buNone/>
            </a:pPr>
            <a:endParaRPr lang="sr-Latn-CS" sz="2800" smtClean="0">
              <a:latin typeface="Calibri (Headings)"/>
            </a:endParaRPr>
          </a:p>
          <a:p>
            <a:pPr>
              <a:buNone/>
            </a:pPr>
            <a:endParaRPr lang="sr-Latn-CS" sz="2800" smtClean="0">
              <a:latin typeface="Calibri (Headings)"/>
            </a:endParaRPr>
          </a:p>
          <a:p>
            <a:pPr>
              <a:buNone/>
            </a:pPr>
            <a:endParaRPr lang="sr-Latn-CS" sz="2800" smtClean="0">
              <a:latin typeface="Calibri (Headings)"/>
            </a:endParaRPr>
          </a:p>
          <a:p>
            <a:pPr>
              <a:buNone/>
            </a:pPr>
            <a:endParaRPr lang="en-US" sz="2800" dirty="0">
              <a:latin typeface="Calibri (Headings)"/>
            </a:endParaRPr>
          </a:p>
        </p:txBody>
      </p:sp>
      <p:sp>
        <p:nvSpPr>
          <p:cNvPr id="6" name="Footer Placeholder 5"/>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27</a:t>
            </a:fld>
            <a:endParaRPr lang="en-US"/>
          </a:p>
        </p:txBody>
      </p:sp>
      <p:cxnSp>
        <p:nvCxnSpPr>
          <p:cNvPr id="85002" name="AutoShape 10"/>
          <p:cNvCxnSpPr>
            <a:cxnSpLocks noChangeShapeType="1"/>
          </p:cNvCxnSpPr>
          <p:nvPr/>
        </p:nvCxnSpPr>
        <p:spPr bwMode="auto">
          <a:xfrm flipV="1">
            <a:off x="1981200" y="2438400"/>
            <a:ext cx="360363" cy="0"/>
          </a:xfrm>
          <a:prstGeom prst="straightConnector1">
            <a:avLst/>
          </a:prstGeom>
          <a:noFill/>
          <a:ln w="9525">
            <a:solidFill>
              <a:srgbClr val="000000"/>
            </a:solidFill>
            <a:round/>
            <a:headEnd/>
            <a:tailEnd type="triangle" w="med" len="med"/>
          </a:ln>
        </p:spPr>
      </p:cxnSp>
      <p:cxnSp>
        <p:nvCxnSpPr>
          <p:cNvPr id="85003" name="AutoShape 11"/>
          <p:cNvCxnSpPr>
            <a:cxnSpLocks noChangeShapeType="1"/>
          </p:cNvCxnSpPr>
          <p:nvPr/>
        </p:nvCxnSpPr>
        <p:spPr bwMode="auto">
          <a:xfrm flipV="1">
            <a:off x="3124200" y="2971800"/>
            <a:ext cx="360363" cy="0"/>
          </a:xfrm>
          <a:prstGeom prst="straightConnector1">
            <a:avLst/>
          </a:prstGeom>
          <a:ln>
            <a:headEnd/>
            <a:tailEnd type="triangle" w="med" len="med"/>
          </a:ln>
        </p:spPr>
        <p:style>
          <a:lnRef idx="1">
            <a:schemeClr val="dk1"/>
          </a:lnRef>
          <a:fillRef idx="0">
            <a:schemeClr val="dk1"/>
          </a:fillRef>
          <a:effectRef idx="0">
            <a:schemeClr val="dk1"/>
          </a:effectRef>
          <a:fontRef idx="minor">
            <a:schemeClr val="tx1"/>
          </a:fontRef>
        </p:style>
      </p:cxnSp>
      <p:cxnSp>
        <p:nvCxnSpPr>
          <p:cNvPr id="85004" name="AutoShape 12"/>
          <p:cNvCxnSpPr>
            <a:cxnSpLocks noChangeShapeType="1"/>
          </p:cNvCxnSpPr>
          <p:nvPr/>
        </p:nvCxnSpPr>
        <p:spPr bwMode="auto">
          <a:xfrm flipV="1">
            <a:off x="4038600" y="3962400"/>
            <a:ext cx="360363" cy="0"/>
          </a:xfrm>
          <a:prstGeom prst="straightConnector1">
            <a:avLst/>
          </a:prstGeom>
          <a:noFill/>
          <a:ln w="9525">
            <a:solidFill>
              <a:srgbClr val="000000"/>
            </a:solidFill>
            <a:round/>
            <a:headEnd/>
            <a:tailEnd type="triangle" w="med" len="med"/>
          </a:ln>
        </p:spPr>
      </p:cxnSp>
      <p:cxnSp>
        <p:nvCxnSpPr>
          <p:cNvPr id="85005" name="AutoShape 13"/>
          <p:cNvCxnSpPr>
            <a:cxnSpLocks noChangeShapeType="1"/>
          </p:cNvCxnSpPr>
          <p:nvPr/>
        </p:nvCxnSpPr>
        <p:spPr bwMode="auto">
          <a:xfrm flipV="1">
            <a:off x="3505200" y="4495800"/>
            <a:ext cx="360363" cy="0"/>
          </a:xfrm>
          <a:prstGeom prst="straightConnector1">
            <a:avLst/>
          </a:prstGeom>
          <a:noFill/>
          <a:ln w="9525">
            <a:solidFill>
              <a:srgbClr val="000000"/>
            </a:solidFill>
            <a:round/>
            <a:headEnd/>
            <a:tailEnd type="triangle" w="med" len="med"/>
          </a:ln>
        </p:spPr>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22860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28</a:t>
            </a:fld>
            <a:endParaRPr lang="en-US"/>
          </a:p>
        </p:txBody>
      </p:sp>
      <p:pic>
        <p:nvPicPr>
          <p:cNvPr id="5" name="Picture 4" descr="http://www.shodor.org/unchem/advanced/redox/ex9.gif"/>
          <p:cNvPicPr/>
          <p:nvPr/>
        </p:nvPicPr>
        <p:blipFill>
          <a:blip r:embed="rId3" cstate="print">
            <a:lum bright="-11000" contrast="45000"/>
          </a:blip>
          <a:srcRect/>
          <a:stretch>
            <a:fillRect/>
          </a:stretch>
        </p:blipFill>
        <p:spPr bwMode="auto">
          <a:xfrm>
            <a:off x="533400" y="1219200"/>
            <a:ext cx="7467600"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81599"/>
          </a:xfrm>
        </p:spPr>
        <p:txBody>
          <a:bodyPr>
            <a:normAutofit fontScale="85000" lnSpcReduction="20000"/>
          </a:bodyPr>
          <a:lstStyle/>
          <a:p>
            <a:r>
              <a:rPr lang="en-US" smtClean="0">
                <a:latin typeface="Calibri (Headings)"/>
              </a:rPr>
              <a:t>An external electric current hooked up to an electrochemical cell will make the electrons go backwards. This process is called electrolysis. This is used, for example, to make something gold plated. You would put the copper in a solution with gold and add a current which causes the gold ions to bond to the copper and therefore coating the copper. The time, current, and electrons needed determine how much "coating" occurs. The key to solving elect</a:t>
            </a:r>
            <a:r>
              <a:rPr lang="hr-HR" smtClean="0">
                <a:latin typeface="Calibri (Headings)"/>
              </a:rPr>
              <a:t>r</a:t>
            </a:r>
            <a:r>
              <a:rPr lang="en-US" smtClean="0">
                <a:latin typeface="Calibri (Headings)"/>
              </a:rPr>
              <a:t>olysis problems is learning how to convert between the units. Useful information:</a:t>
            </a:r>
            <a:endParaRPr lang="hr-HR" smtClean="0">
              <a:latin typeface="Calibri (Headings)"/>
            </a:endParaRPr>
          </a:p>
          <a:p>
            <a:r>
              <a:rPr lang="en-US" smtClean="0">
                <a:latin typeface="Calibri (Headings)"/>
              </a:rPr>
              <a:t> 1 A=1 C/sec; 96,500 coulombs</a:t>
            </a:r>
            <a:r>
              <a:rPr lang="hr-HR" smtClean="0">
                <a:latin typeface="Calibri (Headings)"/>
              </a:rPr>
              <a:t> (1 Faraday)</a:t>
            </a:r>
            <a:r>
              <a:rPr lang="en-US" smtClean="0">
                <a:latin typeface="Calibri (Headings)"/>
              </a:rPr>
              <a:t> can produce one (1) mole of e</a:t>
            </a:r>
            <a:r>
              <a:rPr lang="en-US" baseline="30000" smtClean="0">
                <a:latin typeface="Calibri (Headings)"/>
              </a:rPr>
              <a:t>-</a:t>
            </a:r>
            <a:r>
              <a:rPr lang="en-US" smtClean="0">
                <a:latin typeface="Calibri (Headings)"/>
              </a:rPr>
              <a:t>; the electrons needed</a:t>
            </a:r>
            <a:r>
              <a:rPr lang="hr-HR" smtClean="0">
                <a:latin typeface="Calibri (Headings)"/>
              </a:rPr>
              <a:t> for deposition on electrode</a:t>
            </a:r>
            <a:r>
              <a:rPr lang="en-US" smtClean="0">
                <a:latin typeface="Calibri (Headings)"/>
              </a:rPr>
              <a:t> is determined by the charge of the ion involved</a:t>
            </a:r>
            <a:r>
              <a:rPr lang="sr-Latn-CS" smtClean="0">
                <a:latin typeface="Calibri (Headings)"/>
              </a:rPr>
              <a:t>.</a:t>
            </a:r>
            <a:endParaRPr lang="hr-HR" dirty="0"/>
          </a:p>
        </p:txBody>
      </p:sp>
      <p:sp>
        <p:nvSpPr>
          <p:cNvPr id="6" name="Footer Placeholder 5"/>
          <p:cNvSpPr>
            <a:spLocks noGrp="1"/>
          </p:cNvSpPr>
          <p:nvPr>
            <p:ph type="ftr" sz="quarter" idx="11"/>
          </p:nvPr>
        </p:nvSpPr>
        <p:spPr>
          <a:xfrm>
            <a:off x="15240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1"/>
            <a:ext cx="8229600" cy="2057400"/>
          </a:xfrm>
        </p:spPr>
        <p:txBody>
          <a:bodyPr/>
          <a:lstStyle/>
          <a:p>
            <a:pPr>
              <a:buNone/>
            </a:pPr>
            <a:r>
              <a:rPr lang="en-US" sz="2400" dirty="0">
                <a:latin typeface="Calibri (Headings)"/>
              </a:rPr>
              <a:t>Example Problem: If you are trying to coat a strip with aluminum and you have a current of 10.0 A (amperes) running for one hour, what mass of Al is formed?</a:t>
            </a:r>
          </a:p>
          <a:p>
            <a:pPr>
              <a:buNone/>
            </a:pPr>
            <a:r>
              <a:rPr lang="en-US" sz="2400" dirty="0">
                <a:latin typeface="Calibri (Headings)"/>
              </a:rPr>
              <a:t>The solution of this problem involves a </a:t>
            </a:r>
            <a:r>
              <a:rPr lang="en-US" sz="2400" dirty="0" smtClean="0">
                <a:latin typeface="Calibri (Headings)"/>
              </a:rPr>
              <a:t>lengthy </a:t>
            </a:r>
            <a:r>
              <a:rPr lang="en-US" sz="2400" dirty="0">
                <a:latin typeface="Calibri (Headings)"/>
              </a:rPr>
              <a:t>unit conversion process:</a:t>
            </a:r>
          </a:p>
          <a:p>
            <a:pPr>
              <a:buNone/>
            </a:pPr>
            <a:endParaRPr lang="en-US" dirty="0"/>
          </a:p>
        </p:txBody>
      </p:sp>
      <p:sp>
        <p:nvSpPr>
          <p:cNvPr id="6" name="Footer Placeholder 5"/>
          <p:cNvSpPr>
            <a:spLocks noGrp="1"/>
          </p:cNvSpPr>
          <p:nvPr>
            <p:ph type="ftr" sz="quarter" idx="11"/>
          </p:nvPr>
        </p:nvSpPr>
        <p:spPr>
          <a:xfrm>
            <a:off x="15240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30</a:t>
            </a:fld>
            <a:endParaRPr lang="en-US"/>
          </a:p>
        </p:txBody>
      </p:sp>
      <p:pic>
        <p:nvPicPr>
          <p:cNvPr id="5" name="Picture 4" descr="http://www.shodor.org/unchem/advanced/redox/ex10.gif"/>
          <p:cNvPicPr/>
          <p:nvPr/>
        </p:nvPicPr>
        <p:blipFill>
          <a:blip r:embed="rId2" cstate="print">
            <a:lum bright="-10000" contrast="44000"/>
          </a:blip>
          <a:srcRect/>
          <a:stretch>
            <a:fillRect/>
          </a:stretch>
        </p:blipFill>
        <p:spPr bwMode="auto">
          <a:xfrm>
            <a:off x="381000" y="3810000"/>
            <a:ext cx="8586788" cy="1871663"/>
          </a:xfrm>
          <a:prstGeom prst="rect">
            <a:avLst/>
          </a:prstGeom>
          <a:noFill/>
          <a:ln w="0">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8229600" cy="1096962"/>
          </a:xfrm>
        </p:spPr>
        <p:txBody>
          <a:bodyPr>
            <a:normAutofit fontScale="90000"/>
          </a:bodyPr>
          <a:lstStyle/>
          <a:p>
            <a:r>
              <a:rPr lang="sr-Latn-CS" b="1" smtClean="0"/>
              <a:t/>
            </a:r>
            <a:br>
              <a:rPr lang="sr-Latn-CS" b="1" smtClean="0"/>
            </a:br>
            <a:r>
              <a:rPr lang="en-US" b="1" smtClean="0"/>
              <a:t>The reference electrode</a:t>
            </a:r>
            <a:r>
              <a:rPr lang="en-US" smtClean="0"/>
              <a:t/>
            </a:r>
            <a:br>
              <a:rPr lang="en-US" smtClean="0"/>
            </a:br>
            <a:endParaRPr lang="en-US"/>
          </a:p>
        </p:txBody>
      </p:sp>
      <p:sp>
        <p:nvSpPr>
          <p:cNvPr id="3" name="Content Placeholder 2"/>
          <p:cNvSpPr>
            <a:spLocks noGrp="1"/>
          </p:cNvSpPr>
          <p:nvPr>
            <p:ph idx="1"/>
          </p:nvPr>
        </p:nvSpPr>
        <p:spPr>
          <a:xfrm>
            <a:off x="457200" y="1447800"/>
            <a:ext cx="8229600" cy="4906963"/>
          </a:xfrm>
        </p:spPr>
        <p:txBody>
          <a:bodyPr>
            <a:normAutofit/>
          </a:bodyPr>
          <a:lstStyle/>
          <a:p>
            <a:pPr>
              <a:buNone/>
            </a:pPr>
            <a:r>
              <a:rPr lang="en-US" dirty="0" smtClean="0">
                <a:latin typeface="Calibri (Headings)"/>
              </a:rPr>
              <a:t>In practice, the </a:t>
            </a:r>
            <a:r>
              <a:rPr lang="en-US" dirty="0" err="1" smtClean="0">
                <a:latin typeface="Calibri (Headings)"/>
              </a:rPr>
              <a:t>redox</a:t>
            </a:r>
            <a:r>
              <a:rPr lang="en-US" dirty="0" smtClean="0">
                <a:latin typeface="Calibri (Headings)"/>
              </a:rPr>
              <a:t> potential difference is measured with respect to a standard electrode. </a:t>
            </a:r>
            <a:endParaRPr lang="hr-HR" dirty="0" smtClean="0">
              <a:latin typeface="Calibri (Headings)"/>
            </a:endParaRPr>
          </a:p>
          <a:p>
            <a:pPr>
              <a:buNone/>
            </a:pPr>
            <a:r>
              <a:rPr lang="en-US" dirty="0" smtClean="0">
                <a:latin typeface="Calibri (Headings)"/>
              </a:rPr>
              <a:t>The standard electrode is a hydrogen half-cell, with the reaction</a:t>
            </a:r>
            <a:r>
              <a:rPr lang="sr-Latn-CS" dirty="0" smtClean="0">
                <a:latin typeface="Calibri (Headings)"/>
              </a:rPr>
              <a:t> i</a:t>
            </a:r>
            <a:r>
              <a:rPr lang="en-US" dirty="0" smtClean="0">
                <a:latin typeface="Calibri (Headings)"/>
              </a:rPr>
              <a:t>n which all components are in their standard states</a:t>
            </a:r>
            <a:r>
              <a:rPr lang="sr-Latn-CS" dirty="0" smtClean="0">
                <a:latin typeface="Calibri (Headings)"/>
              </a:rPr>
              <a:t>   </a:t>
            </a:r>
            <a:r>
              <a:rPr lang="en-US" dirty="0" smtClean="0">
                <a:latin typeface="Calibri (Headings)"/>
              </a:rPr>
              <a:t> </a:t>
            </a:r>
            <a:r>
              <a:rPr lang="en-US" sz="2800" dirty="0" smtClean="0">
                <a:latin typeface="Calibri (Headings)"/>
              </a:rPr>
              <a:t>(1 </a:t>
            </a:r>
            <a:r>
              <a:rPr lang="en-US" sz="2800" dirty="0" err="1" smtClean="0">
                <a:latin typeface="Calibri (Headings)"/>
              </a:rPr>
              <a:t>atm</a:t>
            </a:r>
            <a:r>
              <a:rPr lang="en-US" sz="2800" dirty="0" smtClean="0">
                <a:latin typeface="Calibri (Headings)"/>
              </a:rPr>
              <a:t> pressure for the gas, 1M activity for the proton, or pH</a:t>
            </a:r>
            <a:r>
              <a:rPr lang="hr-HR" sz="2800" dirty="0" smtClean="0">
                <a:latin typeface="Calibri (Headings)"/>
              </a:rPr>
              <a:t>=</a:t>
            </a:r>
            <a:r>
              <a:rPr lang="en-US" sz="2800" dirty="0" smtClean="0">
                <a:latin typeface="Calibri (Headings)"/>
              </a:rPr>
              <a:t>0).</a:t>
            </a:r>
            <a:endParaRPr lang="sr-Latn-CS" dirty="0" smtClean="0">
              <a:latin typeface="Calibri (Headings)"/>
            </a:endParaRPr>
          </a:p>
          <a:p>
            <a:pPr algn="ctr">
              <a:buNone/>
            </a:pPr>
            <a:r>
              <a:rPr lang="en-US" dirty="0" smtClean="0">
                <a:latin typeface="Calibri (Headings)"/>
              </a:rPr>
              <a:t>H</a:t>
            </a:r>
            <a:r>
              <a:rPr lang="en-US" baseline="-25000" dirty="0" smtClean="0">
                <a:latin typeface="Calibri (Headings)"/>
              </a:rPr>
              <a:t>2</a:t>
            </a:r>
            <a:r>
              <a:rPr lang="hr-HR" baseline="-25000" dirty="0" smtClean="0">
                <a:latin typeface="Calibri (Headings)"/>
              </a:rPr>
              <a:t> </a:t>
            </a:r>
            <a:r>
              <a:rPr lang="en-US" dirty="0" smtClean="0">
                <a:latin typeface="Calibri (Headings)"/>
              </a:rPr>
              <a:t>(g)</a:t>
            </a:r>
            <a:r>
              <a:rPr lang="hr-HR" dirty="0" smtClean="0">
                <a:latin typeface="Calibri (Headings)"/>
              </a:rPr>
              <a:t> </a:t>
            </a:r>
            <a:r>
              <a:rPr lang="en-US" dirty="0" smtClean="0">
                <a:latin typeface="Calibri (Headings)"/>
              </a:rPr>
              <a:t> </a:t>
            </a:r>
            <a:r>
              <a:rPr lang="en-US" dirty="0" smtClean="0">
                <a:latin typeface="Calibri (Headings)"/>
                <a:sym typeface="Symbol"/>
              </a:rPr>
              <a:t></a:t>
            </a:r>
            <a:r>
              <a:rPr lang="hr-HR" dirty="0" smtClean="0">
                <a:latin typeface="Calibri (Headings)"/>
                <a:sym typeface="Symbol"/>
              </a:rPr>
              <a:t> </a:t>
            </a:r>
            <a:r>
              <a:rPr lang="en-US" dirty="0" smtClean="0">
                <a:latin typeface="Calibri (Headings)"/>
              </a:rPr>
              <a:t> 2</a:t>
            </a:r>
            <a:r>
              <a:rPr lang="hr-HR" dirty="0" smtClean="0">
                <a:latin typeface="Calibri (Headings)"/>
              </a:rPr>
              <a:t> </a:t>
            </a:r>
            <a:r>
              <a:rPr lang="en-US" dirty="0" smtClean="0">
                <a:latin typeface="Calibri (Headings)"/>
              </a:rPr>
              <a:t>H</a:t>
            </a:r>
            <a:r>
              <a:rPr lang="en-US" baseline="30000" dirty="0" smtClean="0">
                <a:latin typeface="Calibri (Headings)"/>
              </a:rPr>
              <a:t>+</a:t>
            </a:r>
            <a:r>
              <a:rPr lang="en-US" dirty="0" smtClean="0">
                <a:latin typeface="Calibri (Headings)"/>
              </a:rPr>
              <a:t> </a:t>
            </a:r>
            <a:r>
              <a:rPr lang="hr-HR" dirty="0" smtClean="0">
                <a:latin typeface="Calibri (Headings)"/>
              </a:rPr>
              <a:t>(aq)  </a:t>
            </a:r>
            <a:r>
              <a:rPr lang="en-US" dirty="0" smtClean="0">
                <a:latin typeface="Calibri (Headings)"/>
              </a:rPr>
              <a:t>+</a:t>
            </a:r>
            <a:r>
              <a:rPr lang="hr-HR" dirty="0" smtClean="0">
                <a:latin typeface="Calibri (Headings)"/>
              </a:rPr>
              <a:t> </a:t>
            </a:r>
            <a:r>
              <a:rPr lang="en-US" dirty="0" smtClean="0">
                <a:latin typeface="Calibri (Headings)"/>
              </a:rPr>
              <a:t> 2</a:t>
            </a:r>
            <a:r>
              <a:rPr lang="hr-HR" dirty="0" smtClean="0">
                <a:latin typeface="Calibri (Headings)"/>
              </a:rPr>
              <a:t> </a:t>
            </a:r>
            <a:r>
              <a:rPr lang="en-US" dirty="0" smtClean="0">
                <a:latin typeface="Calibri (Headings)"/>
              </a:rPr>
              <a:t>e</a:t>
            </a:r>
            <a:r>
              <a:rPr lang="en-US" baseline="30000" dirty="0" smtClean="0">
                <a:latin typeface="Calibri (Headings)"/>
              </a:rPr>
              <a:t>-</a:t>
            </a:r>
            <a:endParaRPr lang="en-US" dirty="0" smtClean="0">
              <a:latin typeface="Calibri (Headings)"/>
            </a:endParaRPr>
          </a:p>
          <a:p>
            <a:endParaRPr lang="en-US"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447800"/>
            <a:ext cx="6781800" cy="4495799"/>
          </a:xfrm>
        </p:spPr>
        <p:txBody>
          <a:bodyPr>
            <a:normAutofit/>
          </a:bodyPr>
          <a:lstStyle/>
          <a:p>
            <a:pPr>
              <a:buNone/>
            </a:pPr>
            <a:r>
              <a:rPr lang="en-US" dirty="0" smtClean="0">
                <a:latin typeface="Calibri (Headings)"/>
              </a:rPr>
              <a:t>Reference electrodes provide a standard</a:t>
            </a:r>
            <a:r>
              <a:rPr lang="hr-HR" dirty="0" smtClean="0">
                <a:latin typeface="Calibri (Headings)"/>
              </a:rPr>
              <a:t> </a:t>
            </a:r>
            <a:r>
              <a:rPr lang="en-US" dirty="0" err="1" smtClean="0">
                <a:latin typeface="Calibri (Headings)"/>
              </a:rPr>
              <a:t>redox</a:t>
            </a:r>
            <a:r>
              <a:rPr lang="en-US" dirty="0" smtClean="0">
                <a:latin typeface="Calibri (Headings)"/>
              </a:rPr>
              <a:t> reaction that will accept or </a:t>
            </a:r>
            <a:r>
              <a:rPr lang="hr-HR" dirty="0" smtClean="0">
                <a:latin typeface="Calibri (Headings)"/>
              </a:rPr>
              <a:t>release </a:t>
            </a:r>
            <a:r>
              <a:rPr lang="en-US" dirty="0" smtClean="0">
                <a:latin typeface="Calibri (Headings)"/>
              </a:rPr>
              <a:t>electrons to the soil solution. </a:t>
            </a:r>
          </a:p>
          <a:p>
            <a:pPr>
              <a:buNone/>
            </a:pPr>
            <a:endParaRPr lang="en-US" dirty="0" smtClean="0">
              <a:latin typeface="Calibri (Headings)"/>
            </a:endParaRPr>
          </a:p>
          <a:p>
            <a:pPr>
              <a:buNone/>
            </a:pPr>
            <a:r>
              <a:rPr lang="en-US" dirty="0" smtClean="0">
                <a:latin typeface="Calibri (Headings)"/>
              </a:rPr>
              <a:t> Two types of reference electrodes are in</a:t>
            </a:r>
            <a:r>
              <a:rPr lang="hr-HR" dirty="0" smtClean="0">
                <a:latin typeface="Calibri (Headings)"/>
              </a:rPr>
              <a:t> </a:t>
            </a:r>
            <a:r>
              <a:rPr lang="en-US" dirty="0" smtClean="0">
                <a:latin typeface="Calibri (Headings)"/>
              </a:rPr>
              <a:t>use:</a:t>
            </a:r>
            <a:r>
              <a:rPr lang="hr-HR" dirty="0" smtClean="0">
                <a:latin typeface="Calibri (Headings)"/>
              </a:rPr>
              <a:t> </a:t>
            </a:r>
            <a:r>
              <a:rPr lang="en-US" dirty="0" smtClean="0">
                <a:latin typeface="Calibri (Headings)"/>
              </a:rPr>
              <a:t>Ag/</a:t>
            </a:r>
            <a:r>
              <a:rPr lang="en-US" dirty="0" err="1" smtClean="0">
                <a:latin typeface="Calibri (Headings)"/>
              </a:rPr>
              <a:t>AgCl</a:t>
            </a:r>
            <a:r>
              <a:rPr lang="en-US" dirty="0" smtClean="0">
                <a:latin typeface="Calibri (Headings)"/>
              </a:rPr>
              <a:t> and Calomel.</a:t>
            </a:r>
          </a:p>
          <a:p>
            <a:pPr>
              <a:buNone/>
            </a:pPr>
            <a:endParaRPr lang="en-US" dirty="0">
              <a:latin typeface="Calibri (Headings)"/>
            </a:endParaRPr>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143000"/>
            <a:ext cx="7467600" cy="5029200"/>
          </a:xfrm>
        </p:spPr>
        <p:txBody>
          <a:bodyPr>
            <a:normAutofit fontScale="77500" lnSpcReduction="20000"/>
          </a:bodyPr>
          <a:lstStyle/>
          <a:p>
            <a:r>
              <a:rPr lang="en-US" smtClean="0"/>
              <a:t>The Ag/AgCl electrode consists of a Ag metal wire and a AgCl salt.  The basic  reaction is: </a:t>
            </a:r>
          </a:p>
          <a:p>
            <a:pPr>
              <a:buNone/>
            </a:pPr>
            <a:r>
              <a:rPr lang="en-US" smtClean="0"/>
              <a:t>     Ag  →</a:t>
            </a:r>
            <a:r>
              <a:rPr lang="hr-HR" smtClean="0"/>
              <a:t> </a:t>
            </a:r>
            <a:r>
              <a:rPr lang="en-US" smtClean="0"/>
              <a:t> Ag</a:t>
            </a:r>
            <a:r>
              <a:rPr lang="en-US" baseline="30000" smtClean="0"/>
              <a:t>+</a:t>
            </a:r>
            <a:r>
              <a:rPr lang="en-US" smtClean="0"/>
              <a:t> + e</a:t>
            </a:r>
            <a:r>
              <a:rPr lang="en-US" baseline="30000" smtClean="0"/>
              <a:t>- </a:t>
            </a:r>
            <a:r>
              <a:rPr lang="en-US" smtClean="0"/>
              <a:t> </a:t>
            </a:r>
          </a:p>
          <a:p>
            <a:pPr>
              <a:buNone/>
            </a:pPr>
            <a:r>
              <a:rPr lang="en-US" smtClean="0"/>
              <a:t>    When the reaction goes to the right (Ag is oxidized) the electron is sent to the  voltmeter and  could be transmitted to the Pt wire to reduce chemicals in the soil solution if the voltmeter were not present.  If the reaction goes to the left then an  electron comes from the voltmeter into the electrode.</a:t>
            </a:r>
          </a:p>
          <a:p>
            <a:r>
              <a:rPr lang="en-US" smtClean="0"/>
              <a:t>The Ag and Ag</a:t>
            </a:r>
            <a:r>
              <a:rPr lang="en-US" baseline="30000" smtClean="0"/>
              <a:t>+</a:t>
            </a:r>
            <a:r>
              <a:rPr lang="en-US" smtClean="0"/>
              <a:t> are surrounded by a solution of KCl which maintains electrical  neutrality.  When the reaction above goes to the right, then a K</a:t>
            </a:r>
            <a:r>
              <a:rPr lang="en-US" baseline="30000" smtClean="0"/>
              <a:t>+</a:t>
            </a:r>
            <a:r>
              <a:rPr lang="en-US" smtClean="0"/>
              <a:t> is released to  the soil through the ceramic tip of the electrode.  When the reaction goes to the  left then a Cl</a:t>
            </a:r>
            <a:r>
              <a:rPr lang="en-US" baseline="30000" smtClean="0"/>
              <a:t>-</a:t>
            </a:r>
            <a:r>
              <a:rPr lang="en-US" smtClean="0"/>
              <a:t> anion is released through the ceramic tip.</a:t>
            </a:r>
            <a:endParaRPr lang="en-US" dirty="0">
              <a:latin typeface="Calibri (Headings)"/>
            </a:endParaRPr>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Grp="1" noChangeAspect="1" noChangeArrowheads="1"/>
          </p:cNvPicPr>
          <p:nvPr>
            <p:ph idx="1"/>
          </p:nvPr>
        </p:nvPicPr>
        <p:blipFill>
          <a:blip r:embed="rId3" cstate="print">
            <a:lum bright="-18000" contrast="28000"/>
          </a:blip>
          <a:srcRect/>
          <a:stretch>
            <a:fillRect/>
          </a:stretch>
        </p:blipFill>
        <p:spPr bwMode="auto">
          <a:xfrm>
            <a:off x="1295400" y="189120"/>
            <a:ext cx="3886200" cy="5722667"/>
          </a:xfrm>
          <a:prstGeom prst="rect">
            <a:avLst/>
          </a:prstGeom>
          <a:noFill/>
          <a:ln w="9525">
            <a:noFill/>
            <a:miter lim="800000"/>
            <a:headEnd/>
            <a:tailEnd/>
          </a:ln>
          <a:effectLst/>
        </p:spPr>
      </p:pic>
      <p:sp>
        <p:nvSpPr>
          <p:cNvPr id="4" name="Footer Placeholder 3"/>
          <p:cNvSpPr>
            <a:spLocks noGrp="1"/>
          </p:cNvSpPr>
          <p:nvPr>
            <p:ph type="ftr" sz="quarter" idx="11"/>
          </p:nvPr>
        </p:nvSpPr>
        <p:spPr>
          <a:xfrm>
            <a:off x="304800" y="6356350"/>
            <a:ext cx="8077200" cy="501650"/>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34</a:t>
            </a:fld>
            <a:endParaRPr lang="en-US"/>
          </a:p>
        </p:txBody>
      </p:sp>
      <p:sp>
        <p:nvSpPr>
          <p:cNvPr id="7" name="Rectangle 6"/>
          <p:cNvSpPr/>
          <p:nvPr/>
        </p:nvSpPr>
        <p:spPr>
          <a:xfrm>
            <a:off x="1524000" y="5943600"/>
            <a:ext cx="5715000" cy="369332"/>
          </a:xfrm>
          <a:prstGeom prst="rect">
            <a:avLst/>
          </a:prstGeom>
        </p:spPr>
        <p:txBody>
          <a:bodyPr wrap="square">
            <a:spAutoFit/>
          </a:bodyPr>
          <a:lstStyle/>
          <a:p>
            <a:r>
              <a:rPr lang="en-US" dirty="0" smtClean="0"/>
              <a:t>http://www.water-research.net/course/RedoxWriteup.pdf</a:t>
            </a:r>
            <a:endParaRPr lang="en-US" dirty="0"/>
          </a:p>
        </p:txBody>
      </p:sp>
      <p:sp>
        <p:nvSpPr>
          <p:cNvPr id="6" name="TextBox 5"/>
          <p:cNvSpPr txBox="1"/>
          <p:nvPr/>
        </p:nvSpPr>
        <p:spPr>
          <a:xfrm>
            <a:off x="5867401" y="2514600"/>
            <a:ext cx="2667000" cy="646331"/>
          </a:xfrm>
          <a:prstGeom prst="rect">
            <a:avLst/>
          </a:prstGeom>
          <a:noFill/>
        </p:spPr>
        <p:txBody>
          <a:bodyPr wrap="square" rtlCol="0">
            <a:spAutoFit/>
          </a:bodyPr>
          <a:lstStyle/>
          <a:p>
            <a:r>
              <a:rPr lang="hr-HR" dirty="0" smtClean="0"/>
              <a:t>Schematic presentation of referent electrode set-up</a:t>
            </a:r>
            <a:endParaRPr lang="hr-H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normAutofit fontScale="47500" lnSpcReduction="20000"/>
          </a:bodyPr>
          <a:lstStyle/>
          <a:p>
            <a:pPr>
              <a:buNone/>
            </a:pPr>
            <a:r>
              <a:rPr lang="en-US" dirty="0" smtClean="0"/>
              <a:t>Another type of reference electrode in common use is the calomel which contains Hg.  </a:t>
            </a:r>
          </a:p>
          <a:p>
            <a:r>
              <a:rPr lang="en-US" dirty="0" smtClean="0"/>
              <a:t>The basic reaction is: </a:t>
            </a:r>
          </a:p>
          <a:p>
            <a:pPr>
              <a:buNone/>
            </a:pPr>
            <a:r>
              <a:rPr lang="hr-HR" dirty="0" smtClean="0"/>
              <a:t>		</a:t>
            </a:r>
            <a:r>
              <a:rPr lang="en-US" dirty="0" smtClean="0"/>
              <a:t>Hg   </a:t>
            </a:r>
            <a:r>
              <a:rPr lang="en-US" dirty="0" smtClean="0">
                <a:latin typeface="Calibri"/>
              </a:rPr>
              <a:t>→</a:t>
            </a:r>
            <a:r>
              <a:rPr lang="hr-HR" dirty="0" smtClean="0">
                <a:latin typeface="Calibri"/>
              </a:rPr>
              <a:t> </a:t>
            </a:r>
            <a:r>
              <a:rPr lang="en-US" dirty="0" smtClean="0"/>
              <a:t> Hg</a:t>
            </a:r>
            <a:r>
              <a:rPr lang="en-US" baseline="30000" dirty="0" smtClean="0"/>
              <a:t>+</a:t>
            </a:r>
            <a:r>
              <a:rPr lang="en-US" dirty="0" smtClean="0"/>
              <a:t>+ e</a:t>
            </a:r>
            <a:r>
              <a:rPr lang="en-US" baseline="30000" dirty="0" smtClean="0"/>
              <a:t>- </a:t>
            </a:r>
          </a:p>
          <a:p>
            <a:pPr>
              <a:buNone/>
            </a:pPr>
            <a:r>
              <a:rPr lang="en-US" dirty="0" smtClean="0"/>
              <a:t>This electrode works the same as the </a:t>
            </a:r>
            <a:r>
              <a:rPr lang="en-US" smtClean="0"/>
              <a:t>Ag/</a:t>
            </a:r>
            <a:r>
              <a:rPr lang="en-US" err="1" smtClean="0"/>
              <a:t>AgCl</a:t>
            </a:r>
            <a:r>
              <a:rPr lang="en-US" smtClean="0"/>
              <a:t>.</a:t>
            </a:r>
            <a:endParaRPr lang="sr-Latn-CS" smtClean="0"/>
          </a:p>
          <a:p>
            <a:r>
              <a:rPr lang="en-US" smtClean="0"/>
              <a:t>While both kinds of reference electrodes give reliable data, the voltages  measured with each electrode are interpreted slightly differently.  It is for this  reason that users must know which electrode they have. </a:t>
            </a:r>
          </a:p>
          <a:p>
            <a:pPr>
              <a:buNone/>
            </a:pPr>
            <a:r>
              <a:rPr lang="en-US" smtClean="0"/>
              <a:t>The voltage measured in the field must be corrected to what would have been  obtained with a different reference electrode, called the standard hydrogen  reference electrode</a:t>
            </a:r>
            <a:r>
              <a:rPr lang="hr-HR" smtClean="0"/>
              <a:t>.</a:t>
            </a:r>
            <a:endParaRPr lang="en-US" smtClean="0"/>
          </a:p>
          <a:p>
            <a:r>
              <a:rPr lang="en-US" smtClean="0"/>
              <a:t>This electrode cannot be used in the field, but our  interpretations of</a:t>
            </a:r>
          </a:p>
          <a:p>
            <a:pPr>
              <a:buNone/>
            </a:pPr>
            <a:r>
              <a:rPr lang="en-US" smtClean="0"/>
              <a:t>redox potential measurements are based on values determined  with it.</a:t>
            </a:r>
          </a:p>
          <a:p>
            <a:pPr>
              <a:buNone/>
            </a:pPr>
            <a:r>
              <a:rPr lang="en-US" smtClean="0"/>
              <a:t>Therefore, all voltages measured in the field with either the Ag/AgCl or</a:t>
            </a:r>
          </a:p>
          <a:p>
            <a:pPr>
              <a:buNone/>
            </a:pPr>
            <a:r>
              <a:rPr lang="en-US" smtClean="0"/>
              <a:t>calomel reference electrode have to be adjusted to the value that would have </a:t>
            </a:r>
          </a:p>
          <a:p>
            <a:pPr>
              <a:buNone/>
            </a:pPr>
            <a:r>
              <a:rPr lang="en-US" smtClean="0"/>
              <a:t>been obtained had a standard hydrogen electrode  been used.  The basic </a:t>
            </a:r>
          </a:p>
          <a:p>
            <a:pPr>
              <a:buNone/>
            </a:pPr>
            <a:r>
              <a:rPr lang="en-US" smtClean="0"/>
              <a:t>correction factors are</a:t>
            </a:r>
            <a:endParaRPr lang="hr-HR" smtClean="0"/>
          </a:p>
          <a:p>
            <a:pPr fontAlgn="t"/>
            <a:r>
              <a:rPr lang="en-US" smtClean="0"/>
              <a:t>Ag/AgCl in saturated KCl solution </a:t>
            </a:r>
            <a:r>
              <a:rPr lang="hr-HR" smtClean="0"/>
              <a:t>		</a:t>
            </a:r>
            <a:r>
              <a:rPr lang="en-US" smtClean="0"/>
              <a:t>+200 </a:t>
            </a:r>
            <a:endParaRPr lang="hr-HR" smtClean="0"/>
          </a:p>
          <a:p>
            <a:pPr fontAlgn="t"/>
            <a:r>
              <a:rPr lang="en-US" smtClean="0"/>
              <a:t>Calomel</a:t>
            </a:r>
            <a:r>
              <a:rPr lang="hr-HR" smtClean="0"/>
              <a:t>				</a:t>
            </a:r>
            <a:r>
              <a:rPr lang="en-US" smtClean="0"/>
              <a:t>+250 </a:t>
            </a:r>
            <a:endParaRPr lang="hr-HR" smtClean="0"/>
          </a:p>
          <a:p>
            <a:r>
              <a:rPr lang="en-US" smtClean="0"/>
              <a:t>These correction factors are temperature dependent, but in most instances the  effect of temperature is mu</a:t>
            </a:r>
            <a:r>
              <a:rPr lang="hr-HR" smtClean="0"/>
              <a:t>ch</a:t>
            </a:r>
            <a:r>
              <a:rPr lang="en-US" smtClean="0"/>
              <a:t> l</a:t>
            </a:r>
            <a:r>
              <a:rPr lang="hr-HR" smtClean="0"/>
              <a:t>ower</a:t>
            </a:r>
            <a:r>
              <a:rPr lang="en-US" smtClean="0"/>
              <a:t> than the variability in the data for a given time.   </a:t>
            </a:r>
          </a:p>
          <a:p>
            <a:r>
              <a:rPr lang="en-US" smtClean="0"/>
              <a:t>Therefore, a temperature correction is not necessary unless very  precise measurements are required. </a:t>
            </a:r>
          </a:p>
          <a:p>
            <a:pPr fontAlgn="t"/>
            <a:endParaRPr lang="en-US" smtClean="0"/>
          </a:p>
          <a:p>
            <a:pPr>
              <a:buNone/>
            </a:pPr>
            <a:endParaRPr lang="en-US" dirty="0"/>
          </a:p>
        </p:txBody>
      </p:sp>
      <p:sp>
        <p:nvSpPr>
          <p:cNvPr id="4" name="Footer Placeholder 3"/>
          <p:cNvSpPr>
            <a:spLocks noGrp="1"/>
          </p:cNvSpPr>
          <p:nvPr>
            <p:ph type="ftr" sz="quarter" idx="11"/>
          </p:nvPr>
        </p:nvSpPr>
        <p:spPr>
          <a:xfrm>
            <a:off x="152400" y="6324600"/>
            <a:ext cx="8458200" cy="349250"/>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Formula for Converting Field Data to </a:t>
            </a:r>
            <a:r>
              <a:rPr lang="en-US" dirty="0" err="1" smtClean="0"/>
              <a:t>Redox</a:t>
            </a:r>
            <a:r>
              <a:rPr lang="en-US" dirty="0" smtClean="0"/>
              <a:t> Potential: </a:t>
            </a:r>
          </a:p>
          <a:p>
            <a:pPr>
              <a:buNone/>
            </a:pPr>
            <a:r>
              <a:rPr lang="en-US" sz="2800" b="1" dirty="0" smtClean="0"/>
              <a:t>Field Voltage +Correction Factor = </a:t>
            </a:r>
            <a:r>
              <a:rPr lang="en-US" sz="2800" b="1" dirty="0" err="1" smtClean="0"/>
              <a:t>Redox</a:t>
            </a:r>
            <a:r>
              <a:rPr lang="en-US" sz="2800" b="1" dirty="0" smtClean="0"/>
              <a:t> Potential (Eh) </a:t>
            </a:r>
          </a:p>
          <a:p>
            <a:endParaRPr lang="en-US" dirty="0" smtClean="0"/>
          </a:p>
          <a:p>
            <a:r>
              <a:rPr lang="en-US" dirty="0" smtClean="0"/>
              <a:t>The symbol Eh or EH is used to indicate a </a:t>
            </a:r>
            <a:r>
              <a:rPr lang="en-US" dirty="0" err="1" smtClean="0"/>
              <a:t>voltgage</a:t>
            </a:r>
            <a:r>
              <a:rPr lang="en-US" dirty="0" smtClean="0"/>
              <a:t> that has been corrected to what would have been obtained with a standard hydrogen electrode. </a:t>
            </a:r>
            <a:endParaRPr lang="en-US" dirty="0"/>
          </a:p>
        </p:txBody>
      </p:sp>
      <p:sp>
        <p:nvSpPr>
          <p:cNvPr id="4" name="Footer Placeholder 3"/>
          <p:cNvSpPr>
            <a:spLocks noGrp="1"/>
          </p:cNvSpPr>
          <p:nvPr>
            <p:ph type="ftr" sz="quarter" idx="11"/>
          </p:nvPr>
        </p:nvSpPr>
        <p:spPr>
          <a:xfrm>
            <a:off x="228600" y="6356350"/>
            <a:ext cx="81534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7924800" cy="884238"/>
          </a:xfrm>
        </p:spPr>
        <p:txBody>
          <a:bodyPr>
            <a:normAutofit fontScale="90000"/>
          </a:bodyPr>
          <a:lstStyle/>
          <a:p>
            <a:r>
              <a:rPr lang="en-US" sz="3600" b="1" dirty="0" smtClean="0"/>
              <a:t>Relation between electrode potential </a:t>
            </a:r>
            <a:r>
              <a:rPr lang="sr-Latn-CS" sz="3600" b="1" dirty="0" smtClean="0"/>
              <a:t/>
            </a:r>
            <a:br>
              <a:rPr lang="sr-Latn-CS" sz="3600" b="1" dirty="0" smtClean="0"/>
            </a:br>
            <a:r>
              <a:rPr lang="en-US" sz="3600" b="1" dirty="0" smtClean="0"/>
              <a:t>and</a:t>
            </a:r>
            <a:r>
              <a:rPr lang="sr-Latn-CS" sz="3600" b="1" dirty="0" smtClean="0"/>
              <a:t> </a:t>
            </a:r>
            <a:r>
              <a:rPr lang="en-US" sz="3600" b="1" dirty="0" smtClean="0"/>
              <a:t>free energy of reaction</a:t>
            </a:r>
            <a:endParaRPr lang="en-US" dirty="0"/>
          </a:p>
        </p:txBody>
      </p:sp>
      <p:sp>
        <p:nvSpPr>
          <p:cNvPr id="3" name="Content Placeholder 2"/>
          <p:cNvSpPr>
            <a:spLocks noGrp="1"/>
          </p:cNvSpPr>
          <p:nvPr>
            <p:ph idx="1"/>
          </p:nvPr>
        </p:nvSpPr>
        <p:spPr>
          <a:xfrm>
            <a:off x="228600" y="1524000"/>
            <a:ext cx="8458200" cy="4724400"/>
          </a:xfrm>
        </p:spPr>
        <p:txBody>
          <a:bodyPr>
            <a:normAutofit fontScale="85000" lnSpcReduction="10000"/>
          </a:bodyPr>
          <a:lstStyle/>
          <a:p>
            <a:r>
              <a:rPr lang="en-US" dirty="0" smtClean="0">
                <a:latin typeface="Calibri (Headings)"/>
              </a:rPr>
              <a:t>The complete reaction of an electrochemical cell can be treated like any other reaction, using the equation for </a:t>
            </a:r>
            <a:r>
              <a:rPr lang="el-GR" dirty="0" smtClean="0">
                <a:latin typeface="Calibri (Headings)"/>
              </a:rPr>
              <a:t>Δ</a:t>
            </a:r>
            <a:r>
              <a:rPr lang="en-US" dirty="0" smtClean="0">
                <a:latin typeface="Calibri (Headings)"/>
              </a:rPr>
              <a:t>G' presented in an earlier page. Since the activity terms in the logarithmic ratio are the same as the activity terms in the equations for E above, it is a straightforward exercise to substitute </a:t>
            </a:r>
            <a:r>
              <a:rPr lang="hr-HR" dirty="0" smtClean="0">
                <a:latin typeface="Calibri (Headings)"/>
              </a:rPr>
              <a:t>among </a:t>
            </a:r>
            <a:r>
              <a:rPr lang="en-US" dirty="0" smtClean="0">
                <a:latin typeface="Calibri (Headings)"/>
              </a:rPr>
              <a:t>equations to find the relation between E and</a:t>
            </a:r>
            <a:r>
              <a:rPr lang="hr-HR" dirty="0" smtClean="0">
                <a:latin typeface="Calibri (Headings)"/>
              </a:rPr>
              <a:t> </a:t>
            </a:r>
            <a:r>
              <a:rPr lang="el-GR" dirty="0" smtClean="0">
                <a:latin typeface="Calibri (Headings)"/>
              </a:rPr>
              <a:t>Δ</a:t>
            </a:r>
            <a:r>
              <a:rPr lang="en-US" dirty="0" smtClean="0">
                <a:latin typeface="Calibri (Headings)"/>
              </a:rPr>
              <a:t>G. This gives the following</a:t>
            </a:r>
            <a:r>
              <a:rPr lang="hr-HR" dirty="0" smtClean="0">
                <a:latin typeface="Calibri (Headings)"/>
              </a:rPr>
              <a:t> </a:t>
            </a:r>
            <a:r>
              <a:rPr lang="en-US" dirty="0" smtClean="0">
                <a:latin typeface="Calibri (Headings)"/>
              </a:rPr>
              <a:t>relationships:</a:t>
            </a:r>
          </a:p>
          <a:p>
            <a:pPr algn="ctr">
              <a:buNone/>
            </a:pPr>
            <a:r>
              <a:rPr lang="el-GR" dirty="0" smtClean="0">
                <a:latin typeface="Calibri (Headings)"/>
              </a:rPr>
              <a:t>Δ</a:t>
            </a:r>
            <a:r>
              <a:rPr lang="en-US" dirty="0" smtClean="0">
                <a:latin typeface="Calibri (Headings)"/>
              </a:rPr>
              <a:t>G' = -</a:t>
            </a:r>
            <a:r>
              <a:rPr lang="en-US" dirty="0" err="1" smtClean="0">
                <a:latin typeface="Calibri (Headings)"/>
              </a:rPr>
              <a:t>zF</a:t>
            </a:r>
            <a:r>
              <a:rPr lang="el-GR" dirty="0" smtClean="0">
                <a:latin typeface="Calibri (Headings)"/>
              </a:rPr>
              <a:t> Δ</a:t>
            </a:r>
            <a:r>
              <a:rPr lang="en-US" dirty="0" smtClean="0">
                <a:latin typeface="Calibri (Headings)"/>
              </a:rPr>
              <a:t>E'</a:t>
            </a:r>
          </a:p>
          <a:p>
            <a:pPr algn="ctr">
              <a:buNone/>
            </a:pPr>
            <a:r>
              <a:rPr lang="sr-Latn-CS" dirty="0" smtClean="0">
                <a:latin typeface="Calibri (Headings)"/>
              </a:rPr>
              <a:t> </a:t>
            </a:r>
            <a:r>
              <a:rPr lang="el-GR" dirty="0" smtClean="0">
                <a:latin typeface="Calibri (Headings)"/>
              </a:rPr>
              <a:t>Δ</a:t>
            </a:r>
            <a:r>
              <a:rPr lang="en-US" dirty="0" smtClean="0">
                <a:latin typeface="Calibri (Headings)"/>
              </a:rPr>
              <a:t>G</a:t>
            </a:r>
            <a:r>
              <a:rPr lang="en-US" baseline="30000" dirty="0" smtClean="0">
                <a:latin typeface="Calibri (Headings)"/>
              </a:rPr>
              <a:t>o</a:t>
            </a:r>
            <a:r>
              <a:rPr lang="en-US" dirty="0" smtClean="0">
                <a:latin typeface="Calibri (Headings)"/>
              </a:rPr>
              <a:t> = -</a:t>
            </a:r>
            <a:r>
              <a:rPr lang="en-US" dirty="0" err="1" smtClean="0">
                <a:latin typeface="Calibri (Headings)"/>
              </a:rPr>
              <a:t>zF</a:t>
            </a:r>
            <a:r>
              <a:rPr lang="el-GR" dirty="0" smtClean="0">
                <a:latin typeface="Calibri (Headings)"/>
              </a:rPr>
              <a:t> Δ</a:t>
            </a:r>
            <a:r>
              <a:rPr lang="en-US" dirty="0" err="1" smtClean="0">
                <a:latin typeface="Calibri (Headings)"/>
              </a:rPr>
              <a:t>E</a:t>
            </a:r>
            <a:r>
              <a:rPr lang="en-US" baseline="30000" dirty="0" err="1" smtClean="0">
                <a:latin typeface="Calibri (Headings)"/>
              </a:rPr>
              <a:t>o</a:t>
            </a:r>
            <a:endParaRPr lang="en-US" dirty="0" smtClean="0">
              <a:latin typeface="Calibri (Headings)"/>
            </a:endParaRPr>
          </a:p>
          <a:p>
            <a:pPr algn="ctr">
              <a:buNone/>
            </a:pPr>
            <a:r>
              <a:rPr lang="sr-Latn-CS" dirty="0" smtClean="0">
                <a:latin typeface="Calibri (Headings)"/>
              </a:rPr>
              <a:t> </a:t>
            </a:r>
            <a:r>
              <a:rPr lang="el-GR" dirty="0" smtClean="0">
                <a:latin typeface="Calibri (Headings)"/>
              </a:rPr>
              <a:t>Δ</a:t>
            </a:r>
            <a:r>
              <a:rPr lang="en-US" dirty="0" smtClean="0">
                <a:latin typeface="Calibri (Headings)"/>
              </a:rPr>
              <a:t>G</a:t>
            </a:r>
            <a:r>
              <a:rPr lang="en-US" baseline="30000" dirty="0" smtClean="0">
                <a:latin typeface="Calibri (Headings)"/>
              </a:rPr>
              <a:t>o</a:t>
            </a:r>
            <a:r>
              <a:rPr lang="en-US" dirty="0" smtClean="0">
                <a:latin typeface="Calibri (Headings)"/>
              </a:rPr>
              <a:t>' = -</a:t>
            </a:r>
            <a:r>
              <a:rPr lang="en-US" dirty="0" err="1" smtClean="0">
                <a:latin typeface="Calibri (Headings)"/>
              </a:rPr>
              <a:t>zF</a:t>
            </a:r>
            <a:r>
              <a:rPr lang="el-GR" dirty="0" smtClean="0">
                <a:latin typeface="Calibri (Headings)"/>
              </a:rPr>
              <a:t> Δ</a:t>
            </a:r>
            <a:r>
              <a:rPr lang="en-US" dirty="0" err="1" smtClean="0">
                <a:latin typeface="Calibri (Headings)"/>
              </a:rPr>
              <a:t>E</a:t>
            </a:r>
            <a:r>
              <a:rPr lang="en-US" baseline="30000" dirty="0" err="1" smtClean="0">
                <a:latin typeface="Calibri (Headings)"/>
              </a:rPr>
              <a:t>o</a:t>
            </a:r>
            <a:r>
              <a:rPr lang="en-US" dirty="0" smtClean="0">
                <a:latin typeface="Calibri (Headings)"/>
              </a:rPr>
              <a:t>'</a:t>
            </a:r>
          </a:p>
          <a:p>
            <a:pPr>
              <a:buNone/>
            </a:pPr>
            <a:endParaRPr lang="en-US" dirty="0" smtClean="0"/>
          </a:p>
          <a:p>
            <a:endParaRPr lang="en-US"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239000" cy="1143000"/>
          </a:xfrm>
        </p:spPr>
        <p:txBody>
          <a:bodyPr/>
          <a:lstStyle/>
          <a:p>
            <a:r>
              <a:rPr lang="sr-Latn-CS" b="1" smtClean="0"/>
              <a:t>c.</a:t>
            </a:r>
            <a:r>
              <a:rPr lang="en-GB" b="1" smtClean="0"/>
              <a:t>Photoinduced </a:t>
            </a:r>
            <a:r>
              <a:rPr lang="en-GB" b="1" dirty="0" smtClean="0"/>
              <a:t>reactions</a:t>
            </a:r>
            <a:endParaRPr lang="en-US" dirty="0"/>
          </a:p>
        </p:txBody>
      </p:sp>
      <p:sp>
        <p:nvSpPr>
          <p:cNvPr id="7" name="Footer Placeholder 6"/>
          <p:cNvSpPr>
            <a:spLocks noGrp="1"/>
          </p:cNvSpPr>
          <p:nvPr>
            <p:ph type="ftr" sz="quarter" idx="11"/>
          </p:nvPr>
        </p:nvSpPr>
        <p:spPr>
          <a:xfrm>
            <a:off x="2286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38</a:t>
            </a:fld>
            <a:endParaRPr lang="en-US"/>
          </a:p>
        </p:txBody>
      </p:sp>
      <p:sp>
        <p:nvSpPr>
          <p:cNvPr id="11" name="Rectangle 2"/>
          <p:cNvSpPr txBox="1">
            <a:spLocks noChangeArrowheads="1"/>
          </p:cNvSpPr>
          <p:nvPr/>
        </p:nvSpPr>
        <p:spPr>
          <a:xfrm>
            <a:off x="533400" y="99060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‘Dark’ Reactions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12" name="Rectangle 3"/>
          <p:cNvSpPr txBox="1">
            <a:spLocks noChangeArrowheads="1"/>
          </p:cNvSpPr>
          <p:nvPr/>
        </p:nvSpPr>
        <p:spPr>
          <a:xfrm>
            <a:off x="609600" y="22098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Most </a:t>
            </a:r>
            <a:r>
              <a:rPr kumimoji="0" lang="en-US" sz="3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organic compounds react very slowly, even with </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oxygen, at normal temperature.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As a rule, they can be considered generally nonreactive.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BUT !...</a:t>
            </a:r>
            <a:endPar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0" y="6324600"/>
            <a:ext cx="83820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39</a:t>
            </a:fld>
            <a:endParaRPr lang="en-US"/>
          </a:p>
        </p:txBody>
      </p:sp>
      <p:sp>
        <p:nvSpPr>
          <p:cNvPr id="7" name="Rectangle 2"/>
          <p:cNvSpPr>
            <a:spLocks noGrp="1" noChangeArrowheads="1"/>
          </p:cNvSpPr>
          <p:nvPr>
            <p:ph type="title"/>
          </p:nvPr>
        </p:nvSpPr>
        <p:spPr>
          <a:xfrm>
            <a:off x="457200" y="350838"/>
            <a:ext cx="8229600" cy="1143000"/>
          </a:xfrm>
        </p:spPr>
        <p:txBody>
          <a:bodyPr/>
          <a:lstStyle/>
          <a:p>
            <a:r>
              <a:rPr lang="en-US" sz="4400" dirty="0" smtClean="0"/>
              <a:t>Let  </a:t>
            </a:r>
            <a:r>
              <a:rPr lang="en-US" sz="4400" dirty="0"/>
              <a:t>Be Light !</a:t>
            </a:r>
          </a:p>
        </p:txBody>
      </p:sp>
      <p:sp>
        <p:nvSpPr>
          <p:cNvPr id="8" name="Rectangle 3"/>
          <p:cNvSpPr txBox="1">
            <a:spLocks noChangeArrowheads="1"/>
          </p:cNvSpPr>
          <p:nvPr/>
        </p:nvSpPr>
        <p:spPr>
          <a:xfrm>
            <a:off x="457200" y="16764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Visible and ultraviolet radiation can promote the reactivity of almost all compounds.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Recall a well known fact that items exposed (northern hemisphere) on southern side of buildings decay more quickly than those on northern side.</a:t>
            </a:r>
            <a:endPar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2000" fill="hold"/>
                                        <p:tgtEl>
                                          <p:spTgt spid="8">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8">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 calcmode="lin" valueType="num">
                                      <p:cBhvr>
                                        <p:cTn id="14" dur="2000" fill="hold"/>
                                        <p:tgtEl>
                                          <p:spTgt spid="8">
                                            <p:txEl>
                                              <p:pRg st="2" end="2"/>
                                            </p:txEl>
                                          </p:spTgt>
                                        </p:tgtEl>
                                        <p:attrNameLst>
                                          <p:attrName>ppt_w</p:attrName>
                                        </p:attrNameLst>
                                      </p:cBhvr>
                                      <p:tavLst>
                                        <p:tav tm="0">
                                          <p:val>
                                            <p:strVal val="#ppt_w*0.70"/>
                                          </p:val>
                                        </p:tav>
                                        <p:tav tm="100000">
                                          <p:val>
                                            <p:strVal val="#ppt_w"/>
                                          </p:val>
                                        </p:tav>
                                      </p:tavLst>
                                    </p:anim>
                                    <p:anim calcmode="lin" valueType="num">
                                      <p:cBhvr>
                                        <p:cTn id="15" dur="2000" fill="hold"/>
                                        <p:tgtEl>
                                          <p:spTgt spid="8">
                                            <p:txEl>
                                              <p:pRg st="2" end="2"/>
                                            </p:txEl>
                                          </p:spTgt>
                                        </p:tgtEl>
                                        <p:attrNameLst>
                                          <p:attrName>ppt_h</p:attrName>
                                        </p:attrNameLst>
                                      </p:cBhvr>
                                      <p:tavLst>
                                        <p:tav tm="0">
                                          <p:val>
                                            <p:strVal val="#ppt_h"/>
                                          </p:val>
                                        </p:tav>
                                        <p:tav tm="100000">
                                          <p:val>
                                            <p:strVal val="#ppt_h"/>
                                          </p:val>
                                        </p:tav>
                                      </p:tavLst>
                                    </p:anim>
                                    <p:animEffect transition="in" filter="fade">
                                      <p:cBhvr>
                                        <p:cTn id="16" dur="2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2860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a:xfrm>
            <a:off x="6629400" y="6400800"/>
            <a:ext cx="2133600" cy="365125"/>
          </a:xfrm>
        </p:spPr>
        <p:txBody>
          <a:bodyPr/>
          <a:lstStyle/>
          <a:p>
            <a:fld id="{0B6F83BC-6D4D-406E-B66A-3F0036CBC391}" type="slidenum">
              <a:rPr lang="en-US" smtClean="0"/>
              <a:pPr/>
              <a:t>40</a:t>
            </a:fld>
            <a:endParaRPr lang="en-US"/>
          </a:p>
        </p:txBody>
      </p:sp>
      <p:pic>
        <p:nvPicPr>
          <p:cNvPr id="7" name="Picture 4" descr="izlozba “ZAPIS U KAMENU HVARA“ - 1987"/>
          <p:cNvPicPr>
            <a:picLocks noChangeAspect="1" noChangeArrowheads="1"/>
          </p:cNvPicPr>
          <p:nvPr/>
        </p:nvPicPr>
        <p:blipFill>
          <a:blip r:embed="rId2" cstate="print"/>
          <a:srcRect t="15748" b="15748"/>
          <a:stretch>
            <a:fillRect/>
          </a:stretch>
        </p:blipFill>
        <p:spPr bwMode="auto">
          <a:xfrm>
            <a:off x="304800" y="990600"/>
            <a:ext cx="6130925" cy="5324336"/>
          </a:xfrm>
          <a:prstGeom prst="rect">
            <a:avLst/>
          </a:prstGeom>
          <a:noFill/>
        </p:spPr>
      </p:pic>
      <p:sp>
        <p:nvSpPr>
          <p:cNvPr id="8" name="TextBox 7"/>
          <p:cNvSpPr txBox="1"/>
          <p:nvPr/>
        </p:nvSpPr>
        <p:spPr>
          <a:xfrm>
            <a:off x="6553200" y="1600200"/>
            <a:ext cx="2438400" cy="1938992"/>
          </a:xfrm>
          <a:prstGeom prst="rect">
            <a:avLst/>
          </a:prstGeom>
          <a:noFill/>
        </p:spPr>
        <p:txBody>
          <a:bodyPr wrap="square" rtlCol="0">
            <a:spAutoFit/>
          </a:bodyPr>
          <a:lstStyle/>
          <a:p>
            <a:r>
              <a:rPr lang="hr-HR" sz="2400" dirty="0" smtClean="0"/>
              <a:t>On the side facing south, the wooden (and metal) items decay faster</a:t>
            </a:r>
            <a:endParaRPr lang="hr-HR"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2860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a:xfrm>
            <a:off x="6629400" y="6400800"/>
            <a:ext cx="2133600" cy="365125"/>
          </a:xfrm>
        </p:spPr>
        <p:txBody>
          <a:bodyPr/>
          <a:lstStyle/>
          <a:p>
            <a:fld id="{0B6F83BC-6D4D-406E-B66A-3F0036CBC391}" type="slidenum">
              <a:rPr lang="en-US" smtClean="0"/>
              <a:pPr/>
              <a:t>41</a:t>
            </a:fld>
            <a:endParaRPr lang="en-US"/>
          </a:p>
        </p:txBody>
      </p:sp>
      <p:pic>
        <p:nvPicPr>
          <p:cNvPr id="7" name="Picture 4"/>
          <p:cNvPicPr>
            <a:picLocks noChangeAspect="1" noChangeArrowheads="1"/>
          </p:cNvPicPr>
          <p:nvPr/>
        </p:nvPicPr>
        <p:blipFill>
          <a:blip r:embed="rId2" cstate="print"/>
          <a:srcRect/>
          <a:stretch>
            <a:fillRect/>
          </a:stretch>
        </p:blipFill>
        <p:spPr bwMode="auto">
          <a:xfrm>
            <a:off x="990600" y="1298392"/>
            <a:ext cx="3021933" cy="4424363"/>
          </a:xfrm>
          <a:prstGeom prst="rect">
            <a:avLst/>
          </a:prstGeom>
          <a:noFill/>
          <a:ln w="9525">
            <a:noFill/>
            <a:miter lim="800000"/>
            <a:headEnd/>
            <a:tailEnd/>
          </a:ln>
          <a:effectLst/>
        </p:spPr>
      </p:pic>
      <p:pic>
        <p:nvPicPr>
          <p:cNvPr id="8" name="Picture 5"/>
          <p:cNvPicPr>
            <a:picLocks noChangeAspect="1" noChangeArrowheads="1"/>
          </p:cNvPicPr>
          <p:nvPr/>
        </p:nvPicPr>
        <p:blipFill>
          <a:blip r:embed="rId3" cstate="print"/>
          <a:srcRect/>
          <a:stretch>
            <a:fillRect/>
          </a:stretch>
        </p:blipFill>
        <p:spPr bwMode="auto">
          <a:xfrm>
            <a:off x="5257800" y="1295400"/>
            <a:ext cx="3021933" cy="4409891"/>
          </a:xfrm>
          <a:prstGeom prst="rect">
            <a:avLst/>
          </a:prstGeom>
          <a:noFill/>
          <a:ln w="9525">
            <a:noFill/>
            <a:miter lim="800000"/>
            <a:headEnd/>
            <a:tailEnd/>
          </a:ln>
          <a:effectLst/>
        </p:spPr>
      </p:pic>
      <p:sp>
        <p:nvSpPr>
          <p:cNvPr id="9" name="TextBox 8"/>
          <p:cNvSpPr txBox="1"/>
          <p:nvPr/>
        </p:nvSpPr>
        <p:spPr>
          <a:xfrm>
            <a:off x="762000" y="685800"/>
            <a:ext cx="2303195" cy="523220"/>
          </a:xfrm>
          <a:prstGeom prst="rect">
            <a:avLst/>
          </a:prstGeom>
          <a:noFill/>
        </p:spPr>
        <p:txBody>
          <a:bodyPr wrap="none" rtlCol="0">
            <a:spAutoFit/>
          </a:bodyPr>
          <a:lstStyle/>
          <a:p>
            <a:r>
              <a:rPr lang="hr-HR" sz="2800" dirty="0" smtClean="0"/>
              <a:t> Museum item</a:t>
            </a:r>
            <a:endParaRPr lang="hr-HR" sz="2800" dirty="0"/>
          </a:p>
        </p:txBody>
      </p:sp>
      <p:sp>
        <p:nvSpPr>
          <p:cNvPr id="10" name="TextBox 9"/>
          <p:cNvSpPr txBox="1"/>
          <p:nvPr/>
        </p:nvSpPr>
        <p:spPr>
          <a:xfrm>
            <a:off x="762000" y="5791200"/>
            <a:ext cx="3202030" cy="523220"/>
          </a:xfrm>
          <a:prstGeom prst="rect">
            <a:avLst/>
          </a:prstGeom>
          <a:noFill/>
        </p:spPr>
        <p:txBody>
          <a:bodyPr wrap="none" rtlCol="0">
            <a:spAutoFit/>
          </a:bodyPr>
          <a:lstStyle/>
          <a:p>
            <a:r>
              <a:rPr lang="hr-HR" sz="2800" dirty="0" smtClean="0"/>
              <a:t>Side exposed to light</a:t>
            </a:r>
            <a:endParaRPr lang="hr-HR" sz="2800" dirty="0"/>
          </a:p>
        </p:txBody>
      </p:sp>
      <p:sp>
        <p:nvSpPr>
          <p:cNvPr id="11" name="TextBox 10"/>
          <p:cNvSpPr txBox="1"/>
          <p:nvPr/>
        </p:nvSpPr>
        <p:spPr>
          <a:xfrm>
            <a:off x="4724400" y="5791200"/>
            <a:ext cx="3793539" cy="523220"/>
          </a:xfrm>
          <a:prstGeom prst="rect">
            <a:avLst/>
          </a:prstGeom>
          <a:noFill/>
        </p:spPr>
        <p:txBody>
          <a:bodyPr wrap="none" rtlCol="0">
            <a:spAutoFit/>
          </a:bodyPr>
          <a:lstStyle/>
          <a:p>
            <a:r>
              <a:rPr lang="hr-HR" sz="2800" dirty="0" smtClean="0"/>
              <a:t>Side </a:t>
            </a:r>
            <a:r>
              <a:rPr lang="hr-HR" sz="2800" b="1" dirty="0" smtClean="0"/>
              <a:t>not</a:t>
            </a:r>
            <a:r>
              <a:rPr lang="hr-HR" sz="2800" dirty="0" smtClean="0"/>
              <a:t> exposed to light</a:t>
            </a:r>
            <a:endParaRPr lang="hr-H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2860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a:xfrm>
            <a:off x="6629400" y="6400800"/>
            <a:ext cx="2133600" cy="365125"/>
          </a:xfrm>
        </p:spPr>
        <p:txBody>
          <a:bodyPr/>
          <a:lstStyle/>
          <a:p>
            <a:fld id="{0B6F83BC-6D4D-406E-B66A-3F0036CBC391}" type="slidenum">
              <a:rPr lang="en-US" smtClean="0"/>
              <a:pPr/>
              <a:t>42</a:t>
            </a:fld>
            <a:endParaRPr lang="en-US"/>
          </a:p>
        </p:txBody>
      </p:sp>
      <p:sp>
        <p:nvSpPr>
          <p:cNvPr id="7" name="Rectangle 2"/>
          <p:cNvSpPr>
            <a:spLocks noGrp="1" noChangeArrowheads="1"/>
          </p:cNvSpPr>
          <p:nvPr>
            <p:ph type="title"/>
          </p:nvPr>
        </p:nvSpPr>
        <p:spPr>
          <a:xfrm>
            <a:off x="381000" y="762000"/>
            <a:ext cx="8229600" cy="1143000"/>
          </a:xfrm>
        </p:spPr>
        <p:txBody>
          <a:bodyPr/>
          <a:lstStyle/>
          <a:p>
            <a:r>
              <a:rPr lang="en-US" sz="4400" dirty="0"/>
              <a:t>Basics </a:t>
            </a:r>
            <a:r>
              <a:rPr lang="hr-HR" sz="4400" dirty="0" smtClean="0"/>
              <a:t>o</a:t>
            </a:r>
            <a:r>
              <a:rPr lang="en-US" sz="4400" dirty="0" smtClean="0"/>
              <a:t>f </a:t>
            </a:r>
            <a:r>
              <a:rPr lang="en-US" sz="4400" dirty="0"/>
              <a:t>Photochemistry</a:t>
            </a:r>
          </a:p>
        </p:txBody>
      </p:sp>
      <p:sp>
        <p:nvSpPr>
          <p:cNvPr id="8" name="Rectangle 3"/>
          <p:cNvSpPr txBox="1">
            <a:spLocks noChangeArrowheads="1"/>
          </p:cNvSpPr>
          <p:nvPr/>
        </p:nvSpPr>
        <p:spPr>
          <a:xfrm>
            <a:off x="990600" y="2895600"/>
            <a:ext cx="7315200" cy="292576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Primary </a:t>
            </a:r>
            <a:r>
              <a:rPr kumimoji="0" lang="en-US" sz="3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photophysical</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process.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Subsequent chemical change(s)</a:t>
            </a:r>
            <a:endPar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2860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a:xfrm>
            <a:off x="6629400" y="6400800"/>
            <a:ext cx="2133600" cy="365125"/>
          </a:xfrm>
        </p:spPr>
        <p:txBody>
          <a:bodyPr/>
          <a:lstStyle/>
          <a:p>
            <a:fld id="{0B6F83BC-6D4D-406E-B66A-3F0036CBC391}" type="slidenum">
              <a:rPr lang="en-US" smtClean="0"/>
              <a:pPr/>
              <a:t>43</a:t>
            </a:fld>
            <a:endParaRPr lang="en-US"/>
          </a:p>
        </p:txBody>
      </p:sp>
      <p:sp>
        <p:nvSpPr>
          <p:cNvPr id="7" name="Rectangle 2"/>
          <p:cNvSpPr>
            <a:spLocks noGrp="1" noChangeArrowheads="1"/>
          </p:cNvSpPr>
          <p:nvPr>
            <p:ph type="title"/>
          </p:nvPr>
        </p:nvSpPr>
        <p:spPr>
          <a:xfrm>
            <a:off x="533400" y="808038"/>
            <a:ext cx="8229600" cy="1143000"/>
          </a:xfrm>
        </p:spPr>
        <p:txBody>
          <a:bodyPr/>
          <a:lstStyle/>
          <a:p>
            <a:r>
              <a:rPr lang="en-US" sz="4400" dirty="0" err="1"/>
              <a:t>Photophysical</a:t>
            </a:r>
            <a:r>
              <a:rPr lang="en-US" sz="4400" dirty="0"/>
              <a:t> process</a:t>
            </a:r>
          </a:p>
        </p:txBody>
      </p:sp>
      <p:sp>
        <p:nvSpPr>
          <p:cNvPr id="8" name="Rectangle 3"/>
          <p:cNvSpPr txBox="1">
            <a:spLocks noChangeArrowheads="1"/>
          </p:cNvSpPr>
          <p:nvPr/>
        </p:nvSpPr>
        <p:spPr>
          <a:xfrm>
            <a:off x="533400" y="2133600"/>
            <a:ext cx="8229600" cy="4114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Actually, it means absorption of light quanta.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It promotes molecule from ground- to excited state (energy rich one).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But, to catch the light quanta, molecule has to have a CHROMOPHORE ! </a:t>
            </a:r>
            <a:endParaRPr kumimoji="0" lang="en-US" sz="3200" b="0" i="0" u="none" strike="noStrike" kern="1200" cap="none" spc="0" normalizeH="0" baseline="0" noProof="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2860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a:xfrm>
            <a:off x="6629400" y="6400800"/>
            <a:ext cx="2133600" cy="365125"/>
          </a:xfrm>
        </p:spPr>
        <p:txBody>
          <a:bodyPr/>
          <a:lstStyle/>
          <a:p>
            <a:fld id="{0B6F83BC-6D4D-406E-B66A-3F0036CBC391}" type="slidenum">
              <a:rPr lang="en-US" smtClean="0"/>
              <a:pPr/>
              <a:t>44</a:t>
            </a:fld>
            <a:endParaRPr lang="en-US"/>
          </a:p>
        </p:txBody>
      </p:sp>
      <p:sp>
        <p:nvSpPr>
          <p:cNvPr id="7" name="Rectangle 2"/>
          <p:cNvSpPr>
            <a:spLocks noGrp="1" noChangeArrowheads="1"/>
          </p:cNvSpPr>
          <p:nvPr>
            <p:ph type="title"/>
          </p:nvPr>
        </p:nvSpPr>
        <p:spPr>
          <a:xfrm>
            <a:off x="457200" y="381000"/>
            <a:ext cx="8229600" cy="1143000"/>
          </a:xfrm>
        </p:spPr>
        <p:txBody>
          <a:bodyPr/>
          <a:lstStyle/>
          <a:p>
            <a:r>
              <a:rPr lang="en-US" sz="4400" dirty="0" err="1"/>
              <a:t>Chromophores</a:t>
            </a:r>
            <a:endParaRPr lang="en-US" sz="4400" dirty="0"/>
          </a:p>
        </p:txBody>
      </p:sp>
      <p:sp>
        <p:nvSpPr>
          <p:cNvPr id="8" name="Rectangle 3"/>
          <p:cNvSpPr txBox="1">
            <a:spLocks noChangeArrowheads="1"/>
          </p:cNvSpPr>
          <p:nvPr/>
        </p:nvSpPr>
        <p:spPr>
          <a:xfrm>
            <a:off x="457200" y="18288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Chromophores</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are structural details in molecule(s) that enable high(</a:t>
            </a:r>
            <a:r>
              <a:rPr kumimoji="0" lang="en-US" sz="3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er</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probability of light absorption.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Normally, it comprises double bonds in molecule, </a:t>
            </a:r>
            <a:r>
              <a:rPr kumimoji="0" lang="en-US" sz="32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i.e.</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smtClean="0">
                <a:ln>
                  <a:noFill/>
                </a:ln>
                <a:solidFill>
                  <a:schemeClr val="tx1"/>
                </a:solidFill>
                <a:effectLst/>
                <a:uLnTx/>
                <a:uFillTx/>
                <a:latin typeface="Times New Roman" pitchFamily="18" charset="0"/>
                <a:ea typeface="+mn-ea"/>
                <a:cs typeface="Arial" charset="0"/>
              </a:rPr>
              <a:t>π</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Arial" charset="0"/>
              </a:rPr>
              <a:t>-electrons:</a:t>
            </a:r>
            <a:endParaRPr kumimoji="0" lang="el-GR" sz="3200" b="0" i="0" u="none" strike="noStrike" kern="1200" cap="none" spc="0" normalizeH="0" baseline="0" noProof="0" dirty="0">
              <a:ln>
                <a:noFill/>
              </a:ln>
              <a:solidFill>
                <a:schemeClr val="tx1"/>
              </a:solidFill>
              <a:effectLst/>
              <a:uLnTx/>
              <a:uFillTx/>
              <a:latin typeface="Times New Roman" pitchFamily="18" charset="0"/>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2860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a:xfrm>
            <a:off x="6629400" y="6400800"/>
            <a:ext cx="2133600" cy="365125"/>
          </a:xfrm>
        </p:spPr>
        <p:txBody>
          <a:bodyPr/>
          <a:lstStyle/>
          <a:p>
            <a:fld id="{0B6F83BC-6D4D-406E-B66A-3F0036CBC391}" type="slidenum">
              <a:rPr lang="en-US" smtClean="0"/>
              <a:pPr/>
              <a:t>45</a:t>
            </a:fld>
            <a:endParaRPr lang="en-US"/>
          </a:p>
        </p:txBody>
      </p:sp>
      <p:sp>
        <p:nvSpPr>
          <p:cNvPr id="7" name="Rectangle 9"/>
          <p:cNvSpPr>
            <a:spLocks noGrp="1" noChangeArrowheads="1"/>
          </p:cNvSpPr>
          <p:nvPr>
            <p:ph type="title"/>
          </p:nvPr>
        </p:nvSpPr>
        <p:spPr>
          <a:xfrm>
            <a:off x="457200" y="152400"/>
            <a:ext cx="8229600" cy="1143000"/>
          </a:xfrm>
        </p:spPr>
        <p:txBody>
          <a:bodyPr>
            <a:normAutofit/>
          </a:bodyPr>
          <a:lstStyle/>
          <a:p>
            <a:r>
              <a:rPr lang="sr-Latn-CS" dirty="0" smtClean="0"/>
              <a:t>Chromophore</a:t>
            </a:r>
            <a:endParaRPr lang="sr-Latn-CS" dirty="0"/>
          </a:p>
        </p:txBody>
      </p:sp>
      <p:sp>
        <p:nvSpPr>
          <p:cNvPr id="8" name="Rectangle 5"/>
          <p:cNvSpPr txBox="1">
            <a:spLocks noChangeArrowheads="1"/>
          </p:cNvSpPr>
          <p:nvPr/>
        </p:nvSpPr>
        <p:spPr>
          <a:xfrm>
            <a:off x="457200" y="1477962"/>
            <a:ext cx="4038600" cy="4525963"/>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Double bond</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Aromatic ring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Far more efficient are polarized double bonds.</a:t>
            </a:r>
            <a:endPar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pic>
        <p:nvPicPr>
          <p:cNvPr id="9" name="Picture 7"/>
          <p:cNvPicPr>
            <a:picLocks noGrp="1" noChangeAspect="1" noChangeArrowheads="1"/>
          </p:cNvPicPr>
          <p:nvPr>
            <p:ph sz="quarter" idx="4294967295"/>
          </p:nvPr>
        </p:nvPicPr>
        <p:blipFill>
          <a:blip r:embed="rId3" cstate="print"/>
          <a:srcRect/>
          <a:stretch>
            <a:fillRect/>
          </a:stretch>
        </p:blipFill>
        <p:spPr>
          <a:xfrm>
            <a:off x="5867400" y="2514600"/>
            <a:ext cx="1179513" cy="966788"/>
          </a:xfrm>
          <a:prstGeom prst="rect">
            <a:avLst/>
          </a:prstGeom>
          <a:noFill/>
          <a:ln/>
        </p:spPr>
      </p:pic>
      <p:graphicFrame>
        <p:nvGraphicFramePr>
          <p:cNvPr id="10" name="Object 8"/>
          <p:cNvGraphicFramePr>
            <a:graphicFrameLocks noChangeAspect="1"/>
          </p:cNvGraphicFramePr>
          <p:nvPr>
            <p:ph sz="quarter" idx="4294967295"/>
          </p:nvPr>
        </p:nvGraphicFramePr>
        <p:xfrm>
          <a:off x="5808663" y="4252913"/>
          <a:ext cx="1735137" cy="544512"/>
        </p:xfrm>
        <a:graphic>
          <a:graphicData uri="http://schemas.openxmlformats.org/presentationml/2006/ole">
            <p:oleObj spid="_x0000_s63490" name="Drawing" r:id="rId4" imgW="1457280" imgH="457200" progId="Presentations.Drawing.13">
              <p:embed/>
            </p:oleObj>
          </a:graphicData>
        </a:graphic>
      </p:graphicFrame>
      <p:graphicFrame>
        <p:nvGraphicFramePr>
          <p:cNvPr id="11" name="Object 11"/>
          <p:cNvGraphicFramePr>
            <a:graphicFrameLocks noChangeAspect="1"/>
          </p:cNvGraphicFramePr>
          <p:nvPr/>
        </p:nvGraphicFramePr>
        <p:xfrm>
          <a:off x="5791200" y="4953000"/>
          <a:ext cx="1752600" cy="549275"/>
        </p:xfrm>
        <a:graphic>
          <a:graphicData uri="http://schemas.openxmlformats.org/presentationml/2006/ole">
            <p:oleObj spid="_x0000_s63491" name="Drawing" r:id="rId5" imgW="1457280" imgH="457200" progId="Presentations.Drawing.13">
              <p:embed/>
            </p:oleObj>
          </a:graphicData>
        </a:graphic>
      </p:graphicFrame>
      <p:graphicFrame>
        <p:nvGraphicFramePr>
          <p:cNvPr id="12" name="Object 12"/>
          <p:cNvGraphicFramePr>
            <a:graphicFrameLocks noChangeAspect="1"/>
          </p:cNvGraphicFramePr>
          <p:nvPr/>
        </p:nvGraphicFramePr>
        <p:xfrm>
          <a:off x="5943600" y="1676400"/>
          <a:ext cx="1676400" cy="525463"/>
        </p:xfrm>
        <a:graphic>
          <a:graphicData uri="http://schemas.openxmlformats.org/presentationml/2006/ole">
            <p:oleObj spid="_x0000_s63492" name="Drawing" r:id="rId6" imgW="1457280" imgH="457200" progId="Presentations.Drawing.1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 calcmode="lin" valueType="num">
                                      <p:cBhvr>
                                        <p:cTn id="14" dur="1000" fill="hold"/>
                                        <p:tgtEl>
                                          <p:spTgt spid="8">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8">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1000" fill="hold"/>
                                        <p:tgtEl>
                                          <p:spTgt spid="8">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8">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ppt_w*0.70"/>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 calcmode="lin" valueType="num">
                                      <p:cBhvr>
                                        <p:cTn id="35" dur="1000" fill="hold"/>
                                        <p:tgtEl>
                                          <p:spTgt spid="8">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8">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1000" fill="hold"/>
                                        <p:tgtEl>
                                          <p:spTgt spid="10"/>
                                        </p:tgtEl>
                                        <p:attrNameLst>
                                          <p:attrName>ppt_w</p:attrName>
                                        </p:attrNameLst>
                                      </p:cBhvr>
                                      <p:tavLst>
                                        <p:tav tm="0">
                                          <p:val>
                                            <p:strVal val="#ppt_w*0.70"/>
                                          </p:val>
                                        </p:tav>
                                        <p:tav tm="100000">
                                          <p:val>
                                            <p:strVal val="#ppt_w"/>
                                          </p:val>
                                        </p:tav>
                                      </p:tavLst>
                                    </p:anim>
                                    <p:anim calcmode="lin" valueType="num">
                                      <p:cBhvr>
                                        <p:cTn id="43" dur="1000" fill="hold"/>
                                        <p:tgtEl>
                                          <p:spTgt spid="10"/>
                                        </p:tgtEl>
                                        <p:attrNameLst>
                                          <p:attrName>ppt_h</p:attrName>
                                        </p:attrNameLst>
                                      </p:cBhvr>
                                      <p:tavLst>
                                        <p:tav tm="0">
                                          <p:val>
                                            <p:strVal val="#ppt_h"/>
                                          </p:val>
                                        </p:tav>
                                        <p:tav tm="100000">
                                          <p:val>
                                            <p:strVal val="#ppt_h"/>
                                          </p:val>
                                        </p:tav>
                                      </p:tavLst>
                                    </p:anim>
                                    <p:animEffect transition="in" filter="fade">
                                      <p:cBhvr>
                                        <p:cTn id="44" dur="1000"/>
                                        <p:tgtEl>
                                          <p:spTgt spid="10"/>
                                        </p:tgtEl>
                                      </p:cBhvr>
                                    </p:animEffect>
                                  </p:childTnLst>
                                </p:cTn>
                              </p:par>
                              <p:par>
                                <p:cTn id="45" presetID="55"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1000" fill="hold"/>
                                        <p:tgtEl>
                                          <p:spTgt spid="11"/>
                                        </p:tgtEl>
                                        <p:attrNameLst>
                                          <p:attrName>ppt_w</p:attrName>
                                        </p:attrNameLst>
                                      </p:cBhvr>
                                      <p:tavLst>
                                        <p:tav tm="0">
                                          <p:val>
                                            <p:strVal val="#ppt_w*0.70"/>
                                          </p:val>
                                        </p:tav>
                                        <p:tav tm="100000">
                                          <p:val>
                                            <p:strVal val="#ppt_w"/>
                                          </p:val>
                                        </p:tav>
                                      </p:tavLst>
                                    </p:anim>
                                    <p:anim calcmode="lin" valueType="num">
                                      <p:cBhvr>
                                        <p:cTn id="48" dur="1000" fill="hold"/>
                                        <p:tgtEl>
                                          <p:spTgt spid="11"/>
                                        </p:tgtEl>
                                        <p:attrNameLst>
                                          <p:attrName>ppt_h</p:attrName>
                                        </p:attrNameLst>
                                      </p:cBhvr>
                                      <p:tavLst>
                                        <p:tav tm="0">
                                          <p:val>
                                            <p:strVal val="#ppt_h"/>
                                          </p:val>
                                        </p:tav>
                                        <p:tav tm="100000">
                                          <p:val>
                                            <p:strVal val="#ppt_h"/>
                                          </p:val>
                                        </p:tav>
                                      </p:tavLst>
                                    </p:anim>
                                    <p:animEffect transition="in" filter="fade">
                                      <p:cBhvr>
                                        <p:cTn id="4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0" y="6324600"/>
            <a:ext cx="83820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46</a:t>
            </a:fld>
            <a:endParaRPr lang="en-US"/>
          </a:p>
        </p:txBody>
      </p:sp>
      <p:sp>
        <p:nvSpPr>
          <p:cNvPr id="7" name="Rectangle 2"/>
          <p:cNvSpPr>
            <a:spLocks noGrp="1" noChangeArrowheads="1"/>
          </p:cNvSpPr>
          <p:nvPr>
            <p:ph type="title"/>
          </p:nvPr>
        </p:nvSpPr>
        <p:spPr>
          <a:xfrm>
            <a:off x="457200" y="381000"/>
            <a:ext cx="6934200" cy="1143000"/>
          </a:xfrm>
        </p:spPr>
        <p:txBody>
          <a:bodyPr/>
          <a:lstStyle/>
          <a:p>
            <a:r>
              <a:rPr lang="en-US" sz="4400" dirty="0" err="1"/>
              <a:t>Photophysical</a:t>
            </a:r>
            <a:r>
              <a:rPr lang="en-US" sz="4400" dirty="0"/>
              <a:t> process</a:t>
            </a:r>
          </a:p>
        </p:txBody>
      </p:sp>
      <p:sp>
        <p:nvSpPr>
          <p:cNvPr id="8"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Once molecule acquires light quantum, it has many ways to decay, involving the chemical change.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Simplified approach tells that molecule can exist in ground state singlet or triplet</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 same holds for excited state</a:t>
            </a:r>
            <a:endPar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20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20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8">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 calcmode="lin" valueType="num">
                                      <p:cBhvr additive="base">
                                        <p:cTn id="17" dur="20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28600" y="6356350"/>
            <a:ext cx="81534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a:xfrm>
            <a:off x="6781800" y="6324600"/>
            <a:ext cx="2133600" cy="365125"/>
          </a:xfrm>
        </p:spPr>
        <p:txBody>
          <a:bodyPr/>
          <a:lstStyle/>
          <a:p>
            <a:fld id="{0B6F83BC-6D4D-406E-B66A-3F0036CBC391}" type="slidenum">
              <a:rPr lang="en-US" smtClean="0"/>
              <a:pPr/>
              <a:t>47</a:t>
            </a:fld>
            <a:endParaRPr lang="en-US"/>
          </a:p>
        </p:txBody>
      </p:sp>
      <p:graphicFrame>
        <p:nvGraphicFramePr>
          <p:cNvPr id="64514" name="Object 2"/>
          <p:cNvGraphicFramePr>
            <a:graphicFrameLocks noChangeAspect="1"/>
          </p:cNvGraphicFramePr>
          <p:nvPr/>
        </p:nvGraphicFramePr>
        <p:xfrm>
          <a:off x="609600" y="2286000"/>
          <a:ext cx="7743825" cy="2336800"/>
        </p:xfrm>
        <a:graphic>
          <a:graphicData uri="http://schemas.openxmlformats.org/presentationml/2006/ole">
            <p:oleObj spid="_x0000_s64514" name="Drawing" r:id="rId3" imgW="7734240" imgH="2333520" progId="Presentations.Drawing.13">
              <p:embed/>
            </p:oleObj>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48</a:t>
            </a:fld>
            <a:endParaRPr lang="en-US"/>
          </a:p>
        </p:txBody>
      </p:sp>
      <p:graphicFrame>
        <p:nvGraphicFramePr>
          <p:cNvPr id="65538" name="Object 2"/>
          <p:cNvGraphicFramePr>
            <a:graphicFrameLocks noChangeAspect="1"/>
          </p:cNvGraphicFramePr>
          <p:nvPr/>
        </p:nvGraphicFramePr>
        <p:xfrm>
          <a:off x="381000" y="1905000"/>
          <a:ext cx="2247900" cy="3562350"/>
        </p:xfrm>
        <a:graphic>
          <a:graphicData uri="http://schemas.openxmlformats.org/presentationml/2006/ole">
            <p:oleObj spid="_x0000_s65538" name="Drawing" r:id="rId3" imgW="2247840" imgH="3562200" progId="Presentations.Drawing.13">
              <p:embed/>
            </p:oleObj>
          </a:graphicData>
        </a:graphic>
      </p:graphicFrame>
      <p:graphicFrame>
        <p:nvGraphicFramePr>
          <p:cNvPr id="65539" name="Object 3"/>
          <p:cNvGraphicFramePr>
            <a:graphicFrameLocks noChangeAspect="1"/>
          </p:cNvGraphicFramePr>
          <p:nvPr/>
        </p:nvGraphicFramePr>
        <p:xfrm>
          <a:off x="3657600" y="1676400"/>
          <a:ext cx="4857750" cy="4017963"/>
        </p:xfrm>
        <a:graphic>
          <a:graphicData uri="http://schemas.openxmlformats.org/presentationml/2006/ole">
            <p:oleObj spid="_x0000_s65539" name="Drawing" r:id="rId4" imgW="4734000" imgH="3914640" progId="Presentations.Drawing.13">
              <p:embed/>
            </p:oleObj>
          </a:graphicData>
        </a:graphic>
      </p:graphicFrame>
      <p:sp>
        <p:nvSpPr>
          <p:cNvPr id="8" name="TextBox 7"/>
          <p:cNvSpPr txBox="1"/>
          <p:nvPr/>
        </p:nvSpPr>
        <p:spPr>
          <a:xfrm>
            <a:off x="762000" y="1143000"/>
            <a:ext cx="1851854" cy="369332"/>
          </a:xfrm>
          <a:prstGeom prst="rect">
            <a:avLst/>
          </a:prstGeom>
          <a:noFill/>
        </p:spPr>
        <p:txBody>
          <a:bodyPr wrap="none" rtlCol="0">
            <a:spAutoFit/>
          </a:bodyPr>
          <a:lstStyle/>
          <a:p>
            <a:r>
              <a:rPr lang="hr-HR" dirty="0" smtClean="0"/>
              <a:t>Jablonski diagram</a:t>
            </a:r>
            <a:endParaRPr lang="hr-HR" dirty="0"/>
          </a:p>
        </p:txBody>
      </p:sp>
      <p:sp>
        <p:nvSpPr>
          <p:cNvPr id="9" name="TextBox 8"/>
          <p:cNvSpPr txBox="1"/>
          <p:nvPr/>
        </p:nvSpPr>
        <p:spPr>
          <a:xfrm>
            <a:off x="4876800" y="1143000"/>
            <a:ext cx="1660006" cy="369332"/>
          </a:xfrm>
          <a:prstGeom prst="rect">
            <a:avLst/>
          </a:prstGeom>
          <a:noFill/>
        </p:spPr>
        <p:txBody>
          <a:bodyPr wrap="none" rtlCol="0">
            <a:spAutoFit/>
          </a:bodyPr>
          <a:lstStyle/>
          <a:p>
            <a:r>
              <a:rPr lang="hr-HR" dirty="0" smtClean="0"/>
              <a:t>MO Description</a:t>
            </a:r>
            <a:endParaRPr lang="hr-H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5539"/>
                                        </p:tgtEl>
                                        <p:attrNameLst>
                                          <p:attrName>style.visibility</p:attrName>
                                        </p:attrNameLst>
                                      </p:cBhvr>
                                      <p:to>
                                        <p:strVal val="visible"/>
                                      </p:to>
                                    </p:set>
                                    <p:anim calcmode="lin" valueType="num">
                                      <p:cBhvr>
                                        <p:cTn id="7" dur="3000" fill="hold"/>
                                        <p:tgtEl>
                                          <p:spTgt spid="65539"/>
                                        </p:tgtEl>
                                        <p:attrNameLst>
                                          <p:attrName>ppt_w</p:attrName>
                                        </p:attrNameLst>
                                      </p:cBhvr>
                                      <p:tavLst>
                                        <p:tav tm="0">
                                          <p:val>
                                            <p:strVal val="#ppt_w*0.70"/>
                                          </p:val>
                                        </p:tav>
                                        <p:tav tm="100000">
                                          <p:val>
                                            <p:strVal val="#ppt_w"/>
                                          </p:val>
                                        </p:tav>
                                      </p:tavLst>
                                    </p:anim>
                                    <p:anim calcmode="lin" valueType="num">
                                      <p:cBhvr>
                                        <p:cTn id="8" dur="3000" fill="hold"/>
                                        <p:tgtEl>
                                          <p:spTgt spid="65539"/>
                                        </p:tgtEl>
                                        <p:attrNameLst>
                                          <p:attrName>ppt_h</p:attrName>
                                        </p:attrNameLst>
                                      </p:cBhvr>
                                      <p:tavLst>
                                        <p:tav tm="0">
                                          <p:val>
                                            <p:strVal val="#ppt_h"/>
                                          </p:val>
                                        </p:tav>
                                        <p:tav tm="100000">
                                          <p:val>
                                            <p:strVal val="#ppt_h"/>
                                          </p:val>
                                        </p:tav>
                                      </p:tavLst>
                                    </p:anim>
                                    <p:animEffect transition="in" filter="fade">
                                      <p:cBhvr>
                                        <p:cTn id="9" dur="3000"/>
                                        <p:tgtEl>
                                          <p:spTgt spid="65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49</a:t>
            </a:fld>
            <a:endParaRPr lang="en-US"/>
          </a:p>
        </p:txBody>
      </p:sp>
      <p:pic>
        <p:nvPicPr>
          <p:cNvPr id="8" name="Picture 4"/>
          <p:cNvPicPr>
            <a:picLocks noChangeAspect="1" noChangeArrowheads="1"/>
          </p:cNvPicPr>
          <p:nvPr/>
        </p:nvPicPr>
        <p:blipFill>
          <a:blip r:embed="rId2" cstate="print"/>
          <a:srcRect/>
          <a:stretch>
            <a:fillRect/>
          </a:stretch>
        </p:blipFill>
        <p:spPr bwMode="auto">
          <a:xfrm>
            <a:off x="442649" y="1533524"/>
            <a:ext cx="7339276" cy="4333875"/>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286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50</a:t>
            </a:fld>
            <a:endParaRPr lang="en-US"/>
          </a:p>
        </p:txBody>
      </p:sp>
      <p:sp>
        <p:nvSpPr>
          <p:cNvPr id="8"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Singlets</a:t>
            </a: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triplets are known as multiplicities of state.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Electronic transition among states of different multiplicities is not likely to happen (is ‘forbidden’),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But, as many other things, something forbidden still could happen.</a:t>
            </a:r>
            <a:endParaRPr kumimoji="0" lang="en-US" sz="3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524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51</a:t>
            </a:fld>
            <a:endParaRPr lang="en-US"/>
          </a:p>
        </p:txBody>
      </p:sp>
      <p:sp>
        <p:nvSpPr>
          <p:cNvPr id="7" name="Rectangle 3"/>
          <p:cNvSpPr txBox="1">
            <a:spLocks noChangeArrowheads="1"/>
          </p:cNvSpPr>
          <p:nvPr/>
        </p:nvSpPr>
        <p:spPr>
          <a:xfrm>
            <a:off x="457200" y="1371600"/>
            <a:ext cx="8229600" cy="990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These ‘violations’ could be promoted by, so called, SENSITIZERS.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graphicFrame>
        <p:nvGraphicFramePr>
          <p:cNvPr id="8" name="Content Placeholder 7"/>
          <p:cNvGraphicFramePr>
            <a:graphicFrameLocks noChangeAspect="1"/>
          </p:cNvGraphicFramePr>
          <p:nvPr>
            <p:ph sz="quarter" idx="4294967295"/>
          </p:nvPr>
        </p:nvGraphicFramePr>
        <p:xfrm>
          <a:off x="152400" y="3352800"/>
          <a:ext cx="8839200" cy="2111375"/>
        </p:xfrm>
        <a:graphic>
          <a:graphicData uri="http://schemas.openxmlformats.org/presentationml/2006/ole">
            <p:oleObj spid="_x0000_s66562" name="Drawing" r:id="rId3" imgW="9163080" imgH="1962000" progId="Presentations.Drawing.13">
              <p:embed/>
            </p:oleObj>
          </a:graphicData>
        </a:graphic>
      </p:graphicFrame>
      <p:graphicFrame>
        <p:nvGraphicFramePr>
          <p:cNvPr id="9" name="Content Placeholder 10"/>
          <p:cNvGraphicFramePr>
            <a:graphicFrameLocks noChangeAspect="1"/>
          </p:cNvGraphicFramePr>
          <p:nvPr>
            <p:ph sz="quarter" idx="4294967295"/>
          </p:nvPr>
        </p:nvGraphicFramePr>
        <p:xfrm>
          <a:off x="838200" y="5638800"/>
          <a:ext cx="1468438" cy="315913"/>
        </p:xfrm>
        <a:graphic>
          <a:graphicData uri="http://schemas.openxmlformats.org/presentationml/2006/ole">
            <p:oleObj spid="_x0000_s66563" name="Drawing" r:id="rId4" imgW="1504800" imgH="324000" progId="Presentations.Drawing.13">
              <p:embed/>
            </p:oleObj>
          </a:graphicData>
        </a:graphic>
      </p:graphicFrame>
      <p:graphicFrame>
        <p:nvGraphicFramePr>
          <p:cNvPr id="10" name="Object 13"/>
          <p:cNvGraphicFramePr>
            <a:graphicFrameLocks noChangeAspect="1"/>
          </p:cNvGraphicFramePr>
          <p:nvPr/>
        </p:nvGraphicFramePr>
        <p:xfrm>
          <a:off x="3810000" y="5638800"/>
          <a:ext cx="1838325" cy="314325"/>
        </p:xfrm>
        <a:graphic>
          <a:graphicData uri="http://schemas.openxmlformats.org/presentationml/2006/ole">
            <p:oleObj spid="_x0000_s66564" name="Drawing" r:id="rId5" imgW="1838160" imgH="314280" progId="Presentations.Drawing.13">
              <p:embed/>
            </p:oleObj>
          </a:graphicData>
        </a:graphic>
      </p:graphicFrame>
      <p:graphicFrame>
        <p:nvGraphicFramePr>
          <p:cNvPr id="11" name="Object 14"/>
          <p:cNvGraphicFramePr>
            <a:graphicFrameLocks noChangeAspect="1"/>
          </p:cNvGraphicFramePr>
          <p:nvPr/>
        </p:nvGraphicFramePr>
        <p:xfrm>
          <a:off x="6908800" y="5638800"/>
          <a:ext cx="2235200" cy="315913"/>
        </p:xfrm>
        <a:graphic>
          <a:graphicData uri="http://schemas.openxmlformats.org/presentationml/2006/ole">
            <p:oleObj spid="_x0000_s66565" name="Drawing" r:id="rId6" imgW="2228760" imgH="324000" progId="Presentations.Drawing.1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52</a:t>
            </a:fld>
            <a:endParaRPr lang="en-US"/>
          </a:p>
        </p:txBody>
      </p:sp>
      <p:sp>
        <p:nvSpPr>
          <p:cNvPr id="7" name="Rectangle 3"/>
          <p:cNvSpPr txBox="1">
            <a:spLocks noChangeArrowheads="1"/>
          </p:cNvSpPr>
          <p:nvPr/>
        </p:nvSpPr>
        <p:spPr>
          <a:xfrm>
            <a:off x="457200" y="1600200"/>
            <a:ext cx="4038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Sensitizers quickly, and in good yields populate excited triplet states.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Triplets live long enough to encounter other molecules.</a:t>
            </a:r>
            <a:endPar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graphicFrame>
        <p:nvGraphicFramePr>
          <p:cNvPr id="8" name="Object 4"/>
          <p:cNvGraphicFramePr>
            <a:graphicFrameLocks noChangeAspect="1"/>
          </p:cNvGraphicFramePr>
          <p:nvPr>
            <p:ph sz="half" idx="4294967295"/>
          </p:nvPr>
        </p:nvGraphicFramePr>
        <p:xfrm>
          <a:off x="5543550" y="2081213"/>
          <a:ext cx="2247900" cy="3562350"/>
        </p:xfrm>
        <a:graphic>
          <a:graphicData uri="http://schemas.openxmlformats.org/presentationml/2006/ole">
            <p:oleObj spid="_x0000_s67586" name="Drawing" r:id="rId3" imgW="2247840" imgH="3562200" progId="Presentations.Drawing.1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0" y="6356350"/>
            <a:ext cx="83058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53</a:t>
            </a:fld>
            <a:endParaRPr lang="en-US"/>
          </a:p>
        </p:txBody>
      </p:sp>
      <p:sp>
        <p:nvSpPr>
          <p:cNvPr id="8" name="Rectangle 5"/>
          <p:cNvSpPr>
            <a:spLocks noGrp="1" noChangeArrowheads="1"/>
          </p:cNvSpPr>
          <p:nvPr>
            <p:ph type="title"/>
          </p:nvPr>
        </p:nvSpPr>
        <p:spPr>
          <a:xfrm>
            <a:off x="685800" y="533400"/>
            <a:ext cx="6096000" cy="1058333"/>
          </a:xfrm>
        </p:spPr>
        <p:txBody>
          <a:bodyPr>
            <a:normAutofit/>
          </a:bodyPr>
          <a:lstStyle/>
          <a:p>
            <a:r>
              <a:rPr lang="en-US" sz="4400" dirty="0"/>
              <a:t>Sensitization</a:t>
            </a:r>
          </a:p>
        </p:txBody>
      </p:sp>
      <p:graphicFrame>
        <p:nvGraphicFramePr>
          <p:cNvPr id="9" name="Content Placeholder 8"/>
          <p:cNvGraphicFramePr>
            <a:graphicFrameLocks noChangeAspect="1"/>
          </p:cNvGraphicFramePr>
          <p:nvPr>
            <p:ph idx="1"/>
          </p:nvPr>
        </p:nvGraphicFramePr>
        <p:xfrm>
          <a:off x="1139825" y="2709863"/>
          <a:ext cx="6268467" cy="2243137"/>
        </p:xfrm>
        <a:graphic>
          <a:graphicData uri="http://schemas.openxmlformats.org/presentationml/2006/ole">
            <p:oleObj spid="_x0000_s68610" name="Drawing" r:id="rId3" imgW="7238880" imgH="2590920" progId="Presentations.Drawing.13">
              <p:embed/>
            </p:oleObj>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0" y="6356350"/>
            <a:ext cx="83058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54</a:t>
            </a:fld>
            <a:endParaRPr lang="en-US"/>
          </a:p>
        </p:txBody>
      </p:sp>
      <p:sp>
        <p:nvSpPr>
          <p:cNvPr id="7" name="Rectangle 2"/>
          <p:cNvSpPr>
            <a:spLocks noGrp="1" noChangeArrowheads="1"/>
          </p:cNvSpPr>
          <p:nvPr>
            <p:ph type="title"/>
          </p:nvPr>
        </p:nvSpPr>
        <p:spPr>
          <a:xfrm>
            <a:off x="381000" y="609600"/>
            <a:ext cx="8229600" cy="1143000"/>
          </a:xfrm>
        </p:spPr>
        <p:txBody>
          <a:bodyPr/>
          <a:lstStyle/>
          <a:p>
            <a:r>
              <a:rPr lang="en-US" sz="4000" dirty="0" err="1"/>
              <a:t>Photophysics</a:t>
            </a:r>
            <a:r>
              <a:rPr lang="en-US" sz="4000" dirty="0"/>
              <a:t> </a:t>
            </a:r>
            <a:r>
              <a:rPr lang="en-US" sz="4000" dirty="0">
                <a:cs typeface="Arial" charset="0"/>
              </a:rPr>
              <a:t>→ Photochemistry</a:t>
            </a:r>
          </a:p>
        </p:txBody>
      </p:sp>
      <p:graphicFrame>
        <p:nvGraphicFramePr>
          <p:cNvPr id="8" name="Object 4"/>
          <p:cNvGraphicFramePr>
            <a:graphicFrameLocks noChangeAspect="1"/>
          </p:cNvGraphicFramePr>
          <p:nvPr>
            <p:ph sz="half" idx="1"/>
          </p:nvPr>
        </p:nvGraphicFramePr>
        <p:xfrm>
          <a:off x="1066800" y="1905000"/>
          <a:ext cx="1457325" cy="457200"/>
        </p:xfrm>
        <a:graphic>
          <a:graphicData uri="http://schemas.openxmlformats.org/presentationml/2006/ole">
            <p:oleObj spid="_x0000_s69634" name="Drawing" r:id="rId3" imgW="1457280" imgH="457200" progId="Presentations.Drawing.13">
              <p:embed/>
            </p:oleObj>
          </a:graphicData>
        </a:graphic>
      </p:graphicFrame>
      <p:graphicFrame>
        <p:nvGraphicFramePr>
          <p:cNvPr id="9" name="Object 6"/>
          <p:cNvGraphicFramePr>
            <a:graphicFrameLocks noChangeAspect="1"/>
          </p:cNvGraphicFramePr>
          <p:nvPr/>
        </p:nvGraphicFramePr>
        <p:xfrm>
          <a:off x="304800" y="2640013"/>
          <a:ext cx="8305800" cy="1155700"/>
        </p:xfrm>
        <a:graphic>
          <a:graphicData uri="http://schemas.openxmlformats.org/presentationml/2006/ole">
            <p:oleObj spid="_x0000_s69635" name="Drawing" r:id="rId4" imgW="11020320" imgH="1533600" progId="Presentations.Drawing.13">
              <p:embed/>
            </p:oleObj>
          </a:graphicData>
        </a:graphic>
      </p:graphicFrame>
      <p:graphicFrame>
        <p:nvGraphicFramePr>
          <p:cNvPr id="10" name="Object 8"/>
          <p:cNvGraphicFramePr>
            <a:graphicFrameLocks noChangeAspect="1"/>
          </p:cNvGraphicFramePr>
          <p:nvPr/>
        </p:nvGraphicFramePr>
        <p:xfrm>
          <a:off x="838200" y="4219575"/>
          <a:ext cx="7315200" cy="1670050"/>
        </p:xfrm>
        <a:graphic>
          <a:graphicData uri="http://schemas.openxmlformats.org/presentationml/2006/ole">
            <p:oleObj spid="_x0000_s69636" name="Drawing" r:id="rId5" imgW="9667800" imgH="2209680" progId="Presentations.Drawing.1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55</a:t>
            </a:fld>
            <a:endParaRPr lang="en-US"/>
          </a:p>
        </p:txBody>
      </p:sp>
      <p:sp>
        <p:nvSpPr>
          <p:cNvPr id="15" name="Rectangle 3"/>
          <p:cNvSpPr txBox="1">
            <a:spLocks noChangeArrowheads="1"/>
          </p:cNvSpPr>
          <p:nvPr/>
        </p:nvSpPr>
        <p:spPr>
          <a:xfrm>
            <a:off x="914400" y="1600200"/>
            <a:ext cx="73152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Primary chemical intermediates in photochemical metathesis are </a:t>
            </a:r>
            <a:r>
              <a:rPr kumimoji="0" lang="en-US" sz="3600" b="1"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organic free radicals</a:t>
            </a: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Free radicals are highly reactive.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Radicals react with almost everything!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linds(horizontal)">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blinds(horizontal)">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56</a:t>
            </a:fld>
            <a:endParaRPr lang="en-US"/>
          </a:p>
        </p:txBody>
      </p:sp>
      <p:sp>
        <p:nvSpPr>
          <p:cNvPr id="8" name="Rectangle 5"/>
          <p:cNvSpPr>
            <a:spLocks noGrp="1" noChangeArrowheads="1"/>
          </p:cNvSpPr>
          <p:nvPr>
            <p:ph type="title"/>
          </p:nvPr>
        </p:nvSpPr>
        <p:spPr>
          <a:xfrm>
            <a:off x="457200" y="609600"/>
            <a:ext cx="7239000" cy="1447800"/>
          </a:xfrm>
        </p:spPr>
        <p:txBody>
          <a:bodyPr>
            <a:normAutofit/>
          </a:bodyPr>
          <a:lstStyle/>
          <a:p>
            <a:r>
              <a:rPr lang="en-US" sz="4000" dirty="0"/>
              <a:t>Additional </a:t>
            </a:r>
            <a:r>
              <a:rPr lang="en-US" sz="4000" dirty="0" smtClean="0"/>
              <a:t>sensitization</a:t>
            </a:r>
            <a:r>
              <a:rPr lang="hr-HR" sz="4000" dirty="0" smtClean="0"/>
              <a:t/>
            </a:r>
            <a:br>
              <a:rPr lang="hr-HR" sz="4000" dirty="0" smtClean="0"/>
            </a:br>
            <a:r>
              <a:rPr lang="hr-HR" sz="4000" dirty="0" smtClean="0"/>
              <a:t>(singlet oxygen)</a:t>
            </a:r>
            <a:endParaRPr lang="en-US" sz="4000" dirty="0"/>
          </a:p>
        </p:txBody>
      </p:sp>
      <p:graphicFrame>
        <p:nvGraphicFramePr>
          <p:cNvPr id="9" name="Object 4"/>
          <p:cNvGraphicFramePr>
            <a:graphicFrameLocks noChangeAspect="1"/>
          </p:cNvGraphicFramePr>
          <p:nvPr>
            <p:ph idx="1"/>
          </p:nvPr>
        </p:nvGraphicFramePr>
        <p:xfrm>
          <a:off x="1143000" y="2590800"/>
          <a:ext cx="7556500" cy="2286000"/>
        </p:xfrm>
        <a:graphic>
          <a:graphicData uri="http://schemas.openxmlformats.org/presentationml/2006/ole">
            <p:oleObj spid="_x0000_s71682" name="Drawing" r:id="rId3" imgW="10363320" imgH="2590920" progId="Presentations.Drawing.13">
              <p:embed/>
            </p:oleObj>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3" name="Slide Number Placeholder 2"/>
          <p:cNvSpPr>
            <a:spLocks noGrp="1"/>
          </p:cNvSpPr>
          <p:nvPr>
            <p:ph type="sldNum" sz="quarter" idx="12"/>
          </p:nvPr>
        </p:nvSpPr>
        <p:spPr/>
        <p:txBody>
          <a:bodyPr/>
          <a:lstStyle/>
          <a:p>
            <a:fld id="{0B6F83BC-6D4D-406E-B66A-3F0036CBC391}" type="slidenum">
              <a:rPr lang="en-US" smtClean="0"/>
              <a:pPr/>
              <a:t>57</a:t>
            </a:fld>
            <a:endParaRPr lang="en-US"/>
          </a:p>
        </p:txBody>
      </p:sp>
      <p:sp>
        <p:nvSpPr>
          <p:cNvPr id="4" name="Rectangle 2"/>
          <p:cNvSpPr txBox="1">
            <a:spLocks noChangeArrowheads="1"/>
          </p:cNvSpPr>
          <p:nvPr/>
        </p:nvSpPr>
        <p:spPr>
          <a:xfrm>
            <a:off x="457200" y="274638"/>
            <a:ext cx="69342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smtClean="0">
                <a:ln>
                  <a:noFill/>
                </a:ln>
                <a:solidFill>
                  <a:schemeClr val="tx1"/>
                </a:solidFill>
                <a:effectLst/>
                <a:uLnTx/>
                <a:uFillTx/>
                <a:latin typeface="+mj-lt"/>
                <a:ea typeface="+mj-ea"/>
                <a:cs typeface="+mj-cs"/>
              </a:rPr>
              <a:t>Coatings &amp; Erosion</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Rectangle 3"/>
          <p:cNvSpPr txBox="1">
            <a:spLocks noChangeArrowheads="1"/>
          </p:cNvSpPr>
          <p:nvPr/>
        </p:nvSpPr>
        <p:spPr>
          <a:xfrm>
            <a:off x="457200" y="17526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VOC-s exposed to light can be promoted to more reactive compounds.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Oxygen-containing derivatives can be aggressive to</a:t>
            </a:r>
            <a:r>
              <a:rPr kumimoji="0" lang="hr-HR"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living organisms and to</a:t>
            </a: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art</a:t>
            </a:r>
            <a:r>
              <a:rPr kumimoji="0" lang="hr-HR"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i</a:t>
            </a: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facts.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Reactive intermediates may lead to polymers</a:t>
            </a:r>
            <a:r>
              <a:rPr kumimoji="0" lang="hr-HR"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US" sz="3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forming sticky coating.</a:t>
            </a:r>
            <a:endParaRPr kumimoji="0" lang="en-US" sz="3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3" name="Slide Number Placeholder 2"/>
          <p:cNvSpPr>
            <a:spLocks noGrp="1"/>
          </p:cNvSpPr>
          <p:nvPr>
            <p:ph type="sldNum" sz="quarter" idx="12"/>
          </p:nvPr>
        </p:nvSpPr>
        <p:spPr/>
        <p:txBody>
          <a:bodyPr/>
          <a:lstStyle/>
          <a:p>
            <a:fld id="{0B6F83BC-6D4D-406E-B66A-3F0036CBC391}" type="slidenum">
              <a:rPr lang="en-US" smtClean="0"/>
              <a:pPr/>
              <a:t>58</a:t>
            </a:fld>
            <a:endParaRPr lang="en-US"/>
          </a:p>
        </p:txBody>
      </p:sp>
      <p:sp>
        <p:nvSpPr>
          <p:cNvPr id="4" name="Rectangle 2"/>
          <p:cNvSpPr txBox="1">
            <a:spLocks noChangeArrowheads="1"/>
          </p:cNvSpPr>
          <p:nvPr/>
        </p:nvSpPr>
        <p:spPr>
          <a:xfrm>
            <a:off x="457200" y="457200"/>
            <a:ext cx="68580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Everything matters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Rectangle 3"/>
          <p:cNvSpPr txBox="1">
            <a:spLocks noChangeArrowheads="1"/>
          </p:cNvSpPr>
          <p:nvPr/>
        </p:nvSpPr>
        <p:spPr>
          <a:xfrm>
            <a:off x="457200" y="1981200"/>
            <a:ext cx="8229600" cy="416083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Ozone is not emitted directly from industrial sources and vehicles.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It is formed in troposphere as a result of reactions involving oxides of nitrogen and volatile organic compounds. </a:t>
            </a:r>
            <a:endPar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3" name="Slide Number Placeholder 2"/>
          <p:cNvSpPr>
            <a:spLocks noGrp="1"/>
          </p:cNvSpPr>
          <p:nvPr>
            <p:ph type="sldNum" sz="quarter" idx="12"/>
          </p:nvPr>
        </p:nvSpPr>
        <p:spPr/>
        <p:txBody>
          <a:bodyPr/>
          <a:lstStyle/>
          <a:p>
            <a:fld id="{0B6F83BC-6D4D-406E-B66A-3F0036CBC391}" type="slidenum">
              <a:rPr lang="en-US" smtClean="0"/>
              <a:pPr/>
              <a:t>59</a:t>
            </a:fld>
            <a:endParaRPr lang="en-US"/>
          </a:p>
        </p:txBody>
      </p:sp>
      <p:pic>
        <p:nvPicPr>
          <p:cNvPr id="4" name="Picture 4" descr="ozone-formation"/>
          <p:cNvPicPr>
            <a:picLocks noChangeAspect="1" noChangeArrowheads="1"/>
          </p:cNvPicPr>
          <p:nvPr/>
        </p:nvPicPr>
        <p:blipFill>
          <a:blip r:embed="rId2" cstate="print"/>
          <a:srcRect/>
          <a:stretch>
            <a:fillRect/>
          </a:stretch>
        </p:blipFill>
        <p:spPr bwMode="auto">
          <a:xfrm>
            <a:off x="0" y="1295400"/>
            <a:ext cx="9144000" cy="4968875"/>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3" name="Slide Number Placeholder 2"/>
          <p:cNvSpPr>
            <a:spLocks noGrp="1"/>
          </p:cNvSpPr>
          <p:nvPr>
            <p:ph type="sldNum" sz="quarter" idx="12"/>
          </p:nvPr>
        </p:nvSpPr>
        <p:spPr/>
        <p:txBody>
          <a:bodyPr/>
          <a:lstStyle/>
          <a:p>
            <a:fld id="{0B6F83BC-6D4D-406E-B66A-3F0036CBC391}" type="slidenum">
              <a:rPr lang="en-US" smtClean="0"/>
              <a:pPr/>
              <a:t>60</a:t>
            </a:fld>
            <a:endParaRPr lang="en-US"/>
          </a:p>
        </p:txBody>
      </p:sp>
      <p:sp>
        <p:nvSpPr>
          <p:cNvPr id="5" name="Rectangle 2"/>
          <p:cNvSpPr txBox="1">
            <a:spLocks noChangeArrowheads="1"/>
          </p:cNvSpPr>
          <p:nvPr/>
        </p:nvSpPr>
        <p:spPr>
          <a:xfrm>
            <a:off x="457200" y="274638"/>
            <a:ext cx="68580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Internet Resources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hlinkClick r:id="rId2"/>
              </a:rPr>
              <a:t>http://www.iaq.dk/index.html</a:t>
            </a:r>
            <a:endPar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hlinkClick r:id="rId3"/>
              </a:rPr>
              <a:t>http://www.airclim.org/airAndEnvironment/AE_chp3.htm</a:t>
            </a:r>
            <a:endPar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hlinkClick r:id="rId4"/>
              </a:rPr>
              <a:t>http://www.epa.gov/region4/airqualitytoolkit/10_Glossaries/US NPS - Air</a:t>
            </a:r>
            <a:r>
              <a:rPr kumimoji="0" lang="hr-HR"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hlinkClick r:id="rId4"/>
              </a:rPr>
              <a:t> </a:t>
            </a: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hlinkClick r:id="rId4"/>
              </a:rPr>
              <a:t>Quality Glossary.pdf</a:t>
            </a:r>
            <a:r>
              <a:rPr kumimoji="0" lang="hr-HR"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hlinkClick r:id="rId5"/>
              </a:rPr>
              <a:t>http://www.heritage.xtd.pl/pdf/full_czop.pdf</a:t>
            </a:r>
            <a:r>
              <a:rPr kumimoji="0" lang="hr-HR"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hlinkClick r:id="rId6"/>
              </a:rPr>
              <a:t>http://www.epa.gov/iaq/voc.html</a:t>
            </a:r>
            <a:endParaRPr lang="hr-HR" sz="2400" dirty="0" smtClean="0">
              <a:latin typeface="Times New Roman" pitchFamily="18" charset="0"/>
              <a:cs typeface="Times New Roman" pitchFamily="18" charset="0"/>
            </a:endParaRPr>
          </a:p>
          <a:p>
            <a:pPr marL="342900" lvl="0" indent="-342900">
              <a:spcBef>
                <a:spcPct val="20000"/>
              </a:spcBef>
              <a:buFont typeface="Arial" pitchFamily="34" charset="0"/>
              <a:buChar char="•"/>
              <a:defRPr/>
            </a:pPr>
            <a:r>
              <a:rPr lang="en-US" sz="2400" dirty="0" smtClean="0">
                <a:latin typeface="Times New Roman" pitchFamily="18" charset="0"/>
                <a:cs typeface="Times New Roman" pitchFamily="18" charset="0"/>
                <a:hlinkClick r:id="rId7"/>
              </a:rPr>
              <a:t>http://www.environment.gov.au/soe/2006/publications/commentaries/atmosphere/glossary.html</a:t>
            </a:r>
            <a:endParaRPr lang="en-US" sz="2400" dirty="0" smtClean="0">
              <a:latin typeface="Times New Roman" pitchFamily="18" charset="0"/>
              <a:cs typeface="Times New Roman" pitchFamily="18" charset="0"/>
            </a:endParaRPr>
          </a:p>
          <a:p>
            <a:pPr marL="342900" lvl="0" indent="-342900">
              <a:spcBef>
                <a:spcPct val="20000"/>
              </a:spcBef>
              <a:buFont typeface="Arial" pitchFamily="34" charset="0"/>
              <a:buChar char="•"/>
              <a:defRPr/>
            </a:pPr>
            <a:r>
              <a:rPr lang="en-US" sz="2400" dirty="0" smtClean="0">
                <a:latin typeface="Times New Roman" pitchFamily="18" charset="0"/>
                <a:cs typeface="Times New Roman" pitchFamily="18" charset="0"/>
                <a:hlinkClick r:id="rId8"/>
              </a:rPr>
              <a:t>http://www.airimpacts.org/documents/local/aqbook.pdf</a:t>
            </a:r>
            <a:r>
              <a:rPr lang="hr-HR"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7010400" cy="1143000"/>
          </a:xfrm>
        </p:spPr>
        <p:txBody>
          <a:bodyPr>
            <a:normAutofit fontScale="90000"/>
          </a:bodyPr>
          <a:lstStyle/>
          <a:p>
            <a:pPr lvl="1" algn="ctr" rtl="0">
              <a:spcBef>
                <a:spcPct val="0"/>
              </a:spcBef>
            </a:pPr>
            <a:r>
              <a:rPr lang="sr-Latn-CS" sz="3600" b="1" dirty="0" smtClean="0">
                <a:solidFill>
                  <a:schemeClr val="accent1"/>
                </a:solidFill>
                <a:latin typeface="Cambria (Headings)"/>
              </a:rPr>
              <a:t>d.</a:t>
            </a:r>
            <a:r>
              <a:rPr lang="en-GB" sz="3600" b="1" dirty="0" smtClean="0">
                <a:solidFill>
                  <a:schemeClr val="accent1"/>
                </a:solidFill>
                <a:latin typeface="Cambria (Headings)"/>
              </a:rPr>
              <a:t>Transition metal </a:t>
            </a:r>
            <a:r>
              <a:rPr lang="sr-Latn-CS" sz="3600" b="1" dirty="0" smtClean="0">
                <a:solidFill>
                  <a:schemeClr val="accent1"/>
                </a:solidFill>
                <a:latin typeface="Cambria (Headings)"/>
              </a:rPr>
              <a:t/>
            </a:r>
            <a:br>
              <a:rPr lang="sr-Latn-CS" sz="3600" b="1" dirty="0" smtClean="0">
                <a:solidFill>
                  <a:schemeClr val="accent1"/>
                </a:solidFill>
                <a:latin typeface="Cambria (Headings)"/>
              </a:rPr>
            </a:br>
            <a:r>
              <a:rPr lang="en-GB" sz="3600" b="1" dirty="0" smtClean="0">
                <a:solidFill>
                  <a:schemeClr val="accent1"/>
                </a:solidFill>
                <a:latin typeface="Cambria (Headings)"/>
              </a:rPr>
              <a:t>complexes </a:t>
            </a:r>
            <a:r>
              <a:rPr lang="en-US" dirty="0" smtClean="0">
                <a:solidFill>
                  <a:schemeClr val="tx1"/>
                </a:solidFill>
              </a:rPr>
              <a:t/>
            </a:r>
            <a:br>
              <a:rPr lang="en-US" dirty="0" smtClean="0">
                <a:solidFill>
                  <a:schemeClr val="tx1"/>
                </a:solidFill>
              </a:rPr>
            </a:br>
            <a:endParaRPr lang="en-US" dirty="0"/>
          </a:p>
        </p:txBody>
      </p:sp>
      <p:sp>
        <p:nvSpPr>
          <p:cNvPr id="3" name="Content Placeholder 2"/>
          <p:cNvSpPr>
            <a:spLocks noGrp="1"/>
          </p:cNvSpPr>
          <p:nvPr>
            <p:ph idx="1"/>
          </p:nvPr>
        </p:nvSpPr>
        <p:spPr/>
        <p:txBody>
          <a:bodyPr>
            <a:normAutofit lnSpcReduction="10000"/>
          </a:bodyPr>
          <a:lstStyle/>
          <a:p>
            <a:pPr fontAlgn="base"/>
            <a:r>
              <a:rPr lang="en-US" b="1" dirty="0" smtClean="0"/>
              <a:t>Transition metal complexes </a:t>
            </a:r>
          </a:p>
          <a:p>
            <a:pPr fontAlgn="base">
              <a:buNone/>
            </a:pPr>
            <a:r>
              <a:rPr lang="en-US" dirty="0" smtClean="0"/>
              <a:t>Transition metals and their common oxidation  states</a:t>
            </a:r>
            <a:endParaRPr lang="en-US" b="1" dirty="0" smtClean="0"/>
          </a:p>
          <a:p>
            <a:pPr fontAlgn="base">
              <a:buNone/>
            </a:pPr>
            <a:r>
              <a:rPr lang="en-US" dirty="0" smtClean="0"/>
              <a:t>What is a metal complex?</a:t>
            </a:r>
            <a:endParaRPr lang="hr-HR" dirty="0" smtClean="0"/>
          </a:p>
          <a:p>
            <a:pPr fontAlgn="base">
              <a:buNone/>
            </a:pPr>
            <a:r>
              <a:rPr lang="hr-HR" dirty="0" smtClean="0"/>
              <a:t>	</a:t>
            </a:r>
            <a:r>
              <a:rPr lang="en-US" dirty="0" smtClean="0"/>
              <a:t>Geometries of complexes </a:t>
            </a:r>
            <a:endParaRPr lang="hr-HR" dirty="0" smtClean="0"/>
          </a:p>
          <a:p>
            <a:pPr fontAlgn="base">
              <a:buNone/>
            </a:pPr>
            <a:r>
              <a:rPr lang="hr-HR" dirty="0" smtClean="0"/>
              <a:t>	</a:t>
            </a:r>
            <a:r>
              <a:rPr lang="en-US" dirty="0" smtClean="0"/>
              <a:t>Common </a:t>
            </a:r>
            <a:r>
              <a:rPr lang="en-US" dirty="0" err="1" smtClean="0"/>
              <a:t>ligands</a:t>
            </a:r>
            <a:r>
              <a:rPr lang="en-US" dirty="0" smtClean="0"/>
              <a:t> </a:t>
            </a:r>
            <a:endParaRPr lang="hr-HR" dirty="0" smtClean="0"/>
          </a:p>
          <a:p>
            <a:pPr fontAlgn="base">
              <a:buNone/>
            </a:pPr>
            <a:r>
              <a:rPr lang="hr-HR" dirty="0" smtClean="0"/>
              <a:t>	</a:t>
            </a:r>
            <a:r>
              <a:rPr lang="en-US" dirty="0" smtClean="0"/>
              <a:t>Isomerism in coordination complexes </a:t>
            </a:r>
            <a:endParaRPr lang="hr-HR" dirty="0" smtClean="0"/>
          </a:p>
          <a:p>
            <a:pPr fontAlgn="base">
              <a:buNone/>
            </a:pPr>
            <a:r>
              <a:rPr lang="hr-HR" dirty="0" smtClean="0"/>
              <a:t>	</a:t>
            </a:r>
            <a:r>
              <a:rPr lang="en-US" dirty="0" smtClean="0"/>
              <a:t>Naming transition metal complexes</a:t>
            </a:r>
            <a:endParaRPr lang="en-US" b="1"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62</a:t>
            </a:fld>
            <a:endParaRPr lang="en-US"/>
          </a:p>
        </p:txBody>
      </p:sp>
      <p:pic>
        <p:nvPicPr>
          <p:cNvPr id="116737" name="Picture 1"/>
          <p:cNvPicPr>
            <a:picLocks noChangeAspect="1" noChangeArrowheads="1"/>
          </p:cNvPicPr>
          <p:nvPr/>
        </p:nvPicPr>
        <p:blipFill>
          <a:blip r:embed="rId2" cstate="print"/>
          <a:srcRect/>
          <a:stretch>
            <a:fillRect/>
          </a:stretch>
        </p:blipFill>
        <p:spPr bwMode="auto">
          <a:xfrm>
            <a:off x="533400" y="1143000"/>
            <a:ext cx="7568812" cy="5164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63</a:t>
            </a:fld>
            <a:endParaRPr lang="en-US"/>
          </a:p>
        </p:txBody>
      </p:sp>
      <p:pic>
        <p:nvPicPr>
          <p:cNvPr id="114689" name="Picture 1"/>
          <p:cNvPicPr>
            <a:picLocks noChangeAspect="1" noChangeArrowheads="1"/>
          </p:cNvPicPr>
          <p:nvPr/>
        </p:nvPicPr>
        <p:blipFill>
          <a:blip r:embed="rId2" cstate="print"/>
          <a:srcRect/>
          <a:stretch>
            <a:fillRect/>
          </a:stretch>
        </p:blipFill>
        <p:spPr bwMode="auto">
          <a:xfrm>
            <a:off x="838200" y="1066800"/>
            <a:ext cx="6488572" cy="51184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64</a:t>
            </a:fld>
            <a:endParaRPr lang="en-US"/>
          </a:p>
        </p:txBody>
      </p:sp>
      <p:pic>
        <p:nvPicPr>
          <p:cNvPr id="111617" name="Picture 1"/>
          <p:cNvPicPr>
            <a:picLocks noChangeAspect="1" noChangeArrowheads="1"/>
          </p:cNvPicPr>
          <p:nvPr/>
        </p:nvPicPr>
        <p:blipFill>
          <a:blip r:embed="rId2" cstate="print"/>
          <a:srcRect/>
          <a:stretch>
            <a:fillRect/>
          </a:stretch>
        </p:blipFill>
        <p:spPr bwMode="auto">
          <a:xfrm>
            <a:off x="882216" y="1219200"/>
            <a:ext cx="7153406" cy="5029200"/>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65</a:t>
            </a:fld>
            <a:endParaRPr lang="en-US"/>
          </a:p>
        </p:txBody>
      </p:sp>
      <p:pic>
        <p:nvPicPr>
          <p:cNvPr id="109569" name="Picture 2"/>
          <p:cNvPicPr>
            <a:picLocks noChangeAspect="1" noChangeArrowheads="1"/>
          </p:cNvPicPr>
          <p:nvPr/>
        </p:nvPicPr>
        <p:blipFill>
          <a:blip r:embed="rId2" cstate="print"/>
          <a:srcRect/>
          <a:stretch>
            <a:fillRect/>
          </a:stretch>
        </p:blipFill>
        <p:spPr bwMode="auto">
          <a:xfrm>
            <a:off x="1066800" y="1066800"/>
            <a:ext cx="6781800" cy="5181600"/>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66</a:t>
            </a:fld>
            <a:endParaRPr lang="en-US"/>
          </a:p>
        </p:txBody>
      </p:sp>
      <p:pic>
        <p:nvPicPr>
          <p:cNvPr id="149506" name="Picture 2"/>
          <p:cNvPicPr>
            <a:picLocks noChangeAspect="1" noChangeArrowheads="1"/>
          </p:cNvPicPr>
          <p:nvPr/>
        </p:nvPicPr>
        <p:blipFill>
          <a:blip r:embed="rId3" cstate="print"/>
          <a:srcRect/>
          <a:stretch>
            <a:fillRect/>
          </a:stretch>
        </p:blipFill>
        <p:spPr bwMode="auto">
          <a:xfrm>
            <a:off x="800100" y="890588"/>
            <a:ext cx="7543800" cy="5076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67</a:t>
            </a:fld>
            <a:endParaRPr lang="en-US"/>
          </a:p>
        </p:txBody>
      </p:sp>
      <p:pic>
        <p:nvPicPr>
          <p:cNvPr id="102401" name="Picture 52"/>
          <p:cNvPicPr>
            <a:picLocks noChangeAspect="1" noChangeArrowheads="1"/>
          </p:cNvPicPr>
          <p:nvPr/>
        </p:nvPicPr>
        <p:blipFill>
          <a:blip r:embed="rId2" cstate="print"/>
          <a:srcRect/>
          <a:stretch>
            <a:fillRect/>
          </a:stretch>
        </p:blipFill>
        <p:spPr bwMode="auto">
          <a:xfrm>
            <a:off x="911848" y="1219200"/>
            <a:ext cx="7393952" cy="4953000"/>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68</a:t>
            </a:fld>
            <a:endParaRPr lang="en-US"/>
          </a:p>
        </p:txBody>
      </p:sp>
      <p:pic>
        <p:nvPicPr>
          <p:cNvPr id="100353" name="Picture 53"/>
          <p:cNvPicPr>
            <a:picLocks noChangeAspect="1" noChangeArrowheads="1"/>
          </p:cNvPicPr>
          <p:nvPr/>
        </p:nvPicPr>
        <p:blipFill>
          <a:blip r:embed="rId2" cstate="print"/>
          <a:srcRect/>
          <a:stretch>
            <a:fillRect/>
          </a:stretch>
        </p:blipFill>
        <p:spPr bwMode="auto">
          <a:xfrm>
            <a:off x="304800" y="990600"/>
            <a:ext cx="7696200" cy="5200803"/>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69</a:t>
            </a:fld>
            <a:endParaRPr lang="en-US"/>
          </a:p>
        </p:txBody>
      </p:sp>
      <p:pic>
        <p:nvPicPr>
          <p:cNvPr id="135170" name="Picture 75"/>
          <p:cNvPicPr>
            <a:picLocks noChangeAspect="1" noChangeArrowheads="1"/>
          </p:cNvPicPr>
          <p:nvPr/>
        </p:nvPicPr>
        <p:blipFill>
          <a:blip r:embed="rId2" cstate="print">
            <a:lum bright="-20000" contrast="48000"/>
          </a:blip>
          <a:srcRect/>
          <a:stretch>
            <a:fillRect/>
          </a:stretch>
        </p:blipFill>
        <p:spPr bwMode="auto">
          <a:xfrm>
            <a:off x="685800" y="1143000"/>
            <a:ext cx="7492469" cy="5195420"/>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drolysis of dichlorodimethylsilane (Expt 3 Part 1).avi">
            <a:hlinkClick r:id="" action="ppaction://media"/>
          </p:cNvPr>
          <p:cNvPicPr>
            <a:picLocks noGrp="1" noRot="1" noChangeAspect="1"/>
          </p:cNvPicPr>
          <p:nvPr>
            <p:ph idx="1"/>
            <a:videoFile r:link="rId1"/>
          </p:nvPr>
        </p:nvPicPr>
        <p:blipFill>
          <a:blip r:embed="rId3" cstate="print"/>
          <a:stretch>
            <a:fillRect/>
          </a:stretch>
        </p:blipFill>
        <p:spPr>
          <a:xfrm>
            <a:off x="1485900" y="1219200"/>
            <a:ext cx="5486400" cy="4114800"/>
          </a:xfrm>
          <a:prstGeom prst="rect">
            <a:avLst/>
          </a:prstGeom>
        </p:spPr>
      </p:pic>
      <p:sp>
        <p:nvSpPr>
          <p:cNvPr id="7" name="Footer Placeholder 6"/>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70</a:t>
            </a:fld>
            <a:endParaRPr lang="en-US"/>
          </a:p>
        </p:txBody>
      </p:sp>
      <p:sp>
        <p:nvSpPr>
          <p:cNvPr id="6" name="Rectangle 5"/>
          <p:cNvSpPr/>
          <p:nvPr/>
        </p:nvSpPr>
        <p:spPr>
          <a:xfrm>
            <a:off x="1066800" y="5334000"/>
            <a:ext cx="6324600" cy="646331"/>
          </a:xfrm>
          <a:prstGeom prst="rect">
            <a:avLst/>
          </a:prstGeom>
        </p:spPr>
        <p:txBody>
          <a:bodyPr wrap="square">
            <a:spAutoFit/>
          </a:bodyPr>
          <a:lstStyle/>
          <a:p>
            <a:r>
              <a:rPr lang="sr-Latn-CS" dirty="0" smtClean="0">
                <a:latin typeface="+mj-lt"/>
              </a:rPr>
              <a:t>Video recording.</a:t>
            </a:r>
          </a:p>
          <a:p>
            <a:r>
              <a:rPr lang="sr-Latn-CS" dirty="0" smtClean="0">
                <a:latin typeface="+mj-lt"/>
              </a:rPr>
              <a:t>http://www.youtube.com/watch?v=TD0JbxPmuMg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8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drolysis of dichlorodiphenylsilane (Expt 3 Part 2).avi">
            <a:hlinkClick r:id="" action="ppaction://media"/>
          </p:cNvPr>
          <p:cNvPicPr>
            <a:picLocks noGrp="1" noRot="1" noChangeAspect="1"/>
          </p:cNvPicPr>
          <p:nvPr>
            <p:ph idx="1"/>
            <a:videoFile r:link="rId1"/>
          </p:nvPr>
        </p:nvPicPr>
        <p:blipFill>
          <a:blip r:embed="rId3" cstate="print"/>
          <a:stretch>
            <a:fillRect/>
          </a:stretch>
        </p:blipFill>
        <p:spPr>
          <a:xfrm>
            <a:off x="1485900" y="1295400"/>
            <a:ext cx="5791200" cy="4343400"/>
          </a:xfrm>
          <a:prstGeom prst="rect">
            <a:avLst/>
          </a:prstGeom>
        </p:spPr>
      </p:pic>
      <p:sp>
        <p:nvSpPr>
          <p:cNvPr id="7" name="Footer Placeholder 6"/>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71</a:t>
            </a:fld>
            <a:endParaRPr lang="en-US"/>
          </a:p>
        </p:txBody>
      </p:sp>
      <p:sp>
        <p:nvSpPr>
          <p:cNvPr id="6" name="Rectangle 5"/>
          <p:cNvSpPr/>
          <p:nvPr/>
        </p:nvSpPr>
        <p:spPr>
          <a:xfrm>
            <a:off x="1143000" y="5638800"/>
            <a:ext cx="6477000" cy="646331"/>
          </a:xfrm>
          <a:prstGeom prst="rect">
            <a:avLst/>
          </a:prstGeom>
        </p:spPr>
        <p:txBody>
          <a:bodyPr wrap="square">
            <a:spAutoFit/>
          </a:bodyPr>
          <a:lstStyle/>
          <a:p>
            <a:r>
              <a:rPr lang="sr-Latn-CS" smtClean="0">
                <a:latin typeface="+mj-lt"/>
              </a:rPr>
              <a:t>Video recording.</a:t>
            </a:r>
          </a:p>
          <a:p>
            <a:r>
              <a:rPr lang="en-US" smtClean="0">
                <a:latin typeface="+mj-lt"/>
              </a:rPr>
              <a:t>http://www.youtube.com/watch?v=osLRRoUnhKQ</a:t>
            </a:r>
            <a:endParaRPr lang="en-US">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36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934200" cy="1554162"/>
          </a:xfrm>
        </p:spPr>
        <p:txBody>
          <a:bodyPr>
            <a:normAutofit fontScale="90000"/>
          </a:bodyPr>
          <a:lstStyle/>
          <a:p>
            <a:r>
              <a:rPr lang="en-GB" sz="3600" b="1" smtClean="0"/>
              <a:t>Redox reactions mechanisms and examples on how to solve a problem</a:t>
            </a:r>
            <a:endParaRPr lang="en-US" sz="3600" b="1"/>
          </a:p>
        </p:txBody>
      </p:sp>
      <p:pic>
        <p:nvPicPr>
          <p:cNvPr id="5" name="Redox Reactions.avi">
            <a:hlinkClick r:id="" action="ppaction://media"/>
          </p:cNvPr>
          <p:cNvPicPr>
            <a:picLocks noGrp="1" noRot="1" noChangeAspect="1"/>
          </p:cNvPicPr>
          <p:nvPr>
            <p:ph idx="1"/>
            <a:videoFile r:link="rId1"/>
          </p:nvPr>
        </p:nvPicPr>
        <p:blipFill>
          <a:blip r:embed="rId3" cstate="print"/>
          <a:stretch>
            <a:fillRect/>
          </a:stretch>
        </p:blipFill>
        <p:spPr>
          <a:xfrm>
            <a:off x="1552575" y="1828800"/>
            <a:ext cx="5200650" cy="3900488"/>
          </a:xfrm>
          <a:prstGeom prst="rect">
            <a:avLst/>
          </a:prstGeom>
        </p:spPr>
      </p:pic>
      <p:sp>
        <p:nvSpPr>
          <p:cNvPr id="7" name="Footer Placeholder 6"/>
          <p:cNvSpPr>
            <a:spLocks noGrp="1"/>
          </p:cNvSpPr>
          <p:nvPr>
            <p:ph type="ftr" sz="quarter" idx="11"/>
          </p:nvPr>
        </p:nvSpPr>
        <p:spPr>
          <a:xfrm>
            <a:off x="0" y="6356350"/>
            <a:ext cx="82296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72</a:t>
            </a:fld>
            <a:endParaRPr lang="en-US"/>
          </a:p>
        </p:txBody>
      </p:sp>
      <p:sp>
        <p:nvSpPr>
          <p:cNvPr id="6" name="Rectangle 5"/>
          <p:cNvSpPr/>
          <p:nvPr/>
        </p:nvSpPr>
        <p:spPr>
          <a:xfrm>
            <a:off x="609600" y="5715000"/>
            <a:ext cx="7010400" cy="646331"/>
          </a:xfrm>
          <a:prstGeom prst="rect">
            <a:avLst/>
          </a:prstGeom>
        </p:spPr>
        <p:txBody>
          <a:bodyPr wrap="square">
            <a:spAutoFit/>
          </a:bodyPr>
          <a:lstStyle/>
          <a:p>
            <a:r>
              <a:rPr lang="sr-Latn-CS" smtClean="0"/>
              <a:t>Video recording.</a:t>
            </a:r>
          </a:p>
          <a:p>
            <a:r>
              <a:rPr lang="en-US" smtClean="0"/>
              <a:t>http://www.youtube.com/watch?v=xbaa2CpNEbk</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5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229600" cy="1143000"/>
          </a:xfrm>
        </p:spPr>
        <p:txBody>
          <a:bodyPr/>
          <a:lstStyle/>
          <a:p>
            <a:r>
              <a:rPr lang="en-GB" b="1" dirty="0" smtClean="0"/>
              <a:t>Methodology</a:t>
            </a:r>
            <a:endParaRPr lang="en-US" dirty="0"/>
          </a:p>
        </p:txBody>
      </p:sp>
      <p:sp>
        <p:nvSpPr>
          <p:cNvPr id="3" name="Content Placeholder 2"/>
          <p:cNvSpPr>
            <a:spLocks noGrp="1"/>
          </p:cNvSpPr>
          <p:nvPr>
            <p:ph idx="1"/>
          </p:nvPr>
        </p:nvSpPr>
        <p:spPr>
          <a:xfrm>
            <a:off x="228600" y="1295400"/>
            <a:ext cx="8229600" cy="4830763"/>
          </a:xfrm>
        </p:spPr>
        <p:txBody>
          <a:bodyPr>
            <a:normAutofit fontScale="62500" lnSpcReduction="20000"/>
          </a:bodyPr>
          <a:lstStyle/>
          <a:p>
            <a:r>
              <a:rPr lang="en-US" b="1" i="1" smtClean="0"/>
              <a:t>Preparation of sample</a:t>
            </a:r>
            <a:endParaRPr lang="en-US" smtClean="0"/>
          </a:p>
          <a:p>
            <a:r>
              <a:rPr lang="en-US" smtClean="0"/>
              <a:t>The soil and sludge were collected and prepared in London in 1990 (Nouri, et al.,1980). Duplicate 250 grams samples of air dried sewage sludge/soil mixtures comprising 100, 90, 80, 50 and 0 per cent soil were placed in sintered glass membrane filter funnels and kept at the field capacity moisture by regular watering with deionised water. Soil solution was extracted by placing the funnel in a suction flask linked to a vacuum line. The first early extraction produced very little filtrate so an improved standardized procedure was adapted in which 40 ml of deionised water was slowly added to the mixtures, 30 minutes before vacuum filtration. This filtrate was more realistically a “saturation extract” than a representative sample of soil solution. After filtration the pH values of the filtrates were determined and sub samples were taken to dryness with concentrated nitric acid to destroy any soluble organic molecules prior to chemical analysis. For comparative purposes, small sub samples of the sludge/soil mixtures, taken at the beginning and end of the experiment, were extracted with water and the metal concentrations determined in the extract (McLaren and Crawford, 1973). Twelve saturations extracts were obtained over a period of eight months.</a:t>
            </a:r>
          </a:p>
          <a:p>
            <a:pPr>
              <a:buNone/>
            </a:pPr>
            <a:endParaRPr lang="en-US" smtClean="0"/>
          </a:p>
        </p:txBody>
      </p:sp>
      <p:sp>
        <p:nvSpPr>
          <p:cNvPr id="4" name="Footer Placeholder 3"/>
          <p:cNvSpPr>
            <a:spLocks noGrp="1"/>
          </p:cNvSpPr>
          <p:nvPr>
            <p:ph type="ftr" sz="quarter" idx="11"/>
          </p:nvPr>
        </p:nvSpPr>
        <p:spPr>
          <a:xfrm>
            <a:off x="2286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smtClean="0"/>
              <a:t>Conclusion</a:t>
            </a:r>
            <a:endParaRPr lang="en-US"/>
          </a:p>
        </p:txBody>
      </p:sp>
      <p:sp>
        <p:nvSpPr>
          <p:cNvPr id="3" name="Content Placeholder 2"/>
          <p:cNvSpPr>
            <a:spLocks noGrp="1"/>
          </p:cNvSpPr>
          <p:nvPr>
            <p:ph idx="1"/>
          </p:nvPr>
        </p:nvSpPr>
        <p:spPr>
          <a:xfrm>
            <a:off x="304800" y="1371600"/>
            <a:ext cx="8686800" cy="4648200"/>
          </a:xfrm>
        </p:spPr>
        <p:txBody>
          <a:bodyPr>
            <a:noAutofit/>
          </a:bodyPr>
          <a:lstStyle/>
          <a:p>
            <a:pPr>
              <a:buNone/>
            </a:pPr>
            <a:r>
              <a:rPr lang="en-US" sz="2300" dirty="0" smtClean="0"/>
              <a:t>The model equation developed for the mobility of heavy metals in the soil contaminated with sewage sludge is given as:</a:t>
            </a:r>
            <a:endParaRPr lang="sr-Latn-CS" sz="2300" dirty="0" smtClean="0"/>
          </a:p>
          <a:p>
            <a:pPr>
              <a:buNone/>
            </a:pPr>
            <a:endParaRPr lang="sr-Latn-CS" sz="2300" dirty="0" smtClean="0"/>
          </a:p>
          <a:p>
            <a:pPr>
              <a:buNone/>
            </a:pPr>
            <a:endParaRPr lang="sr-Latn-CS" sz="2300" dirty="0" smtClean="0"/>
          </a:p>
          <a:p>
            <a:pPr>
              <a:buNone/>
            </a:pPr>
            <a:endParaRPr lang="sr-Latn-CS" sz="2300" dirty="0" smtClean="0"/>
          </a:p>
          <a:p>
            <a:r>
              <a:rPr lang="en-US" sz="2300" dirty="0" smtClean="0"/>
              <a:t>The analysis of the result shows that there is a very good level of agreement between the experimental and simulated results obtained. This can also be confirmed by the statistical analysis of the result through the correlation coefficient found to be 0.9983, 0.9999, and 1.000 for 100% soil, 90% soil and 50% soil respectively</a:t>
            </a:r>
            <a:r>
              <a:rPr lang="sr-Latn-CS" sz="2300" dirty="0" smtClean="0"/>
              <a:t>.</a:t>
            </a:r>
            <a:endParaRPr lang="en-US" sz="2300" dirty="0" smtClean="0"/>
          </a:p>
          <a:p>
            <a:r>
              <a:rPr lang="en-US" sz="2300" dirty="0" smtClean="0"/>
              <a:t>In conclusion, the model developed can be considered to be a good representation of the phenomenon of mobility of metals in the soil.</a:t>
            </a:r>
            <a:endParaRPr lang="hr-HR" sz="2300" dirty="0" smtClean="0"/>
          </a:p>
          <a:p>
            <a:pPr>
              <a:buNone/>
            </a:pPr>
            <a:endParaRPr lang="en-US" sz="2300" dirty="0" smtClean="0"/>
          </a:p>
          <a:p>
            <a:pPr>
              <a:buNone/>
            </a:pPr>
            <a:endParaRPr lang="en-US" sz="2300" dirty="0" smtClean="0"/>
          </a:p>
          <a:p>
            <a:pPr>
              <a:buNone/>
            </a:pPr>
            <a:endParaRPr lang="en-US" sz="2300" dirty="0"/>
          </a:p>
        </p:txBody>
      </p:sp>
      <p:sp>
        <p:nvSpPr>
          <p:cNvPr id="4" name="Footer Placeholder 3"/>
          <p:cNvSpPr>
            <a:spLocks noGrp="1"/>
          </p:cNvSpPr>
          <p:nvPr>
            <p:ph type="ftr" sz="quarter" idx="11"/>
          </p:nvPr>
        </p:nvSpPr>
        <p:spPr>
          <a:xfrm>
            <a:off x="152400" y="6356350"/>
            <a:ext cx="81534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74</a:t>
            </a:fld>
            <a:endParaRPr lang="en-US"/>
          </a:p>
        </p:txBody>
      </p:sp>
      <p:pic>
        <p:nvPicPr>
          <p:cNvPr id="108547" name="Picture 3"/>
          <p:cNvPicPr>
            <a:picLocks noChangeAspect="1" noChangeArrowheads="1"/>
          </p:cNvPicPr>
          <p:nvPr/>
        </p:nvPicPr>
        <p:blipFill>
          <a:blip r:embed="rId2" cstate="print">
            <a:lum bright="-13000" contrast="58000"/>
          </a:blip>
          <a:srcRect t="6749"/>
          <a:stretch>
            <a:fillRect/>
          </a:stretch>
        </p:blipFill>
        <p:spPr bwMode="auto">
          <a:xfrm>
            <a:off x="2590800" y="2362200"/>
            <a:ext cx="2743200" cy="1008803"/>
          </a:xfrm>
          <a:prstGeom prst="rect">
            <a:avLst/>
          </a:prstGeom>
          <a:noFill/>
          <a:ln w="9525">
            <a:noFill/>
            <a:miter lim="800000"/>
            <a:headEnd/>
            <a:tailEnd/>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GB" dirty="0" smtClean="0"/>
              <a:t>where: C = Concentration of solute; D</a:t>
            </a:r>
            <a:r>
              <a:rPr lang="en-GB" baseline="-25000" dirty="0" smtClean="0"/>
              <a:t>L</a:t>
            </a:r>
            <a:r>
              <a:rPr lang="en-GB" dirty="0" smtClean="0"/>
              <a:t> = Hydrodynamic dispersion coefficient; </a:t>
            </a:r>
            <a:r>
              <a:rPr lang="en-GB" dirty="0" err="1" smtClean="0"/>
              <a:t>v</a:t>
            </a:r>
            <a:r>
              <a:rPr lang="en-GB" baseline="-25000" dirty="0" err="1" smtClean="0"/>
              <a:t>x</a:t>
            </a:r>
            <a:r>
              <a:rPr lang="en-GB" dirty="0" smtClean="0"/>
              <a:t> = Pore velocity along flow path; </a:t>
            </a:r>
            <a:r>
              <a:rPr lang="el-GR" dirty="0" smtClean="0"/>
              <a:t>ρ</a:t>
            </a:r>
            <a:r>
              <a:rPr lang="en-GB" baseline="-25000" dirty="0" smtClean="0"/>
              <a:t>b</a:t>
            </a:r>
            <a:r>
              <a:rPr lang="en-GB" dirty="0" smtClean="0"/>
              <a:t> = solid density; </a:t>
            </a:r>
            <a:r>
              <a:rPr lang="el-GR" dirty="0" smtClean="0"/>
              <a:t>θ = </a:t>
            </a:r>
            <a:r>
              <a:rPr lang="en-GB" dirty="0" smtClean="0"/>
              <a:t>porosity for saturated conditions; C′′′ = Mass of solute </a:t>
            </a:r>
            <a:r>
              <a:rPr lang="en-GB" dirty="0" err="1" smtClean="0"/>
              <a:t>sorbe</a:t>
            </a:r>
            <a:r>
              <a:rPr lang="hr-HR" dirty="0" smtClean="0"/>
              <a:t>d</a:t>
            </a:r>
            <a:r>
              <a:rPr lang="en-GB" dirty="0" smtClean="0"/>
              <a:t> per dry unit weight of soil.</a:t>
            </a:r>
          </a:p>
          <a:p>
            <a:r>
              <a:rPr lang="en-GB" dirty="0" smtClean="0"/>
              <a:t>This equation contains a term for dispersion, advection,</a:t>
            </a:r>
            <a:r>
              <a:rPr lang="hr-HR" dirty="0" smtClean="0"/>
              <a:t> </a:t>
            </a:r>
            <a:r>
              <a:rPr lang="en-GB" dirty="0" smtClean="0"/>
              <a:t>and sorption (Vince </a:t>
            </a:r>
            <a:r>
              <a:rPr lang="en-GB" dirty="0" err="1" smtClean="0"/>
              <a:t>DeCapio</a:t>
            </a:r>
            <a:r>
              <a:rPr lang="en-GB" dirty="0" smtClean="0"/>
              <a:t>, 2003).</a:t>
            </a:r>
            <a:endParaRPr lang="sr-Latn-CS" dirty="0" smtClean="0"/>
          </a:p>
          <a:p>
            <a:r>
              <a:rPr lang="en-GB" dirty="0" smtClean="0"/>
              <a:t>Knowing that</a:t>
            </a:r>
            <a:endParaRPr lang="sr-Latn-CS" dirty="0" smtClean="0"/>
          </a:p>
          <a:p>
            <a:pPr>
              <a:buNone/>
            </a:pPr>
            <a:r>
              <a:rPr lang="sr-Latn-CS" dirty="0" smtClean="0"/>
              <a:t>    	</a:t>
            </a:r>
            <a:r>
              <a:rPr lang="en-US" dirty="0" smtClean="0"/>
              <a:t>C" = </a:t>
            </a:r>
            <a:r>
              <a:rPr lang="en-US" dirty="0" err="1" smtClean="0"/>
              <a:t>k</a:t>
            </a:r>
            <a:r>
              <a:rPr lang="en-US" baseline="-25000" dirty="0" err="1" smtClean="0"/>
              <a:t>d</a:t>
            </a:r>
            <a:r>
              <a:rPr lang="en-US" dirty="0" smtClean="0"/>
              <a:t> · C</a:t>
            </a:r>
            <a:endParaRPr lang="en-GB" dirty="0" smtClean="0"/>
          </a:p>
        </p:txBody>
      </p:sp>
      <p:sp>
        <p:nvSpPr>
          <p:cNvPr id="4" name="Footer Placeholder 3"/>
          <p:cNvSpPr>
            <a:spLocks noGrp="1"/>
          </p:cNvSpPr>
          <p:nvPr>
            <p:ph type="ftr" sz="quarter" idx="11"/>
          </p:nvPr>
        </p:nvSpPr>
        <p:spPr>
          <a:xfrm>
            <a:off x="2286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8229600" cy="1143000"/>
          </a:xfrm>
        </p:spPr>
        <p:txBody>
          <a:bodyPr/>
          <a:lstStyle/>
          <a:p>
            <a:r>
              <a:rPr lang="en-US" dirty="0" smtClean="0"/>
              <a:t>References:</a:t>
            </a:r>
            <a:endParaRPr lang="en-US" dirty="0"/>
          </a:p>
        </p:txBody>
      </p:sp>
      <p:sp>
        <p:nvSpPr>
          <p:cNvPr id="3" name="Content Placeholder 2"/>
          <p:cNvSpPr>
            <a:spLocks noGrp="1"/>
          </p:cNvSpPr>
          <p:nvPr>
            <p:ph idx="1"/>
          </p:nvPr>
        </p:nvSpPr>
        <p:spPr>
          <a:xfrm>
            <a:off x="457200" y="1371600"/>
            <a:ext cx="8229600" cy="4754563"/>
          </a:xfrm>
        </p:spPr>
        <p:txBody>
          <a:bodyPr>
            <a:noAutofit/>
          </a:bodyPr>
          <a:lstStyle/>
          <a:p>
            <a:pPr>
              <a:buNone/>
            </a:pPr>
            <a:r>
              <a:rPr lang="en-US" sz="1800" b="1" i="1" dirty="0" smtClean="0"/>
              <a:t> </a:t>
            </a:r>
            <a:r>
              <a:rPr lang="hr-HR" sz="1800" b="1" i="1" smtClean="0"/>
              <a:t>	</a:t>
            </a:r>
            <a:endParaRPr lang="en-US" sz="1800" dirty="0"/>
          </a:p>
        </p:txBody>
      </p:sp>
      <p:sp>
        <p:nvSpPr>
          <p:cNvPr id="4" name="Footer Placeholder 3"/>
          <p:cNvSpPr>
            <a:spLocks noGrp="1"/>
          </p:cNvSpPr>
          <p:nvPr>
            <p:ph type="ftr" sz="quarter" idx="11"/>
          </p:nvPr>
        </p:nvSpPr>
        <p:spPr>
          <a:xfrm>
            <a:off x="0" y="6324600"/>
            <a:ext cx="8305800" cy="39687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76</a:t>
            </a:fld>
            <a:endParaRPr lang="en-US"/>
          </a:p>
        </p:txBody>
      </p:sp>
      <p:sp>
        <p:nvSpPr>
          <p:cNvPr id="6" name="Content Placeholder 2"/>
          <p:cNvSpPr txBox="1">
            <a:spLocks/>
          </p:cNvSpPr>
          <p:nvPr/>
        </p:nvSpPr>
        <p:spPr>
          <a:xfrm>
            <a:off x="457200" y="1295400"/>
            <a:ext cx="8229600" cy="4754563"/>
          </a:xfrm>
          <a:prstGeom prst="rect">
            <a:avLst/>
          </a:prstGeom>
        </p:spPr>
        <p:txBody>
          <a:bodyPr vert="horz" lIns="91440" tIns="45720" rIns="91440" bIns="45720" rtlCol="0">
            <a:noAutofit/>
          </a:bodyPr>
          <a:lstStyle/>
          <a:p>
            <a:pPr marL="457200" marR="0" lvl="0" indent="-4572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de-DE" sz="2000" b="0" i="0" u="none" strike="noStrike" kern="1200" cap="none" spc="0" normalizeH="0" baseline="0" noProof="0" dirty="0" smtClean="0">
                <a:ln>
                  <a:noFill/>
                </a:ln>
                <a:solidFill>
                  <a:schemeClr val="tx1"/>
                </a:solidFill>
                <a:effectLst/>
                <a:uLnTx/>
                <a:uFillTx/>
                <a:ea typeface="+mn-ea"/>
                <a:cs typeface="+mn-cs"/>
              </a:rPr>
              <a:t>Paul, Eldor Alvin</a:t>
            </a:r>
            <a:r>
              <a:rPr kumimoji="0" lang="sr-Latn-CS" sz="2000" b="0" i="0" u="none" strike="noStrike" kern="1200" cap="none" spc="0" normalizeH="0" baseline="0" noProof="0" dirty="0" smtClean="0">
                <a:ln>
                  <a:noFill/>
                </a:ln>
                <a:solidFill>
                  <a:schemeClr val="tx1"/>
                </a:solidFill>
                <a:effectLst/>
                <a:uLnTx/>
                <a:uFillTx/>
                <a:ea typeface="+mn-ea"/>
                <a:cs typeface="+mn-cs"/>
              </a:rPr>
              <a:t> - </a:t>
            </a:r>
            <a:r>
              <a:rPr kumimoji="0" lang="en-US" sz="2000" b="0" i="0" u="none" strike="noStrike" kern="1200" cap="none" spc="0" normalizeH="0" baseline="0" noProof="0" dirty="0" smtClean="0">
                <a:ln>
                  <a:noFill/>
                </a:ln>
                <a:solidFill>
                  <a:schemeClr val="tx1"/>
                </a:solidFill>
                <a:effectLst/>
                <a:uLnTx/>
                <a:uFillTx/>
                <a:ea typeface="+mn-ea"/>
                <a:cs typeface="+mn-cs"/>
              </a:rPr>
              <a:t>"Soil Microbiology  and Biochemistry" </a:t>
            </a:r>
            <a:r>
              <a:rPr kumimoji="0" lang="sr-Latn-CS" sz="2000" b="0" i="0" u="none" strike="noStrike" kern="1200" cap="none" spc="0" normalizeH="0" baseline="0" noProof="0" dirty="0" smtClean="0">
                <a:ln>
                  <a:noFill/>
                </a:ln>
                <a:solidFill>
                  <a:schemeClr val="tx1"/>
                </a:solidFill>
                <a:effectLst/>
                <a:uLnTx/>
                <a:uFillTx/>
                <a:ea typeface="+mn-ea"/>
                <a:cs typeface="+mn-cs"/>
              </a:rPr>
              <a:t>- </a:t>
            </a:r>
            <a:r>
              <a:rPr kumimoji="0" lang="de-DE" sz="2000" b="0" i="0" u="none" strike="noStrike" kern="1200" cap="none" spc="0" normalizeH="0" baseline="0" noProof="0" dirty="0" smtClean="0">
                <a:ln>
                  <a:noFill/>
                </a:ln>
                <a:solidFill>
                  <a:schemeClr val="tx1"/>
                </a:solidFill>
                <a:effectLst/>
                <a:uLnTx/>
                <a:uFillTx/>
                <a:ea typeface="+mn-ea"/>
                <a:cs typeface="+mn-cs"/>
              </a:rPr>
              <a:t>Academic Press is an imprint of Elsevier</a:t>
            </a:r>
            <a:r>
              <a:rPr kumimoji="0" lang="sr-Latn-CS" sz="2000" b="0" i="0" u="none" strike="noStrike" kern="1200" cap="none" spc="0" normalizeH="0" baseline="0" noProof="0" dirty="0" smtClean="0">
                <a:ln>
                  <a:noFill/>
                </a:ln>
                <a:solidFill>
                  <a:schemeClr val="tx1"/>
                </a:solidFill>
                <a:effectLst/>
                <a:uLnTx/>
                <a:uFillTx/>
                <a:ea typeface="+mn-ea"/>
                <a:cs typeface="+mn-cs"/>
              </a:rPr>
              <a:t> </a:t>
            </a:r>
            <a:r>
              <a:rPr kumimoji="0" lang="de-DE" sz="2000" b="0" i="0" u="none" strike="noStrike" kern="1200" cap="none" spc="0" normalizeH="0" baseline="0" noProof="0" dirty="0" smtClean="0">
                <a:ln>
                  <a:noFill/>
                </a:ln>
                <a:solidFill>
                  <a:schemeClr val="tx1"/>
                </a:solidFill>
                <a:effectLst/>
                <a:uLnTx/>
                <a:uFillTx/>
                <a:ea typeface="+mn-ea"/>
                <a:cs typeface="+mn-cs"/>
              </a:rPr>
              <a:t>30 Corporate Drive, Suite 400, Burlington, MA 01803, USA Linacre House, Jordan Hill, Oxford OX2 8DP, UK Third edition 2007 ISBN 13: 978-0-12-546807-7</a:t>
            </a:r>
            <a:endParaRPr kumimoji="0" lang="sr-Latn-CS" sz="2000" b="0" i="0" u="none" strike="noStrike" kern="1200" cap="none" spc="0" normalizeH="0" baseline="0" noProof="0" dirty="0" smtClean="0">
              <a:ln>
                <a:noFill/>
              </a:ln>
              <a:solidFill>
                <a:schemeClr val="tx1"/>
              </a:solidFill>
              <a:effectLst/>
              <a:uLnTx/>
              <a:uFillTx/>
              <a:ea typeface="+mn-ea"/>
              <a:cs typeface="+mn-cs"/>
            </a:endParaRPr>
          </a:p>
          <a:p>
            <a:pPr marL="457200" marR="0" lvl="0" indent="-4572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solidFill>
                <a:effectLst/>
                <a:uLnTx/>
                <a:uFillTx/>
                <a:ea typeface="+mn-ea"/>
                <a:cs typeface="+mn-cs"/>
              </a:rPr>
              <a:t>William</a:t>
            </a:r>
            <a:r>
              <a:rPr kumimoji="0" lang="sr-Latn-CS" sz="2000" b="0" i="0" u="none" strike="noStrike" kern="1200" cap="none" spc="0" normalizeH="0" baseline="0" noProof="0" dirty="0" smtClean="0">
                <a:ln>
                  <a:noFill/>
                </a:ln>
                <a:solidFill>
                  <a:schemeClr val="tx1"/>
                </a:solidFill>
                <a:effectLst/>
                <a:uLnTx/>
                <a:uFillTx/>
                <a:ea typeface="+mn-ea"/>
                <a:cs typeface="+mn-cs"/>
              </a:rPr>
              <a:t> R. </a:t>
            </a:r>
            <a:r>
              <a:rPr kumimoji="0" lang="en-US" sz="2000" b="0" i="0" u="none" strike="noStrike" kern="1200" cap="none" spc="0" normalizeH="0" baseline="0" noProof="0" dirty="0" err="1" smtClean="0">
                <a:ln>
                  <a:noFill/>
                </a:ln>
                <a:solidFill>
                  <a:schemeClr val="tx1"/>
                </a:solidFill>
                <a:effectLst/>
                <a:uLnTx/>
                <a:uFillTx/>
                <a:ea typeface="+mn-ea"/>
                <a:cs typeface="+mn-cs"/>
              </a:rPr>
              <a:t>Horwath</a:t>
            </a:r>
            <a:r>
              <a:rPr kumimoji="0" lang="sr-Latn-CS" sz="2000" b="0" i="0" u="none" strike="noStrike" kern="1200" cap="none" spc="0" normalizeH="0" baseline="0" noProof="0" dirty="0" smtClean="0">
                <a:ln>
                  <a:noFill/>
                </a:ln>
                <a:solidFill>
                  <a:schemeClr val="tx1"/>
                </a:solidFill>
                <a:effectLst/>
                <a:uLnTx/>
                <a:uFillTx/>
                <a:ea typeface="+mn-ea"/>
                <a:cs typeface="+mn-cs"/>
              </a:rPr>
              <a:t> - </a:t>
            </a:r>
            <a:r>
              <a:rPr kumimoji="0" lang="en-US" sz="2000" b="0" i="0" u="none" strike="noStrike" kern="1200" cap="none" spc="0" normalizeH="0" baseline="0" noProof="0" dirty="0" smtClean="0">
                <a:ln>
                  <a:noFill/>
                </a:ln>
                <a:solidFill>
                  <a:schemeClr val="tx1"/>
                </a:solidFill>
                <a:effectLst/>
                <a:uLnTx/>
                <a:uFillTx/>
                <a:ea typeface="+mn-ea"/>
                <a:cs typeface="+mn-cs"/>
              </a:rPr>
              <a:t>"Carbon cycling and Formation of soil organic  Matter“</a:t>
            </a:r>
            <a:r>
              <a:rPr kumimoji="0" lang="sr-Latn-CS" sz="2000" b="0" i="0" u="none" strike="noStrike" kern="1200" cap="none" spc="0" normalizeH="0" baseline="0" noProof="0" dirty="0" smtClean="0">
                <a:ln>
                  <a:noFill/>
                </a:ln>
                <a:solidFill>
                  <a:schemeClr val="tx1"/>
                </a:solidFill>
                <a:effectLst/>
                <a:uLnTx/>
                <a:uFillTx/>
                <a:ea typeface="+mn-ea"/>
                <a:cs typeface="+mn-cs"/>
              </a:rPr>
              <a:t> - </a:t>
            </a:r>
            <a:r>
              <a:rPr kumimoji="0" lang="de-DE" sz="2000" b="0" i="0" u="none" strike="noStrike" kern="1200" cap="none" spc="0" normalizeH="0" baseline="0" noProof="0" dirty="0" smtClean="0">
                <a:ln>
                  <a:noFill/>
                </a:ln>
                <a:solidFill>
                  <a:schemeClr val="tx1"/>
                </a:solidFill>
                <a:effectLst/>
                <a:uLnTx/>
                <a:uFillTx/>
                <a:ea typeface="+mn-ea"/>
                <a:cs typeface="+mn-cs"/>
              </a:rPr>
              <a:t>Academic Press is an imprint of Elsevier</a:t>
            </a:r>
            <a:r>
              <a:rPr kumimoji="0" lang="sr-Latn-CS" sz="2000" b="0" i="0" u="none" strike="noStrike" kern="1200" cap="none" spc="0" normalizeH="0" baseline="0" noProof="0" dirty="0" smtClean="0">
                <a:ln>
                  <a:noFill/>
                </a:ln>
                <a:solidFill>
                  <a:schemeClr val="tx1"/>
                </a:solidFill>
                <a:effectLst/>
                <a:uLnTx/>
                <a:uFillTx/>
                <a:ea typeface="+mn-ea"/>
                <a:cs typeface="+mn-cs"/>
              </a:rPr>
              <a:t> </a:t>
            </a:r>
            <a:r>
              <a:rPr kumimoji="0" lang="de-DE" sz="2000" b="0" i="0" u="none" strike="noStrike" kern="1200" cap="none" spc="0" normalizeH="0" baseline="0" noProof="0" dirty="0" smtClean="0">
                <a:ln>
                  <a:noFill/>
                </a:ln>
                <a:solidFill>
                  <a:schemeClr val="tx1"/>
                </a:solidFill>
                <a:effectLst/>
                <a:uLnTx/>
                <a:uFillTx/>
                <a:ea typeface="+mn-ea"/>
                <a:cs typeface="+mn-cs"/>
              </a:rPr>
              <a:t>30 Corporate Drive, Suite 400, Burlington, MA 01803, USA Linacre House, Jordan Hill, Oxford OX2 8DP, UK Third edition 2007</a:t>
            </a:r>
            <a:r>
              <a:rPr kumimoji="0" lang="sr-Latn-CS" sz="2000" b="0" i="0" u="none" strike="noStrike" kern="1200" cap="none" spc="0" normalizeH="0" baseline="0" noProof="0" dirty="0" smtClean="0">
                <a:ln>
                  <a:noFill/>
                </a:ln>
                <a:solidFill>
                  <a:schemeClr val="tx1"/>
                </a:solidFill>
                <a:effectLst/>
                <a:uLnTx/>
                <a:uFillTx/>
                <a:ea typeface="+mn-ea"/>
                <a:cs typeface="+mn-cs"/>
              </a:rPr>
              <a:t> , </a:t>
            </a:r>
            <a:r>
              <a:rPr kumimoji="0" lang="en-US" sz="2000" b="0" i="0" u="none" strike="noStrike" kern="1200" cap="none" spc="0" normalizeH="0" baseline="0" noProof="0" dirty="0" smtClean="0">
                <a:ln>
                  <a:noFill/>
                </a:ln>
                <a:solidFill>
                  <a:schemeClr val="tx1"/>
                </a:solidFill>
                <a:effectLst/>
                <a:uLnTx/>
                <a:uFillTx/>
                <a:ea typeface="+mn-ea"/>
                <a:cs typeface="+mn-cs"/>
              </a:rPr>
              <a:t>ISBN 10: 0-12-546807-5</a:t>
            </a:r>
            <a:r>
              <a:rPr kumimoji="0" lang="sr-Latn-CS" sz="2000" b="0" i="0" u="none" strike="noStrike" kern="1200" cap="none" spc="0" normalizeH="0" baseline="0" noProof="0" dirty="0" smtClean="0">
                <a:ln>
                  <a:noFill/>
                </a:ln>
                <a:solidFill>
                  <a:schemeClr val="tx1"/>
                </a:solidFill>
                <a:effectLst/>
                <a:uLnTx/>
                <a:uFillTx/>
                <a:ea typeface="+mn-ea"/>
                <a:cs typeface="+mn-cs"/>
              </a:rPr>
              <a:t>, </a:t>
            </a:r>
            <a:r>
              <a:rPr kumimoji="0" lang="en-US" sz="2000" b="0" i="0" u="none" strike="noStrike" kern="1200" cap="none" spc="0" normalizeH="0" baseline="0" noProof="0" dirty="0" smtClean="0">
                <a:ln>
                  <a:noFill/>
                </a:ln>
                <a:solidFill>
                  <a:schemeClr val="tx1"/>
                </a:solidFill>
                <a:effectLst/>
                <a:uLnTx/>
                <a:uFillTx/>
                <a:ea typeface="+mn-ea"/>
                <a:cs typeface="+mn-cs"/>
              </a:rPr>
              <a:t>Page:303-467</a:t>
            </a:r>
            <a:endParaRPr kumimoji="0" lang="sr-Latn-CS" sz="2000" b="0" i="0" u="none" strike="noStrike" kern="1200" cap="none" spc="0" normalizeH="0" baseline="0" noProof="0" dirty="0" smtClean="0">
              <a:ln>
                <a:noFill/>
              </a:ln>
              <a:solidFill>
                <a:schemeClr val="tx1"/>
              </a:solidFill>
              <a:effectLst/>
              <a:uLnTx/>
              <a:uFillTx/>
              <a:ea typeface="+mn-ea"/>
              <a:cs typeface="+mn-cs"/>
            </a:endParaRPr>
          </a:p>
          <a:p>
            <a:pPr marL="342900" indent="-342900">
              <a:spcBef>
                <a:spcPct val="20000"/>
              </a:spcBef>
              <a:defRPr/>
            </a:pPr>
            <a:endParaRPr lang="sr-Latn-CS" sz="2000" dirty="0" smtClean="0"/>
          </a:p>
          <a:p>
            <a:pPr marL="342900" indent="-342900">
              <a:spcBef>
                <a:spcPct val="20000"/>
              </a:spcBef>
              <a:defRPr/>
            </a:pPr>
            <a:r>
              <a:rPr lang="sr-Latn-CS" sz="2000" dirty="0" smtClean="0"/>
              <a:t>3.   </a:t>
            </a:r>
            <a:r>
              <a:rPr lang="en-US" sz="2000" dirty="0" err="1" smtClean="0"/>
              <a:t>Hartmut</a:t>
            </a:r>
            <a:r>
              <a:rPr lang="en-US" sz="2000" dirty="0" smtClean="0"/>
              <a:t> </a:t>
            </a:r>
            <a:r>
              <a:rPr lang="en-US" sz="2000" dirty="0" err="1" smtClean="0"/>
              <a:t>Yersin</a:t>
            </a:r>
            <a:r>
              <a:rPr lang="sr-Latn-CS" sz="2000" dirty="0" smtClean="0"/>
              <a:t> –”</a:t>
            </a:r>
            <a:r>
              <a:rPr lang="en-US" sz="2000" dirty="0" smtClean="0"/>
              <a:t>Electronic and </a:t>
            </a:r>
            <a:r>
              <a:rPr lang="en-US" sz="2000" dirty="0" err="1" smtClean="0"/>
              <a:t>Vibronic</a:t>
            </a:r>
            <a:r>
              <a:rPr lang="en-US" sz="2000" dirty="0" smtClean="0"/>
              <a:t> Spectra of Transition Metal Complexes II</a:t>
            </a:r>
            <a:r>
              <a:rPr lang="sr-Latn-CS" sz="2000" dirty="0" smtClean="0"/>
              <a:t>”</a:t>
            </a:r>
          </a:p>
          <a:p>
            <a:pPr marL="342900" indent="-342900">
              <a:spcBef>
                <a:spcPct val="20000"/>
              </a:spcBef>
              <a:defRPr/>
            </a:pPr>
            <a:r>
              <a:rPr lang="sr-Latn-CS" sz="2000" dirty="0" smtClean="0"/>
              <a:t>       Springer-Verlag Berlin Heidelberg ,New York .1997 . Printed in Germany.</a:t>
            </a:r>
          </a:p>
          <a:p>
            <a:pPr marL="342900" indent="-342900">
              <a:spcBef>
                <a:spcPct val="20000"/>
              </a:spcBef>
              <a:defRPr/>
            </a:pPr>
            <a:r>
              <a:rPr lang="sr-Latn-CS" sz="2000" dirty="0" smtClean="0"/>
              <a:t>       ISSN 0340-2033.</a:t>
            </a:r>
          </a:p>
          <a:p>
            <a:pPr marL="342900" indent="-342900">
              <a:spcBef>
                <a:spcPct val="20000"/>
              </a:spcBef>
              <a:defRPr/>
            </a:pPr>
            <a:endParaRPr lang="en-US" sz="2000" dirty="0" smtClean="0"/>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000" b="0" i="0" u="none" strike="noStrike" kern="1200" cap="none" spc="0" normalizeH="0" baseline="0" noProof="0" dirty="0" smtClean="0">
              <a:ln>
                <a:noFill/>
              </a:ln>
              <a:solidFill>
                <a:schemeClr val="tx1"/>
              </a:solidFill>
              <a:effectLst/>
              <a:uLnTx/>
              <a:uFillTx/>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dirty="0" smtClean="0">
              <a:ln>
                <a:noFill/>
              </a:ln>
              <a:solidFill>
                <a:schemeClr val="tx1"/>
              </a:solidFill>
              <a:effectLst/>
              <a:uLnTx/>
              <a:uFillTx/>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Latn-CS" sz="2000" b="0" i="0" u="none" strike="noStrike" kern="1200" cap="none" spc="0" normalizeH="0" baseline="0" noProof="0" dirty="0" smtClean="0">
              <a:ln>
                <a:noFill/>
              </a:ln>
              <a:solidFill>
                <a:schemeClr val="tx1"/>
              </a:solidFill>
              <a:effectLst/>
              <a:uLnTx/>
              <a:uFillTx/>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solidFill>
                <a:schemeClr val="tx1"/>
              </a:solidFill>
              <a:effectLst/>
              <a:uLnTx/>
              <a:uFillTx/>
              <a:ea typeface="+mn-ea"/>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77</a:t>
            </a:fld>
            <a:endParaRPr lang="en-US"/>
          </a:p>
        </p:txBody>
      </p:sp>
      <p:sp>
        <p:nvSpPr>
          <p:cNvPr id="6" name="Content Placeholder 2"/>
          <p:cNvSpPr>
            <a:spLocks noGrp="1"/>
          </p:cNvSpPr>
          <p:nvPr>
            <p:ph idx="1"/>
          </p:nvPr>
        </p:nvSpPr>
        <p:spPr>
          <a:xfrm>
            <a:off x="457200" y="1066800"/>
            <a:ext cx="8382000" cy="5334000"/>
          </a:xfrm>
          <a:noFill/>
        </p:spPr>
        <p:txBody>
          <a:bodyPr>
            <a:normAutofit/>
          </a:bodyPr>
          <a:lstStyle/>
          <a:p>
            <a:pPr>
              <a:buNone/>
            </a:pPr>
            <a:r>
              <a:rPr lang="sr-Latn-CS" sz="2000" smtClean="0"/>
              <a:t>4.   </a:t>
            </a:r>
            <a:r>
              <a:rPr lang="en-US" sz="2000" smtClean="0"/>
              <a:t>A.G</a:t>
            </a:r>
            <a:r>
              <a:rPr lang="en-US" sz="2000" dirty="0" smtClean="0"/>
              <a:t>. Khan, C. </a:t>
            </a:r>
            <a:r>
              <a:rPr lang="en-US" sz="2000" dirty="0" err="1" smtClean="0"/>
              <a:t>Kuek</a:t>
            </a:r>
            <a:r>
              <a:rPr lang="en-US" sz="2000" dirty="0" smtClean="0"/>
              <a:t>, T.M. </a:t>
            </a:r>
            <a:r>
              <a:rPr lang="en-US" sz="2000" dirty="0" err="1" smtClean="0"/>
              <a:t>Chaudhry</a:t>
            </a:r>
            <a:r>
              <a:rPr lang="en-US" sz="2000" dirty="0" smtClean="0"/>
              <a:t>, C.S. </a:t>
            </a:r>
            <a:r>
              <a:rPr lang="en-US" sz="2000" dirty="0" err="1" smtClean="0"/>
              <a:t>Khoo</a:t>
            </a:r>
            <a:r>
              <a:rPr lang="en-US" sz="2000" dirty="0" smtClean="0"/>
              <a:t>, W.J. </a:t>
            </a:r>
            <a:r>
              <a:rPr lang="en-US" sz="2000" smtClean="0"/>
              <a:t>Hayes</a:t>
            </a:r>
            <a:r>
              <a:rPr lang="sr-Latn-CS" sz="2000" smtClean="0"/>
              <a:t> –</a:t>
            </a:r>
          </a:p>
          <a:p>
            <a:pPr>
              <a:buNone/>
            </a:pPr>
            <a:r>
              <a:rPr lang="sr-Latn-CS" sz="2000" smtClean="0"/>
              <a:t>      </a:t>
            </a:r>
            <a:r>
              <a:rPr lang="en-US" sz="2000" smtClean="0"/>
              <a:t>" </a:t>
            </a:r>
            <a:r>
              <a:rPr lang="sr-Latn-CS" sz="2000" dirty="0" smtClean="0"/>
              <a:t>Environmental Chemistry";  Stanley E. Manahan - New York Washington D.C. 2000, </a:t>
            </a:r>
            <a:r>
              <a:rPr lang="de-DE" sz="2000" dirty="0" smtClean="0"/>
              <a:t>ISBN 99-047521</a:t>
            </a:r>
            <a:endParaRPr lang="sr-Latn-CS" sz="2000" dirty="0" smtClean="0"/>
          </a:p>
          <a:p>
            <a:pPr>
              <a:buNone/>
            </a:pPr>
            <a:r>
              <a:rPr lang="sr-Latn-CS" sz="2000" smtClean="0"/>
              <a:t>5.   </a:t>
            </a:r>
            <a:r>
              <a:rPr lang="en-US" sz="2000" smtClean="0"/>
              <a:t>A.G</a:t>
            </a:r>
            <a:r>
              <a:rPr lang="en-US" sz="2000" dirty="0" smtClean="0"/>
              <a:t>. Khan, C. </a:t>
            </a:r>
            <a:r>
              <a:rPr lang="en-US" sz="2000" dirty="0" err="1" smtClean="0"/>
              <a:t>Kuek</a:t>
            </a:r>
            <a:r>
              <a:rPr lang="en-US" sz="2000" dirty="0" smtClean="0"/>
              <a:t>, T.M. </a:t>
            </a:r>
            <a:r>
              <a:rPr lang="en-US" sz="2000" dirty="0" err="1" smtClean="0"/>
              <a:t>Chaudhry</a:t>
            </a:r>
            <a:r>
              <a:rPr lang="en-US" sz="2000" dirty="0" smtClean="0"/>
              <a:t>, C.S. </a:t>
            </a:r>
            <a:r>
              <a:rPr lang="en-US" sz="2000" dirty="0" err="1" smtClean="0"/>
              <a:t>Khoo</a:t>
            </a:r>
            <a:r>
              <a:rPr lang="en-US" sz="2000" dirty="0" smtClean="0"/>
              <a:t>, W.J. Hayes  A.G. Khan </a:t>
            </a:r>
            <a:r>
              <a:rPr lang="en-US" sz="2000" smtClean="0"/>
              <a:t>– </a:t>
            </a:r>
            <a:endParaRPr lang="sr-Latn-CS" sz="2000" smtClean="0"/>
          </a:p>
          <a:p>
            <a:pPr>
              <a:buNone/>
            </a:pPr>
            <a:r>
              <a:rPr lang="sr-Latn-CS" sz="2000" smtClean="0"/>
              <a:t>     </a:t>
            </a:r>
            <a:r>
              <a:rPr lang="en-US" sz="2000" smtClean="0"/>
              <a:t>“</a:t>
            </a:r>
            <a:r>
              <a:rPr lang="en-US" sz="2000" dirty="0" smtClean="0"/>
              <a:t>Role of plants, </a:t>
            </a:r>
            <a:r>
              <a:rPr lang="en-US" sz="2000" dirty="0" err="1" smtClean="0"/>
              <a:t>mycorrhizae</a:t>
            </a:r>
            <a:r>
              <a:rPr lang="en-US" sz="2000" dirty="0" smtClean="0"/>
              <a:t> and </a:t>
            </a:r>
            <a:r>
              <a:rPr lang="en-US" sz="2000" dirty="0" err="1" smtClean="0"/>
              <a:t>phytochelators</a:t>
            </a:r>
            <a:r>
              <a:rPr lang="en-US" sz="2000" dirty="0" smtClean="0"/>
              <a:t> in heavy metal</a:t>
            </a:r>
            <a:r>
              <a:rPr lang="sr-Latn-CS" sz="2000" dirty="0" smtClean="0"/>
              <a:t> </a:t>
            </a:r>
            <a:r>
              <a:rPr lang="en-US" sz="2000" dirty="0" smtClean="0"/>
              <a:t>contaminated land remediation”</a:t>
            </a:r>
            <a:r>
              <a:rPr lang="sr-Latn-CS" sz="2000" dirty="0" smtClean="0"/>
              <a:t> -</a:t>
            </a:r>
            <a:r>
              <a:rPr lang="en-US" sz="2000" dirty="0" smtClean="0"/>
              <a:t> Chemosphere 41 (2000), pg </a:t>
            </a:r>
            <a:r>
              <a:rPr lang="en-US" sz="2000" smtClean="0"/>
              <a:t>197-207</a:t>
            </a:r>
            <a:r>
              <a:rPr lang="sr-Latn-CS" sz="2000" smtClean="0"/>
              <a:t>,   </a:t>
            </a:r>
            <a:r>
              <a:rPr lang="en-US" sz="2000" dirty="0" smtClean="0"/>
              <a:t>PII: S0045-6535(99)00412- 9</a:t>
            </a:r>
            <a:endParaRPr lang="sr-Latn-CS" sz="2000" dirty="0" smtClean="0"/>
          </a:p>
          <a:p>
            <a:pPr>
              <a:buNone/>
            </a:pPr>
            <a:r>
              <a:rPr lang="sr-Latn-CS" sz="2000" smtClean="0"/>
              <a:t>6.   </a:t>
            </a:r>
            <a:r>
              <a:rPr lang="en-US" sz="2000" smtClean="0"/>
              <a:t>Martin </a:t>
            </a:r>
            <a:r>
              <a:rPr lang="sr-Latn-CS" sz="2000" dirty="0" smtClean="0"/>
              <a:t>N</a:t>
            </a:r>
            <a:r>
              <a:rPr lang="en-US" sz="2000" dirty="0" smtClean="0"/>
              <a:t>. Hughes and Robert  K  </a:t>
            </a:r>
            <a:r>
              <a:rPr lang="en-US" sz="2000" smtClean="0"/>
              <a:t>Pool –</a:t>
            </a:r>
            <a:endParaRPr lang="sr-Latn-CS" sz="2000" smtClean="0"/>
          </a:p>
          <a:p>
            <a:pPr>
              <a:buNone/>
            </a:pPr>
            <a:r>
              <a:rPr lang="sr-Latn-CS" sz="2000" smtClean="0"/>
              <a:t>     </a:t>
            </a:r>
            <a:r>
              <a:rPr lang="en-US" sz="2000" smtClean="0"/>
              <a:t> </a:t>
            </a:r>
            <a:r>
              <a:rPr lang="en-US" sz="2000" dirty="0" smtClean="0"/>
              <a:t>"Metal speciation and microbial growth-the hard (and soft) facts“</a:t>
            </a:r>
            <a:r>
              <a:rPr lang="sr-Latn-CS" sz="2000" dirty="0" smtClean="0"/>
              <a:t> -  </a:t>
            </a:r>
            <a:r>
              <a:rPr lang="en-US" sz="2000" dirty="0" smtClean="0"/>
              <a:t>Journal of General Microbiology (1991) Great Britain, pg 137, 725-734; </a:t>
            </a:r>
            <a:r>
              <a:rPr lang="en-US" sz="2000" dirty="0" err="1" smtClean="0"/>
              <a:t>doi</a:t>
            </a:r>
            <a:r>
              <a:rPr lang="en-US" sz="2000" dirty="0" smtClean="0"/>
              <a:t>: </a:t>
            </a:r>
            <a:r>
              <a:rPr lang="en-US" sz="2000" smtClean="0"/>
              <a:t>10.1099/00221287-137-4-725 </a:t>
            </a:r>
            <a:endParaRPr lang="sr-Latn-CS" sz="2000" smtClean="0"/>
          </a:p>
          <a:p>
            <a:pPr>
              <a:buNone/>
            </a:pPr>
            <a:r>
              <a:rPr lang="sr-Latn-CS" sz="2000" smtClean="0"/>
              <a:t>7.   </a:t>
            </a:r>
            <a:r>
              <a:rPr lang="en-US" sz="2000" smtClean="0"/>
              <a:t>Mark Fungayi </a:t>
            </a:r>
            <a:r>
              <a:rPr lang="sr-Latn-CS" sz="2000" smtClean="0"/>
              <a:t> </a:t>
            </a:r>
            <a:r>
              <a:rPr lang="en-US" sz="2000" smtClean="0"/>
              <a:t>Zaranyika and Tsitsi Chirinda –</a:t>
            </a:r>
            <a:endParaRPr lang="sr-Latn-CS" sz="2000" smtClean="0"/>
          </a:p>
          <a:p>
            <a:pPr>
              <a:buNone/>
            </a:pPr>
            <a:r>
              <a:rPr lang="sr-Latn-CS" sz="2000" smtClean="0"/>
              <a:t>     </a:t>
            </a:r>
            <a:r>
              <a:rPr lang="en-US" sz="2000" smtClean="0"/>
              <a:t> " Heavy metal speciation trends in mine slime dams: A case study of slime dams at a </a:t>
            </a:r>
            <a:r>
              <a:rPr lang="en-US" sz="2000" smtClean="0">
                <a:latin typeface="+mj-lt"/>
              </a:rPr>
              <a:t>goldmine in Zimbabwe “</a:t>
            </a:r>
            <a:r>
              <a:rPr lang="sr-Latn-CS" sz="2000" smtClean="0">
                <a:latin typeface="+mj-lt"/>
              </a:rPr>
              <a:t> , </a:t>
            </a:r>
            <a:r>
              <a:rPr lang="en-US" sz="2000" smtClean="0">
                <a:latin typeface="+mj-lt"/>
              </a:rPr>
              <a:t>Academic Journals</a:t>
            </a:r>
            <a:r>
              <a:rPr lang="sr-Latn-CS" sz="2000" smtClean="0">
                <a:latin typeface="+mj-lt"/>
              </a:rPr>
              <a:t>,</a:t>
            </a:r>
            <a:r>
              <a:rPr lang="en-US" sz="2000" smtClean="0">
                <a:latin typeface="+mj-lt"/>
              </a:rPr>
              <a:t> 14 March, 2011</a:t>
            </a:r>
            <a:r>
              <a:rPr lang="sr-Latn-CS" sz="2000" smtClean="0">
                <a:latin typeface="+mj-lt"/>
              </a:rPr>
              <a:t>.</a:t>
            </a:r>
            <a:r>
              <a:rPr lang="en-US" sz="2000" smtClean="0">
                <a:latin typeface="+mj-lt"/>
              </a:rPr>
              <a:t> ISSN-2141-226X </a:t>
            </a:r>
            <a:r>
              <a:rPr lang="sr-Latn-CS" sz="1800" smtClean="0">
                <a:latin typeface="+mj-lt"/>
              </a:rPr>
              <a:t> </a:t>
            </a:r>
          </a:p>
          <a:p>
            <a:pPr>
              <a:buNone/>
            </a:pPr>
            <a:endParaRPr lang="sr-Latn-CS" sz="2000" dirty="0" smtClean="0"/>
          </a:p>
          <a:p>
            <a:endParaRPr lang="sr-Latn-CS" sz="2000" dirty="0" smtClean="0"/>
          </a:p>
          <a:p>
            <a:pPr>
              <a:buNone/>
            </a:pP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0" y="6356350"/>
            <a:ext cx="81534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78</a:t>
            </a:fld>
            <a:endParaRPr lang="en-US"/>
          </a:p>
        </p:txBody>
      </p:sp>
      <p:sp>
        <p:nvSpPr>
          <p:cNvPr id="6" name="Content Placeholder 2"/>
          <p:cNvSpPr>
            <a:spLocks noGrp="1"/>
          </p:cNvSpPr>
          <p:nvPr>
            <p:ph idx="1"/>
          </p:nvPr>
        </p:nvSpPr>
        <p:spPr>
          <a:xfrm>
            <a:off x="304800" y="1371600"/>
            <a:ext cx="8229600" cy="4876800"/>
          </a:xfrm>
        </p:spPr>
        <p:txBody>
          <a:bodyPr>
            <a:normAutofit lnSpcReduction="10000"/>
          </a:bodyPr>
          <a:lstStyle/>
          <a:p>
            <a:pPr>
              <a:buNone/>
            </a:pPr>
            <a:r>
              <a:rPr lang="sr-Latn-CS" sz="1800" dirty="0" smtClean="0"/>
              <a:t>8.    </a:t>
            </a:r>
            <a:r>
              <a:rPr lang="en-GB" sz="1800" dirty="0" err="1" smtClean="0"/>
              <a:t>Hooda</a:t>
            </a:r>
            <a:r>
              <a:rPr lang="en-GB" sz="1800" dirty="0" smtClean="0"/>
              <a:t> P. S., </a:t>
            </a:r>
            <a:r>
              <a:rPr lang="en-GB" sz="2000" dirty="0" smtClean="0"/>
              <a:t>McNulty D., </a:t>
            </a:r>
            <a:r>
              <a:rPr lang="en-GB" sz="2000" dirty="0" err="1" smtClean="0"/>
              <a:t>Alloway</a:t>
            </a:r>
            <a:r>
              <a:rPr lang="en-GB" sz="2000" dirty="0" smtClean="0"/>
              <a:t> B. J., </a:t>
            </a:r>
            <a:r>
              <a:rPr lang="en-GB" sz="2000" dirty="0" err="1" smtClean="0"/>
              <a:t>Aitken</a:t>
            </a:r>
            <a:r>
              <a:rPr lang="en-GB" sz="2000" dirty="0" smtClean="0"/>
              <a:t> M. N. – “</a:t>
            </a:r>
            <a:r>
              <a:rPr lang="en-GB" sz="2000" i="1" dirty="0" smtClean="0"/>
              <a:t>Plant availability of heavy metals in soils previously amended with heavy application of sewage sludge”</a:t>
            </a:r>
            <a:r>
              <a:rPr lang="en-GB" sz="2000" dirty="0" smtClean="0"/>
              <a:t>, J. </a:t>
            </a:r>
            <a:r>
              <a:rPr lang="en-GB" sz="2000" dirty="0" err="1" smtClean="0"/>
              <a:t>Sci</a:t>
            </a:r>
            <a:r>
              <a:rPr lang="en-GB" sz="2000" dirty="0" smtClean="0"/>
              <a:t> of Food and Agric., 1997, 73, p. 446-454.</a:t>
            </a:r>
            <a:r>
              <a:rPr lang="en-US" sz="2000" dirty="0" smtClean="0"/>
              <a:t> http://onlinelibrary.wiley.com/doi/10.1002/(SICI)1097-0010(199704)73:4%3C446::AID-JSFA749%3E3.0.CO;2-2/abstract</a:t>
            </a:r>
          </a:p>
          <a:p>
            <a:pPr>
              <a:buNone/>
            </a:pPr>
            <a:r>
              <a:rPr lang="sr-Latn-CS" sz="2000" dirty="0" smtClean="0"/>
              <a:t>9.   </a:t>
            </a:r>
            <a:r>
              <a:rPr lang="en-GB" sz="2000" dirty="0" err="1" smtClean="0"/>
              <a:t>Camobreco</a:t>
            </a:r>
            <a:r>
              <a:rPr lang="en-GB" sz="2000" dirty="0" smtClean="0"/>
              <a:t> V. J., Richards B. K., </a:t>
            </a:r>
            <a:r>
              <a:rPr lang="en-GB" sz="2000" dirty="0" err="1" smtClean="0"/>
              <a:t>Steenhuis</a:t>
            </a:r>
            <a:r>
              <a:rPr lang="en-GB" sz="2000" dirty="0" smtClean="0"/>
              <a:t> T. S., </a:t>
            </a:r>
            <a:r>
              <a:rPr lang="en-GB" sz="2000" dirty="0" err="1" smtClean="0"/>
              <a:t>Peverly</a:t>
            </a:r>
            <a:r>
              <a:rPr lang="en-GB" sz="2000" dirty="0" smtClean="0"/>
              <a:t> J. H., McBride M. B. “</a:t>
            </a:r>
            <a:r>
              <a:rPr lang="en-GB" sz="2000" i="1" dirty="0" smtClean="0"/>
              <a:t>Movement of heavy metal through undisturbed and homogenized soil columns”</a:t>
            </a:r>
            <a:r>
              <a:rPr lang="en-GB" sz="2000" dirty="0" smtClean="0"/>
              <a:t>, Soil Science, 1996, </a:t>
            </a:r>
            <a:r>
              <a:rPr lang="en-US" sz="2000" dirty="0" smtClean="0"/>
              <a:t>161:740-750</a:t>
            </a:r>
            <a:r>
              <a:rPr lang="en-GB" sz="2000" dirty="0" smtClean="0"/>
              <a:t>.</a:t>
            </a:r>
            <a:endParaRPr lang="sr-Latn-CS" sz="2000" dirty="0" smtClean="0"/>
          </a:p>
          <a:p>
            <a:pPr>
              <a:buNone/>
            </a:pPr>
            <a:r>
              <a:rPr lang="sr-Latn-CS" sz="2000" dirty="0" smtClean="0"/>
              <a:t>10. http://en.wikipedia.org/wiki/Hydrolysis</a:t>
            </a:r>
            <a:endParaRPr lang="en-US" sz="2000" dirty="0" smtClean="0"/>
          </a:p>
          <a:p>
            <a:pPr>
              <a:buNone/>
            </a:pPr>
            <a:r>
              <a:rPr lang="sr-Latn-CS" sz="2000" dirty="0" smtClean="0"/>
              <a:t>     </a:t>
            </a:r>
            <a:r>
              <a:rPr lang="en-US" sz="2000" dirty="0" smtClean="0"/>
              <a:t>http://www.lenntech.com/waterglossary.htm#ixzz1lcdQ6E4F</a:t>
            </a:r>
          </a:p>
          <a:p>
            <a:pPr>
              <a:buNone/>
            </a:pPr>
            <a:r>
              <a:rPr lang="sr-Latn-CS" sz="2000" dirty="0" smtClean="0"/>
              <a:t>     </a:t>
            </a:r>
            <a:r>
              <a:rPr lang="de-DE" sz="2000" dirty="0" smtClean="0"/>
              <a:t>https://www.novapublishers.com/catalog/product_info.php?products_id=2951</a:t>
            </a:r>
            <a:endParaRPr lang="sr-Latn-CS" sz="2000" dirty="0" smtClean="0"/>
          </a:p>
          <a:p>
            <a:pPr>
              <a:buNone/>
            </a:pPr>
            <a:r>
              <a:rPr lang="sr-Latn-CS" sz="2000" dirty="0" smtClean="0"/>
              <a:t>  http://ww2.chemistry.gatech.edu/~wilkinson/Class_notes/CHEM_3111_6170/Intoduction_to_transition_metal_complexes.pdf</a:t>
            </a:r>
          </a:p>
          <a:p>
            <a:pPr>
              <a:buNone/>
            </a:pPr>
            <a:endParaRPr lang="en-GB" sz="2000"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8934</TotalTime>
  <Words>4857</Words>
  <Application>Microsoft Office PowerPoint</Application>
  <PresentationFormat>On-screen Show (4:3)</PresentationFormat>
  <Paragraphs>516</Paragraphs>
  <Slides>78</Slides>
  <Notes>19</Notes>
  <HiddenSlides>0</HiddenSlides>
  <MMClips>3</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78</vt:i4>
      </vt:variant>
    </vt:vector>
  </HeadingPairs>
  <TitlesOfParts>
    <vt:vector size="80" baseType="lpstr">
      <vt:lpstr>Office Theme</vt:lpstr>
      <vt:lpstr>Drawing</vt:lpstr>
      <vt:lpstr>Chemical and biochemical changes   2(iii)</vt:lpstr>
      <vt:lpstr>Slide 2</vt:lpstr>
      <vt:lpstr>Slide 3</vt:lpstr>
      <vt:lpstr>Slide 4</vt:lpstr>
      <vt:lpstr>Slide 5</vt:lpstr>
      <vt:lpstr> Chemical and biochemical changes</vt:lpstr>
      <vt:lpstr>Slide 7</vt:lpstr>
      <vt:lpstr> Schematic representation of the flow of nitrogen through the environment. The importance of bacteria in the cycle is immediately recognized as being a key element in the cycle, providing different forms of nitrogen compounds assimillable by higher organisms. </vt:lpstr>
      <vt:lpstr>A schematic presentation of the Marine Nitrogen Cycle</vt:lpstr>
      <vt:lpstr>a. Hydrolysis</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Hydrologic cycle</vt:lpstr>
      <vt:lpstr>Slide 24</vt:lpstr>
      <vt:lpstr>b.Redox Reactions </vt:lpstr>
      <vt:lpstr>Slide 26</vt:lpstr>
      <vt:lpstr>Slide 27</vt:lpstr>
      <vt:lpstr>Slide 28</vt:lpstr>
      <vt:lpstr>Slide 29</vt:lpstr>
      <vt:lpstr>Slide 30</vt:lpstr>
      <vt:lpstr> The reference electrode </vt:lpstr>
      <vt:lpstr>Slide 32</vt:lpstr>
      <vt:lpstr>Slide 33</vt:lpstr>
      <vt:lpstr>Slide 34</vt:lpstr>
      <vt:lpstr>Slide 35</vt:lpstr>
      <vt:lpstr>Slide 36</vt:lpstr>
      <vt:lpstr>Relation between electrode potential  and free energy of reaction</vt:lpstr>
      <vt:lpstr>c.Photoinduced reactions</vt:lpstr>
      <vt:lpstr>Let  Be Light !</vt:lpstr>
      <vt:lpstr>Slide 40</vt:lpstr>
      <vt:lpstr>Slide 41</vt:lpstr>
      <vt:lpstr>Basics of Photochemistry</vt:lpstr>
      <vt:lpstr>Photophysical process</vt:lpstr>
      <vt:lpstr>Chromophores</vt:lpstr>
      <vt:lpstr>Chromophore</vt:lpstr>
      <vt:lpstr>Photophysical process</vt:lpstr>
      <vt:lpstr>Slide 47</vt:lpstr>
      <vt:lpstr>Slide 48</vt:lpstr>
      <vt:lpstr>Slide 49</vt:lpstr>
      <vt:lpstr>Slide 50</vt:lpstr>
      <vt:lpstr>Slide 51</vt:lpstr>
      <vt:lpstr>Slide 52</vt:lpstr>
      <vt:lpstr>Sensitization</vt:lpstr>
      <vt:lpstr>Photophysics → Photochemistry</vt:lpstr>
      <vt:lpstr>Slide 55</vt:lpstr>
      <vt:lpstr>Additional sensitization (singlet oxygen)</vt:lpstr>
      <vt:lpstr>Slide 57</vt:lpstr>
      <vt:lpstr>Slide 58</vt:lpstr>
      <vt:lpstr>Slide 59</vt:lpstr>
      <vt:lpstr>Slide 60</vt:lpstr>
      <vt:lpstr>d.Transition metal  complexes  </vt:lpstr>
      <vt:lpstr>Slide 62</vt:lpstr>
      <vt:lpstr>Slide 63</vt:lpstr>
      <vt:lpstr>Slide 64</vt:lpstr>
      <vt:lpstr>Slide 65</vt:lpstr>
      <vt:lpstr>Slide 66</vt:lpstr>
      <vt:lpstr>Slide 67</vt:lpstr>
      <vt:lpstr>Slide 68</vt:lpstr>
      <vt:lpstr>Slide 69</vt:lpstr>
      <vt:lpstr>Slide 70</vt:lpstr>
      <vt:lpstr>Slide 71</vt:lpstr>
      <vt:lpstr>Redox reactions mechanisms and examples on how to solve a problem</vt:lpstr>
      <vt:lpstr>Methodology</vt:lpstr>
      <vt:lpstr>Conclusion</vt:lpstr>
      <vt:lpstr>Slide 75</vt:lpstr>
      <vt:lpstr>References:</vt:lpstr>
      <vt:lpstr>Slide 77</vt:lpstr>
      <vt:lpstr>Slide 78</vt:lpstr>
    </vt:vector>
  </TitlesOfParts>
  <Company>Departma za hemiju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hemija</dc:creator>
  <cp:lastModifiedBy>Waterloo Nexus</cp:lastModifiedBy>
  <cp:revision>468</cp:revision>
  <dcterms:created xsi:type="dcterms:W3CDTF">2012-10-09T06:41:53Z</dcterms:created>
  <dcterms:modified xsi:type="dcterms:W3CDTF">2013-01-13T14:11:19Z</dcterms:modified>
</cp:coreProperties>
</file>