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302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2C4D2-D119-4843-8B50-C5CAB13A2C14}" type="datetimeFigureOut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BCF22-6D72-4245-9E74-D10A3C8286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6632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BA8AE-9B2F-49CF-B942-8C1B3998A2E0}" type="datetime1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3" descr="MCHEM Logo FINAL small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1101" y="230589"/>
            <a:ext cx="1984299" cy="1215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eu_flag_tempus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04800" y="311296"/>
            <a:ext cx="2711576" cy="10538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789F-D759-4BE5-8718-8911514D9440}" type="datetime1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64770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B903-7A20-4820-98A0-4E0D279C034E}" type="datetime1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799" y="4406900"/>
            <a:ext cx="74279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799" y="2906713"/>
            <a:ext cx="7427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CC5DA-D53B-4BC2-8225-528E3949B4B5}" type="datetime1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0"/>
            <a:ext cx="37338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37338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9284A-545A-4F8D-AC1F-E5F9E69C25BA}" type="datetime1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B854-EBE7-43D9-88E4-785E8003DA20}" type="datetime1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4D4C-DFEE-4C28-8248-81077A52EAE6}" type="datetime1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2E85-A941-4E91-A350-6B2913794D4C}" type="datetime1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4594-D074-4569-AFBA-E053A42023C4}" type="datetime1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8686-9A39-48AE-9D12-BE3884D6EF8C}" type="datetime1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9800" y="274638"/>
            <a:ext cx="6477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FDF88-865B-465B-B356-DEC480B05772}" type="datetime1">
              <a:rPr lang="en-US" smtClean="0"/>
              <a:pPr/>
              <a:t>12/12/2012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F83BC-6D4D-406E-B66A-3F0036CBC39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3" descr="MCHEM Logo FINAL small.jpg"/>
          <p:cNvPicPr>
            <a:picLocks noChangeAspect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315199" y="232577"/>
            <a:ext cx="1600201" cy="979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rclim.org/airAndEnvironment/AE_chp3.htm" TargetMode="External"/><Relationship Id="rId2" Type="http://schemas.openxmlformats.org/officeDocument/2006/relationships/hyperlink" Target="http://www.iaq.dk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ds.yahoo.com/_ylt=A0geu6OwnCFK.5sA_nFXNyoA;_ylu=X3oDMTEzOGgxdW85BHNlYwNzcgRwb3MDNgRjb2xvA2FjMgR2dGlkA0Y4NjFfMTIx/SIG=144ore530/EXP=1243803184/**http:/www.epa.gov/region4/airqualitytoolkit/10_Glossaries/US%20NPS%20-%20Air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vironment.gov.au/soe/2006/publications/commentaries/atmosphere/glossary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Environmental Impact of Light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hr-HR" b="1" dirty="0" smtClean="0"/>
              <a:t>Fundamental processes in soil, atmospheric and aquatic systems</a:t>
            </a:r>
          </a:p>
          <a:p>
            <a:r>
              <a:rPr lang="hr-HR" b="1" dirty="0" smtClean="0"/>
              <a:t> Chemical and biochemical changes</a:t>
            </a:r>
          </a:p>
          <a:p>
            <a:r>
              <a:rPr lang="hr-HR" b="1" dirty="0" smtClean="0"/>
              <a:t>2.iii.c  (2 hrs)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6934200" cy="1143000"/>
          </a:xfrm>
        </p:spPr>
        <p:txBody>
          <a:bodyPr/>
          <a:lstStyle/>
          <a:p>
            <a:r>
              <a:rPr lang="en-US" sz="4400" dirty="0" err="1"/>
              <a:t>Photophysical</a:t>
            </a:r>
            <a:r>
              <a:rPr lang="en-US" sz="4400" dirty="0"/>
              <a:t> process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Once molecule acquires light quantum, it has many ways to decay, involving the chemical change.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Simplified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approach tells that molecule can exist in ground state singlet or triplet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 same holds for excited state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09600" y="2286000"/>
          <a:ext cx="7743825" cy="2336800"/>
        </p:xfrm>
        <a:graphic>
          <a:graphicData uri="http://schemas.openxmlformats.org/presentationml/2006/ole">
            <p:oleObj spid="_x0000_s2050" name="Drawing" r:id="rId3" imgW="7734240" imgH="2333520" progId="Presentations.Drawing.1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81000" y="2057400"/>
          <a:ext cx="2247900" cy="3562350"/>
        </p:xfrm>
        <a:graphic>
          <a:graphicData uri="http://schemas.openxmlformats.org/presentationml/2006/ole">
            <p:oleObj spid="_x0000_s3074" name="Drawing" r:id="rId3" imgW="2247840" imgH="3562200" progId="Presentations.Drawing.1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657600" y="1828800"/>
          <a:ext cx="4857750" cy="4017963"/>
        </p:xfrm>
        <a:graphic>
          <a:graphicData uri="http://schemas.openxmlformats.org/presentationml/2006/ole">
            <p:oleObj spid="_x0000_s3075" name="Drawing" r:id="rId4" imgW="4734000" imgH="3914640" progId="Presentations.Drawing.1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649" y="1533524"/>
            <a:ext cx="7339276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Singlets and triplets are known as multiplicities of state.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Electronic transition among states of different multiplicities is not likely to happen (is ‘forbidden’),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But, as many other things, something forbidden still could happen.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3716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These ‘violations’ could be promoted by, so called, SENSITIZERS.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0" name="Object 7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52400" y="3352800"/>
          <a:ext cx="8839200" cy="2111375"/>
        </p:xfrm>
        <a:graphic>
          <a:graphicData uri="http://schemas.openxmlformats.org/presentationml/2006/ole">
            <p:oleObj spid="_x0000_s4098" name="Drawing" r:id="rId3" imgW="9163080" imgH="1962000" progId="Presentations.Drawing.13">
              <p:embed/>
            </p:oleObj>
          </a:graphicData>
        </a:graphic>
      </p:graphicFrame>
      <p:graphicFrame>
        <p:nvGraphicFramePr>
          <p:cNvPr id="11" name="Content Placeholder 1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838200" y="5638800"/>
          <a:ext cx="1468438" cy="315913"/>
        </p:xfrm>
        <a:graphic>
          <a:graphicData uri="http://schemas.openxmlformats.org/presentationml/2006/ole">
            <p:oleObj spid="_x0000_s4099" name="Drawing" r:id="rId4" imgW="1504800" imgH="324000" progId="Presentations.Drawing.13">
              <p:embed/>
            </p:oleObj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/>
        </p:nvGraphicFramePr>
        <p:xfrm>
          <a:off x="3810000" y="5638800"/>
          <a:ext cx="1838325" cy="314325"/>
        </p:xfrm>
        <a:graphic>
          <a:graphicData uri="http://schemas.openxmlformats.org/presentationml/2006/ole">
            <p:oleObj spid="_x0000_s4100" name="Drawing" r:id="rId5" imgW="1838160" imgH="314280" progId="Presentations.Drawing.13">
              <p:embed/>
            </p:oleObj>
          </a:graphicData>
        </a:graphic>
      </p:graphicFrame>
      <p:graphicFrame>
        <p:nvGraphicFramePr>
          <p:cNvPr id="13" name="Object 14"/>
          <p:cNvGraphicFramePr>
            <a:graphicFrameLocks noChangeAspect="1"/>
          </p:cNvGraphicFramePr>
          <p:nvPr/>
        </p:nvGraphicFramePr>
        <p:xfrm>
          <a:off x="6908800" y="5638800"/>
          <a:ext cx="2235200" cy="315913"/>
        </p:xfrm>
        <a:graphic>
          <a:graphicData uri="http://schemas.openxmlformats.org/presentationml/2006/ole">
            <p:oleObj spid="_x0000_s4101" name="Drawing" r:id="rId6" imgW="2228760" imgH="324000" progId="Presentations.Drawing.1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Sensitizers quickly, and in good yields populate excited triplet states.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Triplets live long enough to encounter other molecules.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ph sz="half" idx="4294967295"/>
          </p:nvPr>
        </p:nvGraphicFramePr>
        <p:xfrm>
          <a:off x="5543550" y="2081213"/>
          <a:ext cx="2247900" cy="3562350"/>
        </p:xfrm>
        <a:graphic>
          <a:graphicData uri="http://schemas.openxmlformats.org/presentationml/2006/ole">
            <p:oleObj spid="_x0000_s5122" name="Drawing" r:id="rId3" imgW="2247840" imgH="3562200" progId="Presentations.Drawing.1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6096000" cy="1058333"/>
          </a:xfrm>
        </p:spPr>
        <p:txBody>
          <a:bodyPr>
            <a:normAutofit/>
          </a:bodyPr>
          <a:lstStyle/>
          <a:p>
            <a:r>
              <a:rPr lang="en-US" sz="4400" dirty="0"/>
              <a:t>Sensitization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ph idx="1"/>
          </p:nvPr>
        </p:nvGraphicFramePr>
        <p:xfrm>
          <a:off x="1139825" y="2709863"/>
          <a:ext cx="6268467" cy="2243137"/>
        </p:xfrm>
        <a:graphic>
          <a:graphicData uri="http://schemas.openxmlformats.org/presentationml/2006/ole">
            <p:oleObj spid="_x0000_s6146" name="Drawing" r:id="rId3" imgW="7238880" imgH="2590920" progId="Presentations.Drawing.1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sz="4000"/>
              <a:t>Photophysics </a:t>
            </a:r>
            <a:r>
              <a:rPr lang="en-US" sz="4000">
                <a:cs typeface="Arial" charset="0"/>
              </a:rPr>
              <a:t>→ Photochemistry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1066800" y="1905000"/>
          <a:ext cx="1457325" cy="457200"/>
        </p:xfrm>
        <a:graphic>
          <a:graphicData uri="http://schemas.openxmlformats.org/presentationml/2006/ole">
            <p:oleObj spid="_x0000_s7170" name="Drawing" r:id="rId3" imgW="1457280" imgH="457200" progId="Presentations.Drawing.13">
              <p:embed/>
            </p:oleObj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304800" y="2640013"/>
          <a:ext cx="8305800" cy="1155700"/>
        </p:xfrm>
        <a:graphic>
          <a:graphicData uri="http://schemas.openxmlformats.org/presentationml/2006/ole">
            <p:oleObj spid="_x0000_s7171" name="Drawing" r:id="rId4" imgW="11020320" imgH="1533600" progId="Presentations.Drawing.13">
              <p:embed/>
            </p:oleObj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838200" y="4219575"/>
          <a:ext cx="7315200" cy="1670050"/>
        </p:xfrm>
        <a:graphic>
          <a:graphicData uri="http://schemas.openxmlformats.org/presentationml/2006/ole">
            <p:oleObj spid="_x0000_s7172" name="Drawing" r:id="rId5" imgW="9667800" imgH="2209680" progId="Presentations.Drawing.1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914400" y="1600200"/>
            <a:ext cx="7315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Primary chemical intermediates in photochemical metathesis are 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organic free radicals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Free radicals are highly reactive.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Radicals react with almost everything!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400"/>
              <a:t>‘Dark’ Reactions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Most organic compounds react very slowly, even with oxygen, at normal temperature.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As a rule, they can be considered generally nonreactive.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BUT !...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239000" cy="1447800"/>
          </a:xfrm>
        </p:spPr>
        <p:txBody>
          <a:bodyPr>
            <a:normAutofit/>
          </a:bodyPr>
          <a:lstStyle/>
          <a:p>
            <a:r>
              <a:rPr lang="en-US" sz="4000" dirty="0"/>
              <a:t>Additional </a:t>
            </a:r>
            <a:r>
              <a:rPr lang="en-US" sz="4000" dirty="0" smtClean="0"/>
              <a:t>sensitization</a:t>
            </a:r>
            <a:r>
              <a:rPr lang="hr-HR" sz="4000" dirty="0" smtClean="0"/>
              <a:t/>
            </a:r>
            <a:br>
              <a:rPr lang="hr-HR" sz="4000" dirty="0" smtClean="0"/>
            </a:br>
            <a:r>
              <a:rPr lang="hr-HR" sz="4000" dirty="0" smtClean="0"/>
              <a:t>(singlet oxygen)</a:t>
            </a:r>
            <a:endParaRPr lang="en-US" sz="4000" dirty="0"/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ph idx="1"/>
          </p:nvPr>
        </p:nvGraphicFramePr>
        <p:xfrm>
          <a:off x="1143000" y="2590800"/>
          <a:ext cx="7556500" cy="2286000"/>
        </p:xfrm>
        <a:graphic>
          <a:graphicData uri="http://schemas.openxmlformats.org/presentationml/2006/ole">
            <p:oleObj spid="_x0000_s8194" name="Drawing" r:id="rId3" imgW="10363320" imgH="2590920" progId="Presentations.Drawing.1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934200" cy="1143000"/>
          </a:xfrm>
        </p:spPr>
        <p:txBody>
          <a:bodyPr/>
          <a:lstStyle/>
          <a:p>
            <a:r>
              <a:rPr lang="en-US" sz="4000" dirty="0"/>
              <a:t>Coatings &amp; Erosion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VOC-s exposed to light can be promoted to more reactive compounds.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Oxygen-containing derivatives can be aggressive to</a:t>
            </a:r>
            <a:r>
              <a:rPr kumimoji="0" lang="hr-H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living organisms and to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art</a:t>
            </a:r>
            <a:r>
              <a:rPr kumimoji="0" lang="hr-H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facts.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Reactive intermediates may lead to polymers forming sticky coating.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858000" cy="1143000"/>
          </a:xfrm>
        </p:spPr>
        <p:txBody>
          <a:bodyPr>
            <a:normAutofit/>
          </a:bodyPr>
          <a:lstStyle/>
          <a:p>
            <a:r>
              <a:rPr lang="en-US" sz="4400" dirty="0"/>
              <a:t>Everything matters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981200"/>
            <a:ext cx="8229600" cy="4160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Ozone is not emitted directly from industrial sources and vehicles.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It is formed in troposphere as a result of reactions involving oxides of nitrogen and volatile organic compounds.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pic>
        <p:nvPicPr>
          <p:cNvPr id="9" name="Picture 4" descr="ozone-form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9144000" cy="4968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7239000" cy="1143000"/>
          </a:xfrm>
        </p:spPr>
        <p:txBody>
          <a:bodyPr>
            <a:normAutofit/>
          </a:bodyPr>
          <a:lstStyle/>
          <a:p>
            <a:r>
              <a:rPr lang="en-US" sz="4400" dirty="0"/>
              <a:t>What pollution we can control?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2438400"/>
            <a:ext cx="8229600" cy="368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Industry,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Traffic,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Agriculture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and (….. leisure)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858000" cy="1143000"/>
          </a:xfrm>
        </p:spPr>
        <p:txBody>
          <a:bodyPr/>
          <a:lstStyle/>
          <a:p>
            <a:r>
              <a:rPr lang="en-US" sz="4400" dirty="0"/>
              <a:t>Internet Resources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hlinkClick r:id="rId2"/>
              </a:rPr>
              <a:t>http://www.iaq.dk/index.html</a:t>
            </a: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hlinkClick r:id="rId3"/>
              </a:rPr>
              <a:t>http://www.airclim.org/airAndEnvironment/AE_chp3.htm</a:t>
            </a: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hlinkClick r:id="rId4"/>
              </a:rPr>
              <a:t>http://www.epa.gov/region4/airqualitytoolkit/10_Glossaries/US NPS - Air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Quality Glossary.pdf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http://www.heritage.xtd.pl/pdf/full_czop.pdf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http://www.epa.gov/iaq/voc.html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828800"/>
            <a:ext cx="8229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hlinkClick r:id="rId2"/>
              </a:rPr>
              <a:t>http://www.environment.gov.au/soe/2006/publications/commentaries/atmosphere/glossary.html</a:t>
            </a: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http://www.airimpacts.org/documents/local/aqbook.pdf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0838"/>
            <a:ext cx="8229600" cy="1143000"/>
          </a:xfrm>
        </p:spPr>
        <p:txBody>
          <a:bodyPr/>
          <a:lstStyle/>
          <a:p>
            <a:r>
              <a:rPr lang="en-US" sz="4400" dirty="0" smtClean="0"/>
              <a:t>Let  </a:t>
            </a:r>
            <a:r>
              <a:rPr lang="en-US" sz="4400" dirty="0"/>
              <a:t>Be Light !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676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Visible and ultraviolet radiation can promote the reactivity of almost all compounds.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Recall a well known fact that items exposed (northern hemisphere) on southern side of buildings decay more quickly than those on northern side.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pic>
        <p:nvPicPr>
          <p:cNvPr id="9" name="Picture 4" descr="izlozba “ZAPIS U KAMENU HVARA“ - 1987"/>
          <p:cNvPicPr>
            <a:picLocks noChangeAspect="1" noChangeArrowheads="1"/>
          </p:cNvPicPr>
          <p:nvPr/>
        </p:nvPicPr>
        <p:blipFill>
          <a:blip r:embed="rId2" cstate="print"/>
          <a:srcRect t="15748" b="15748"/>
          <a:stretch>
            <a:fillRect/>
          </a:stretch>
        </p:blipFill>
        <p:spPr bwMode="auto">
          <a:xfrm>
            <a:off x="304800" y="990600"/>
            <a:ext cx="6130925" cy="53243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553200" y="1600200"/>
            <a:ext cx="2438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/>
              <a:t>On the side facing south, the wooden </a:t>
            </a:r>
            <a:r>
              <a:rPr lang="hr-HR" sz="2400" dirty="0" smtClean="0"/>
              <a:t>(and metal) items </a:t>
            </a:r>
            <a:r>
              <a:rPr lang="hr-HR" sz="2400" dirty="0" smtClean="0"/>
              <a:t>decay faster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143000"/>
            <a:ext cx="3021933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063808"/>
            <a:ext cx="3021933" cy="4409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762000" y="685800"/>
            <a:ext cx="23031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/>
              <a:t> Museum item</a:t>
            </a:r>
            <a:endParaRPr lang="hr-HR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5791200"/>
            <a:ext cx="3202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/>
              <a:t>Side exposed to light</a:t>
            </a:r>
            <a:endParaRPr lang="hr-HR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4724400" y="5791200"/>
            <a:ext cx="37935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/>
              <a:t>Side </a:t>
            </a:r>
            <a:r>
              <a:rPr lang="hr-HR" sz="2800" b="1" dirty="0" smtClean="0"/>
              <a:t>not</a:t>
            </a:r>
            <a:r>
              <a:rPr lang="hr-HR" sz="2800" dirty="0" smtClean="0"/>
              <a:t> exposed to light</a:t>
            </a:r>
            <a:endParaRPr lang="hr-H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229600" cy="1143000"/>
          </a:xfrm>
        </p:spPr>
        <p:txBody>
          <a:bodyPr/>
          <a:lstStyle/>
          <a:p>
            <a:r>
              <a:rPr lang="en-US" sz="4400" dirty="0"/>
              <a:t>Basics </a:t>
            </a:r>
            <a:r>
              <a:rPr lang="hr-HR" sz="4400" dirty="0" smtClean="0"/>
              <a:t>o</a:t>
            </a:r>
            <a:r>
              <a:rPr lang="en-US" sz="4400" dirty="0" smtClean="0"/>
              <a:t>f </a:t>
            </a:r>
            <a:r>
              <a:rPr lang="en-US" sz="4400" dirty="0"/>
              <a:t>Photochemistry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990600" y="2895600"/>
            <a:ext cx="7315200" cy="292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Primary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photophysical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process.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Subsequent chemical change(s)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08038"/>
            <a:ext cx="8229600" cy="1143000"/>
          </a:xfrm>
        </p:spPr>
        <p:txBody>
          <a:bodyPr/>
          <a:lstStyle/>
          <a:p>
            <a:r>
              <a:rPr lang="en-US" sz="4400"/>
              <a:t>Photophysical process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533400" y="2133600"/>
            <a:ext cx="8229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Actually, it means absorption of light quanta.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It promotes molecule from ground- to excited state (energy rich one).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But, to catch the light quanta, molecule has to have a CHROMOPHORE ! 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sz="4400"/>
              <a:t>Chromophores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8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Chromophores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are structural details in molecule(s) that enable high(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probability of light absorption.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Normally, it comprises double bonds in molecule,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i.e.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t>π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t>-electrons: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83BC-6D4D-406E-B66A-3F0036CBC39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5867400" cy="365125"/>
          </a:xfrm>
        </p:spPr>
        <p:txBody>
          <a:bodyPr/>
          <a:lstStyle/>
          <a:p>
            <a:r>
              <a:rPr lang="en-US" dirty="0" smtClean="0"/>
              <a:t>Environmental processes / Chemical and biochemical changes / Impact of light</a:t>
            </a:r>
            <a:endParaRPr lang="en-US" dirty="0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sr-Latn-CS" sz="3600" dirty="0" smtClean="0"/>
              <a:t>Chromophore</a:t>
            </a:r>
            <a:endParaRPr lang="sr-Latn-CS" sz="3600" dirty="0"/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>
          <a:xfrm>
            <a:off x="457200" y="1477962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Double bond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Aromatic ring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Far more efficient are polarized double bonds.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1" name="Picture 7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867400" y="2514600"/>
            <a:ext cx="1179513" cy="966788"/>
          </a:xfrm>
          <a:prstGeom prst="rect">
            <a:avLst/>
          </a:prstGeom>
          <a:noFill/>
          <a:ln/>
        </p:spPr>
      </p:pic>
      <p:graphicFrame>
        <p:nvGraphicFramePr>
          <p:cNvPr id="12" name="Object 8"/>
          <p:cNvGraphicFramePr>
            <a:graphicFrameLocks noChangeAspect="1"/>
          </p:cNvGraphicFramePr>
          <p:nvPr>
            <p:ph sz="quarter" idx="4294967295"/>
          </p:nvPr>
        </p:nvGraphicFramePr>
        <p:xfrm>
          <a:off x="5808663" y="4252913"/>
          <a:ext cx="1735137" cy="544512"/>
        </p:xfrm>
        <a:graphic>
          <a:graphicData uri="http://schemas.openxmlformats.org/presentationml/2006/ole">
            <p:oleObj spid="_x0000_s1026" name="Drawing" r:id="rId4" imgW="1457280" imgH="457200" progId="Presentations.Drawing.13">
              <p:embed/>
            </p:oleObj>
          </a:graphicData>
        </a:graphic>
      </p:graphicFrame>
      <p:graphicFrame>
        <p:nvGraphicFramePr>
          <p:cNvPr id="13" name="Object 11"/>
          <p:cNvGraphicFramePr>
            <a:graphicFrameLocks noChangeAspect="1"/>
          </p:cNvGraphicFramePr>
          <p:nvPr/>
        </p:nvGraphicFramePr>
        <p:xfrm>
          <a:off x="5791200" y="4953000"/>
          <a:ext cx="1752600" cy="549275"/>
        </p:xfrm>
        <a:graphic>
          <a:graphicData uri="http://schemas.openxmlformats.org/presentationml/2006/ole">
            <p:oleObj spid="_x0000_s1027" name="Drawing" r:id="rId5" imgW="1457280" imgH="457200" progId="Presentations.Drawing.13">
              <p:embed/>
            </p:oleObj>
          </a:graphicData>
        </a:graphic>
      </p:graphicFrame>
      <p:graphicFrame>
        <p:nvGraphicFramePr>
          <p:cNvPr id="14" name="Object 12"/>
          <p:cNvGraphicFramePr>
            <a:graphicFrameLocks noChangeAspect="1"/>
          </p:cNvGraphicFramePr>
          <p:nvPr/>
        </p:nvGraphicFramePr>
        <p:xfrm>
          <a:off x="5943600" y="1676400"/>
          <a:ext cx="1676400" cy="525463"/>
        </p:xfrm>
        <a:graphic>
          <a:graphicData uri="http://schemas.openxmlformats.org/presentationml/2006/ole">
            <p:oleObj spid="_x0000_s1028" name="Drawing" r:id="rId6" imgW="1457280" imgH="457200" progId="Presentations.Drawing.1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10113</TotalTime>
  <Words>778</Words>
  <Application>Microsoft Office PowerPoint</Application>
  <PresentationFormat>On-screen Show (4:3)</PresentationFormat>
  <Paragraphs>125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Office Theme</vt:lpstr>
      <vt:lpstr>Drawing</vt:lpstr>
      <vt:lpstr>Presentations X3 Drawing</vt:lpstr>
      <vt:lpstr>Environmental Impact of Light</vt:lpstr>
      <vt:lpstr>‘Dark’ Reactions</vt:lpstr>
      <vt:lpstr>Let  Be Light !</vt:lpstr>
      <vt:lpstr>Slide 4</vt:lpstr>
      <vt:lpstr>Slide 5</vt:lpstr>
      <vt:lpstr>Basics of Photochemistry</vt:lpstr>
      <vt:lpstr>Photophysical process</vt:lpstr>
      <vt:lpstr>Chromophores</vt:lpstr>
      <vt:lpstr>Chromophore</vt:lpstr>
      <vt:lpstr>Photophysical process</vt:lpstr>
      <vt:lpstr>Slide 11</vt:lpstr>
      <vt:lpstr>Slide 12</vt:lpstr>
      <vt:lpstr>Slide 13</vt:lpstr>
      <vt:lpstr>Slide 14</vt:lpstr>
      <vt:lpstr>Slide 15</vt:lpstr>
      <vt:lpstr>Slide 16</vt:lpstr>
      <vt:lpstr>Sensitization</vt:lpstr>
      <vt:lpstr>Photophysics → Photochemistry</vt:lpstr>
      <vt:lpstr>Slide 19</vt:lpstr>
      <vt:lpstr>Additional sensitization (singlet oxygen)</vt:lpstr>
      <vt:lpstr>Coatings &amp; Erosion</vt:lpstr>
      <vt:lpstr>Everything matters</vt:lpstr>
      <vt:lpstr>Slide 23</vt:lpstr>
      <vt:lpstr>What pollution we can control?</vt:lpstr>
      <vt:lpstr>Internet Resources</vt:lpstr>
      <vt:lpstr>Slide 26</vt:lpstr>
    </vt:vector>
  </TitlesOfParts>
  <Company>Departma za hemiju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hemija</dc:creator>
  <cp:lastModifiedBy>Waterloo Nexus</cp:lastModifiedBy>
  <cp:revision>455</cp:revision>
  <dcterms:created xsi:type="dcterms:W3CDTF">2012-10-09T06:41:53Z</dcterms:created>
  <dcterms:modified xsi:type="dcterms:W3CDTF">2012-12-12T22:39:48Z</dcterms:modified>
</cp:coreProperties>
</file>