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22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2" r:id="rId18"/>
    <p:sldId id="343" r:id="rId19"/>
    <p:sldId id="34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11" Type="http://schemas.openxmlformats.org/officeDocument/2006/relationships/image" Target="../media/image61.wmf"/><Relationship Id="rId5" Type="http://schemas.openxmlformats.org/officeDocument/2006/relationships/image" Target="../media/image55.wmf"/><Relationship Id="rId10" Type="http://schemas.openxmlformats.org/officeDocument/2006/relationships/image" Target="../media/image60.wmf"/><Relationship Id="rId4" Type="http://schemas.openxmlformats.org/officeDocument/2006/relationships/image" Target="../media/image54.wmf"/><Relationship Id="rId9" Type="http://schemas.openxmlformats.org/officeDocument/2006/relationships/image" Target="../media/image59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image" Target="../media/image64.wmf"/><Relationship Id="rId7" Type="http://schemas.openxmlformats.org/officeDocument/2006/relationships/image" Target="../media/image68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10" Type="http://schemas.openxmlformats.org/officeDocument/2006/relationships/image" Target="../media/image71.wmf"/><Relationship Id="rId4" Type="http://schemas.openxmlformats.org/officeDocument/2006/relationships/image" Target="../media/image65.wmf"/><Relationship Id="rId9" Type="http://schemas.openxmlformats.org/officeDocument/2006/relationships/image" Target="../media/image70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3" Type="http://schemas.openxmlformats.org/officeDocument/2006/relationships/image" Target="../media/image74.wmf"/><Relationship Id="rId7" Type="http://schemas.openxmlformats.org/officeDocument/2006/relationships/image" Target="../media/image78.wmf"/><Relationship Id="rId12" Type="http://schemas.openxmlformats.org/officeDocument/2006/relationships/image" Target="../media/image83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6" Type="http://schemas.openxmlformats.org/officeDocument/2006/relationships/image" Target="../media/image77.wmf"/><Relationship Id="rId11" Type="http://schemas.openxmlformats.org/officeDocument/2006/relationships/image" Target="../media/image82.wmf"/><Relationship Id="rId5" Type="http://schemas.openxmlformats.org/officeDocument/2006/relationships/image" Target="../media/image76.wmf"/><Relationship Id="rId10" Type="http://schemas.openxmlformats.org/officeDocument/2006/relationships/image" Target="../media/image81.wmf"/><Relationship Id="rId4" Type="http://schemas.openxmlformats.org/officeDocument/2006/relationships/image" Target="../media/image75.wmf"/><Relationship Id="rId9" Type="http://schemas.openxmlformats.org/officeDocument/2006/relationships/image" Target="../media/image8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2C4D2-D119-4843-8B50-C5CAB13A2C14}" type="datetimeFigureOut">
              <a:rPr lang="en-US" smtClean="0"/>
              <a:pPr/>
              <a:t>2/8/2013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BCF22-6D72-4245-9E74-D10A3C8286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632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ED578F5-3C8F-4C85-B3FA-1629DF12752B}" type="slidenum">
              <a:rPr lang="de-DE" smtClean="0"/>
              <a:pPr eaLnBrk="1" hangingPunct="1"/>
              <a:t>5</a:t>
            </a:fld>
            <a:endParaRPr lang="de-DE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2" rIns="91422" bIns="45712" anchor="ctr"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3" descr="MCHEM Logo FINAL 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1101" y="230589"/>
            <a:ext cx="1984299" cy="121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eu_flag_tempu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04800" y="311296"/>
            <a:ext cx="2711576" cy="10538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4770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383126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379010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47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Environmental Processes /2 (iii) e / Biochemical transformations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3" descr="MCHEM Logo FINAL small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15199" y="232577"/>
            <a:ext cx="1600201" cy="979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2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5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10" Type="http://schemas.openxmlformats.org/officeDocument/2006/relationships/oleObject" Target="../embeddings/oleObject44.bin"/><Relationship Id="rId4" Type="http://schemas.openxmlformats.org/officeDocument/2006/relationships/oleObject" Target="../embeddings/oleObject38.bin"/><Relationship Id="rId9" Type="http://schemas.openxmlformats.org/officeDocument/2006/relationships/oleObject" Target="../embeddings/oleObject4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Relationship Id="rId9" Type="http://schemas.openxmlformats.org/officeDocument/2006/relationships/oleObject" Target="../embeddings/oleObject51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13" Type="http://schemas.openxmlformats.org/officeDocument/2006/relationships/oleObject" Target="../embeddings/oleObject68.bin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2.bin"/><Relationship Id="rId12" Type="http://schemas.openxmlformats.org/officeDocument/2006/relationships/oleObject" Target="../embeddings/oleObject6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1.bin"/><Relationship Id="rId11" Type="http://schemas.openxmlformats.org/officeDocument/2006/relationships/oleObject" Target="../embeddings/oleObject66.bin"/><Relationship Id="rId5" Type="http://schemas.openxmlformats.org/officeDocument/2006/relationships/oleObject" Target="../embeddings/oleObject60.bin"/><Relationship Id="rId10" Type="http://schemas.openxmlformats.org/officeDocument/2006/relationships/oleObject" Target="../embeddings/oleObject65.bin"/><Relationship Id="rId4" Type="http://schemas.openxmlformats.org/officeDocument/2006/relationships/oleObject" Target="../embeddings/oleObject59.bin"/><Relationship Id="rId9" Type="http://schemas.openxmlformats.org/officeDocument/2006/relationships/oleObject" Target="../embeddings/oleObject64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3.bin"/><Relationship Id="rId12" Type="http://schemas.openxmlformats.org/officeDocument/2006/relationships/oleObject" Target="../embeddings/oleObject7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72.bin"/><Relationship Id="rId11" Type="http://schemas.openxmlformats.org/officeDocument/2006/relationships/oleObject" Target="../embeddings/oleObject77.bin"/><Relationship Id="rId5" Type="http://schemas.openxmlformats.org/officeDocument/2006/relationships/oleObject" Target="../embeddings/oleObject71.bin"/><Relationship Id="rId10" Type="http://schemas.openxmlformats.org/officeDocument/2006/relationships/oleObject" Target="../embeddings/oleObject76.bin"/><Relationship Id="rId4" Type="http://schemas.openxmlformats.org/officeDocument/2006/relationships/oleObject" Target="../embeddings/oleObject70.bin"/><Relationship Id="rId9" Type="http://schemas.openxmlformats.org/officeDocument/2006/relationships/oleObject" Target="../embeddings/oleObject7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oleObject" Target="../embeddings/oleObject89.bin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3.bin"/><Relationship Id="rId12" Type="http://schemas.openxmlformats.org/officeDocument/2006/relationships/oleObject" Target="../embeddings/oleObject8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82.bin"/><Relationship Id="rId11" Type="http://schemas.openxmlformats.org/officeDocument/2006/relationships/oleObject" Target="../embeddings/oleObject87.bin"/><Relationship Id="rId5" Type="http://schemas.openxmlformats.org/officeDocument/2006/relationships/oleObject" Target="../embeddings/oleObject81.bin"/><Relationship Id="rId10" Type="http://schemas.openxmlformats.org/officeDocument/2006/relationships/oleObject" Target="../embeddings/oleObject86.bin"/><Relationship Id="rId4" Type="http://schemas.openxmlformats.org/officeDocument/2006/relationships/oleObject" Target="../embeddings/oleObject80.bin"/><Relationship Id="rId9" Type="http://schemas.openxmlformats.org/officeDocument/2006/relationships/oleObject" Target="../embeddings/oleObject85.bin"/><Relationship Id="rId14" Type="http://schemas.openxmlformats.org/officeDocument/2006/relationships/oleObject" Target="../embeddings/oleObject90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09600" y="2057400"/>
            <a:ext cx="7772400" cy="1676399"/>
          </a:xfrm>
        </p:spPr>
        <p:txBody>
          <a:bodyPr>
            <a:noAutofit/>
          </a:bodyPr>
          <a:lstStyle/>
          <a:p>
            <a:pPr lvl="0"/>
            <a:r>
              <a:rPr lang="en-US" sz="3200" b="1" dirty="0" smtClean="0">
                <a:solidFill>
                  <a:schemeClr val="tx2"/>
                </a:solidFill>
              </a:rPr>
              <a:t>Environmental Processes</a:t>
            </a:r>
            <a:r>
              <a:rPr lang="en-US" sz="3200" b="1" dirty="0">
                <a:solidFill>
                  <a:schemeClr val="tx2"/>
                </a:solidFill>
              </a:rPr>
              <a:t/>
            </a:r>
            <a:br>
              <a:rPr lang="en-US" sz="3200" b="1" dirty="0">
                <a:solidFill>
                  <a:schemeClr val="tx2"/>
                </a:solidFill>
              </a:rPr>
            </a:br>
            <a:r>
              <a:rPr lang="en-US" sz="3200" b="1" dirty="0" smtClean="0">
                <a:solidFill>
                  <a:schemeClr val="tx2"/>
                </a:solidFill>
              </a:rPr>
              <a:t>Part 2: </a:t>
            </a:r>
            <a:r>
              <a:rPr lang="en-US" sz="2400" b="1" dirty="0" smtClean="0">
                <a:solidFill>
                  <a:schemeClr val="tx2"/>
                </a:solidFill>
              </a:rPr>
              <a:t>Fundamental processes in soil, atmospheric and aquatic systems</a:t>
            </a: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114799"/>
            <a:ext cx="6400800" cy="1752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2"/>
                </a:solidFill>
              </a:rPr>
              <a:t>2.3.5 Biochemical Transformations</a:t>
            </a:r>
            <a:endParaRPr lang="en-US" sz="4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>
                <a:solidFill>
                  <a:schemeClr val="accent2"/>
                </a:solidFill>
              </a:rPr>
              <a:t>Aims</a:t>
            </a:r>
            <a:r>
              <a:rPr lang="de-DE" dirty="0" smtClean="0">
                <a:solidFill>
                  <a:schemeClr val="accent2"/>
                </a:solidFill>
              </a:rPr>
              <a:t> </a:t>
            </a:r>
            <a:r>
              <a:rPr lang="de-DE" dirty="0" err="1" smtClean="0">
                <a:solidFill>
                  <a:schemeClr val="accent2"/>
                </a:solidFill>
              </a:rPr>
              <a:t>and</a:t>
            </a:r>
            <a:r>
              <a:rPr lang="de-DE" dirty="0" smtClean="0">
                <a:solidFill>
                  <a:schemeClr val="accent2"/>
                </a:solidFill>
              </a:rPr>
              <a:t> </a:t>
            </a:r>
            <a:r>
              <a:rPr lang="de-DE" dirty="0" err="1" smtClean="0">
                <a:solidFill>
                  <a:schemeClr val="accent2"/>
                </a:solidFill>
              </a:rPr>
              <a:t>outcomes</a:t>
            </a:r>
            <a:endParaRPr lang="en-GB" dirty="0" smtClean="0">
              <a:solidFill>
                <a:schemeClr val="accent2"/>
              </a:solidFill>
            </a:endParaRPr>
          </a:p>
        </p:txBody>
      </p:sp>
      <p:sp>
        <p:nvSpPr>
          <p:cNvPr id="69635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to </a:t>
            </a:r>
            <a:r>
              <a:rPr lang="en-GB" sz="2800" dirty="0"/>
              <a:t>provide overview of main concepts and terminology in </a:t>
            </a:r>
            <a:r>
              <a:rPr lang="en-GB" sz="2800" dirty="0" smtClean="0"/>
              <a:t>biotic transformations.</a:t>
            </a:r>
            <a:endParaRPr lang="de-DE" sz="2800" dirty="0"/>
          </a:p>
          <a:p>
            <a:r>
              <a:rPr lang="en-GB" sz="2800" dirty="0" smtClean="0"/>
              <a:t>to </a:t>
            </a:r>
            <a:r>
              <a:rPr lang="en-GB" sz="2800" dirty="0"/>
              <a:t>discuss possible </a:t>
            </a:r>
            <a:r>
              <a:rPr lang="en-GB" sz="2800" dirty="0" smtClean="0"/>
              <a:t>transformations under aerobic and anaerobic conditions.</a:t>
            </a:r>
            <a:endParaRPr lang="en-GB" sz="2800" dirty="0"/>
          </a:p>
          <a:p>
            <a:pPr eaLnBrk="1" hangingPunct="1">
              <a:lnSpc>
                <a:spcPct val="90000"/>
              </a:lnSpc>
            </a:pPr>
            <a:endParaRPr lang="en-GB" sz="2800" dirty="0" smtClean="0"/>
          </a:p>
          <a:p>
            <a:r>
              <a:rPr lang="en-GB" sz="2800" dirty="0"/>
              <a:t>students will be able to </a:t>
            </a:r>
            <a:r>
              <a:rPr lang="en-GB" sz="2800" dirty="0" smtClean="0"/>
              <a:t>identify principal biotic transformations of main pollutants.  </a:t>
            </a:r>
            <a:endParaRPr lang="de-DE" sz="2800" dirty="0"/>
          </a:p>
          <a:p>
            <a:r>
              <a:rPr lang="en-GB" sz="2800" dirty="0" smtClean="0"/>
              <a:t>students </a:t>
            </a:r>
            <a:r>
              <a:rPr lang="en-GB" sz="2800" dirty="0"/>
              <a:t>will be able to </a:t>
            </a:r>
            <a:r>
              <a:rPr lang="en-GB" sz="2800" dirty="0" smtClean="0"/>
              <a:t>discuss </a:t>
            </a:r>
            <a:r>
              <a:rPr lang="en-GB" sz="2800" dirty="0"/>
              <a:t>about fundamentals of biotic and abiotic </a:t>
            </a:r>
            <a:r>
              <a:rPr lang="en-GB" sz="2800" dirty="0" smtClean="0"/>
              <a:t>transformations</a:t>
            </a:r>
            <a:endParaRPr lang="de-DE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dirty="0" smtClean="0"/>
              <a:t>Environmental Processes /2 (iii) e / Biochemical transformations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7952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0"/>
          <p:cNvSpPr txBox="1">
            <a:spLocks noChangeArrowheads="1"/>
          </p:cNvSpPr>
          <p:nvPr/>
        </p:nvSpPr>
        <p:spPr bwMode="auto">
          <a:xfrm>
            <a:off x="3810000" y="6308725"/>
            <a:ext cx="55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dirty="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en-US" sz="1400" baseline="30000" dirty="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3+</a:t>
            </a:r>
            <a:endParaRPr lang="en-US" sz="1400" baseline="30000" dirty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39939" name="Group 44"/>
          <p:cNvGrpSpPr>
            <a:grpSpLocks/>
          </p:cNvGrpSpPr>
          <p:nvPr/>
        </p:nvGrpSpPr>
        <p:grpSpPr bwMode="auto">
          <a:xfrm>
            <a:off x="101600" y="600075"/>
            <a:ext cx="9026526" cy="5975350"/>
            <a:chOff x="64" y="346"/>
            <a:chExt cx="5686" cy="3764"/>
          </a:xfrm>
        </p:grpSpPr>
        <p:sp>
          <p:nvSpPr>
            <p:cNvPr id="39941" name="Line 2"/>
            <p:cNvSpPr>
              <a:spLocks noChangeShapeType="1"/>
            </p:cNvSpPr>
            <p:nvPr/>
          </p:nvSpPr>
          <p:spPr bwMode="auto">
            <a:xfrm>
              <a:off x="1583" y="709"/>
              <a:ext cx="0" cy="32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aphicFrame>
          <p:nvGraphicFramePr>
            <p:cNvPr id="39942" name="Object 3"/>
            <p:cNvGraphicFramePr>
              <a:graphicFrameLocks noChangeAspect="1"/>
            </p:cNvGraphicFramePr>
            <p:nvPr/>
          </p:nvGraphicFramePr>
          <p:xfrm>
            <a:off x="2029" y="2477"/>
            <a:ext cx="325" cy="272"/>
          </p:xfrm>
          <a:graphic>
            <a:graphicData uri="http://schemas.openxmlformats.org/presentationml/2006/ole">
              <p:oleObj spid="_x0000_s1159" name="CorelDRAW" r:id="rId3" imgW="900000" imgH="1018080" progId="">
                <p:embed/>
              </p:oleObj>
            </a:graphicData>
          </a:graphic>
        </p:graphicFrame>
        <p:sp>
          <p:nvSpPr>
            <p:cNvPr id="39943" name="Line 4"/>
            <p:cNvSpPr>
              <a:spLocks noChangeShapeType="1"/>
            </p:cNvSpPr>
            <p:nvPr/>
          </p:nvSpPr>
          <p:spPr bwMode="auto">
            <a:xfrm flipH="1">
              <a:off x="1583" y="2613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aphicFrame>
          <p:nvGraphicFramePr>
            <p:cNvPr id="39944" name="Object 5"/>
            <p:cNvGraphicFramePr>
              <a:graphicFrameLocks noChangeAspect="1"/>
            </p:cNvGraphicFramePr>
            <p:nvPr/>
          </p:nvGraphicFramePr>
          <p:xfrm>
            <a:off x="2029" y="1569"/>
            <a:ext cx="325" cy="273"/>
          </p:xfrm>
          <a:graphic>
            <a:graphicData uri="http://schemas.openxmlformats.org/presentationml/2006/ole">
              <p:oleObj spid="_x0000_s1160" name="CorelDRAW" r:id="rId4" imgW="900000" imgH="1018080" progId="">
                <p:embed/>
              </p:oleObj>
            </a:graphicData>
          </a:graphic>
        </p:graphicFrame>
        <p:sp>
          <p:nvSpPr>
            <p:cNvPr id="39945" name="Line 6"/>
            <p:cNvSpPr>
              <a:spLocks noChangeShapeType="1"/>
            </p:cNvSpPr>
            <p:nvPr/>
          </p:nvSpPr>
          <p:spPr bwMode="auto">
            <a:xfrm flipH="1">
              <a:off x="1583" y="1705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aphicFrame>
          <p:nvGraphicFramePr>
            <p:cNvPr id="39946" name="Object 7"/>
            <p:cNvGraphicFramePr>
              <a:graphicFrameLocks noChangeAspect="1"/>
            </p:cNvGraphicFramePr>
            <p:nvPr/>
          </p:nvGraphicFramePr>
          <p:xfrm>
            <a:off x="2029" y="2023"/>
            <a:ext cx="325" cy="272"/>
          </p:xfrm>
          <a:graphic>
            <a:graphicData uri="http://schemas.openxmlformats.org/presentationml/2006/ole">
              <p:oleObj spid="_x0000_s1161" name="CorelDRAW" r:id="rId5" imgW="900000" imgH="1018080" progId="">
                <p:embed/>
              </p:oleObj>
            </a:graphicData>
          </a:graphic>
        </p:graphicFrame>
        <p:sp>
          <p:nvSpPr>
            <p:cNvPr id="39947" name="Line 8"/>
            <p:cNvSpPr>
              <a:spLocks noChangeShapeType="1"/>
            </p:cNvSpPr>
            <p:nvPr/>
          </p:nvSpPr>
          <p:spPr bwMode="auto">
            <a:xfrm flipH="1">
              <a:off x="1583" y="2159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aphicFrame>
          <p:nvGraphicFramePr>
            <p:cNvPr id="39948" name="Object 9"/>
            <p:cNvGraphicFramePr>
              <a:graphicFrameLocks noChangeAspect="1"/>
            </p:cNvGraphicFramePr>
            <p:nvPr/>
          </p:nvGraphicFramePr>
          <p:xfrm>
            <a:off x="2029" y="2930"/>
            <a:ext cx="325" cy="273"/>
          </p:xfrm>
          <a:graphic>
            <a:graphicData uri="http://schemas.openxmlformats.org/presentationml/2006/ole">
              <p:oleObj spid="_x0000_s1162" name="CorelDRAW" r:id="rId6" imgW="900000" imgH="1018080" progId="">
                <p:embed/>
              </p:oleObj>
            </a:graphicData>
          </a:graphic>
        </p:graphicFrame>
        <p:sp>
          <p:nvSpPr>
            <p:cNvPr id="39949" name="Line 10"/>
            <p:cNvSpPr>
              <a:spLocks noChangeShapeType="1"/>
            </p:cNvSpPr>
            <p:nvPr/>
          </p:nvSpPr>
          <p:spPr bwMode="auto">
            <a:xfrm flipH="1">
              <a:off x="1583" y="3066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aphicFrame>
          <p:nvGraphicFramePr>
            <p:cNvPr id="39950" name="Object 11"/>
            <p:cNvGraphicFramePr>
              <a:graphicFrameLocks noChangeAspect="1"/>
            </p:cNvGraphicFramePr>
            <p:nvPr/>
          </p:nvGraphicFramePr>
          <p:xfrm>
            <a:off x="2029" y="3383"/>
            <a:ext cx="325" cy="273"/>
          </p:xfrm>
          <a:graphic>
            <a:graphicData uri="http://schemas.openxmlformats.org/presentationml/2006/ole">
              <p:oleObj spid="_x0000_s1163" name="CorelDRAW" r:id="rId7" imgW="900000" imgH="1018080" progId="">
                <p:embed/>
              </p:oleObj>
            </a:graphicData>
          </a:graphic>
        </p:graphicFrame>
        <p:sp>
          <p:nvSpPr>
            <p:cNvPr id="39951" name="Line 12"/>
            <p:cNvSpPr>
              <a:spLocks noChangeShapeType="1"/>
            </p:cNvSpPr>
            <p:nvPr/>
          </p:nvSpPr>
          <p:spPr bwMode="auto">
            <a:xfrm flipH="1">
              <a:off x="1583" y="3519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aphicFrame>
          <p:nvGraphicFramePr>
            <p:cNvPr id="39952" name="Object 13"/>
            <p:cNvGraphicFramePr>
              <a:graphicFrameLocks noChangeAspect="1"/>
            </p:cNvGraphicFramePr>
            <p:nvPr/>
          </p:nvGraphicFramePr>
          <p:xfrm>
            <a:off x="2029" y="3837"/>
            <a:ext cx="325" cy="273"/>
          </p:xfrm>
          <a:graphic>
            <a:graphicData uri="http://schemas.openxmlformats.org/presentationml/2006/ole">
              <p:oleObj spid="_x0000_s1164" name="CorelDRAW" r:id="rId8" imgW="900000" imgH="1018080" progId="">
                <p:embed/>
              </p:oleObj>
            </a:graphicData>
          </a:graphic>
        </p:graphicFrame>
        <p:sp>
          <p:nvSpPr>
            <p:cNvPr id="39953" name="Line 14"/>
            <p:cNvSpPr>
              <a:spLocks noChangeShapeType="1"/>
            </p:cNvSpPr>
            <p:nvPr/>
          </p:nvSpPr>
          <p:spPr bwMode="auto">
            <a:xfrm flipH="1">
              <a:off x="1583" y="3973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aphicFrame>
          <p:nvGraphicFramePr>
            <p:cNvPr id="39954" name="Object 15"/>
            <p:cNvGraphicFramePr>
              <a:graphicFrameLocks noChangeAspect="1"/>
            </p:cNvGraphicFramePr>
            <p:nvPr/>
          </p:nvGraphicFramePr>
          <p:xfrm>
            <a:off x="2029" y="798"/>
            <a:ext cx="325" cy="273"/>
          </p:xfrm>
          <a:graphic>
            <a:graphicData uri="http://schemas.openxmlformats.org/presentationml/2006/ole">
              <p:oleObj spid="_x0000_s1165" name="CorelDRAW" r:id="rId9" imgW="900000" imgH="1018080" progId="">
                <p:embed/>
              </p:oleObj>
            </a:graphicData>
          </a:graphic>
        </p:graphicFrame>
        <p:sp>
          <p:nvSpPr>
            <p:cNvPr id="39955" name="Line 16"/>
            <p:cNvSpPr>
              <a:spLocks noChangeShapeType="1"/>
            </p:cNvSpPr>
            <p:nvPr/>
          </p:nvSpPr>
          <p:spPr bwMode="auto">
            <a:xfrm flipH="1">
              <a:off x="1583" y="934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956" name="Text Box 17"/>
            <p:cNvSpPr txBox="1">
              <a:spLocks noChangeArrowheads="1"/>
            </p:cNvSpPr>
            <p:nvPr/>
          </p:nvSpPr>
          <p:spPr bwMode="auto">
            <a:xfrm>
              <a:off x="2387" y="704"/>
              <a:ext cx="345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H</a:t>
              </a:r>
              <a:r>
                <a:rPr lang="en-US" sz="1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2</a:t>
              </a:r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O</a:t>
              </a:r>
              <a:endParaRPr lang="en-US" sz="14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57" name="Text Box 18"/>
            <p:cNvSpPr txBox="1">
              <a:spLocks noChangeArrowheads="1"/>
            </p:cNvSpPr>
            <p:nvPr/>
          </p:nvSpPr>
          <p:spPr bwMode="auto">
            <a:xfrm>
              <a:off x="2397" y="970"/>
              <a:ext cx="25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O</a:t>
              </a:r>
              <a:r>
                <a:rPr lang="en-US" sz="1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2</a:t>
              </a:r>
              <a:endParaRPr lang="en-US" sz="10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58" name="Text Box 19"/>
            <p:cNvSpPr txBox="1">
              <a:spLocks noChangeArrowheads="1"/>
            </p:cNvSpPr>
            <p:nvPr/>
          </p:nvSpPr>
          <p:spPr bwMode="auto">
            <a:xfrm>
              <a:off x="2397" y="1480"/>
              <a:ext cx="813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NO</a:t>
              </a:r>
              <a:r>
                <a:rPr lang="en-US" sz="1400" baseline="30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2-</a:t>
              </a:r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,N</a:t>
              </a:r>
              <a:r>
                <a:rPr lang="en-US" sz="1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2</a:t>
              </a:r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O,N</a:t>
              </a:r>
              <a:r>
                <a:rPr lang="en-US" sz="1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2</a:t>
              </a:r>
              <a:endParaRPr lang="en-US" sz="10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59" name="Text Box 20"/>
            <p:cNvSpPr txBox="1">
              <a:spLocks noChangeArrowheads="1"/>
            </p:cNvSpPr>
            <p:nvPr/>
          </p:nvSpPr>
          <p:spPr bwMode="auto">
            <a:xfrm>
              <a:off x="2400" y="1706"/>
              <a:ext cx="39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NO</a:t>
              </a:r>
              <a:r>
                <a:rPr lang="en-US" sz="1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3</a:t>
              </a:r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-</a:t>
              </a:r>
              <a:endParaRPr lang="en-US" sz="14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60" name="Text Box 21"/>
            <p:cNvSpPr txBox="1">
              <a:spLocks noChangeArrowheads="1"/>
            </p:cNvSpPr>
            <p:nvPr/>
          </p:nvSpPr>
          <p:spPr bwMode="auto">
            <a:xfrm>
              <a:off x="2400" y="1933"/>
              <a:ext cx="278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S</a:t>
              </a:r>
              <a:r>
                <a:rPr lang="en-US" sz="1400" baseline="30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2-</a:t>
              </a:r>
              <a:endParaRPr lang="en-US" sz="1400" baseline="300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61" name="Text Box 22"/>
            <p:cNvSpPr txBox="1">
              <a:spLocks noChangeArrowheads="1"/>
            </p:cNvSpPr>
            <p:nvPr/>
          </p:nvSpPr>
          <p:spPr bwMode="auto">
            <a:xfrm>
              <a:off x="2400" y="2195"/>
              <a:ext cx="4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SO</a:t>
              </a:r>
              <a:r>
                <a:rPr lang="en-US" sz="1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4</a:t>
              </a:r>
              <a:r>
                <a:rPr lang="en-US" sz="1400" baseline="30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2-</a:t>
              </a:r>
              <a:endParaRPr lang="en-US" sz="1400" baseline="300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62" name="Text Box 23"/>
            <p:cNvSpPr txBox="1">
              <a:spLocks noChangeArrowheads="1"/>
            </p:cNvSpPr>
            <p:nvPr/>
          </p:nvSpPr>
          <p:spPr bwMode="auto">
            <a:xfrm>
              <a:off x="2400" y="2387"/>
              <a:ext cx="278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S</a:t>
              </a:r>
              <a:r>
                <a:rPr lang="en-US" sz="1400" baseline="30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2-</a:t>
              </a:r>
              <a:endParaRPr lang="en-US" sz="1400" baseline="300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63" name="Text Box 24"/>
            <p:cNvSpPr txBox="1">
              <a:spLocks noChangeArrowheads="1"/>
            </p:cNvSpPr>
            <p:nvPr/>
          </p:nvSpPr>
          <p:spPr bwMode="auto">
            <a:xfrm>
              <a:off x="2400" y="2648"/>
              <a:ext cx="19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S</a:t>
              </a:r>
              <a:endParaRPr lang="en-US" sz="14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64" name="Text Box 25"/>
            <p:cNvSpPr txBox="1">
              <a:spLocks noChangeArrowheads="1"/>
            </p:cNvSpPr>
            <p:nvPr/>
          </p:nvSpPr>
          <p:spPr bwMode="auto">
            <a:xfrm>
              <a:off x="2400" y="2840"/>
              <a:ext cx="673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CH</a:t>
              </a:r>
              <a:r>
                <a:rPr lang="en-US" sz="1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3</a:t>
              </a:r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COOH</a:t>
              </a:r>
              <a:endParaRPr lang="en-US" sz="14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65" name="Text Box 26"/>
            <p:cNvSpPr txBox="1">
              <a:spLocks noChangeArrowheads="1"/>
            </p:cNvSpPr>
            <p:nvPr/>
          </p:nvSpPr>
          <p:spPr bwMode="auto">
            <a:xfrm>
              <a:off x="2400" y="3102"/>
              <a:ext cx="71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CO</a:t>
              </a:r>
              <a:r>
                <a:rPr lang="en-US" sz="1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2</a:t>
              </a:r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,HCO</a:t>
              </a:r>
              <a:r>
                <a:rPr lang="en-US" sz="1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3</a:t>
              </a:r>
              <a:r>
                <a:rPr lang="en-US" sz="1400" baseline="30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-</a:t>
              </a:r>
              <a:endParaRPr lang="en-US" sz="1400" baseline="300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66" name="Text Box 27"/>
            <p:cNvSpPr txBox="1">
              <a:spLocks noChangeArrowheads="1"/>
            </p:cNvSpPr>
            <p:nvPr/>
          </p:nvSpPr>
          <p:spPr bwMode="auto">
            <a:xfrm>
              <a:off x="2400" y="3294"/>
              <a:ext cx="335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CH</a:t>
              </a:r>
              <a:r>
                <a:rPr lang="en-US" sz="1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4</a:t>
              </a:r>
              <a:endParaRPr lang="en-US" sz="10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67" name="Text Box 28"/>
            <p:cNvSpPr txBox="1">
              <a:spLocks noChangeArrowheads="1"/>
            </p:cNvSpPr>
            <p:nvPr/>
          </p:nvSpPr>
          <p:spPr bwMode="auto">
            <a:xfrm>
              <a:off x="2400" y="3521"/>
              <a:ext cx="71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CO</a:t>
              </a:r>
              <a:r>
                <a:rPr lang="en-US" sz="1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2</a:t>
              </a:r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,HCO</a:t>
              </a:r>
              <a:r>
                <a:rPr lang="en-US" sz="1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3</a:t>
              </a:r>
              <a:r>
                <a:rPr lang="en-US" sz="1400" baseline="30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-</a:t>
              </a:r>
              <a:endParaRPr lang="en-US" sz="1400" baseline="300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68" name="Text Box 29"/>
            <p:cNvSpPr txBox="1">
              <a:spLocks noChangeArrowheads="1"/>
            </p:cNvSpPr>
            <p:nvPr/>
          </p:nvSpPr>
          <p:spPr bwMode="auto">
            <a:xfrm>
              <a:off x="2400" y="3748"/>
              <a:ext cx="358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Fe</a:t>
              </a:r>
              <a:r>
                <a:rPr lang="en-US" sz="1400" baseline="300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2+</a:t>
              </a:r>
              <a:endParaRPr lang="en-US" sz="1400" baseline="300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69" name="Rectangle 31"/>
            <p:cNvSpPr>
              <a:spLocks noChangeArrowheads="1"/>
            </p:cNvSpPr>
            <p:nvPr/>
          </p:nvSpPr>
          <p:spPr bwMode="auto">
            <a:xfrm>
              <a:off x="676" y="346"/>
              <a:ext cx="1588" cy="3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b="1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Hydrogen donors</a:t>
              </a:r>
            </a:p>
            <a:p>
              <a:pPr algn="ctr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(organic and inorganic)</a:t>
              </a:r>
              <a:endParaRPr lang="en-US" sz="14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70" name="Text Box 32"/>
            <p:cNvSpPr txBox="1">
              <a:spLocks noChangeArrowheads="1"/>
            </p:cNvSpPr>
            <p:nvPr/>
          </p:nvSpPr>
          <p:spPr bwMode="auto">
            <a:xfrm>
              <a:off x="2432" y="523"/>
              <a:ext cx="128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u="sng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„Aerobic respiration"</a:t>
              </a:r>
              <a:endParaRPr lang="en-US" sz="1400" u="sng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71" name="Text Box 33"/>
            <p:cNvSpPr txBox="1">
              <a:spLocks noChangeArrowheads="1"/>
            </p:cNvSpPr>
            <p:nvPr/>
          </p:nvSpPr>
          <p:spPr bwMode="auto">
            <a:xfrm>
              <a:off x="2400" y="1242"/>
              <a:ext cx="142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u="sng" dirty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“</a:t>
              </a:r>
              <a:r>
                <a:rPr lang="en-US" sz="1400" u="sng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Anaerobic respiration"</a:t>
              </a:r>
              <a:endParaRPr lang="en-US" sz="1400" u="sng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72" name="Text Box 34"/>
            <p:cNvSpPr txBox="1">
              <a:spLocks noChangeArrowheads="1"/>
            </p:cNvSpPr>
            <p:nvPr/>
          </p:nvSpPr>
          <p:spPr bwMode="auto">
            <a:xfrm>
              <a:off x="573" y="795"/>
              <a:ext cx="639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u="sng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AEROBIC</a:t>
              </a:r>
            </a:p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(Oxygen </a:t>
              </a:r>
            </a:p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present)</a:t>
              </a:r>
              <a:endParaRPr lang="en-US" sz="14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73" name="Text Box 35"/>
            <p:cNvSpPr txBox="1">
              <a:spLocks noChangeArrowheads="1"/>
            </p:cNvSpPr>
            <p:nvPr/>
          </p:nvSpPr>
          <p:spPr bwMode="auto">
            <a:xfrm>
              <a:off x="495" y="1609"/>
              <a:ext cx="863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u="sng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ANAEROBIC</a:t>
              </a:r>
            </a:p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(Oxygen not </a:t>
              </a:r>
            </a:p>
            <a:p>
              <a:pPr eaLnBrk="1" hangingPunct="1"/>
              <a:r>
                <a:rPr lang="en-US" sz="14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present)</a:t>
              </a:r>
              <a:endParaRPr lang="en-US" sz="14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74" name="Text Box 36"/>
            <p:cNvSpPr txBox="1">
              <a:spLocks noChangeArrowheads="1"/>
            </p:cNvSpPr>
            <p:nvPr/>
          </p:nvSpPr>
          <p:spPr bwMode="auto">
            <a:xfrm>
              <a:off x="3443" y="759"/>
              <a:ext cx="130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sz="12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75" name="Text Box 37"/>
            <p:cNvSpPr txBox="1">
              <a:spLocks noChangeArrowheads="1"/>
            </p:cNvSpPr>
            <p:nvPr/>
          </p:nvSpPr>
          <p:spPr bwMode="auto">
            <a:xfrm>
              <a:off x="3443" y="1570"/>
              <a:ext cx="216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2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„Nitrate respiration “</a:t>
              </a:r>
            </a:p>
            <a:p>
              <a:pPr eaLnBrk="1" hangingPunct="1"/>
              <a:r>
                <a:rPr lang="en-US" sz="12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Aerobic </a:t>
              </a:r>
              <a:r>
                <a:rPr lang="en-US" sz="1200" dirty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and facultative anaerobic </a:t>
              </a:r>
              <a:r>
                <a:rPr lang="en-US" sz="12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bacteria</a:t>
              </a:r>
              <a:endParaRPr lang="en-US" sz="12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76" name="Text Box 38"/>
            <p:cNvSpPr txBox="1">
              <a:spLocks noChangeArrowheads="1"/>
            </p:cNvSpPr>
            <p:nvPr/>
          </p:nvSpPr>
          <p:spPr bwMode="auto">
            <a:xfrm>
              <a:off x="3443" y="2008"/>
              <a:ext cx="155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2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„Sulfate respiration“</a:t>
              </a:r>
            </a:p>
            <a:p>
              <a:pPr eaLnBrk="1" hangingPunct="1"/>
              <a:r>
                <a:rPr lang="en-US" sz="12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Obligatory anaerobic bacteria</a:t>
              </a:r>
              <a:endParaRPr lang="en-US" sz="12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77" name="Text Box 39"/>
            <p:cNvSpPr txBox="1">
              <a:spLocks noChangeArrowheads="1"/>
            </p:cNvSpPr>
            <p:nvPr/>
          </p:nvSpPr>
          <p:spPr bwMode="auto">
            <a:xfrm>
              <a:off x="3440" y="2462"/>
              <a:ext cx="23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2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"</a:t>
              </a:r>
              <a:r>
                <a:rPr lang="en-US" sz="1200" dirty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Sulfur respiration"</a:t>
              </a:r>
            </a:p>
            <a:p>
              <a:pPr eaLnBrk="1" hangingPunct="1"/>
              <a:r>
                <a:rPr lang="en-US" sz="1200" dirty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Facultative and obligatory anaerobic </a:t>
              </a:r>
              <a:r>
                <a:rPr lang="en-US" sz="12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bacteria</a:t>
              </a:r>
              <a:endParaRPr lang="en-US" sz="1200" dirty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78" name="Text Box 40"/>
            <p:cNvSpPr txBox="1">
              <a:spLocks noChangeArrowheads="1"/>
            </p:cNvSpPr>
            <p:nvPr/>
          </p:nvSpPr>
          <p:spPr bwMode="auto">
            <a:xfrm>
              <a:off x="3443" y="2915"/>
              <a:ext cx="12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200" dirty="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"Carbonate respiration"</a:t>
              </a:r>
            </a:p>
            <a:p>
              <a:pPr eaLnBrk="1" hangingPunct="1"/>
              <a:r>
                <a:rPr lang="en-US" sz="1200" dirty="0" err="1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acetogenic</a:t>
              </a:r>
              <a:r>
                <a:rPr lang="en-US" sz="120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20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bacteria</a:t>
              </a:r>
              <a:endParaRPr lang="en-US" sz="120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79" name="Text Box 41"/>
            <p:cNvSpPr txBox="1">
              <a:spLocks noChangeArrowheads="1"/>
            </p:cNvSpPr>
            <p:nvPr/>
          </p:nvSpPr>
          <p:spPr bwMode="auto">
            <a:xfrm>
              <a:off x="3443" y="3369"/>
              <a:ext cx="12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20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"</a:t>
              </a:r>
              <a:r>
                <a:rPr lang="en-US" sz="120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Carbonate </a:t>
              </a:r>
              <a:r>
                <a:rPr lang="en-US" sz="120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respiration„</a:t>
              </a:r>
              <a:endPara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  <a:p>
              <a:pPr eaLnBrk="1" hangingPunct="1"/>
              <a:r>
                <a:rPr lang="en-US" sz="120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methanogenic </a:t>
              </a:r>
              <a:r>
                <a:rPr lang="en-US" sz="120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bacteria</a:t>
              </a:r>
              <a:endParaRPr lang="en-US" sz="120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80" name="Text Box 42"/>
            <p:cNvSpPr txBox="1">
              <a:spLocks noChangeArrowheads="1"/>
            </p:cNvSpPr>
            <p:nvPr/>
          </p:nvSpPr>
          <p:spPr bwMode="auto">
            <a:xfrm>
              <a:off x="3443" y="3892"/>
              <a:ext cx="108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20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(„</a:t>
              </a:r>
              <a:r>
                <a:rPr lang="en-US" sz="120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Iron respiration </a:t>
              </a:r>
              <a:r>
                <a:rPr lang="en-US" sz="1200" smtClean="0"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“)</a:t>
              </a:r>
              <a:endParaRPr lang="en-US" sz="1200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981" name="Text Box 43"/>
            <p:cNvSpPr txBox="1">
              <a:spLocks noChangeArrowheads="1"/>
            </p:cNvSpPr>
            <p:nvPr/>
          </p:nvSpPr>
          <p:spPr bwMode="auto">
            <a:xfrm>
              <a:off x="64" y="2568"/>
              <a:ext cx="1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sz="1400" b="1">
                <a:latin typeface="Verdana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sp>
        <p:nvSpPr>
          <p:cNvPr id="45" name="Abgerundetes Rechteck 44"/>
          <p:cNvSpPr/>
          <p:nvPr/>
        </p:nvSpPr>
        <p:spPr>
          <a:xfrm>
            <a:off x="152400" y="5638800"/>
            <a:ext cx="2302464" cy="9197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i="1" smtClean="0">
                <a:solidFill>
                  <a:schemeClr val="bg1"/>
                </a:solidFill>
              </a:rPr>
              <a:t>Penicillium</a:t>
            </a:r>
            <a:r>
              <a:rPr lang="en-US" sz="1400" i="1" smtClean="0">
                <a:solidFill>
                  <a:schemeClr val="bg1"/>
                </a:solidFill>
              </a:rPr>
              <a:t> </a:t>
            </a:r>
            <a:r>
              <a:rPr lang="en-US" sz="1400" i="1" smtClean="0">
                <a:solidFill>
                  <a:schemeClr val="bg1"/>
                </a:solidFill>
              </a:rPr>
              <a:t>spec</a:t>
            </a:r>
            <a:r>
              <a:rPr lang="en-US" sz="1400" i="1" smtClean="0">
                <a:solidFill>
                  <a:schemeClr val="bg1"/>
                </a:solidFill>
              </a:rPr>
              <a:t>. Pseudomonas </a:t>
            </a:r>
            <a:r>
              <a:rPr lang="en-US" sz="1400" i="1" smtClean="0">
                <a:solidFill>
                  <a:schemeClr val="bg1"/>
                </a:solidFill>
              </a:rPr>
              <a:t>spec</a:t>
            </a:r>
            <a:r>
              <a:rPr lang="en-US" sz="1400" i="1" smtClean="0">
                <a:solidFill>
                  <a:schemeClr val="bg1"/>
                </a:solidFill>
              </a:rPr>
              <a:t>.  Desulfuvibrio </a:t>
            </a:r>
            <a:r>
              <a:rPr lang="en-US" sz="1400" i="1" smtClean="0">
                <a:solidFill>
                  <a:schemeClr val="bg1"/>
                </a:solidFill>
              </a:rPr>
              <a:t>desulfuricans</a:t>
            </a:r>
            <a:endParaRPr lang="en-US" sz="1400" i="1">
              <a:solidFill>
                <a:schemeClr val="bg1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5966786" y="1037804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/>
              <a:t>All strict or facultative</a:t>
            </a:r>
            <a:br>
              <a:rPr lang="en-US" sz="1600"/>
            </a:br>
            <a:r>
              <a:rPr lang="en-US" sz="1600" smtClean="0"/>
              <a:t>aerobic organisms </a:t>
            </a:r>
            <a:r>
              <a:rPr lang="en-US" sz="1600"/>
              <a:t>in</a:t>
            </a:r>
            <a:br>
              <a:rPr lang="en-US" sz="1600"/>
            </a:br>
            <a:r>
              <a:rPr lang="en-US" sz="1600"/>
              <a:t>the presence of oxygen</a:t>
            </a:r>
          </a:p>
        </p:txBody>
      </p:sp>
    </p:spTree>
    <p:extLst>
      <p:ext uri="{BB962C8B-B14F-4D97-AF65-F5344CB8AC3E}">
        <p14:creationId xmlns:p14="http://schemas.microsoft.com/office/powerpoint/2010/main" xmlns="" val="136696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/>
          <p:cNvSpPr>
            <a:spLocks noChangeAspect="1" noChangeArrowheads="1" noTextEdit="1"/>
          </p:cNvSpPr>
          <p:nvPr/>
        </p:nvSpPr>
        <p:spPr bwMode="auto">
          <a:xfrm>
            <a:off x="447675" y="1219200"/>
            <a:ext cx="1820863" cy="453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3" name="Freeform 3"/>
          <p:cNvSpPr>
            <a:spLocks/>
          </p:cNvSpPr>
          <p:nvPr/>
        </p:nvSpPr>
        <p:spPr bwMode="auto">
          <a:xfrm>
            <a:off x="463550" y="2457450"/>
            <a:ext cx="1789113" cy="3271838"/>
          </a:xfrm>
          <a:custGeom>
            <a:avLst/>
            <a:gdLst>
              <a:gd name="T0" fmla="*/ 2147483647 w 1127"/>
              <a:gd name="T1" fmla="*/ 0 h 2061"/>
              <a:gd name="T2" fmla="*/ 2147483647 w 1127"/>
              <a:gd name="T3" fmla="*/ 2147483647 h 2061"/>
              <a:gd name="T4" fmla="*/ 2147483647 w 1127"/>
              <a:gd name="T5" fmla="*/ 2147483647 h 2061"/>
              <a:gd name="T6" fmla="*/ 2147483647 w 1127"/>
              <a:gd name="T7" fmla="*/ 2147483647 h 2061"/>
              <a:gd name="T8" fmla="*/ 2147483647 w 1127"/>
              <a:gd name="T9" fmla="*/ 2147483647 h 2061"/>
              <a:gd name="T10" fmla="*/ 2147483647 w 1127"/>
              <a:gd name="T11" fmla="*/ 2147483647 h 2061"/>
              <a:gd name="T12" fmla="*/ 2147483647 w 1127"/>
              <a:gd name="T13" fmla="*/ 2147483647 h 2061"/>
              <a:gd name="T14" fmla="*/ 2147483647 w 1127"/>
              <a:gd name="T15" fmla="*/ 2147483647 h 2061"/>
              <a:gd name="T16" fmla="*/ 2147483647 w 1127"/>
              <a:gd name="T17" fmla="*/ 2147483647 h 2061"/>
              <a:gd name="T18" fmla="*/ 2147483647 w 1127"/>
              <a:gd name="T19" fmla="*/ 2147483647 h 2061"/>
              <a:gd name="T20" fmla="*/ 2147483647 w 1127"/>
              <a:gd name="T21" fmla="*/ 2147483647 h 2061"/>
              <a:gd name="T22" fmla="*/ 2147483647 w 1127"/>
              <a:gd name="T23" fmla="*/ 2147483647 h 2061"/>
              <a:gd name="T24" fmla="*/ 2147483647 w 1127"/>
              <a:gd name="T25" fmla="*/ 2147483647 h 2061"/>
              <a:gd name="T26" fmla="*/ 2147483647 w 1127"/>
              <a:gd name="T27" fmla="*/ 2147483647 h 2061"/>
              <a:gd name="T28" fmla="*/ 2147483647 w 1127"/>
              <a:gd name="T29" fmla="*/ 2147483647 h 2061"/>
              <a:gd name="T30" fmla="*/ 2147483647 w 1127"/>
              <a:gd name="T31" fmla="*/ 2147483647 h 2061"/>
              <a:gd name="T32" fmla="*/ 2147483647 w 1127"/>
              <a:gd name="T33" fmla="*/ 2147483647 h 2061"/>
              <a:gd name="T34" fmla="*/ 2147483647 w 1127"/>
              <a:gd name="T35" fmla="*/ 2147483647 h 2061"/>
              <a:gd name="T36" fmla="*/ 2147483647 w 1127"/>
              <a:gd name="T37" fmla="*/ 2147483647 h 2061"/>
              <a:gd name="T38" fmla="*/ 2147483647 w 1127"/>
              <a:gd name="T39" fmla="*/ 2147483647 h 2061"/>
              <a:gd name="T40" fmla="*/ 2147483647 w 1127"/>
              <a:gd name="T41" fmla="*/ 2147483647 h 2061"/>
              <a:gd name="T42" fmla="*/ 2147483647 w 1127"/>
              <a:gd name="T43" fmla="*/ 2147483647 h 2061"/>
              <a:gd name="T44" fmla="*/ 2147483647 w 1127"/>
              <a:gd name="T45" fmla="*/ 2147483647 h 2061"/>
              <a:gd name="T46" fmla="*/ 2147483647 w 1127"/>
              <a:gd name="T47" fmla="*/ 2147483647 h 2061"/>
              <a:gd name="T48" fmla="*/ 2147483647 w 1127"/>
              <a:gd name="T49" fmla="*/ 2147483647 h 2061"/>
              <a:gd name="T50" fmla="*/ 2147483647 w 1127"/>
              <a:gd name="T51" fmla="*/ 2147483647 h 2061"/>
              <a:gd name="T52" fmla="*/ 2147483647 w 1127"/>
              <a:gd name="T53" fmla="*/ 2147483647 h 2061"/>
              <a:gd name="T54" fmla="*/ 2147483647 w 1127"/>
              <a:gd name="T55" fmla="*/ 2147483647 h 2061"/>
              <a:gd name="T56" fmla="*/ 2147483647 w 1127"/>
              <a:gd name="T57" fmla="*/ 2147483647 h 2061"/>
              <a:gd name="T58" fmla="*/ 0 w 1127"/>
              <a:gd name="T59" fmla="*/ 2147483647 h 2061"/>
              <a:gd name="T60" fmla="*/ 2147483647 w 1127"/>
              <a:gd name="T61" fmla="*/ 2147483647 h 2061"/>
              <a:gd name="T62" fmla="*/ 2147483647 w 1127"/>
              <a:gd name="T63" fmla="*/ 0 h 2061"/>
              <a:gd name="T64" fmla="*/ 2147483647 w 1127"/>
              <a:gd name="T65" fmla="*/ 0 h 20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127"/>
              <a:gd name="T100" fmla="*/ 0 h 2061"/>
              <a:gd name="T101" fmla="*/ 1127 w 1127"/>
              <a:gd name="T102" fmla="*/ 2061 h 20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127" h="2061">
                <a:moveTo>
                  <a:pt x="848" y="0"/>
                </a:moveTo>
                <a:lnTo>
                  <a:pt x="831" y="15"/>
                </a:lnTo>
                <a:lnTo>
                  <a:pt x="811" y="29"/>
                </a:lnTo>
                <a:lnTo>
                  <a:pt x="792" y="42"/>
                </a:lnTo>
                <a:lnTo>
                  <a:pt x="771" y="54"/>
                </a:lnTo>
                <a:lnTo>
                  <a:pt x="727" y="79"/>
                </a:lnTo>
                <a:lnTo>
                  <a:pt x="679" y="105"/>
                </a:lnTo>
                <a:lnTo>
                  <a:pt x="582" y="152"/>
                </a:lnTo>
                <a:lnTo>
                  <a:pt x="482" y="202"/>
                </a:lnTo>
                <a:lnTo>
                  <a:pt x="434" y="229"/>
                </a:lnTo>
                <a:lnTo>
                  <a:pt x="390" y="256"/>
                </a:lnTo>
                <a:lnTo>
                  <a:pt x="367" y="271"/>
                </a:lnTo>
                <a:lnTo>
                  <a:pt x="348" y="286"/>
                </a:lnTo>
                <a:lnTo>
                  <a:pt x="329" y="301"/>
                </a:lnTo>
                <a:lnTo>
                  <a:pt x="310" y="318"/>
                </a:lnTo>
                <a:lnTo>
                  <a:pt x="294" y="335"/>
                </a:lnTo>
                <a:lnTo>
                  <a:pt x="279" y="352"/>
                </a:lnTo>
                <a:lnTo>
                  <a:pt x="266" y="370"/>
                </a:lnTo>
                <a:lnTo>
                  <a:pt x="252" y="389"/>
                </a:lnTo>
                <a:lnTo>
                  <a:pt x="243" y="409"/>
                </a:lnTo>
                <a:lnTo>
                  <a:pt x="235" y="429"/>
                </a:lnTo>
                <a:lnTo>
                  <a:pt x="227" y="451"/>
                </a:lnTo>
                <a:lnTo>
                  <a:pt x="224" y="473"/>
                </a:lnTo>
                <a:lnTo>
                  <a:pt x="9" y="1992"/>
                </a:lnTo>
                <a:lnTo>
                  <a:pt x="7" y="2008"/>
                </a:lnTo>
                <a:lnTo>
                  <a:pt x="5" y="2025"/>
                </a:lnTo>
                <a:lnTo>
                  <a:pt x="1" y="2044"/>
                </a:lnTo>
                <a:lnTo>
                  <a:pt x="0" y="2061"/>
                </a:lnTo>
                <a:lnTo>
                  <a:pt x="1127" y="2061"/>
                </a:lnTo>
                <a:lnTo>
                  <a:pt x="1127" y="0"/>
                </a:lnTo>
                <a:lnTo>
                  <a:pt x="848" y="0"/>
                </a:lnTo>
                <a:close/>
              </a:path>
            </a:pathLst>
          </a:custGeom>
          <a:solidFill>
            <a:srgbClr val="79899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2255838" y="1219200"/>
            <a:ext cx="6772275" cy="4511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2255838" y="2500313"/>
            <a:ext cx="6772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 flipV="1">
            <a:off x="2255838" y="4864100"/>
            <a:ext cx="677227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>
            <a:off x="2255838" y="3713163"/>
            <a:ext cx="677227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2527300" y="1731963"/>
            <a:ext cx="9460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Oxygen</a:t>
            </a:r>
            <a:endParaRPr lang="en-US" sz="1400" b="1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2527300" y="3009900"/>
            <a:ext cx="106471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Nitrogen</a:t>
            </a:r>
            <a:endParaRPr lang="en-US" sz="1400" b="1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2527300" y="4191000"/>
            <a:ext cx="8980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Sulfate</a:t>
            </a:r>
            <a:endParaRPr lang="en-US" sz="1400" b="1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2255838" y="4900613"/>
            <a:ext cx="134043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CO</a:t>
            </a:r>
            <a:r>
              <a:rPr lang="en-US" sz="10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some</a:t>
            </a:r>
            <a:endParaRPr lang="en-US" sz="1400" b="1" smtClean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en-US" sz="10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– 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en-US" sz="10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 </a:t>
            </a:r>
            <a:endParaRPr lang="en-US" sz="1000" b="1" smtClean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compounds</a:t>
            </a:r>
            <a:endParaRPr lang="en-US" sz="1400" b="1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581150" y="3103563"/>
            <a:ext cx="4953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O</a:t>
            </a:r>
            <a:r>
              <a:rPr lang="en-US" sz="1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10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1398588" y="1639888"/>
            <a:ext cx="560387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+</a:t>
            </a:r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O</a:t>
            </a:r>
            <a:r>
              <a:rPr lang="en-US" sz="1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10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3857625" y="1219200"/>
            <a:ext cx="51283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Respiration:</a:t>
            </a:r>
            <a:endParaRPr lang="en-US" sz="1400" b="1" smtClean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CH</a:t>
            </a:r>
            <a:r>
              <a:rPr lang="en-US" sz="1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O)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x</a:t>
            </a:r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(NH</a:t>
            </a:r>
            <a:r>
              <a:rPr lang="en-US" sz="1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)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y</a:t>
            </a:r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(H</a:t>
            </a:r>
            <a:r>
              <a:rPr lang="en-US" sz="1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PO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)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z</a:t>
            </a:r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+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x</a:t>
            </a:r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O</a:t>
            </a:r>
            <a:r>
              <a:rPr lang="en-US" sz="1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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xCO</a:t>
            </a:r>
            <a:r>
              <a:rPr lang="en-US" sz="1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+</a:t>
            </a:r>
            <a:r>
              <a:rPr lang="en-US" sz="1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x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O+</a:t>
            </a:r>
            <a:r>
              <a:rPr lang="en-US" sz="1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y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NH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3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+zH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3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PO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4</a:t>
            </a:r>
            <a:endParaRPr lang="en-US" sz="9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3838575" y="1631950"/>
            <a:ext cx="247054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Nitrification:</a:t>
            </a:r>
            <a:endParaRPr lang="en-US" sz="1400" b="1" smtClean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NH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+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+2O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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NO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3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-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+H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O+2H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+</a:t>
            </a:r>
            <a:endParaRPr lang="en-US" sz="1200" baseline="300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3857625" y="2016125"/>
            <a:ext cx="20890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sulfide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oxidation:</a:t>
            </a:r>
            <a:endParaRPr lang="en-US" sz="1400" b="1" smtClean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HS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2O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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SO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4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2-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H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+</a:t>
            </a:r>
            <a:endParaRPr lang="en-US" sz="1200" baseline="30000" smtClean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endParaRPr lang="en-US" sz="14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77" name="Text Box 17"/>
          <p:cNvSpPr txBox="1">
            <a:spLocks noChangeArrowheads="1"/>
          </p:cNvSpPr>
          <p:nvPr/>
        </p:nvSpPr>
        <p:spPr bwMode="auto">
          <a:xfrm>
            <a:off x="3857625" y="2882900"/>
            <a:ext cx="227177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Reduction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nitrate:</a:t>
            </a:r>
            <a:endParaRPr lang="en-US" sz="1400" b="1" smtClean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2CH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O+NO</a:t>
            </a:r>
            <a:r>
              <a:rPr lang="en-US" sz="1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+2H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+</a:t>
            </a:r>
            <a:endParaRPr lang="en-US" sz="1200" baseline="300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3640138" y="3790950"/>
            <a:ext cx="50228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Reduction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sulfate:</a:t>
            </a:r>
            <a:endParaRPr lang="en-US" sz="1400" b="1" smtClean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2CH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CHOCOOH 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SO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2-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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2CH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3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COOH 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2HCO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S</a:t>
            </a:r>
            <a:endParaRPr lang="en-US" sz="1200" smtClean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CH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SO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2-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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HCO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3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-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HS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-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O</a:t>
            </a:r>
            <a:endParaRPr lang="en-US" sz="1200" smtClean="0">
              <a:latin typeface="Verdana" pitchFamily="34" charset="0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pPr eaLnBrk="1" hangingPunct="1"/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4H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SO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4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2-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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HS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-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OH</a:t>
            </a:r>
            <a:r>
              <a:rPr lang="en-US" sz="12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-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3H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O</a:t>
            </a:r>
            <a:endParaRPr lang="en-US" sz="1200" smtClean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endParaRPr lang="en-US" sz="14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3910013" y="4922838"/>
            <a:ext cx="2401619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Acetate 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fermentation:</a:t>
            </a:r>
            <a:endParaRPr lang="en-US" sz="1400" b="1" smtClean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CH</a:t>
            </a:r>
            <a:r>
              <a:rPr lang="en-US" sz="900" baseline="-25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COOH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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CH</a:t>
            </a:r>
            <a:r>
              <a:rPr lang="en-US" sz="1200" baseline="-25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4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CO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</a:t>
            </a:r>
            <a:endParaRPr lang="en-US" sz="900" smtClean="0">
              <a:latin typeface="Verdana" pitchFamily="34" charset="0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pPr eaLnBrk="1" hangingPunct="1"/>
            <a:r>
              <a:rPr lang="en-US" sz="12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CO</a:t>
            </a:r>
            <a:r>
              <a:rPr lang="en-US" sz="1200" b="1" baseline="-250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</a:t>
            </a:r>
            <a:r>
              <a:rPr lang="en-US" sz="12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-Reduction:</a:t>
            </a:r>
            <a:endParaRPr lang="en-US" sz="1200" b="1" smtClean="0">
              <a:latin typeface="Verdana" pitchFamily="34" charset="0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pPr eaLnBrk="1" hangingPunct="1"/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CO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4H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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CH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4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+ 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2H</a:t>
            </a:r>
            <a:r>
              <a:rPr lang="en-US" sz="9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2</a:t>
            </a:r>
            <a:r>
              <a:rPr lang="en-US" sz="1200" smtClean="0">
                <a:latin typeface="Verdana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O</a:t>
            </a:r>
            <a:endParaRPr lang="en-US" sz="12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80" name="Text Box 20"/>
          <p:cNvSpPr txBox="1">
            <a:spLocks noChangeArrowheads="1"/>
          </p:cNvSpPr>
          <p:nvPr/>
        </p:nvSpPr>
        <p:spPr bwMode="auto">
          <a:xfrm rot="-5400000">
            <a:off x="-1082662" y="2767112"/>
            <a:ext cx="25907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Depth of 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sediment </a:t>
            </a:r>
            <a:r>
              <a:rPr lang="en-US" sz="1400" b="1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1400" b="1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cm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]</a:t>
            </a:r>
            <a:endParaRPr lang="en-US" sz="1400" b="1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2462213" y="708025"/>
            <a:ext cx="14065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Electron</a:t>
            </a:r>
            <a:endParaRPr lang="en-US" sz="1400" b="1" smtClean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acceptors</a:t>
            </a:r>
            <a:endParaRPr lang="en-US" sz="1400" b="1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3857625" y="708025"/>
            <a:ext cx="29017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Bacterial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processes</a:t>
            </a:r>
            <a:endParaRPr lang="en-US" sz="1400" b="1" smtClean="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Representative </a:t>
            </a:r>
            <a:r>
              <a:rPr lang="en-US" sz="1400" b="1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reactions)</a:t>
            </a:r>
            <a:endParaRPr lang="en-US" sz="1400" b="1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 flipV="1">
            <a:off x="461963" y="1092200"/>
            <a:ext cx="0" cy="192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 flipV="1">
            <a:off x="2257425" y="1092200"/>
            <a:ext cx="0" cy="192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 rot="16200000" flipV="1">
            <a:off x="412751" y="11207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 rot="16200000" flipV="1">
            <a:off x="434976" y="5608637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7" name="Line 27"/>
          <p:cNvSpPr>
            <a:spLocks noChangeShapeType="1"/>
          </p:cNvSpPr>
          <p:nvPr/>
        </p:nvSpPr>
        <p:spPr bwMode="auto">
          <a:xfrm flipV="1">
            <a:off x="449263" y="5630863"/>
            <a:ext cx="0" cy="192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8" name="Line 28"/>
          <p:cNvSpPr>
            <a:spLocks noChangeShapeType="1"/>
          </p:cNvSpPr>
          <p:nvPr/>
        </p:nvSpPr>
        <p:spPr bwMode="auto">
          <a:xfrm flipV="1">
            <a:off x="2257425" y="5630863"/>
            <a:ext cx="0" cy="192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9" name="Text Box 29"/>
          <p:cNvSpPr txBox="1">
            <a:spLocks noChangeArrowheads="1"/>
          </p:cNvSpPr>
          <p:nvPr/>
        </p:nvSpPr>
        <p:spPr bwMode="auto">
          <a:xfrm>
            <a:off x="328613" y="836613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0</a:t>
            </a:r>
            <a:endParaRPr lang="en-US" sz="14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90" name="Text Box 30"/>
          <p:cNvSpPr txBox="1">
            <a:spLocks noChangeArrowheads="1"/>
          </p:cNvSpPr>
          <p:nvPr/>
        </p:nvSpPr>
        <p:spPr bwMode="auto">
          <a:xfrm>
            <a:off x="73025" y="1077913"/>
            <a:ext cx="296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0</a:t>
            </a:r>
            <a:endParaRPr lang="en-US" sz="14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91" name="Text Box 31"/>
          <p:cNvSpPr txBox="1">
            <a:spLocks noChangeArrowheads="1"/>
          </p:cNvSpPr>
          <p:nvPr/>
        </p:nvSpPr>
        <p:spPr bwMode="auto">
          <a:xfrm>
            <a:off x="0" y="5567363"/>
            <a:ext cx="409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10</a:t>
            </a:r>
            <a:endParaRPr lang="en-US" sz="14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2019300" y="773113"/>
            <a:ext cx="522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100</a:t>
            </a:r>
            <a:endParaRPr lang="en-US" sz="14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93" name="Text Box 33"/>
          <p:cNvSpPr txBox="1">
            <a:spLocks noChangeArrowheads="1"/>
          </p:cNvSpPr>
          <p:nvPr/>
        </p:nvSpPr>
        <p:spPr bwMode="auto">
          <a:xfrm>
            <a:off x="1846263" y="5754688"/>
            <a:ext cx="6683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+700</a:t>
            </a:r>
            <a:endParaRPr lang="en-US" sz="14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94" name="Text Box 34"/>
          <p:cNvSpPr txBox="1">
            <a:spLocks noChangeArrowheads="1"/>
          </p:cNvSpPr>
          <p:nvPr/>
        </p:nvSpPr>
        <p:spPr bwMode="auto">
          <a:xfrm>
            <a:off x="87313" y="5759450"/>
            <a:ext cx="6032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-200</a:t>
            </a:r>
            <a:endParaRPr lang="en-US" sz="14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95" name="Text Box 35"/>
          <p:cNvSpPr txBox="1">
            <a:spLocks noChangeArrowheads="1"/>
          </p:cNvSpPr>
          <p:nvPr/>
        </p:nvSpPr>
        <p:spPr bwMode="auto">
          <a:xfrm>
            <a:off x="773113" y="5897563"/>
            <a:ext cx="9286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Eh [mV]</a:t>
            </a:r>
            <a:endParaRPr lang="en-US" sz="14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96" name="Text Box 36"/>
          <p:cNvSpPr txBox="1">
            <a:spLocks noChangeArrowheads="1"/>
          </p:cNvSpPr>
          <p:nvPr/>
        </p:nvSpPr>
        <p:spPr bwMode="auto">
          <a:xfrm>
            <a:off x="592138" y="776288"/>
            <a:ext cx="14716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O</a:t>
            </a:r>
            <a:r>
              <a:rPr lang="en-US" sz="1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[nmol∙cm</a:t>
            </a:r>
            <a:r>
              <a:rPr lang="en-US" sz="1400" baseline="300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-3</a:t>
            </a:r>
            <a:r>
              <a:rPr lang="en-US" sz="1400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]</a:t>
            </a:r>
            <a:endParaRPr lang="en-US" sz="1400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97" name="Line 37"/>
          <p:cNvSpPr>
            <a:spLocks noChangeShapeType="1"/>
          </p:cNvSpPr>
          <p:nvPr/>
        </p:nvSpPr>
        <p:spPr bwMode="auto">
          <a:xfrm flipH="1" flipV="1">
            <a:off x="801688" y="3841750"/>
            <a:ext cx="354012" cy="2049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8" name="Line 38"/>
          <p:cNvSpPr>
            <a:spLocks noChangeShapeType="1"/>
          </p:cNvSpPr>
          <p:nvPr/>
        </p:nvSpPr>
        <p:spPr bwMode="auto">
          <a:xfrm flipH="1">
            <a:off x="873125" y="1052513"/>
            <a:ext cx="315913" cy="423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9" name="Text Box 39"/>
          <p:cNvSpPr txBox="1">
            <a:spLocks noChangeArrowheads="1"/>
          </p:cNvSpPr>
          <p:nvPr/>
        </p:nvSpPr>
        <p:spPr bwMode="auto">
          <a:xfrm>
            <a:off x="4648200" y="6019800"/>
            <a:ext cx="39589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Stages of degradation processes</a:t>
            </a:r>
            <a:endParaRPr lang="en-US"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1000" name="Rectangle 40"/>
          <p:cNvSpPr>
            <a:spLocks noChangeArrowheads="1"/>
          </p:cNvSpPr>
          <p:nvPr/>
        </p:nvSpPr>
        <p:spPr bwMode="auto">
          <a:xfrm>
            <a:off x="463550" y="1231900"/>
            <a:ext cx="1789113" cy="4497388"/>
          </a:xfrm>
          <a:prstGeom prst="rect">
            <a:avLst/>
          </a:prstGeom>
          <a:noFill/>
          <a:ln w="3175">
            <a:solidFill>
              <a:srgbClr val="1F1A1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1" name="Freeform 41"/>
          <p:cNvSpPr>
            <a:spLocks/>
          </p:cNvSpPr>
          <p:nvPr/>
        </p:nvSpPr>
        <p:spPr bwMode="auto">
          <a:xfrm>
            <a:off x="819150" y="1231900"/>
            <a:ext cx="1433513" cy="1976438"/>
          </a:xfrm>
          <a:custGeom>
            <a:avLst/>
            <a:gdLst>
              <a:gd name="T0" fmla="*/ 0 w 903"/>
              <a:gd name="T1" fmla="*/ 2147483647 h 1245"/>
              <a:gd name="T2" fmla="*/ 2147483647 w 903"/>
              <a:gd name="T3" fmla="*/ 2147483647 h 1245"/>
              <a:gd name="T4" fmla="*/ 2147483647 w 903"/>
              <a:gd name="T5" fmla="*/ 2147483647 h 1245"/>
              <a:gd name="T6" fmla="*/ 2147483647 w 903"/>
              <a:gd name="T7" fmla="*/ 2147483647 h 1245"/>
              <a:gd name="T8" fmla="*/ 2147483647 w 903"/>
              <a:gd name="T9" fmla="*/ 2147483647 h 1245"/>
              <a:gd name="T10" fmla="*/ 2147483647 w 903"/>
              <a:gd name="T11" fmla="*/ 2147483647 h 1245"/>
              <a:gd name="T12" fmla="*/ 2147483647 w 903"/>
              <a:gd name="T13" fmla="*/ 2147483647 h 1245"/>
              <a:gd name="T14" fmla="*/ 2147483647 w 903"/>
              <a:gd name="T15" fmla="*/ 2147483647 h 1245"/>
              <a:gd name="T16" fmla="*/ 2147483647 w 903"/>
              <a:gd name="T17" fmla="*/ 2147483647 h 1245"/>
              <a:gd name="T18" fmla="*/ 2147483647 w 903"/>
              <a:gd name="T19" fmla="*/ 2147483647 h 1245"/>
              <a:gd name="T20" fmla="*/ 2147483647 w 903"/>
              <a:gd name="T21" fmla="*/ 2147483647 h 1245"/>
              <a:gd name="T22" fmla="*/ 2147483647 w 903"/>
              <a:gd name="T23" fmla="*/ 2147483647 h 1245"/>
              <a:gd name="T24" fmla="*/ 2147483647 w 903"/>
              <a:gd name="T25" fmla="*/ 2147483647 h 1245"/>
              <a:gd name="T26" fmla="*/ 2147483647 w 903"/>
              <a:gd name="T27" fmla="*/ 2147483647 h 1245"/>
              <a:gd name="T28" fmla="*/ 2147483647 w 903"/>
              <a:gd name="T29" fmla="*/ 2147483647 h 1245"/>
              <a:gd name="T30" fmla="*/ 2147483647 w 903"/>
              <a:gd name="T31" fmla="*/ 2147483647 h 1245"/>
              <a:gd name="T32" fmla="*/ 2147483647 w 903"/>
              <a:gd name="T33" fmla="*/ 2147483647 h 1245"/>
              <a:gd name="T34" fmla="*/ 2147483647 w 903"/>
              <a:gd name="T35" fmla="*/ 2147483647 h 1245"/>
              <a:gd name="T36" fmla="*/ 2147483647 w 903"/>
              <a:gd name="T37" fmla="*/ 2147483647 h 1245"/>
              <a:gd name="T38" fmla="*/ 2147483647 w 903"/>
              <a:gd name="T39" fmla="*/ 2147483647 h 1245"/>
              <a:gd name="T40" fmla="*/ 2147483647 w 903"/>
              <a:gd name="T41" fmla="*/ 2147483647 h 1245"/>
              <a:gd name="T42" fmla="*/ 2147483647 w 903"/>
              <a:gd name="T43" fmla="*/ 2147483647 h 1245"/>
              <a:gd name="T44" fmla="*/ 2147483647 w 903"/>
              <a:gd name="T45" fmla="*/ 2147483647 h 1245"/>
              <a:gd name="T46" fmla="*/ 2147483647 w 903"/>
              <a:gd name="T47" fmla="*/ 2147483647 h 1245"/>
              <a:gd name="T48" fmla="*/ 2147483647 w 903"/>
              <a:gd name="T49" fmla="*/ 2147483647 h 1245"/>
              <a:gd name="T50" fmla="*/ 2147483647 w 903"/>
              <a:gd name="T51" fmla="*/ 2147483647 h 1245"/>
              <a:gd name="T52" fmla="*/ 2147483647 w 903"/>
              <a:gd name="T53" fmla="*/ 2147483647 h 1245"/>
              <a:gd name="T54" fmla="*/ 2147483647 w 903"/>
              <a:gd name="T55" fmla="*/ 0 h 1245"/>
              <a:gd name="T56" fmla="*/ 2147483647 w 903"/>
              <a:gd name="T57" fmla="*/ 0 h 124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903"/>
              <a:gd name="T88" fmla="*/ 0 h 1245"/>
              <a:gd name="T89" fmla="*/ 903 w 903"/>
              <a:gd name="T90" fmla="*/ 1245 h 1245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903" h="1245">
                <a:moveTo>
                  <a:pt x="0" y="1245"/>
                </a:moveTo>
                <a:lnTo>
                  <a:pt x="5" y="1218"/>
                </a:lnTo>
                <a:lnTo>
                  <a:pt x="13" y="1193"/>
                </a:lnTo>
                <a:lnTo>
                  <a:pt x="25" y="1168"/>
                </a:lnTo>
                <a:lnTo>
                  <a:pt x="38" y="1146"/>
                </a:lnTo>
                <a:lnTo>
                  <a:pt x="55" y="1124"/>
                </a:lnTo>
                <a:lnTo>
                  <a:pt x="74" y="1102"/>
                </a:lnTo>
                <a:lnTo>
                  <a:pt x="93" y="1083"/>
                </a:lnTo>
                <a:lnTo>
                  <a:pt x="116" y="1063"/>
                </a:lnTo>
                <a:lnTo>
                  <a:pt x="141" y="1045"/>
                </a:lnTo>
                <a:lnTo>
                  <a:pt x="166" y="1028"/>
                </a:lnTo>
                <a:lnTo>
                  <a:pt x="193" y="1011"/>
                </a:lnTo>
                <a:lnTo>
                  <a:pt x="220" y="994"/>
                </a:lnTo>
                <a:lnTo>
                  <a:pt x="279" y="964"/>
                </a:lnTo>
                <a:lnTo>
                  <a:pt x="339" y="934"/>
                </a:lnTo>
                <a:lnTo>
                  <a:pt x="398" y="905"/>
                </a:lnTo>
                <a:lnTo>
                  <a:pt x="457" y="875"/>
                </a:lnTo>
                <a:lnTo>
                  <a:pt x="513" y="846"/>
                </a:lnTo>
                <a:lnTo>
                  <a:pt x="564" y="816"/>
                </a:lnTo>
                <a:lnTo>
                  <a:pt x="589" y="799"/>
                </a:lnTo>
                <a:lnTo>
                  <a:pt x="610" y="782"/>
                </a:lnTo>
                <a:lnTo>
                  <a:pt x="632" y="766"/>
                </a:lnTo>
                <a:lnTo>
                  <a:pt x="649" y="749"/>
                </a:lnTo>
                <a:lnTo>
                  <a:pt x="666" y="730"/>
                </a:lnTo>
                <a:lnTo>
                  <a:pt x="679" y="710"/>
                </a:lnTo>
                <a:lnTo>
                  <a:pt x="691" y="690"/>
                </a:lnTo>
                <a:lnTo>
                  <a:pt x="699" y="670"/>
                </a:lnTo>
                <a:lnTo>
                  <a:pt x="903" y="0"/>
                </a:lnTo>
                <a:lnTo>
                  <a:pt x="710" y="0"/>
                </a:lnTo>
              </a:path>
            </a:pathLst>
          </a:custGeom>
          <a:noFill/>
          <a:ln w="3175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2" name="Freeform 42"/>
          <p:cNvSpPr>
            <a:spLocks/>
          </p:cNvSpPr>
          <p:nvPr/>
        </p:nvSpPr>
        <p:spPr bwMode="auto">
          <a:xfrm>
            <a:off x="487363" y="1231900"/>
            <a:ext cx="1458912" cy="4325938"/>
          </a:xfrm>
          <a:custGeom>
            <a:avLst/>
            <a:gdLst>
              <a:gd name="T0" fmla="*/ 2147483647 w 919"/>
              <a:gd name="T1" fmla="*/ 0 h 2725"/>
              <a:gd name="T2" fmla="*/ 2147483647 w 919"/>
              <a:gd name="T3" fmla="*/ 2147483647 h 2725"/>
              <a:gd name="T4" fmla="*/ 2147483647 w 919"/>
              <a:gd name="T5" fmla="*/ 2147483647 h 2725"/>
              <a:gd name="T6" fmla="*/ 2147483647 w 919"/>
              <a:gd name="T7" fmla="*/ 2147483647 h 2725"/>
              <a:gd name="T8" fmla="*/ 2147483647 w 919"/>
              <a:gd name="T9" fmla="*/ 2147483647 h 2725"/>
              <a:gd name="T10" fmla="*/ 2147483647 w 919"/>
              <a:gd name="T11" fmla="*/ 2147483647 h 2725"/>
              <a:gd name="T12" fmla="*/ 2147483647 w 919"/>
              <a:gd name="T13" fmla="*/ 2147483647 h 2725"/>
              <a:gd name="T14" fmla="*/ 2147483647 w 919"/>
              <a:gd name="T15" fmla="*/ 2147483647 h 2725"/>
              <a:gd name="T16" fmla="*/ 2147483647 w 919"/>
              <a:gd name="T17" fmla="*/ 2147483647 h 2725"/>
              <a:gd name="T18" fmla="*/ 2147483647 w 919"/>
              <a:gd name="T19" fmla="*/ 2147483647 h 2725"/>
              <a:gd name="T20" fmla="*/ 2147483647 w 919"/>
              <a:gd name="T21" fmla="*/ 2147483647 h 2725"/>
              <a:gd name="T22" fmla="*/ 2147483647 w 919"/>
              <a:gd name="T23" fmla="*/ 2147483647 h 2725"/>
              <a:gd name="T24" fmla="*/ 2147483647 w 919"/>
              <a:gd name="T25" fmla="*/ 2147483647 h 2725"/>
              <a:gd name="T26" fmla="*/ 2147483647 w 919"/>
              <a:gd name="T27" fmla="*/ 2147483647 h 2725"/>
              <a:gd name="T28" fmla="*/ 2147483647 w 919"/>
              <a:gd name="T29" fmla="*/ 2147483647 h 2725"/>
              <a:gd name="T30" fmla="*/ 2147483647 w 919"/>
              <a:gd name="T31" fmla="*/ 2147483647 h 2725"/>
              <a:gd name="T32" fmla="*/ 2147483647 w 919"/>
              <a:gd name="T33" fmla="*/ 2147483647 h 2725"/>
              <a:gd name="T34" fmla="*/ 2147483647 w 919"/>
              <a:gd name="T35" fmla="*/ 2147483647 h 2725"/>
              <a:gd name="T36" fmla="*/ 2147483647 w 919"/>
              <a:gd name="T37" fmla="*/ 2147483647 h 2725"/>
              <a:gd name="T38" fmla="*/ 2147483647 w 919"/>
              <a:gd name="T39" fmla="*/ 2147483647 h 2725"/>
              <a:gd name="T40" fmla="*/ 2147483647 w 919"/>
              <a:gd name="T41" fmla="*/ 2147483647 h 2725"/>
              <a:gd name="T42" fmla="*/ 2147483647 w 919"/>
              <a:gd name="T43" fmla="*/ 2147483647 h 2725"/>
              <a:gd name="T44" fmla="*/ 2147483647 w 919"/>
              <a:gd name="T45" fmla="*/ 2147483647 h 2725"/>
              <a:gd name="T46" fmla="*/ 2147483647 w 919"/>
              <a:gd name="T47" fmla="*/ 2147483647 h 2725"/>
              <a:gd name="T48" fmla="*/ 2147483647 w 919"/>
              <a:gd name="T49" fmla="*/ 2147483647 h 2725"/>
              <a:gd name="T50" fmla="*/ 2147483647 w 919"/>
              <a:gd name="T51" fmla="*/ 2147483647 h 2725"/>
              <a:gd name="T52" fmla="*/ 2147483647 w 919"/>
              <a:gd name="T53" fmla="*/ 2147483647 h 2725"/>
              <a:gd name="T54" fmla="*/ 2147483647 w 919"/>
              <a:gd name="T55" fmla="*/ 2147483647 h 2725"/>
              <a:gd name="T56" fmla="*/ 2147483647 w 919"/>
              <a:gd name="T57" fmla="*/ 2147483647 h 2725"/>
              <a:gd name="T58" fmla="*/ 2147483647 w 919"/>
              <a:gd name="T59" fmla="*/ 2147483647 h 2725"/>
              <a:gd name="T60" fmla="*/ 2147483647 w 919"/>
              <a:gd name="T61" fmla="*/ 2147483647 h 2725"/>
              <a:gd name="T62" fmla="*/ 2147483647 w 919"/>
              <a:gd name="T63" fmla="*/ 2147483647 h 2725"/>
              <a:gd name="T64" fmla="*/ 2147483647 w 919"/>
              <a:gd name="T65" fmla="*/ 2147483647 h 2725"/>
              <a:gd name="T66" fmla="*/ 2147483647 w 919"/>
              <a:gd name="T67" fmla="*/ 2147483647 h 2725"/>
              <a:gd name="T68" fmla="*/ 2147483647 w 919"/>
              <a:gd name="T69" fmla="*/ 2147483647 h 2725"/>
              <a:gd name="T70" fmla="*/ 2147483647 w 919"/>
              <a:gd name="T71" fmla="*/ 2147483647 h 2725"/>
              <a:gd name="T72" fmla="*/ 2147483647 w 919"/>
              <a:gd name="T73" fmla="*/ 2147483647 h 2725"/>
              <a:gd name="T74" fmla="*/ 2147483647 w 919"/>
              <a:gd name="T75" fmla="*/ 2147483647 h 2725"/>
              <a:gd name="T76" fmla="*/ 2147483647 w 919"/>
              <a:gd name="T77" fmla="*/ 2147483647 h 2725"/>
              <a:gd name="T78" fmla="*/ 2147483647 w 919"/>
              <a:gd name="T79" fmla="*/ 2147483647 h 2725"/>
              <a:gd name="T80" fmla="*/ 2147483647 w 919"/>
              <a:gd name="T81" fmla="*/ 2147483647 h 2725"/>
              <a:gd name="T82" fmla="*/ 2147483647 w 919"/>
              <a:gd name="T83" fmla="*/ 2147483647 h 2725"/>
              <a:gd name="T84" fmla="*/ 2147483647 w 919"/>
              <a:gd name="T85" fmla="*/ 2147483647 h 2725"/>
              <a:gd name="T86" fmla="*/ 2147483647 w 919"/>
              <a:gd name="T87" fmla="*/ 2147483647 h 2725"/>
              <a:gd name="T88" fmla="*/ 2147483647 w 919"/>
              <a:gd name="T89" fmla="*/ 2147483647 h 2725"/>
              <a:gd name="T90" fmla="*/ 2147483647 w 919"/>
              <a:gd name="T91" fmla="*/ 2147483647 h 2725"/>
              <a:gd name="T92" fmla="*/ 0 w 919"/>
              <a:gd name="T93" fmla="*/ 2147483647 h 272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919"/>
              <a:gd name="T142" fmla="*/ 0 h 2725"/>
              <a:gd name="T143" fmla="*/ 919 w 919"/>
              <a:gd name="T144" fmla="*/ 2725 h 2725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919" h="2725">
                <a:moveTo>
                  <a:pt x="919" y="0"/>
                </a:moveTo>
                <a:lnTo>
                  <a:pt x="808" y="5"/>
                </a:lnTo>
                <a:lnTo>
                  <a:pt x="695" y="12"/>
                </a:lnTo>
                <a:lnTo>
                  <a:pt x="639" y="16"/>
                </a:lnTo>
                <a:lnTo>
                  <a:pt x="586" y="22"/>
                </a:lnTo>
                <a:lnTo>
                  <a:pt x="534" y="31"/>
                </a:lnTo>
                <a:lnTo>
                  <a:pt x="482" y="41"/>
                </a:lnTo>
                <a:lnTo>
                  <a:pt x="459" y="47"/>
                </a:lnTo>
                <a:lnTo>
                  <a:pt x="435" y="54"/>
                </a:lnTo>
                <a:lnTo>
                  <a:pt x="412" y="61"/>
                </a:lnTo>
                <a:lnTo>
                  <a:pt x="391" y="69"/>
                </a:lnTo>
                <a:lnTo>
                  <a:pt x="369" y="78"/>
                </a:lnTo>
                <a:lnTo>
                  <a:pt x="348" y="88"/>
                </a:lnTo>
                <a:lnTo>
                  <a:pt x="329" y="100"/>
                </a:lnTo>
                <a:lnTo>
                  <a:pt x="310" y="111"/>
                </a:lnTo>
                <a:lnTo>
                  <a:pt x="291" y="123"/>
                </a:lnTo>
                <a:lnTo>
                  <a:pt x="276" y="138"/>
                </a:lnTo>
                <a:lnTo>
                  <a:pt x="260" y="153"/>
                </a:lnTo>
                <a:lnTo>
                  <a:pt x="245" y="169"/>
                </a:lnTo>
                <a:lnTo>
                  <a:pt x="232" y="185"/>
                </a:lnTo>
                <a:lnTo>
                  <a:pt x="220" y="204"/>
                </a:lnTo>
                <a:lnTo>
                  <a:pt x="209" y="224"/>
                </a:lnTo>
                <a:lnTo>
                  <a:pt x="199" y="246"/>
                </a:lnTo>
                <a:lnTo>
                  <a:pt x="180" y="301"/>
                </a:lnTo>
                <a:lnTo>
                  <a:pt x="161" y="360"/>
                </a:lnTo>
                <a:lnTo>
                  <a:pt x="144" y="423"/>
                </a:lnTo>
                <a:lnTo>
                  <a:pt x="128" y="486"/>
                </a:lnTo>
                <a:lnTo>
                  <a:pt x="115" y="555"/>
                </a:lnTo>
                <a:lnTo>
                  <a:pt x="103" y="624"/>
                </a:lnTo>
                <a:lnTo>
                  <a:pt x="92" y="697"/>
                </a:lnTo>
                <a:lnTo>
                  <a:pt x="84" y="771"/>
                </a:lnTo>
                <a:lnTo>
                  <a:pt x="75" y="848"/>
                </a:lnTo>
                <a:lnTo>
                  <a:pt x="69" y="925"/>
                </a:lnTo>
                <a:lnTo>
                  <a:pt x="63" y="1004"/>
                </a:lnTo>
                <a:lnTo>
                  <a:pt x="57" y="1085"/>
                </a:lnTo>
                <a:lnTo>
                  <a:pt x="52" y="1252"/>
                </a:lnTo>
                <a:lnTo>
                  <a:pt x="46" y="1420"/>
                </a:lnTo>
                <a:lnTo>
                  <a:pt x="42" y="1591"/>
                </a:lnTo>
                <a:lnTo>
                  <a:pt x="40" y="1763"/>
                </a:lnTo>
                <a:lnTo>
                  <a:pt x="38" y="1933"/>
                </a:lnTo>
                <a:lnTo>
                  <a:pt x="34" y="2101"/>
                </a:lnTo>
                <a:lnTo>
                  <a:pt x="31" y="2266"/>
                </a:lnTo>
                <a:lnTo>
                  <a:pt x="23" y="2426"/>
                </a:lnTo>
                <a:lnTo>
                  <a:pt x="19" y="2503"/>
                </a:lnTo>
                <a:lnTo>
                  <a:pt x="13" y="2579"/>
                </a:lnTo>
                <a:lnTo>
                  <a:pt x="8" y="2653"/>
                </a:lnTo>
                <a:lnTo>
                  <a:pt x="0" y="2725"/>
                </a:lnTo>
              </a:path>
            </a:pathLst>
          </a:custGeom>
          <a:noFill/>
          <a:ln w="3175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3" name="Freeform 43"/>
          <p:cNvSpPr>
            <a:spLocks/>
          </p:cNvSpPr>
          <p:nvPr/>
        </p:nvSpPr>
        <p:spPr bwMode="auto">
          <a:xfrm>
            <a:off x="463550" y="3208338"/>
            <a:ext cx="355600" cy="2520950"/>
          </a:xfrm>
          <a:custGeom>
            <a:avLst/>
            <a:gdLst>
              <a:gd name="T0" fmla="*/ 2147483647 w 224"/>
              <a:gd name="T1" fmla="*/ 2147483647 h 1588"/>
              <a:gd name="T2" fmla="*/ 2147483647 w 224"/>
              <a:gd name="T3" fmla="*/ 2147483647 h 1588"/>
              <a:gd name="T4" fmla="*/ 2147483647 w 224"/>
              <a:gd name="T5" fmla="*/ 2147483647 h 1588"/>
              <a:gd name="T6" fmla="*/ 2147483647 w 224"/>
              <a:gd name="T7" fmla="*/ 2147483647 h 1588"/>
              <a:gd name="T8" fmla="*/ 0 w 224"/>
              <a:gd name="T9" fmla="*/ 2147483647 h 1588"/>
              <a:gd name="T10" fmla="*/ 2147483647 w 224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4"/>
              <a:gd name="T19" fmla="*/ 0 h 1588"/>
              <a:gd name="T20" fmla="*/ 224 w 224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4" h="1588">
                <a:moveTo>
                  <a:pt x="15" y="1480"/>
                </a:moveTo>
                <a:lnTo>
                  <a:pt x="11" y="1507"/>
                </a:lnTo>
                <a:lnTo>
                  <a:pt x="7" y="1534"/>
                </a:lnTo>
                <a:lnTo>
                  <a:pt x="3" y="1561"/>
                </a:lnTo>
                <a:lnTo>
                  <a:pt x="0" y="1588"/>
                </a:lnTo>
                <a:lnTo>
                  <a:pt x="224" y="0"/>
                </a:lnTo>
              </a:path>
            </a:pathLst>
          </a:custGeom>
          <a:noFill/>
          <a:ln w="3175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4" name="Line 44"/>
          <p:cNvSpPr>
            <a:spLocks noChangeShapeType="1"/>
          </p:cNvSpPr>
          <p:nvPr/>
        </p:nvSpPr>
        <p:spPr bwMode="auto">
          <a:xfrm>
            <a:off x="463550" y="2457450"/>
            <a:ext cx="1789113" cy="1588"/>
          </a:xfrm>
          <a:prstGeom prst="line">
            <a:avLst/>
          </a:prstGeom>
          <a:noFill/>
          <a:ln w="3175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5" name="Freeform 45"/>
          <p:cNvSpPr>
            <a:spLocks/>
          </p:cNvSpPr>
          <p:nvPr/>
        </p:nvSpPr>
        <p:spPr bwMode="auto">
          <a:xfrm>
            <a:off x="463550" y="2457450"/>
            <a:ext cx="1789113" cy="3271838"/>
          </a:xfrm>
          <a:custGeom>
            <a:avLst/>
            <a:gdLst>
              <a:gd name="T0" fmla="*/ 2147483647 w 1127"/>
              <a:gd name="T1" fmla="*/ 0 h 2061"/>
              <a:gd name="T2" fmla="*/ 2147483647 w 1127"/>
              <a:gd name="T3" fmla="*/ 2147483647 h 2061"/>
              <a:gd name="T4" fmla="*/ 2147483647 w 1127"/>
              <a:gd name="T5" fmla="*/ 2147483647 h 2061"/>
              <a:gd name="T6" fmla="*/ 2147483647 w 1127"/>
              <a:gd name="T7" fmla="*/ 2147483647 h 2061"/>
              <a:gd name="T8" fmla="*/ 2147483647 w 1127"/>
              <a:gd name="T9" fmla="*/ 2147483647 h 2061"/>
              <a:gd name="T10" fmla="*/ 2147483647 w 1127"/>
              <a:gd name="T11" fmla="*/ 2147483647 h 2061"/>
              <a:gd name="T12" fmla="*/ 2147483647 w 1127"/>
              <a:gd name="T13" fmla="*/ 2147483647 h 2061"/>
              <a:gd name="T14" fmla="*/ 2147483647 w 1127"/>
              <a:gd name="T15" fmla="*/ 2147483647 h 2061"/>
              <a:gd name="T16" fmla="*/ 2147483647 w 1127"/>
              <a:gd name="T17" fmla="*/ 2147483647 h 2061"/>
              <a:gd name="T18" fmla="*/ 2147483647 w 1127"/>
              <a:gd name="T19" fmla="*/ 2147483647 h 2061"/>
              <a:gd name="T20" fmla="*/ 2147483647 w 1127"/>
              <a:gd name="T21" fmla="*/ 2147483647 h 2061"/>
              <a:gd name="T22" fmla="*/ 2147483647 w 1127"/>
              <a:gd name="T23" fmla="*/ 2147483647 h 2061"/>
              <a:gd name="T24" fmla="*/ 2147483647 w 1127"/>
              <a:gd name="T25" fmla="*/ 2147483647 h 2061"/>
              <a:gd name="T26" fmla="*/ 2147483647 w 1127"/>
              <a:gd name="T27" fmla="*/ 2147483647 h 2061"/>
              <a:gd name="T28" fmla="*/ 2147483647 w 1127"/>
              <a:gd name="T29" fmla="*/ 2147483647 h 2061"/>
              <a:gd name="T30" fmla="*/ 2147483647 w 1127"/>
              <a:gd name="T31" fmla="*/ 2147483647 h 2061"/>
              <a:gd name="T32" fmla="*/ 2147483647 w 1127"/>
              <a:gd name="T33" fmla="*/ 2147483647 h 2061"/>
              <a:gd name="T34" fmla="*/ 2147483647 w 1127"/>
              <a:gd name="T35" fmla="*/ 2147483647 h 2061"/>
              <a:gd name="T36" fmla="*/ 2147483647 w 1127"/>
              <a:gd name="T37" fmla="*/ 2147483647 h 2061"/>
              <a:gd name="T38" fmla="*/ 2147483647 w 1127"/>
              <a:gd name="T39" fmla="*/ 2147483647 h 2061"/>
              <a:gd name="T40" fmla="*/ 2147483647 w 1127"/>
              <a:gd name="T41" fmla="*/ 2147483647 h 2061"/>
              <a:gd name="T42" fmla="*/ 2147483647 w 1127"/>
              <a:gd name="T43" fmla="*/ 2147483647 h 2061"/>
              <a:gd name="T44" fmla="*/ 2147483647 w 1127"/>
              <a:gd name="T45" fmla="*/ 2147483647 h 2061"/>
              <a:gd name="T46" fmla="*/ 2147483647 w 1127"/>
              <a:gd name="T47" fmla="*/ 2147483647 h 2061"/>
              <a:gd name="T48" fmla="*/ 2147483647 w 1127"/>
              <a:gd name="T49" fmla="*/ 2147483647 h 2061"/>
              <a:gd name="T50" fmla="*/ 2147483647 w 1127"/>
              <a:gd name="T51" fmla="*/ 2147483647 h 2061"/>
              <a:gd name="T52" fmla="*/ 2147483647 w 1127"/>
              <a:gd name="T53" fmla="*/ 2147483647 h 2061"/>
              <a:gd name="T54" fmla="*/ 2147483647 w 1127"/>
              <a:gd name="T55" fmla="*/ 2147483647 h 2061"/>
              <a:gd name="T56" fmla="*/ 2147483647 w 1127"/>
              <a:gd name="T57" fmla="*/ 2147483647 h 2061"/>
              <a:gd name="T58" fmla="*/ 0 w 1127"/>
              <a:gd name="T59" fmla="*/ 2147483647 h 2061"/>
              <a:gd name="T60" fmla="*/ 2147483647 w 1127"/>
              <a:gd name="T61" fmla="*/ 2147483647 h 2061"/>
              <a:gd name="T62" fmla="*/ 2147483647 w 1127"/>
              <a:gd name="T63" fmla="*/ 0 h 2061"/>
              <a:gd name="T64" fmla="*/ 2147483647 w 1127"/>
              <a:gd name="T65" fmla="*/ 0 h 20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127"/>
              <a:gd name="T100" fmla="*/ 0 h 2061"/>
              <a:gd name="T101" fmla="*/ 1127 w 1127"/>
              <a:gd name="T102" fmla="*/ 2061 h 20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127" h="2061">
                <a:moveTo>
                  <a:pt x="848" y="0"/>
                </a:moveTo>
                <a:lnTo>
                  <a:pt x="831" y="15"/>
                </a:lnTo>
                <a:lnTo>
                  <a:pt x="811" y="29"/>
                </a:lnTo>
                <a:lnTo>
                  <a:pt x="792" y="42"/>
                </a:lnTo>
                <a:lnTo>
                  <a:pt x="771" y="54"/>
                </a:lnTo>
                <a:lnTo>
                  <a:pt x="727" y="79"/>
                </a:lnTo>
                <a:lnTo>
                  <a:pt x="679" y="105"/>
                </a:lnTo>
                <a:lnTo>
                  <a:pt x="582" y="152"/>
                </a:lnTo>
                <a:lnTo>
                  <a:pt x="482" y="202"/>
                </a:lnTo>
                <a:lnTo>
                  <a:pt x="434" y="229"/>
                </a:lnTo>
                <a:lnTo>
                  <a:pt x="390" y="256"/>
                </a:lnTo>
                <a:lnTo>
                  <a:pt x="367" y="271"/>
                </a:lnTo>
                <a:lnTo>
                  <a:pt x="348" y="286"/>
                </a:lnTo>
                <a:lnTo>
                  <a:pt x="329" y="301"/>
                </a:lnTo>
                <a:lnTo>
                  <a:pt x="310" y="318"/>
                </a:lnTo>
                <a:lnTo>
                  <a:pt x="294" y="335"/>
                </a:lnTo>
                <a:lnTo>
                  <a:pt x="279" y="352"/>
                </a:lnTo>
                <a:lnTo>
                  <a:pt x="266" y="370"/>
                </a:lnTo>
                <a:lnTo>
                  <a:pt x="252" y="389"/>
                </a:lnTo>
                <a:lnTo>
                  <a:pt x="243" y="409"/>
                </a:lnTo>
                <a:lnTo>
                  <a:pt x="235" y="429"/>
                </a:lnTo>
                <a:lnTo>
                  <a:pt x="227" y="451"/>
                </a:lnTo>
                <a:lnTo>
                  <a:pt x="224" y="473"/>
                </a:lnTo>
                <a:lnTo>
                  <a:pt x="9" y="1992"/>
                </a:lnTo>
                <a:lnTo>
                  <a:pt x="7" y="2008"/>
                </a:lnTo>
                <a:lnTo>
                  <a:pt x="5" y="2025"/>
                </a:lnTo>
                <a:lnTo>
                  <a:pt x="1" y="2044"/>
                </a:lnTo>
                <a:lnTo>
                  <a:pt x="0" y="2061"/>
                </a:lnTo>
                <a:lnTo>
                  <a:pt x="1127" y="2061"/>
                </a:lnTo>
                <a:lnTo>
                  <a:pt x="1127" y="0"/>
                </a:lnTo>
                <a:lnTo>
                  <a:pt x="848" y="0"/>
                </a:lnTo>
                <a:close/>
              </a:path>
            </a:pathLst>
          </a:custGeom>
          <a:noFill/>
          <a:ln w="3175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6" name="Freeform 46"/>
          <p:cNvSpPr>
            <a:spLocks/>
          </p:cNvSpPr>
          <p:nvPr/>
        </p:nvSpPr>
        <p:spPr bwMode="auto">
          <a:xfrm>
            <a:off x="477838" y="2457450"/>
            <a:ext cx="1331912" cy="3162300"/>
          </a:xfrm>
          <a:custGeom>
            <a:avLst/>
            <a:gdLst>
              <a:gd name="T0" fmla="*/ 2147483647 w 839"/>
              <a:gd name="T1" fmla="*/ 2147483647 h 1992"/>
              <a:gd name="T2" fmla="*/ 2147483647 w 839"/>
              <a:gd name="T3" fmla="*/ 2147483647 h 1992"/>
              <a:gd name="T4" fmla="*/ 2147483647 w 839"/>
              <a:gd name="T5" fmla="*/ 2147483647 h 1992"/>
              <a:gd name="T6" fmla="*/ 2147483647 w 839"/>
              <a:gd name="T7" fmla="*/ 2147483647 h 1992"/>
              <a:gd name="T8" fmla="*/ 2147483647 w 839"/>
              <a:gd name="T9" fmla="*/ 2147483647 h 1992"/>
              <a:gd name="T10" fmla="*/ 2147483647 w 839"/>
              <a:gd name="T11" fmla="*/ 2147483647 h 1992"/>
              <a:gd name="T12" fmla="*/ 2147483647 w 839"/>
              <a:gd name="T13" fmla="*/ 2147483647 h 1992"/>
              <a:gd name="T14" fmla="*/ 2147483647 w 839"/>
              <a:gd name="T15" fmla="*/ 2147483647 h 1992"/>
              <a:gd name="T16" fmla="*/ 2147483647 w 839"/>
              <a:gd name="T17" fmla="*/ 2147483647 h 1992"/>
              <a:gd name="T18" fmla="*/ 2147483647 w 839"/>
              <a:gd name="T19" fmla="*/ 2147483647 h 1992"/>
              <a:gd name="T20" fmla="*/ 2147483647 w 839"/>
              <a:gd name="T21" fmla="*/ 2147483647 h 1992"/>
              <a:gd name="T22" fmla="*/ 2147483647 w 839"/>
              <a:gd name="T23" fmla="*/ 2147483647 h 1992"/>
              <a:gd name="T24" fmla="*/ 2147483647 w 839"/>
              <a:gd name="T25" fmla="*/ 2147483647 h 1992"/>
              <a:gd name="T26" fmla="*/ 2147483647 w 839"/>
              <a:gd name="T27" fmla="*/ 2147483647 h 1992"/>
              <a:gd name="T28" fmla="*/ 2147483647 w 839"/>
              <a:gd name="T29" fmla="*/ 2147483647 h 1992"/>
              <a:gd name="T30" fmla="*/ 2147483647 w 839"/>
              <a:gd name="T31" fmla="*/ 2147483647 h 1992"/>
              <a:gd name="T32" fmla="*/ 2147483647 w 839"/>
              <a:gd name="T33" fmla="*/ 2147483647 h 1992"/>
              <a:gd name="T34" fmla="*/ 2147483647 w 839"/>
              <a:gd name="T35" fmla="*/ 2147483647 h 1992"/>
              <a:gd name="T36" fmla="*/ 2147483647 w 839"/>
              <a:gd name="T37" fmla="*/ 2147483647 h 1992"/>
              <a:gd name="T38" fmla="*/ 2147483647 w 839"/>
              <a:gd name="T39" fmla="*/ 2147483647 h 1992"/>
              <a:gd name="T40" fmla="*/ 2147483647 w 839"/>
              <a:gd name="T41" fmla="*/ 2147483647 h 1992"/>
              <a:gd name="T42" fmla="*/ 2147483647 w 839"/>
              <a:gd name="T43" fmla="*/ 2147483647 h 1992"/>
              <a:gd name="T44" fmla="*/ 2147483647 w 839"/>
              <a:gd name="T45" fmla="*/ 0 h 1992"/>
              <a:gd name="T46" fmla="*/ 2147483647 w 839"/>
              <a:gd name="T47" fmla="*/ 0 h 1992"/>
              <a:gd name="T48" fmla="*/ 2147483647 w 839"/>
              <a:gd name="T49" fmla="*/ 2147483647 h 1992"/>
              <a:gd name="T50" fmla="*/ 2147483647 w 839"/>
              <a:gd name="T51" fmla="*/ 2147483647 h 1992"/>
              <a:gd name="T52" fmla="*/ 2147483647 w 839"/>
              <a:gd name="T53" fmla="*/ 2147483647 h 1992"/>
              <a:gd name="T54" fmla="*/ 2147483647 w 839"/>
              <a:gd name="T55" fmla="*/ 2147483647 h 1992"/>
              <a:gd name="T56" fmla="*/ 2147483647 w 839"/>
              <a:gd name="T57" fmla="*/ 2147483647 h 1992"/>
              <a:gd name="T58" fmla="*/ 2147483647 w 839"/>
              <a:gd name="T59" fmla="*/ 2147483647 h 1992"/>
              <a:gd name="T60" fmla="*/ 2147483647 w 839"/>
              <a:gd name="T61" fmla="*/ 2147483647 h 1992"/>
              <a:gd name="T62" fmla="*/ 2147483647 w 839"/>
              <a:gd name="T63" fmla="*/ 2147483647 h 1992"/>
              <a:gd name="T64" fmla="*/ 2147483647 w 839"/>
              <a:gd name="T65" fmla="*/ 2147483647 h 1992"/>
              <a:gd name="T66" fmla="*/ 2147483647 w 839"/>
              <a:gd name="T67" fmla="*/ 2147483647 h 1992"/>
              <a:gd name="T68" fmla="*/ 2147483647 w 839"/>
              <a:gd name="T69" fmla="*/ 2147483647 h 1992"/>
              <a:gd name="T70" fmla="*/ 2147483647 w 839"/>
              <a:gd name="T71" fmla="*/ 2147483647 h 1992"/>
              <a:gd name="T72" fmla="*/ 2147483647 w 839"/>
              <a:gd name="T73" fmla="*/ 2147483647 h 1992"/>
              <a:gd name="T74" fmla="*/ 2147483647 w 839"/>
              <a:gd name="T75" fmla="*/ 2147483647 h 1992"/>
              <a:gd name="T76" fmla="*/ 2147483647 w 839"/>
              <a:gd name="T77" fmla="*/ 2147483647 h 1992"/>
              <a:gd name="T78" fmla="*/ 0 w 839"/>
              <a:gd name="T79" fmla="*/ 2147483647 h 1992"/>
              <a:gd name="T80" fmla="*/ 2147483647 w 839"/>
              <a:gd name="T81" fmla="*/ 2147483647 h 19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839"/>
              <a:gd name="T124" fmla="*/ 0 h 1992"/>
              <a:gd name="T125" fmla="*/ 839 w 839"/>
              <a:gd name="T126" fmla="*/ 1992 h 19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839" h="1992">
                <a:moveTo>
                  <a:pt x="215" y="473"/>
                </a:moveTo>
                <a:lnTo>
                  <a:pt x="218" y="451"/>
                </a:lnTo>
                <a:lnTo>
                  <a:pt x="226" y="429"/>
                </a:lnTo>
                <a:lnTo>
                  <a:pt x="234" y="409"/>
                </a:lnTo>
                <a:lnTo>
                  <a:pt x="243" y="389"/>
                </a:lnTo>
                <a:lnTo>
                  <a:pt x="257" y="370"/>
                </a:lnTo>
                <a:lnTo>
                  <a:pt x="270" y="352"/>
                </a:lnTo>
                <a:lnTo>
                  <a:pt x="285" y="335"/>
                </a:lnTo>
                <a:lnTo>
                  <a:pt x="301" y="318"/>
                </a:lnTo>
                <a:lnTo>
                  <a:pt x="320" y="301"/>
                </a:lnTo>
                <a:lnTo>
                  <a:pt x="339" y="286"/>
                </a:lnTo>
                <a:lnTo>
                  <a:pt x="358" y="271"/>
                </a:lnTo>
                <a:lnTo>
                  <a:pt x="381" y="256"/>
                </a:lnTo>
                <a:lnTo>
                  <a:pt x="425" y="229"/>
                </a:lnTo>
                <a:lnTo>
                  <a:pt x="473" y="202"/>
                </a:lnTo>
                <a:lnTo>
                  <a:pt x="573" y="152"/>
                </a:lnTo>
                <a:lnTo>
                  <a:pt x="670" y="105"/>
                </a:lnTo>
                <a:lnTo>
                  <a:pt x="718" y="79"/>
                </a:lnTo>
                <a:lnTo>
                  <a:pt x="762" y="54"/>
                </a:lnTo>
                <a:lnTo>
                  <a:pt x="783" y="42"/>
                </a:lnTo>
                <a:lnTo>
                  <a:pt x="802" y="29"/>
                </a:lnTo>
                <a:lnTo>
                  <a:pt x="822" y="15"/>
                </a:lnTo>
                <a:lnTo>
                  <a:pt x="839" y="0"/>
                </a:lnTo>
                <a:lnTo>
                  <a:pt x="90" y="0"/>
                </a:lnTo>
                <a:lnTo>
                  <a:pt x="77" y="118"/>
                </a:lnTo>
                <a:lnTo>
                  <a:pt x="69" y="241"/>
                </a:lnTo>
                <a:lnTo>
                  <a:pt x="61" y="365"/>
                </a:lnTo>
                <a:lnTo>
                  <a:pt x="56" y="493"/>
                </a:lnTo>
                <a:lnTo>
                  <a:pt x="52" y="621"/>
                </a:lnTo>
                <a:lnTo>
                  <a:pt x="50" y="752"/>
                </a:lnTo>
                <a:lnTo>
                  <a:pt x="48" y="883"/>
                </a:lnTo>
                <a:lnTo>
                  <a:pt x="46" y="1014"/>
                </a:lnTo>
                <a:lnTo>
                  <a:pt x="44" y="1146"/>
                </a:lnTo>
                <a:lnTo>
                  <a:pt x="42" y="1275"/>
                </a:lnTo>
                <a:lnTo>
                  <a:pt x="38" y="1403"/>
                </a:lnTo>
                <a:lnTo>
                  <a:pt x="35" y="1529"/>
                </a:lnTo>
                <a:lnTo>
                  <a:pt x="29" y="1650"/>
                </a:lnTo>
                <a:lnTo>
                  <a:pt x="23" y="1768"/>
                </a:lnTo>
                <a:lnTo>
                  <a:pt x="14" y="1882"/>
                </a:lnTo>
                <a:lnTo>
                  <a:pt x="0" y="1992"/>
                </a:lnTo>
                <a:lnTo>
                  <a:pt x="215" y="473"/>
                </a:lnTo>
                <a:close/>
              </a:path>
            </a:pathLst>
          </a:custGeom>
          <a:solidFill>
            <a:srgbClr val="79899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7" name="Freeform 47"/>
          <p:cNvSpPr>
            <a:spLocks/>
          </p:cNvSpPr>
          <p:nvPr/>
        </p:nvSpPr>
        <p:spPr bwMode="auto">
          <a:xfrm>
            <a:off x="477838" y="2457450"/>
            <a:ext cx="1331912" cy="3162300"/>
          </a:xfrm>
          <a:custGeom>
            <a:avLst/>
            <a:gdLst>
              <a:gd name="T0" fmla="*/ 2147483647 w 839"/>
              <a:gd name="T1" fmla="*/ 2147483647 h 1992"/>
              <a:gd name="T2" fmla="*/ 2147483647 w 839"/>
              <a:gd name="T3" fmla="*/ 2147483647 h 1992"/>
              <a:gd name="T4" fmla="*/ 2147483647 w 839"/>
              <a:gd name="T5" fmla="*/ 2147483647 h 1992"/>
              <a:gd name="T6" fmla="*/ 2147483647 w 839"/>
              <a:gd name="T7" fmla="*/ 2147483647 h 1992"/>
              <a:gd name="T8" fmla="*/ 2147483647 w 839"/>
              <a:gd name="T9" fmla="*/ 2147483647 h 1992"/>
              <a:gd name="T10" fmla="*/ 2147483647 w 839"/>
              <a:gd name="T11" fmla="*/ 2147483647 h 1992"/>
              <a:gd name="T12" fmla="*/ 2147483647 w 839"/>
              <a:gd name="T13" fmla="*/ 2147483647 h 1992"/>
              <a:gd name="T14" fmla="*/ 2147483647 w 839"/>
              <a:gd name="T15" fmla="*/ 2147483647 h 1992"/>
              <a:gd name="T16" fmla="*/ 2147483647 w 839"/>
              <a:gd name="T17" fmla="*/ 2147483647 h 1992"/>
              <a:gd name="T18" fmla="*/ 2147483647 w 839"/>
              <a:gd name="T19" fmla="*/ 2147483647 h 1992"/>
              <a:gd name="T20" fmla="*/ 2147483647 w 839"/>
              <a:gd name="T21" fmla="*/ 2147483647 h 1992"/>
              <a:gd name="T22" fmla="*/ 2147483647 w 839"/>
              <a:gd name="T23" fmla="*/ 2147483647 h 1992"/>
              <a:gd name="T24" fmla="*/ 2147483647 w 839"/>
              <a:gd name="T25" fmla="*/ 2147483647 h 1992"/>
              <a:gd name="T26" fmla="*/ 2147483647 w 839"/>
              <a:gd name="T27" fmla="*/ 2147483647 h 1992"/>
              <a:gd name="T28" fmla="*/ 2147483647 w 839"/>
              <a:gd name="T29" fmla="*/ 2147483647 h 1992"/>
              <a:gd name="T30" fmla="*/ 2147483647 w 839"/>
              <a:gd name="T31" fmla="*/ 2147483647 h 1992"/>
              <a:gd name="T32" fmla="*/ 2147483647 w 839"/>
              <a:gd name="T33" fmla="*/ 2147483647 h 1992"/>
              <a:gd name="T34" fmla="*/ 2147483647 w 839"/>
              <a:gd name="T35" fmla="*/ 2147483647 h 1992"/>
              <a:gd name="T36" fmla="*/ 2147483647 w 839"/>
              <a:gd name="T37" fmla="*/ 2147483647 h 1992"/>
              <a:gd name="T38" fmla="*/ 2147483647 w 839"/>
              <a:gd name="T39" fmla="*/ 2147483647 h 1992"/>
              <a:gd name="T40" fmla="*/ 2147483647 w 839"/>
              <a:gd name="T41" fmla="*/ 2147483647 h 1992"/>
              <a:gd name="T42" fmla="*/ 2147483647 w 839"/>
              <a:gd name="T43" fmla="*/ 2147483647 h 1992"/>
              <a:gd name="T44" fmla="*/ 2147483647 w 839"/>
              <a:gd name="T45" fmla="*/ 0 h 1992"/>
              <a:gd name="T46" fmla="*/ 2147483647 w 839"/>
              <a:gd name="T47" fmla="*/ 0 h 1992"/>
              <a:gd name="T48" fmla="*/ 2147483647 w 839"/>
              <a:gd name="T49" fmla="*/ 2147483647 h 1992"/>
              <a:gd name="T50" fmla="*/ 2147483647 w 839"/>
              <a:gd name="T51" fmla="*/ 2147483647 h 1992"/>
              <a:gd name="T52" fmla="*/ 2147483647 w 839"/>
              <a:gd name="T53" fmla="*/ 2147483647 h 1992"/>
              <a:gd name="T54" fmla="*/ 2147483647 w 839"/>
              <a:gd name="T55" fmla="*/ 2147483647 h 1992"/>
              <a:gd name="T56" fmla="*/ 2147483647 w 839"/>
              <a:gd name="T57" fmla="*/ 2147483647 h 1992"/>
              <a:gd name="T58" fmla="*/ 2147483647 w 839"/>
              <a:gd name="T59" fmla="*/ 2147483647 h 1992"/>
              <a:gd name="T60" fmla="*/ 2147483647 w 839"/>
              <a:gd name="T61" fmla="*/ 2147483647 h 1992"/>
              <a:gd name="T62" fmla="*/ 2147483647 w 839"/>
              <a:gd name="T63" fmla="*/ 2147483647 h 1992"/>
              <a:gd name="T64" fmla="*/ 2147483647 w 839"/>
              <a:gd name="T65" fmla="*/ 2147483647 h 1992"/>
              <a:gd name="T66" fmla="*/ 2147483647 w 839"/>
              <a:gd name="T67" fmla="*/ 2147483647 h 1992"/>
              <a:gd name="T68" fmla="*/ 2147483647 w 839"/>
              <a:gd name="T69" fmla="*/ 2147483647 h 1992"/>
              <a:gd name="T70" fmla="*/ 2147483647 w 839"/>
              <a:gd name="T71" fmla="*/ 2147483647 h 1992"/>
              <a:gd name="T72" fmla="*/ 2147483647 w 839"/>
              <a:gd name="T73" fmla="*/ 2147483647 h 1992"/>
              <a:gd name="T74" fmla="*/ 2147483647 w 839"/>
              <a:gd name="T75" fmla="*/ 2147483647 h 1992"/>
              <a:gd name="T76" fmla="*/ 2147483647 w 839"/>
              <a:gd name="T77" fmla="*/ 2147483647 h 1992"/>
              <a:gd name="T78" fmla="*/ 0 w 839"/>
              <a:gd name="T79" fmla="*/ 2147483647 h 1992"/>
              <a:gd name="T80" fmla="*/ 2147483647 w 839"/>
              <a:gd name="T81" fmla="*/ 2147483647 h 19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839"/>
              <a:gd name="T124" fmla="*/ 0 h 1992"/>
              <a:gd name="T125" fmla="*/ 839 w 839"/>
              <a:gd name="T126" fmla="*/ 1992 h 19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839" h="1992">
                <a:moveTo>
                  <a:pt x="215" y="473"/>
                </a:moveTo>
                <a:lnTo>
                  <a:pt x="218" y="451"/>
                </a:lnTo>
                <a:lnTo>
                  <a:pt x="226" y="429"/>
                </a:lnTo>
                <a:lnTo>
                  <a:pt x="234" y="409"/>
                </a:lnTo>
                <a:lnTo>
                  <a:pt x="243" y="389"/>
                </a:lnTo>
                <a:lnTo>
                  <a:pt x="257" y="370"/>
                </a:lnTo>
                <a:lnTo>
                  <a:pt x="270" y="352"/>
                </a:lnTo>
                <a:lnTo>
                  <a:pt x="285" y="335"/>
                </a:lnTo>
                <a:lnTo>
                  <a:pt x="301" y="318"/>
                </a:lnTo>
                <a:lnTo>
                  <a:pt x="320" y="301"/>
                </a:lnTo>
                <a:lnTo>
                  <a:pt x="339" y="286"/>
                </a:lnTo>
                <a:lnTo>
                  <a:pt x="358" y="271"/>
                </a:lnTo>
                <a:lnTo>
                  <a:pt x="381" y="256"/>
                </a:lnTo>
                <a:lnTo>
                  <a:pt x="425" y="229"/>
                </a:lnTo>
                <a:lnTo>
                  <a:pt x="473" y="202"/>
                </a:lnTo>
                <a:lnTo>
                  <a:pt x="573" y="152"/>
                </a:lnTo>
                <a:lnTo>
                  <a:pt x="670" y="105"/>
                </a:lnTo>
                <a:lnTo>
                  <a:pt x="718" y="79"/>
                </a:lnTo>
                <a:lnTo>
                  <a:pt x="762" y="54"/>
                </a:lnTo>
                <a:lnTo>
                  <a:pt x="783" y="42"/>
                </a:lnTo>
                <a:lnTo>
                  <a:pt x="802" y="29"/>
                </a:lnTo>
                <a:lnTo>
                  <a:pt x="822" y="15"/>
                </a:lnTo>
                <a:lnTo>
                  <a:pt x="839" y="0"/>
                </a:lnTo>
                <a:lnTo>
                  <a:pt x="90" y="0"/>
                </a:lnTo>
                <a:lnTo>
                  <a:pt x="77" y="118"/>
                </a:lnTo>
                <a:lnTo>
                  <a:pt x="69" y="241"/>
                </a:lnTo>
                <a:lnTo>
                  <a:pt x="61" y="365"/>
                </a:lnTo>
                <a:lnTo>
                  <a:pt x="56" y="493"/>
                </a:lnTo>
                <a:lnTo>
                  <a:pt x="52" y="621"/>
                </a:lnTo>
                <a:lnTo>
                  <a:pt x="50" y="752"/>
                </a:lnTo>
                <a:lnTo>
                  <a:pt x="48" y="883"/>
                </a:lnTo>
                <a:lnTo>
                  <a:pt x="46" y="1014"/>
                </a:lnTo>
                <a:lnTo>
                  <a:pt x="44" y="1146"/>
                </a:lnTo>
                <a:lnTo>
                  <a:pt x="42" y="1275"/>
                </a:lnTo>
                <a:lnTo>
                  <a:pt x="38" y="1403"/>
                </a:lnTo>
                <a:lnTo>
                  <a:pt x="35" y="1529"/>
                </a:lnTo>
                <a:lnTo>
                  <a:pt x="29" y="1650"/>
                </a:lnTo>
                <a:lnTo>
                  <a:pt x="23" y="1768"/>
                </a:lnTo>
                <a:lnTo>
                  <a:pt x="14" y="1882"/>
                </a:lnTo>
                <a:lnTo>
                  <a:pt x="0" y="1992"/>
                </a:lnTo>
                <a:lnTo>
                  <a:pt x="215" y="473"/>
                </a:lnTo>
                <a:close/>
              </a:path>
            </a:pathLst>
          </a:cu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8" name="Freeform 48"/>
          <p:cNvSpPr>
            <a:spLocks noEditPoints="1"/>
          </p:cNvSpPr>
          <p:nvPr/>
        </p:nvSpPr>
        <p:spPr bwMode="auto">
          <a:xfrm>
            <a:off x="463550" y="2457450"/>
            <a:ext cx="157163" cy="3271838"/>
          </a:xfrm>
          <a:custGeom>
            <a:avLst/>
            <a:gdLst>
              <a:gd name="T0" fmla="*/ 2147483647 w 99"/>
              <a:gd name="T1" fmla="*/ 2147483647 h 2061"/>
              <a:gd name="T2" fmla="*/ 2147483647 w 99"/>
              <a:gd name="T3" fmla="*/ 2147483647 h 2061"/>
              <a:gd name="T4" fmla="*/ 2147483647 w 99"/>
              <a:gd name="T5" fmla="*/ 2147483647 h 2061"/>
              <a:gd name="T6" fmla="*/ 2147483647 w 99"/>
              <a:gd name="T7" fmla="*/ 2147483647 h 2061"/>
              <a:gd name="T8" fmla="*/ 0 w 99"/>
              <a:gd name="T9" fmla="*/ 2147483647 h 2061"/>
              <a:gd name="T10" fmla="*/ 2147483647 w 99"/>
              <a:gd name="T11" fmla="*/ 2147483647 h 2061"/>
              <a:gd name="T12" fmla="*/ 2147483647 w 99"/>
              <a:gd name="T13" fmla="*/ 2147483647 h 2061"/>
              <a:gd name="T14" fmla="*/ 2147483647 w 99"/>
              <a:gd name="T15" fmla="*/ 2147483647 h 2061"/>
              <a:gd name="T16" fmla="*/ 2147483647 w 99"/>
              <a:gd name="T17" fmla="*/ 2147483647 h 2061"/>
              <a:gd name="T18" fmla="*/ 2147483647 w 99"/>
              <a:gd name="T19" fmla="*/ 2147483647 h 2061"/>
              <a:gd name="T20" fmla="*/ 2147483647 w 99"/>
              <a:gd name="T21" fmla="*/ 2147483647 h 2061"/>
              <a:gd name="T22" fmla="*/ 0 w 99"/>
              <a:gd name="T23" fmla="*/ 2147483647 h 2061"/>
              <a:gd name="T24" fmla="*/ 2147483647 w 99"/>
              <a:gd name="T25" fmla="*/ 2147483647 h 2061"/>
              <a:gd name="T26" fmla="*/ 2147483647 w 99"/>
              <a:gd name="T27" fmla="*/ 2147483647 h 2061"/>
              <a:gd name="T28" fmla="*/ 2147483647 w 99"/>
              <a:gd name="T29" fmla="*/ 2147483647 h 2061"/>
              <a:gd name="T30" fmla="*/ 2147483647 w 99"/>
              <a:gd name="T31" fmla="*/ 2147483647 h 2061"/>
              <a:gd name="T32" fmla="*/ 2147483647 w 99"/>
              <a:gd name="T33" fmla="*/ 2147483647 h 2061"/>
              <a:gd name="T34" fmla="*/ 2147483647 w 99"/>
              <a:gd name="T35" fmla="*/ 2147483647 h 2061"/>
              <a:gd name="T36" fmla="*/ 2147483647 w 99"/>
              <a:gd name="T37" fmla="*/ 2147483647 h 2061"/>
              <a:gd name="T38" fmla="*/ 2147483647 w 99"/>
              <a:gd name="T39" fmla="*/ 2147483647 h 2061"/>
              <a:gd name="T40" fmla="*/ 2147483647 w 99"/>
              <a:gd name="T41" fmla="*/ 2147483647 h 2061"/>
              <a:gd name="T42" fmla="*/ 2147483647 w 99"/>
              <a:gd name="T43" fmla="*/ 2147483647 h 2061"/>
              <a:gd name="T44" fmla="*/ 2147483647 w 99"/>
              <a:gd name="T45" fmla="*/ 2147483647 h 2061"/>
              <a:gd name="T46" fmla="*/ 2147483647 w 99"/>
              <a:gd name="T47" fmla="*/ 2147483647 h 2061"/>
              <a:gd name="T48" fmla="*/ 2147483647 w 99"/>
              <a:gd name="T49" fmla="*/ 2147483647 h 2061"/>
              <a:gd name="T50" fmla="*/ 2147483647 w 99"/>
              <a:gd name="T51" fmla="*/ 2147483647 h 2061"/>
              <a:gd name="T52" fmla="*/ 2147483647 w 99"/>
              <a:gd name="T53" fmla="*/ 2147483647 h 2061"/>
              <a:gd name="T54" fmla="*/ 2147483647 w 99"/>
              <a:gd name="T55" fmla="*/ 2147483647 h 2061"/>
              <a:gd name="T56" fmla="*/ 2147483647 w 99"/>
              <a:gd name="T57" fmla="*/ 0 h 2061"/>
              <a:gd name="T58" fmla="*/ 0 w 99"/>
              <a:gd name="T59" fmla="*/ 0 h 2061"/>
              <a:gd name="T60" fmla="*/ 0 w 99"/>
              <a:gd name="T61" fmla="*/ 2147483647 h 2061"/>
              <a:gd name="T62" fmla="*/ 2147483647 w 99"/>
              <a:gd name="T63" fmla="*/ 2147483647 h 2061"/>
              <a:gd name="T64" fmla="*/ 2147483647 w 99"/>
              <a:gd name="T65" fmla="*/ 2147483647 h 2061"/>
              <a:gd name="T66" fmla="*/ 2147483647 w 99"/>
              <a:gd name="T67" fmla="*/ 2147483647 h 2061"/>
              <a:gd name="T68" fmla="*/ 2147483647 w 99"/>
              <a:gd name="T69" fmla="*/ 2147483647 h 2061"/>
              <a:gd name="T70" fmla="*/ 2147483647 w 99"/>
              <a:gd name="T71" fmla="*/ 2147483647 h 2061"/>
              <a:gd name="T72" fmla="*/ 2147483647 w 99"/>
              <a:gd name="T73" fmla="*/ 2147483647 h 2061"/>
              <a:gd name="T74" fmla="*/ 2147483647 w 99"/>
              <a:gd name="T75" fmla="*/ 2147483647 h 2061"/>
              <a:gd name="T76" fmla="*/ 2147483647 w 99"/>
              <a:gd name="T77" fmla="*/ 2147483647 h 2061"/>
              <a:gd name="T78" fmla="*/ 2147483647 w 99"/>
              <a:gd name="T79" fmla="*/ 2147483647 h 2061"/>
              <a:gd name="T80" fmla="*/ 2147483647 w 99"/>
              <a:gd name="T81" fmla="*/ 2147483647 h 206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99"/>
              <a:gd name="T124" fmla="*/ 0 h 2061"/>
              <a:gd name="T125" fmla="*/ 99 w 99"/>
              <a:gd name="T126" fmla="*/ 2061 h 206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99" h="2061">
                <a:moveTo>
                  <a:pt x="9" y="1992"/>
                </a:moveTo>
                <a:lnTo>
                  <a:pt x="9" y="1992"/>
                </a:lnTo>
                <a:close/>
                <a:moveTo>
                  <a:pt x="0" y="2061"/>
                </a:moveTo>
                <a:lnTo>
                  <a:pt x="9" y="1992"/>
                </a:lnTo>
                <a:lnTo>
                  <a:pt x="7" y="2008"/>
                </a:lnTo>
                <a:lnTo>
                  <a:pt x="5" y="2025"/>
                </a:lnTo>
                <a:lnTo>
                  <a:pt x="1" y="2044"/>
                </a:lnTo>
                <a:lnTo>
                  <a:pt x="0" y="2061"/>
                </a:lnTo>
                <a:close/>
                <a:moveTo>
                  <a:pt x="9" y="1992"/>
                </a:moveTo>
                <a:lnTo>
                  <a:pt x="23" y="1882"/>
                </a:lnTo>
                <a:lnTo>
                  <a:pt x="32" y="1768"/>
                </a:lnTo>
                <a:lnTo>
                  <a:pt x="38" y="1650"/>
                </a:lnTo>
                <a:lnTo>
                  <a:pt x="44" y="1529"/>
                </a:lnTo>
                <a:lnTo>
                  <a:pt x="47" y="1403"/>
                </a:lnTo>
                <a:lnTo>
                  <a:pt x="51" y="1275"/>
                </a:lnTo>
                <a:lnTo>
                  <a:pt x="53" y="1146"/>
                </a:lnTo>
                <a:lnTo>
                  <a:pt x="55" y="1014"/>
                </a:lnTo>
                <a:lnTo>
                  <a:pt x="57" y="883"/>
                </a:lnTo>
                <a:lnTo>
                  <a:pt x="59" y="752"/>
                </a:lnTo>
                <a:lnTo>
                  <a:pt x="61" y="621"/>
                </a:lnTo>
                <a:lnTo>
                  <a:pt x="65" y="493"/>
                </a:lnTo>
                <a:lnTo>
                  <a:pt x="70" y="365"/>
                </a:lnTo>
                <a:lnTo>
                  <a:pt x="78" y="241"/>
                </a:lnTo>
                <a:lnTo>
                  <a:pt x="86" y="118"/>
                </a:lnTo>
                <a:lnTo>
                  <a:pt x="99" y="0"/>
                </a:lnTo>
                <a:lnTo>
                  <a:pt x="0" y="0"/>
                </a:lnTo>
                <a:lnTo>
                  <a:pt x="0" y="2061"/>
                </a:lnTo>
                <a:lnTo>
                  <a:pt x="1" y="2044"/>
                </a:lnTo>
                <a:lnTo>
                  <a:pt x="5" y="2025"/>
                </a:lnTo>
                <a:lnTo>
                  <a:pt x="7" y="2008"/>
                </a:lnTo>
                <a:lnTo>
                  <a:pt x="9" y="1992"/>
                </a:lnTo>
                <a:close/>
              </a:path>
            </a:pathLst>
          </a:custGeom>
          <a:solidFill>
            <a:srgbClr val="79899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9" name="Rectangle 49"/>
          <p:cNvSpPr>
            <a:spLocks noChangeArrowheads="1"/>
          </p:cNvSpPr>
          <p:nvPr/>
        </p:nvSpPr>
        <p:spPr bwMode="auto">
          <a:xfrm>
            <a:off x="477838" y="5619750"/>
            <a:ext cx="1587" cy="1588"/>
          </a:xfrm>
          <a:prstGeom prst="rect">
            <a:avLst/>
          </a:prstGeom>
          <a:noFill/>
          <a:ln w="3175">
            <a:solidFill>
              <a:srgbClr val="1F1A1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10" name="Freeform 50"/>
          <p:cNvSpPr>
            <a:spLocks/>
          </p:cNvSpPr>
          <p:nvPr/>
        </p:nvSpPr>
        <p:spPr bwMode="auto">
          <a:xfrm>
            <a:off x="463550" y="5619750"/>
            <a:ext cx="14288" cy="109538"/>
          </a:xfrm>
          <a:custGeom>
            <a:avLst/>
            <a:gdLst>
              <a:gd name="T0" fmla="*/ 0 w 9"/>
              <a:gd name="T1" fmla="*/ 2147483647 h 69"/>
              <a:gd name="T2" fmla="*/ 2147483647 w 9"/>
              <a:gd name="T3" fmla="*/ 0 h 69"/>
              <a:gd name="T4" fmla="*/ 2147483647 w 9"/>
              <a:gd name="T5" fmla="*/ 0 h 69"/>
              <a:gd name="T6" fmla="*/ 2147483647 w 9"/>
              <a:gd name="T7" fmla="*/ 0 h 69"/>
              <a:gd name="T8" fmla="*/ 2147483647 w 9"/>
              <a:gd name="T9" fmla="*/ 2147483647 h 69"/>
              <a:gd name="T10" fmla="*/ 2147483647 w 9"/>
              <a:gd name="T11" fmla="*/ 2147483647 h 69"/>
              <a:gd name="T12" fmla="*/ 2147483647 w 9"/>
              <a:gd name="T13" fmla="*/ 2147483647 h 69"/>
              <a:gd name="T14" fmla="*/ 0 w 9"/>
              <a:gd name="T15" fmla="*/ 2147483647 h 6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"/>
              <a:gd name="T25" fmla="*/ 0 h 69"/>
              <a:gd name="T26" fmla="*/ 9 w 9"/>
              <a:gd name="T27" fmla="*/ 69 h 6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" h="69">
                <a:moveTo>
                  <a:pt x="0" y="69"/>
                </a:moveTo>
                <a:lnTo>
                  <a:pt x="9" y="0"/>
                </a:lnTo>
                <a:lnTo>
                  <a:pt x="7" y="16"/>
                </a:lnTo>
                <a:lnTo>
                  <a:pt x="5" y="33"/>
                </a:lnTo>
                <a:lnTo>
                  <a:pt x="1" y="52"/>
                </a:lnTo>
                <a:lnTo>
                  <a:pt x="0" y="69"/>
                </a:lnTo>
                <a:close/>
              </a:path>
            </a:pathLst>
          </a:custGeom>
          <a:noFill/>
          <a:ln w="3175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11" name="Freeform 51"/>
          <p:cNvSpPr>
            <a:spLocks/>
          </p:cNvSpPr>
          <p:nvPr/>
        </p:nvSpPr>
        <p:spPr bwMode="auto">
          <a:xfrm>
            <a:off x="463550" y="2457450"/>
            <a:ext cx="157163" cy="3271838"/>
          </a:xfrm>
          <a:custGeom>
            <a:avLst/>
            <a:gdLst>
              <a:gd name="T0" fmla="*/ 2147483647 w 99"/>
              <a:gd name="T1" fmla="*/ 2147483647 h 2061"/>
              <a:gd name="T2" fmla="*/ 2147483647 w 99"/>
              <a:gd name="T3" fmla="*/ 2147483647 h 2061"/>
              <a:gd name="T4" fmla="*/ 2147483647 w 99"/>
              <a:gd name="T5" fmla="*/ 2147483647 h 2061"/>
              <a:gd name="T6" fmla="*/ 2147483647 w 99"/>
              <a:gd name="T7" fmla="*/ 2147483647 h 2061"/>
              <a:gd name="T8" fmla="*/ 2147483647 w 99"/>
              <a:gd name="T9" fmla="*/ 2147483647 h 2061"/>
              <a:gd name="T10" fmla="*/ 2147483647 w 99"/>
              <a:gd name="T11" fmla="*/ 2147483647 h 2061"/>
              <a:gd name="T12" fmla="*/ 2147483647 w 99"/>
              <a:gd name="T13" fmla="*/ 2147483647 h 2061"/>
              <a:gd name="T14" fmla="*/ 2147483647 w 99"/>
              <a:gd name="T15" fmla="*/ 2147483647 h 2061"/>
              <a:gd name="T16" fmla="*/ 2147483647 w 99"/>
              <a:gd name="T17" fmla="*/ 2147483647 h 2061"/>
              <a:gd name="T18" fmla="*/ 2147483647 w 99"/>
              <a:gd name="T19" fmla="*/ 2147483647 h 2061"/>
              <a:gd name="T20" fmla="*/ 2147483647 w 99"/>
              <a:gd name="T21" fmla="*/ 2147483647 h 2061"/>
              <a:gd name="T22" fmla="*/ 2147483647 w 99"/>
              <a:gd name="T23" fmla="*/ 2147483647 h 2061"/>
              <a:gd name="T24" fmla="*/ 2147483647 w 99"/>
              <a:gd name="T25" fmla="*/ 2147483647 h 2061"/>
              <a:gd name="T26" fmla="*/ 2147483647 w 99"/>
              <a:gd name="T27" fmla="*/ 2147483647 h 2061"/>
              <a:gd name="T28" fmla="*/ 2147483647 w 99"/>
              <a:gd name="T29" fmla="*/ 2147483647 h 2061"/>
              <a:gd name="T30" fmla="*/ 2147483647 w 99"/>
              <a:gd name="T31" fmla="*/ 2147483647 h 2061"/>
              <a:gd name="T32" fmla="*/ 2147483647 w 99"/>
              <a:gd name="T33" fmla="*/ 0 h 2061"/>
              <a:gd name="T34" fmla="*/ 0 w 99"/>
              <a:gd name="T35" fmla="*/ 0 h 2061"/>
              <a:gd name="T36" fmla="*/ 0 w 99"/>
              <a:gd name="T37" fmla="*/ 2147483647 h 2061"/>
              <a:gd name="T38" fmla="*/ 2147483647 w 99"/>
              <a:gd name="T39" fmla="*/ 2147483647 h 2061"/>
              <a:gd name="T40" fmla="*/ 2147483647 w 99"/>
              <a:gd name="T41" fmla="*/ 2147483647 h 2061"/>
              <a:gd name="T42" fmla="*/ 2147483647 w 99"/>
              <a:gd name="T43" fmla="*/ 2147483647 h 2061"/>
              <a:gd name="T44" fmla="*/ 2147483647 w 99"/>
              <a:gd name="T45" fmla="*/ 2147483647 h 2061"/>
              <a:gd name="T46" fmla="*/ 2147483647 w 99"/>
              <a:gd name="T47" fmla="*/ 2147483647 h 2061"/>
              <a:gd name="T48" fmla="*/ 2147483647 w 99"/>
              <a:gd name="T49" fmla="*/ 2147483647 h 2061"/>
              <a:gd name="T50" fmla="*/ 2147483647 w 99"/>
              <a:gd name="T51" fmla="*/ 2147483647 h 2061"/>
              <a:gd name="T52" fmla="*/ 2147483647 w 99"/>
              <a:gd name="T53" fmla="*/ 2147483647 h 2061"/>
              <a:gd name="T54" fmla="*/ 2147483647 w 99"/>
              <a:gd name="T55" fmla="*/ 2147483647 h 2061"/>
              <a:gd name="T56" fmla="*/ 2147483647 w 99"/>
              <a:gd name="T57" fmla="*/ 2147483647 h 2061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99"/>
              <a:gd name="T88" fmla="*/ 0 h 2061"/>
              <a:gd name="T89" fmla="*/ 99 w 99"/>
              <a:gd name="T90" fmla="*/ 2061 h 2061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99" h="2061">
                <a:moveTo>
                  <a:pt x="9" y="1992"/>
                </a:moveTo>
                <a:lnTo>
                  <a:pt x="23" y="1882"/>
                </a:lnTo>
                <a:lnTo>
                  <a:pt x="32" y="1768"/>
                </a:lnTo>
                <a:lnTo>
                  <a:pt x="38" y="1650"/>
                </a:lnTo>
                <a:lnTo>
                  <a:pt x="44" y="1529"/>
                </a:lnTo>
                <a:lnTo>
                  <a:pt x="47" y="1403"/>
                </a:lnTo>
                <a:lnTo>
                  <a:pt x="51" y="1275"/>
                </a:lnTo>
                <a:lnTo>
                  <a:pt x="53" y="1146"/>
                </a:lnTo>
                <a:lnTo>
                  <a:pt x="55" y="1014"/>
                </a:lnTo>
                <a:lnTo>
                  <a:pt x="57" y="883"/>
                </a:lnTo>
                <a:lnTo>
                  <a:pt x="59" y="752"/>
                </a:lnTo>
                <a:lnTo>
                  <a:pt x="61" y="621"/>
                </a:lnTo>
                <a:lnTo>
                  <a:pt x="65" y="493"/>
                </a:lnTo>
                <a:lnTo>
                  <a:pt x="70" y="365"/>
                </a:lnTo>
                <a:lnTo>
                  <a:pt x="78" y="241"/>
                </a:lnTo>
                <a:lnTo>
                  <a:pt x="86" y="118"/>
                </a:lnTo>
                <a:lnTo>
                  <a:pt x="99" y="0"/>
                </a:lnTo>
                <a:lnTo>
                  <a:pt x="0" y="0"/>
                </a:lnTo>
                <a:lnTo>
                  <a:pt x="0" y="2061"/>
                </a:lnTo>
                <a:lnTo>
                  <a:pt x="1" y="2044"/>
                </a:lnTo>
                <a:lnTo>
                  <a:pt x="5" y="2025"/>
                </a:lnTo>
                <a:lnTo>
                  <a:pt x="7" y="2008"/>
                </a:lnTo>
                <a:lnTo>
                  <a:pt x="9" y="1992"/>
                </a:lnTo>
                <a:close/>
              </a:path>
            </a:pathLst>
          </a:custGeom>
          <a:noFill/>
          <a:ln w="3175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3" name="Footer Placeholder 52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814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981075"/>
            <a:ext cx="8737600" cy="515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dirty="0" smtClean="0"/>
              <a:t>Environmental Processes /2 (iii) e / Biochemical transformations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79293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31"/>
          <p:cNvSpPr txBox="1">
            <a:spLocks noChangeArrowheads="1"/>
          </p:cNvSpPr>
          <p:nvPr/>
        </p:nvSpPr>
        <p:spPr bwMode="auto">
          <a:xfrm>
            <a:off x="276225" y="1190625"/>
            <a:ext cx="81915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34819" name="Text Box 532"/>
          <p:cNvSpPr txBox="1">
            <a:spLocks noChangeArrowheads="1"/>
          </p:cNvSpPr>
          <p:nvPr/>
        </p:nvSpPr>
        <p:spPr bwMode="auto">
          <a:xfrm>
            <a:off x="263525" y="1373981"/>
            <a:ext cx="8680450" cy="50475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marL="342900" indent="-3429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400" b="1" smtClean="0">
                <a:solidFill>
                  <a:srgbClr val="006666"/>
                </a:solidFill>
              </a:rPr>
              <a:t>A </a:t>
            </a:r>
            <a:r>
              <a:rPr lang="en-US" sz="1400" b="1" smtClean="0">
                <a:solidFill>
                  <a:srgbClr val="006666"/>
                </a:solidFill>
              </a:rPr>
              <a:t>–</a:t>
            </a:r>
            <a:r>
              <a:rPr lang="en-US" sz="1400" b="1" smtClean="0">
                <a:solidFill>
                  <a:srgbClr val="006666"/>
                </a:solidFill>
              </a:rPr>
              <a:t>Mainly in the </a:t>
            </a:r>
            <a:r>
              <a:rPr lang="en-US" sz="1400" b="1" smtClean="0">
                <a:solidFill>
                  <a:srgbClr val="006666"/>
                </a:solidFill>
              </a:rPr>
              <a:t>atmosphere</a:t>
            </a:r>
            <a:endParaRPr lang="en-US" sz="1400" b="1" smtClean="0">
              <a:solidFill>
                <a:srgbClr val="006666"/>
              </a:solidFill>
            </a:endParaRPr>
          </a:p>
          <a:p>
            <a:pPr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1400" smtClean="0"/>
              <a:t>Indirect </a:t>
            </a:r>
            <a:r>
              <a:rPr lang="en-US" sz="1400"/>
              <a:t>photochemical and oxidative degradation in the gas phase, primarily by OH radicals, ozone and nitrogen </a:t>
            </a:r>
            <a:r>
              <a:rPr lang="en-US" sz="1400" smtClean="0"/>
              <a:t>dioxide</a:t>
            </a:r>
          </a:p>
          <a:p>
            <a:pPr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1400"/>
              <a:t>Direct photochemical transformation in the atmosphere ("photolysis</a:t>
            </a:r>
            <a:r>
              <a:rPr lang="en-US" sz="1400" smtClean="0"/>
              <a:t>")</a:t>
            </a:r>
          </a:p>
          <a:p>
            <a:pPr marL="0" indent="0" eaLnBrk="1" hangingPunct="1">
              <a:spcBef>
                <a:spcPct val="50000"/>
              </a:spcBef>
              <a:defRPr/>
            </a:pPr>
            <a:endParaRPr lang="en-US" sz="1400" smtClean="0"/>
          </a:p>
          <a:p>
            <a:pPr eaLnBrk="1" hangingPunct="1">
              <a:spcBef>
                <a:spcPct val="50000"/>
              </a:spcBef>
              <a:defRPr/>
            </a:pPr>
            <a:r>
              <a:rPr lang="en-US" sz="1400" b="1" smtClean="0">
                <a:solidFill>
                  <a:srgbClr val="006666"/>
                </a:solidFill>
              </a:rPr>
              <a:t>B – Mainly in </a:t>
            </a:r>
            <a:r>
              <a:rPr lang="en-US" sz="1400" b="1" smtClean="0">
                <a:solidFill>
                  <a:srgbClr val="006666"/>
                </a:solidFill>
              </a:rPr>
              <a:t>water</a:t>
            </a:r>
            <a:endParaRPr lang="en-US" sz="1400" b="1" smtClean="0">
              <a:solidFill>
                <a:srgbClr val="006666"/>
              </a:solidFill>
            </a:endParaRPr>
          </a:p>
          <a:p>
            <a:pPr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1400" smtClean="0"/>
              <a:t>Biological </a:t>
            </a:r>
            <a:r>
              <a:rPr lang="en-US" sz="1400"/>
              <a:t>- mainly microbial - oxidative degradation in surface </a:t>
            </a:r>
            <a:r>
              <a:rPr lang="en-US" sz="1400" smtClean="0"/>
              <a:t>water</a:t>
            </a:r>
          </a:p>
          <a:p>
            <a:pPr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1400" smtClean="0"/>
              <a:t>chemical hydrolysis</a:t>
            </a:r>
          </a:p>
          <a:p>
            <a:pPr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1400" smtClean="0"/>
              <a:t>Photochemical </a:t>
            </a:r>
            <a:r>
              <a:rPr lang="en-US" sz="1400"/>
              <a:t>degradation in aqueous solution (direct and </a:t>
            </a:r>
            <a:r>
              <a:rPr lang="en-US" sz="1400" smtClean="0"/>
              <a:t>indirect)</a:t>
            </a:r>
          </a:p>
          <a:p>
            <a:pPr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1400" smtClean="0"/>
              <a:t>Biodegradation / modification </a:t>
            </a:r>
            <a:r>
              <a:rPr lang="en-US" sz="1400"/>
              <a:t>by aquatic plants (eg algae</a:t>
            </a:r>
            <a:r>
              <a:rPr lang="en-US" sz="1400" smtClean="0"/>
              <a:t>)</a:t>
            </a:r>
          </a:p>
          <a:p>
            <a:pPr marL="0" indent="0" eaLnBrk="1" hangingPunct="1">
              <a:spcBef>
                <a:spcPct val="50000"/>
              </a:spcBef>
              <a:defRPr/>
            </a:pPr>
            <a:endParaRPr lang="en-US" sz="1400" smtClean="0"/>
          </a:p>
          <a:p>
            <a:pPr eaLnBrk="1" hangingPunct="1">
              <a:spcBef>
                <a:spcPct val="50000"/>
              </a:spcBef>
              <a:defRPr/>
            </a:pPr>
            <a:r>
              <a:rPr lang="en-US" sz="1400" b="1" smtClean="0">
                <a:solidFill>
                  <a:srgbClr val="006666"/>
                </a:solidFill>
              </a:rPr>
              <a:t>C - Mainly soil / </a:t>
            </a:r>
            <a:r>
              <a:rPr lang="en-US" sz="1400" b="1" smtClean="0">
                <a:solidFill>
                  <a:srgbClr val="006666"/>
                </a:solidFill>
              </a:rPr>
              <a:t>sediment</a:t>
            </a:r>
            <a:endParaRPr lang="en-US" sz="1400" b="1" smtClean="0">
              <a:solidFill>
                <a:srgbClr val="006666"/>
              </a:solidFill>
            </a:endParaRPr>
          </a:p>
          <a:p>
            <a:pPr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1400" smtClean="0"/>
              <a:t>Biological </a:t>
            </a:r>
            <a:r>
              <a:rPr lang="en-US" sz="1400"/>
              <a:t>- mainly microbial - oxidative degradation in </a:t>
            </a:r>
            <a:r>
              <a:rPr lang="en-US" sz="1400" smtClean="0"/>
              <a:t>soil</a:t>
            </a:r>
          </a:p>
          <a:p>
            <a:pPr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1400" smtClean="0"/>
              <a:t>Photochemically-oxidative </a:t>
            </a:r>
            <a:r>
              <a:rPr lang="en-US" sz="1400"/>
              <a:t>degradation on the </a:t>
            </a:r>
            <a:r>
              <a:rPr lang="en-US" sz="1400" smtClean="0"/>
              <a:t>surface</a:t>
            </a:r>
          </a:p>
          <a:p>
            <a:pPr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1400" smtClean="0"/>
              <a:t>Degradation </a:t>
            </a:r>
            <a:r>
              <a:rPr lang="en-US" sz="1400"/>
              <a:t>/ modification by green land </a:t>
            </a:r>
            <a:r>
              <a:rPr lang="en-US" sz="1400" smtClean="0"/>
              <a:t>plants</a:t>
            </a:r>
          </a:p>
          <a:p>
            <a:pPr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1400" smtClean="0"/>
              <a:t>Anaerobic </a:t>
            </a:r>
            <a:r>
              <a:rPr lang="en-US" sz="1400"/>
              <a:t>bio-reductive and abiotic degradation (eg in anoxic </a:t>
            </a:r>
            <a:r>
              <a:rPr lang="en-US" sz="1400"/>
              <a:t>sediments</a:t>
            </a:r>
            <a:r>
              <a:rPr lang="en-US" sz="1400" smtClean="0"/>
              <a:t>)</a:t>
            </a:r>
            <a:endParaRPr lang="en-US" sz="14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6051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35279181"/>
              </p:ext>
            </p:extLst>
          </p:nvPr>
        </p:nvGraphicFramePr>
        <p:xfrm>
          <a:off x="228600" y="685800"/>
          <a:ext cx="8153399" cy="6139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7046"/>
                <a:gridCol w="2109296"/>
                <a:gridCol w="4257057"/>
              </a:tblGrid>
              <a:tr h="284349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Type of reaction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Examples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Degraded chemicals</a:t>
                      </a:r>
                      <a:endParaRPr lang="en-US" sz="110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Oxidative processes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C-hydroxylation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Aromatic Compounds, side</a:t>
                      </a:r>
                      <a:r>
                        <a:rPr lang="en-US" sz="1100" baseline="0" smtClean="0"/>
                        <a:t> chains, aliphatic rings</a:t>
                      </a:r>
                      <a:endParaRPr lang="en-US" sz="110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ß-oxidation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Fatty acids, mineral oil, tenside</a:t>
                      </a:r>
                      <a:endParaRPr lang="en-US" sz="110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Epoxidation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Aromatic bonds, olefin, </a:t>
                      </a:r>
                      <a:endParaRPr lang="en-US" sz="110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N-oxidation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Aniline</a:t>
                      </a:r>
                      <a:endParaRPr lang="en-US" sz="1100" dirty="0"/>
                    </a:p>
                  </a:txBody>
                  <a:tcPr/>
                </a:tc>
              </a:tr>
              <a:tr h="38562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Oxidative </a:t>
                      </a:r>
                      <a:r>
                        <a:rPr lang="en-US" sz="1100" dirty="0" err="1" smtClean="0"/>
                        <a:t>dechlorination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Apliphatic chlorinated Hydrocarbons, 2-chlorobenzoate, chlorophenyl acetate, Polychlorinated dibenzodioxins (PCDDs)</a:t>
                      </a:r>
                      <a:endParaRPr lang="en-US" sz="110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Oxidative coupling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Phenole,</a:t>
                      </a:r>
                      <a:r>
                        <a:rPr lang="en-US" sz="1100" baseline="0" smtClean="0"/>
                        <a:t> Aniline</a:t>
                      </a:r>
                      <a:endParaRPr lang="en-US" sz="1100" dirty="0"/>
                    </a:p>
                  </a:txBody>
                  <a:tcPr/>
                </a:tc>
              </a:tr>
              <a:tr h="358548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Oxidative ring split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Benzene, tenside, phthalate,</a:t>
                      </a:r>
                      <a:r>
                        <a:rPr lang="en-US" sz="1100" baseline="0" smtClean="0"/>
                        <a:t> polychlorinated biphenyls (PCBs), PCDD</a:t>
                      </a:r>
                      <a:endParaRPr lang="en-US" sz="110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Mineralization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Almost</a:t>
                      </a:r>
                      <a:r>
                        <a:rPr lang="en-US" sz="1100" baseline="0" smtClean="0"/>
                        <a:t> all  organic compounds</a:t>
                      </a:r>
                      <a:endParaRPr lang="en-US" sz="110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r>
                        <a:rPr lang="en-US" sz="1100" smtClean="0"/>
                        <a:t>Reductive processes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C-reduction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Alkenes,</a:t>
                      </a:r>
                      <a:r>
                        <a:rPr lang="en-US" sz="1100" baseline="0" smtClean="0"/>
                        <a:t> aromatic rings, quinones</a:t>
                      </a:r>
                      <a:endParaRPr lang="en-US" sz="110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N-redution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Nitro </a:t>
                      </a:r>
                      <a:r>
                        <a:rPr lang="en-US" sz="1100" noProof="0" dirty="0" smtClean="0"/>
                        <a:t>compounds</a:t>
                      </a:r>
                      <a:endParaRPr lang="en-US" sz="1100" noProof="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S-reduction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Sulfoxide, disulfides</a:t>
                      </a:r>
                      <a:endParaRPr lang="en-US" sz="110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Reductive  dechlorination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Aliphatic chlorinated hydrocarbons,</a:t>
                      </a:r>
                      <a:r>
                        <a:rPr lang="en-US" sz="1100" baseline="0" smtClean="0"/>
                        <a:t> pentachlorophenol</a:t>
                      </a:r>
                      <a:endParaRPr lang="en-US" sz="110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r>
                        <a:rPr lang="en-US" sz="1100" smtClean="0"/>
                        <a:t>Hydrolytic processes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Ester hydrolysis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Carboxylic acid esters, phthalate, sulfates</a:t>
                      </a:r>
                      <a:endParaRPr lang="en-US" sz="110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Amide hydrolysis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Amides</a:t>
                      </a:r>
                      <a:endParaRPr lang="en-US" sz="110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Nitrile hydrolysis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Nitriles</a:t>
                      </a:r>
                      <a:endParaRPr lang="en-US" sz="1100" dirty="0"/>
                    </a:p>
                  </a:txBody>
                  <a:tcPr/>
                </a:tc>
              </a:tr>
              <a:tr h="38562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Epoxy hydrolysis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Intermediates</a:t>
                      </a:r>
                      <a:r>
                        <a:rPr lang="en-US" sz="1100" baseline="0" smtClean="0"/>
                        <a:t> in the hydroxylation of aromatic rins and in  oxidative dechlorination of aliphatic chlorinated hydrocarbons</a:t>
                      </a:r>
                      <a:endParaRPr lang="en-US" sz="1100" dirty="0"/>
                    </a:p>
                  </a:txBody>
                  <a:tcPr/>
                </a:tc>
              </a:tr>
              <a:tr h="49300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Hydrolytic</a:t>
                      </a:r>
                      <a:r>
                        <a:rPr lang="en-US" sz="1100" baseline="0" smtClean="0"/>
                        <a:t> dechlorination 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smtClean="0"/>
                        <a:t>Aliphatic chlorinated hydrocarbons, </a:t>
                      </a:r>
                      <a:r>
                        <a:rPr lang="en-US" sz="1100" smtClean="0"/>
                        <a:t>penta chlorophenol,</a:t>
                      </a:r>
                      <a:r>
                        <a:rPr lang="en-US" sz="1100" baseline="0" smtClean="0"/>
                        <a:t> </a:t>
                      </a:r>
                      <a:r>
                        <a:rPr lang="en-US" sz="1100" smtClean="0"/>
                        <a:t>2-chloro alkanoic acids,</a:t>
                      </a:r>
                      <a:r>
                        <a:rPr lang="en-US" sz="1100" baseline="0" smtClean="0"/>
                        <a:t> 4-chlorobenzoic acid</a:t>
                      </a:r>
                      <a:endParaRPr lang="en-US" sz="1100" smtClean="0"/>
                    </a:p>
                    <a:p>
                      <a:endParaRPr lang="en-US" sz="1100" dirty="0"/>
                    </a:p>
                  </a:txBody>
                  <a:tcPr/>
                </a:tc>
              </a:tr>
              <a:tr h="284349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/>
                        <a:t>Hydrolytic ring split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Cyclohexane derivatives</a:t>
                      </a:r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228600" y="152400"/>
            <a:ext cx="7848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006666"/>
                </a:solidFill>
              </a:rPr>
              <a:t>Primary biotic </a:t>
            </a:r>
            <a:r>
              <a:rPr lang="en-US" smtClean="0">
                <a:solidFill>
                  <a:srgbClr val="006666"/>
                </a:solidFill>
              </a:rPr>
              <a:t>transformation and </a:t>
            </a:r>
            <a:r>
              <a:rPr lang="en-US">
                <a:solidFill>
                  <a:srgbClr val="006666"/>
                </a:solidFill>
              </a:rPr>
              <a:t>degradation of </a:t>
            </a:r>
            <a:r>
              <a:rPr lang="en-US" smtClean="0">
                <a:solidFill>
                  <a:srgbClr val="006666"/>
                </a:solidFill>
              </a:rPr>
              <a:t>organic chemicals </a:t>
            </a:r>
            <a:r>
              <a:rPr lang="en-US">
                <a:solidFill>
                  <a:srgbClr val="006666"/>
                </a:solidFill>
              </a:rPr>
              <a:t>in </a:t>
            </a:r>
            <a:r>
              <a:rPr lang="en-US" smtClean="0">
                <a:solidFill>
                  <a:srgbClr val="006666"/>
                </a:solidFill>
              </a:rPr>
              <a:t>soil</a:t>
            </a:r>
            <a:endParaRPr lang="en-US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0672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>
            <a:off x="354806" y="1295400"/>
            <a:ext cx="6413500" cy="4175125"/>
            <a:chOff x="373063" y="914400"/>
            <a:chExt cx="6413500" cy="4175125"/>
          </a:xfrm>
        </p:grpSpPr>
        <p:sp>
          <p:nvSpPr>
            <p:cNvPr id="2" name="Abgerundetes Rechteck 1"/>
            <p:cNvSpPr/>
            <p:nvPr/>
          </p:nvSpPr>
          <p:spPr>
            <a:xfrm>
              <a:off x="373063" y="914400"/>
              <a:ext cx="6413500" cy="417512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4" name="Gruppieren 3"/>
            <p:cNvGrpSpPr/>
            <p:nvPr/>
          </p:nvGrpSpPr>
          <p:grpSpPr>
            <a:xfrm>
              <a:off x="509588" y="1138238"/>
              <a:ext cx="6276975" cy="3675062"/>
              <a:chOff x="509588" y="1138238"/>
              <a:chExt cx="6276975" cy="3675062"/>
            </a:xfrm>
          </p:grpSpPr>
          <p:graphicFrame>
            <p:nvGraphicFramePr>
              <p:cNvPr id="27651" name="Object 58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166432683"/>
                  </p:ext>
                </p:extLst>
              </p:nvPr>
            </p:nvGraphicFramePr>
            <p:xfrm>
              <a:off x="2528888" y="4379913"/>
              <a:ext cx="2138362" cy="317500"/>
            </p:xfrm>
            <a:graphic>
              <a:graphicData uri="http://schemas.openxmlformats.org/presentationml/2006/ole">
                <p:oleObj spid="_x0000_s2088" name="ISIS/Draw Sketch" r:id="rId3" imgW="711770" imgH="97468" progId="">
                  <p:embed/>
                </p:oleObj>
              </a:graphicData>
            </a:graphic>
          </p:graphicFrame>
          <p:graphicFrame>
            <p:nvGraphicFramePr>
              <p:cNvPr id="27652" name="Object 58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41627142"/>
                  </p:ext>
                </p:extLst>
              </p:nvPr>
            </p:nvGraphicFramePr>
            <p:xfrm>
              <a:off x="2528888" y="1485900"/>
              <a:ext cx="1965325" cy="292100"/>
            </p:xfrm>
            <a:graphic>
              <a:graphicData uri="http://schemas.openxmlformats.org/presentationml/2006/ole">
                <p:oleObj spid="_x0000_s2089" name="ISIS/Draw Sketch" r:id="rId4" imgW="711770" imgH="97468" progId="">
                  <p:embed/>
                </p:oleObj>
              </a:graphicData>
            </a:graphic>
          </p:graphicFrame>
          <p:sp>
            <p:nvSpPr>
              <p:cNvPr id="27653" name="Text Box 587"/>
              <p:cNvSpPr txBox="1">
                <a:spLocks noChangeArrowheads="1"/>
              </p:cNvSpPr>
              <p:nvPr/>
            </p:nvSpPr>
            <p:spPr bwMode="auto">
              <a:xfrm>
                <a:off x="509588" y="1438275"/>
                <a:ext cx="197802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mtClean="0"/>
                  <a:t>Energy</a:t>
                </a:r>
                <a:r>
                  <a:rPr lang="en-US" smtClean="0"/>
                  <a:t> </a:t>
                </a:r>
                <a:r>
                  <a:rPr lang="en-US" smtClean="0"/>
                  <a:t>sources</a:t>
                </a:r>
                <a:endParaRPr lang="en-US"/>
              </a:p>
            </p:txBody>
          </p:sp>
          <p:sp>
            <p:nvSpPr>
              <p:cNvPr id="27654" name="Text Box 588"/>
              <p:cNvSpPr txBox="1">
                <a:spLocks noChangeArrowheads="1"/>
              </p:cNvSpPr>
              <p:nvPr/>
            </p:nvSpPr>
            <p:spPr bwMode="auto">
              <a:xfrm>
                <a:off x="4808538" y="1454150"/>
                <a:ext cx="1978025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mtClean="0"/>
                  <a:t>End </a:t>
                </a:r>
                <a:r>
                  <a:rPr lang="en-US" smtClean="0"/>
                  <a:t>product</a:t>
                </a:r>
                <a:endParaRPr lang="en-US"/>
              </a:p>
            </p:txBody>
          </p:sp>
          <p:sp>
            <p:nvSpPr>
              <p:cNvPr id="27655" name="Text Box 589"/>
              <p:cNvSpPr txBox="1">
                <a:spLocks noChangeArrowheads="1"/>
              </p:cNvSpPr>
              <p:nvPr/>
            </p:nvSpPr>
            <p:spPr bwMode="auto">
              <a:xfrm>
                <a:off x="2728913" y="1138238"/>
                <a:ext cx="1665287" cy="274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200" smtClean="0"/>
                  <a:t>CATABOLISM</a:t>
                </a:r>
                <a:endParaRPr lang="en-US" sz="1200"/>
              </a:p>
            </p:txBody>
          </p:sp>
          <p:sp>
            <p:nvSpPr>
              <p:cNvPr id="27656" name="Text Box 590"/>
              <p:cNvSpPr txBox="1">
                <a:spLocks noChangeArrowheads="1"/>
              </p:cNvSpPr>
              <p:nvPr/>
            </p:nvSpPr>
            <p:spPr bwMode="auto">
              <a:xfrm>
                <a:off x="587375" y="4110038"/>
                <a:ext cx="1978025" cy="703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mtClean="0"/>
                  <a:t>Carbon</a:t>
                </a:r>
                <a:r>
                  <a:rPr lang="en-US" smtClean="0"/>
                  <a:t> </a:t>
                </a:r>
                <a:r>
                  <a:rPr lang="en-US" smtClean="0"/>
                  <a:t>source</a:t>
                </a:r>
                <a:endParaRPr lang="en-US" smtClean="0"/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 smtClean="0"/>
                  <a:t>Nutrients</a:t>
                </a:r>
                <a:endParaRPr lang="en-US"/>
              </a:p>
            </p:txBody>
          </p:sp>
          <p:sp>
            <p:nvSpPr>
              <p:cNvPr id="27657" name="Text Box 591"/>
              <p:cNvSpPr txBox="1">
                <a:spLocks noChangeArrowheads="1"/>
              </p:cNvSpPr>
              <p:nvPr/>
            </p:nvSpPr>
            <p:spPr bwMode="auto">
              <a:xfrm>
                <a:off x="4611688" y="4314825"/>
                <a:ext cx="1978025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mtClean="0"/>
                  <a:t>Biomass</a:t>
                </a:r>
                <a:endParaRPr lang="en-US"/>
              </a:p>
            </p:txBody>
          </p:sp>
          <p:sp>
            <p:nvSpPr>
              <p:cNvPr id="27658" name="Text Box 592"/>
              <p:cNvSpPr txBox="1">
                <a:spLocks noChangeArrowheads="1"/>
              </p:cNvSpPr>
              <p:nvPr/>
            </p:nvSpPr>
            <p:spPr bwMode="auto">
              <a:xfrm>
                <a:off x="2794000" y="3984625"/>
                <a:ext cx="1665288" cy="274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200" smtClean="0"/>
                  <a:t>ANABOLISM</a:t>
                </a:r>
                <a:endParaRPr lang="en-US" sz="1200"/>
              </a:p>
            </p:txBody>
          </p:sp>
          <p:sp>
            <p:nvSpPr>
              <p:cNvPr id="27659" name="AutoShape 594"/>
              <p:cNvSpPr>
                <a:spLocks noChangeArrowheads="1"/>
              </p:cNvSpPr>
              <p:nvPr/>
            </p:nvSpPr>
            <p:spPr bwMode="auto">
              <a:xfrm>
                <a:off x="3030538" y="2041525"/>
                <a:ext cx="388937" cy="1728788"/>
              </a:xfrm>
              <a:prstGeom prst="downArrow">
                <a:avLst>
                  <a:gd name="adj1" fmla="val 50000"/>
                  <a:gd name="adj2" fmla="val 11112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60" name="Text Box 595"/>
              <p:cNvSpPr txBox="1">
                <a:spLocks noChangeArrowheads="1"/>
              </p:cNvSpPr>
              <p:nvPr/>
            </p:nvSpPr>
            <p:spPr bwMode="auto">
              <a:xfrm>
                <a:off x="3659188" y="2744788"/>
                <a:ext cx="1665287" cy="274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200" smtClean="0"/>
                  <a:t>ATP</a:t>
                </a:r>
                <a:endParaRPr lang="en-US" sz="1200"/>
              </a:p>
            </p:txBody>
          </p:sp>
        </p:grpSp>
      </p:grpSp>
      <p:sp>
        <p:nvSpPr>
          <p:cNvPr id="27661" name="Text Box 596"/>
          <p:cNvSpPr txBox="1">
            <a:spLocks noChangeArrowheads="1"/>
          </p:cNvSpPr>
          <p:nvPr/>
        </p:nvSpPr>
        <p:spPr bwMode="auto">
          <a:xfrm>
            <a:off x="174625" y="5875338"/>
            <a:ext cx="8753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000" smtClean="0"/>
              <a:t>Reference</a:t>
            </a:r>
            <a:r>
              <a:rPr lang="en-US" sz="1000" smtClean="0"/>
              <a:t>: </a:t>
            </a:r>
            <a:r>
              <a:rPr lang="en-US" sz="1000" smtClean="0"/>
              <a:t>Reineke</a:t>
            </a:r>
            <a:r>
              <a:rPr lang="en-US" sz="1000" smtClean="0"/>
              <a:t>, </a:t>
            </a:r>
            <a:r>
              <a:rPr lang="en-US" sz="1000" smtClean="0"/>
              <a:t>W</a:t>
            </a:r>
            <a:r>
              <a:rPr lang="en-US" sz="1000" smtClean="0"/>
              <a:t>. und </a:t>
            </a:r>
            <a:r>
              <a:rPr lang="en-US" sz="1000" smtClean="0"/>
              <a:t>Schlömann</a:t>
            </a:r>
            <a:r>
              <a:rPr lang="en-US" sz="1000" smtClean="0"/>
              <a:t>, </a:t>
            </a:r>
            <a:r>
              <a:rPr lang="en-US" sz="1000" smtClean="0"/>
              <a:t>M</a:t>
            </a:r>
            <a:r>
              <a:rPr lang="en-US" sz="1000" smtClean="0"/>
              <a:t>. </a:t>
            </a:r>
            <a:r>
              <a:rPr lang="en-US" sz="1000" smtClean="0"/>
              <a:t>(2007</a:t>
            </a:r>
            <a:r>
              <a:rPr lang="en-US" sz="1000" smtClean="0"/>
              <a:t>): </a:t>
            </a:r>
            <a:r>
              <a:rPr lang="en-US" sz="1000" smtClean="0"/>
              <a:t>Umweltmikrobiologie</a:t>
            </a:r>
            <a:r>
              <a:rPr lang="en-US" sz="1000" smtClean="0"/>
              <a:t>. Springer Verlag </a:t>
            </a:r>
            <a:r>
              <a:rPr lang="en-US" sz="1000" smtClean="0"/>
              <a:t>Berlin</a:t>
            </a:r>
            <a:r>
              <a:rPr lang="en-US" sz="1000" smtClean="0"/>
              <a:t>. </a:t>
            </a:r>
            <a:r>
              <a:rPr lang="en-US" sz="1000" smtClean="0"/>
              <a:t>P</a:t>
            </a:r>
            <a:r>
              <a:rPr lang="en-US" sz="1000" smtClean="0"/>
              <a:t>. </a:t>
            </a:r>
            <a:r>
              <a:rPr lang="en-US" sz="1000" smtClean="0"/>
              <a:t>33</a:t>
            </a:r>
            <a:endParaRPr lang="en-US" sz="1000"/>
          </a:p>
        </p:txBody>
      </p:sp>
      <p:sp>
        <p:nvSpPr>
          <p:cNvPr id="7" name="Textfeld 6"/>
          <p:cNvSpPr txBox="1"/>
          <p:nvPr/>
        </p:nvSpPr>
        <p:spPr>
          <a:xfrm>
            <a:off x="2243897" y="304800"/>
            <a:ext cx="1984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Cometabolism</a:t>
            </a:r>
            <a:endParaRPr lang="en-US" sz="240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119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bgerundetes Rechteck 13"/>
          <p:cNvSpPr/>
          <p:nvPr/>
        </p:nvSpPr>
        <p:spPr>
          <a:xfrm>
            <a:off x="4308475" y="565150"/>
            <a:ext cx="3994150" cy="62928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Abgerundetes Rechteck 1"/>
          <p:cNvSpPr/>
          <p:nvPr/>
        </p:nvSpPr>
        <p:spPr>
          <a:xfrm>
            <a:off x="222250" y="565150"/>
            <a:ext cx="3994150" cy="62928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700" name="Rectangle 2"/>
          <p:cNvSpPr>
            <a:spLocks noChangeArrowheads="1"/>
          </p:cNvSpPr>
          <p:nvPr/>
        </p:nvSpPr>
        <p:spPr bwMode="auto">
          <a:xfrm>
            <a:off x="577850" y="654050"/>
            <a:ext cx="363855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b="1" smtClean="0"/>
              <a:t>METABOLISM</a:t>
            </a:r>
            <a:endParaRPr lang="en-US" sz="1400" b="1" smtClean="0"/>
          </a:p>
          <a:p>
            <a:endParaRPr lang="en-US" sz="1400" smtClean="0"/>
          </a:p>
          <a:p>
            <a:endParaRPr lang="en-US" sz="1400" smtClean="0"/>
          </a:p>
          <a:p>
            <a:endParaRPr lang="en-US" sz="1400" smtClean="0"/>
          </a:p>
          <a:p>
            <a:endParaRPr lang="en-US" sz="1400" smtClean="0"/>
          </a:p>
          <a:p>
            <a:endParaRPr lang="en-US" sz="1400" smtClean="0"/>
          </a:p>
          <a:p>
            <a:r>
              <a:rPr lang="en-US" sz="1200" i="1" smtClean="0"/>
              <a:t>Phenol</a:t>
            </a:r>
            <a:endParaRPr lang="en-US" sz="1200" i="1" smtClean="0"/>
          </a:p>
          <a:p>
            <a:r>
              <a:rPr lang="en-US" sz="1200" smtClean="0"/>
              <a:t>NADPH+H</a:t>
            </a:r>
            <a:r>
              <a:rPr lang="en-US" sz="1200" baseline="30000" smtClean="0"/>
              <a:t>+</a:t>
            </a:r>
            <a:r>
              <a:rPr lang="en-US" sz="1200" smtClean="0"/>
              <a:t>     </a:t>
            </a:r>
            <a:r>
              <a:rPr lang="en-US" sz="1200" smtClean="0"/>
              <a:t>O</a:t>
            </a:r>
            <a:r>
              <a:rPr lang="en-US" sz="1200" baseline="-25000" smtClean="0"/>
              <a:t>2</a:t>
            </a:r>
            <a:endParaRPr lang="en-US" sz="1200" smtClean="0"/>
          </a:p>
          <a:p>
            <a:r>
              <a:rPr lang="en-US" sz="1200" smtClean="0"/>
              <a:t>NADP</a:t>
            </a:r>
            <a:r>
              <a:rPr lang="en-US" sz="1200" baseline="30000" smtClean="0"/>
              <a:t>+</a:t>
            </a:r>
            <a:r>
              <a:rPr lang="en-US" sz="1200" smtClean="0"/>
              <a:t>            </a:t>
            </a:r>
            <a:r>
              <a:rPr lang="en-US" sz="1200" smtClean="0"/>
              <a:t>H</a:t>
            </a:r>
            <a:r>
              <a:rPr lang="en-US" sz="1200" baseline="-25000" smtClean="0"/>
              <a:t>2</a:t>
            </a:r>
            <a:r>
              <a:rPr lang="en-US" sz="1200" smtClean="0"/>
              <a:t>O</a:t>
            </a:r>
            <a:endParaRPr lang="en-US" sz="1200" baseline="-25000" smtClean="0"/>
          </a:p>
          <a:p>
            <a:endParaRPr lang="en-US" sz="1200" smtClean="0"/>
          </a:p>
          <a:p>
            <a:r>
              <a:rPr lang="en-US" sz="1200" smtClean="0"/>
              <a:t>	</a:t>
            </a:r>
          </a:p>
          <a:p>
            <a:endParaRPr lang="en-US" sz="1200" smtClean="0"/>
          </a:p>
          <a:p>
            <a:endParaRPr lang="en-US" sz="1200" smtClean="0"/>
          </a:p>
          <a:p>
            <a:endParaRPr lang="en-US" sz="1200" i="1" smtClean="0"/>
          </a:p>
          <a:p>
            <a:endParaRPr lang="en-US" sz="1200" i="1" smtClean="0"/>
          </a:p>
          <a:p>
            <a:r>
              <a:rPr lang="en-US" sz="1200" i="1" smtClean="0"/>
              <a:t>pyrocatechol</a:t>
            </a:r>
            <a:endParaRPr lang="en-US" sz="1200" i="1" smtClean="0"/>
          </a:p>
          <a:p>
            <a:r>
              <a:rPr lang="en-US" sz="1200" smtClean="0"/>
              <a:t>	</a:t>
            </a:r>
            <a:r>
              <a:rPr lang="en-US" sz="1200" smtClean="0"/>
              <a:t>        </a:t>
            </a:r>
            <a:r>
              <a:rPr lang="en-US" sz="1200" smtClean="0"/>
              <a:t>O</a:t>
            </a:r>
            <a:r>
              <a:rPr lang="en-US" sz="1200" baseline="-25000" smtClean="0"/>
              <a:t>2</a:t>
            </a:r>
            <a:endParaRPr lang="en-US" sz="1200" smtClean="0"/>
          </a:p>
          <a:p>
            <a:endParaRPr lang="en-US" sz="1200" smtClean="0"/>
          </a:p>
          <a:p>
            <a:endParaRPr lang="en-US" sz="1200" smtClean="0"/>
          </a:p>
          <a:p>
            <a:endParaRPr lang="en-US" sz="1200" smtClean="0"/>
          </a:p>
          <a:p>
            <a:endParaRPr lang="en-US" sz="1200" smtClean="0"/>
          </a:p>
          <a:p>
            <a:endParaRPr lang="en-US" sz="1200" i="1" smtClean="0"/>
          </a:p>
          <a:p>
            <a:r>
              <a:rPr lang="en-US" sz="1200" i="1" smtClean="0"/>
              <a:t>Cis-</a:t>
            </a:r>
            <a:r>
              <a:rPr lang="en-US" sz="1200" i="1" smtClean="0"/>
              <a:t>, cis- muconic </a:t>
            </a:r>
            <a:r>
              <a:rPr lang="en-US" sz="1200" i="1" smtClean="0"/>
              <a:t>acid</a:t>
            </a:r>
            <a:endParaRPr lang="en-US" sz="1200" i="1" smtClean="0"/>
          </a:p>
          <a:p>
            <a:endParaRPr lang="en-US" sz="1200" i="1" smtClean="0"/>
          </a:p>
          <a:p>
            <a:r>
              <a:rPr lang="en-US" sz="1200" smtClean="0"/>
              <a:t>	</a:t>
            </a:r>
          </a:p>
          <a:p>
            <a:r>
              <a:rPr lang="en-US" sz="1200" smtClean="0"/>
              <a:t>	</a:t>
            </a:r>
            <a:r>
              <a:rPr lang="en-US" sz="1200" smtClean="0"/>
              <a:t>ORTHO-path</a:t>
            </a:r>
            <a:endParaRPr lang="en-US" sz="1200" smtClean="0"/>
          </a:p>
          <a:p>
            <a:r>
              <a:rPr lang="en-US" sz="1200" i="1" smtClean="0"/>
              <a:t>	</a:t>
            </a:r>
            <a:r>
              <a:rPr lang="en-US" sz="1200" i="1" smtClean="0"/>
              <a:t>Acetyl-CoA+Succinat</a:t>
            </a:r>
            <a:endParaRPr lang="en-US" sz="1200" i="1" smtClean="0"/>
          </a:p>
          <a:p>
            <a:endParaRPr lang="en-US" sz="1200" i="1" smtClean="0"/>
          </a:p>
          <a:p>
            <a:r>
              <a:rPr lang="en-US" sz="1200" smtClean="0"/>
              <a:t>	</a:t>
            </a:r>
            <a:r>
              <a:rPr lang="en-US" sz="1200" smtClean="0"/>
              <a:t>INTERMEDIATE-METABOLISM</a:t>
            </a:r>
            <a:endParaRPr lang="en-US"/>
          </a:p>
        </p:txBody>
      </p:sp>
      <p:graphicFrame>
        <p:nvGraphicFramePr>
          <p:cNvPr id="29701" name="Object 9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1268413" y="1192213"/>
          <a:ext cx="1106487" cy="795337"/>
        </p:xfrm>
        <a:graphic>
          <a:graphicData uri="http://schemas.openxmlformats.org/presentationml/2006/ole">
            <p:oleObj spid="_x0000_s3169" name="ISIS/Draw Sketch" r:id="rId3" imgW="914400" imgH="656751" progId="">
              <p:embed/>
            </p:oleObj>
          </a:graphicData>
        </a:graphic>
      </p:graphicFrame>
      <p:graphicFrame>
        <p:nvGraphicFramePr>
          <p:cNvPr id="29702" name="Object 11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363663" y="2940050"/>
          <a:ext cx="965200" cy="735013"/>
        </p:xfrm>
        <a:graphic>
          <a:graphicData uri="http://schemas.openxmlformats.org/presentationml/2006/ole">
            <p:oleObj spid="_x0000_s3170" name="ISIS/Draw Sketch" r:id="rId4" imgW="911881" imgH="697765" progId="">
              <p:embed/>
            </p:oleObj>
          </a:graphicData>
        </a:graphic>
      </p:graphicFrame>
      <p:graphicFrame>
        <p:nvGraphicFramePr>
          <p:cNvPr id="29703" name="Object 1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322388" y="4159250"/>
          <a:ext cx="1041400" cy="733425"/>
        </p:xfrm>
        <a:graphic>
          <a:graphicData uri="http://schemas.openxmlformats.org/presentationml/2006/ole">
            <p:oleObj spid="_x0000_s3171" name="ISIS/Draw Sketch" r:id="rId5" imgW="936020" imgH="653688" progId="">
              <p:embed/>
            </p:oleObj>
          </a:graphicData>
        </a:graphic>
      </p:graphicFrame>
      <p:graphicFrame>
        <p:nvGraphicFramePr>
          <p:cNvPr id="29704" name="Object 17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5899150" y="3810000"/>
          <a:ext cx="1109663" cy="1101725"/>
        </p:xfrm>
        <a:graphic>
          <a:graphicData uri="http://schemas.openxmlformats.org/presentationml/2006/ole">
            <p:oleObj spid="_x0000_s3172" name="ISIS/Draw Sketch" r:id="rId6" imgW="1217509" imgH="1211168" progId="">
              <p:embed/>
            </p:oleObj>
          </a:graphicData>
        </a:graphic>
      </p:graphicFrame>
      <p:graphicFrame>
        <p:nvGraphicFramePr>
          <p:cNvPr id="29705" name="Object 20"/>
          <p:cNvGraphicFramePr>
            <a:graphicFrameLocks noChangeAspect="1"/>
          </p:cNvGraphicFramePr>
          <p:nvPr/>
        </p:nvGraphicFramePr>
        <p:xfrm>
          <a:off x="5411788" y="1279525"/>
          <a:ext cx="1460500" cy="1150938"/>
        </p:xfrm>
        <a:graphic>
          <a:graphicData uri="http://schemas.openxmlformats.org/presentationml/2006/ole">
            <p:oleObj spid="_x0000_s3173" name="ISIS/Draw Sketch" r:id="rId7" imgW="1209490" imgH="951128" progId="">
              <p:embed/>
            </p:oleObj>
          </a:graphicData>
        </a:graphic>
      </p:graphicFrame>
      <p:sp>
        <p:nvSpPr>
          <p:cNvPr id="29706" name="Line 21"/>
          <p:cNvSpPr>
            <a:spLocks noChangeShapeType="1"/>
          </p:cNvSpPr>
          <p:nvPr/>
        </p:nvSpPr>
        <p:spPr bwMode="auto">
          <a:xfrm>
            <a:off x="1666875" y="2149475"/>
            <a:ext cx="0" cy="725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7" name="Line 22"/>
          <p:cNvSpPr>
            <a:spLocks noChangeShapeType="1"/>
          </p:cNvSpPr>
          <p:nvPr/>
        </p:nvSpPr>
        <p:spPr bwMode="auto">
          <a:xfrm>
            <a:off x="1830388" y="3651250"/>
            <a:ext cx="0" cy="525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8" name="Line 24"/>
          <p:cNvSpPr>
            <a:spLocks noChangeShapeType="1"/>
          </p:cNvSpPr>
          <p:nvPr/>
        </p:nvSpPr>
        <p:spPr bwMode="auto">
          <a:xfrm flipH="1">
            <a:off x="1341438" y="5178425"/>
            <a:ext cx="12700" cy="1228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9" name="Rectangle 25"/>
          <p:cNvSpPr>
            <a:spLocks noChangeArrowheads="1"/>
          </p:cNvSpPr>
          <p:nvPr/>
        </p:nvSpPr>
        <p:spPr bwMode="auto">
          <a:xfrm>
            <a:off x="4838700" y="669925"/>
            <a:ext cx="5075238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b="1" smtClean="0"/>
              <a:t>COMETABOLISM</a:t>
            </a:r>
            <a:endParaRPr lang="en-US" sz="1400" b="1" smtClean="0"/>
          </a:p>
          <a:p>
            <a:endParaRPr lang="en-US" sz="1400" smtClean="0"/>
          </a:p>
          <a:p>
            <a:endParaRPr lang="en-US" sz="1400" smtClean="0"/>
          </a:p>
          <a:p>
            <a:endParaRPr lang="en-US" sz="1400" smtClean="0"/>
          </a:p>
          <a:p>
            <a:endParaRPr lang="en-US" sz="1400" smtClean="0"/>
          </a:p>
          <a:p>
            <a:endParaRPr lang="en-US" sz="1400" smtClean="0"/>
          </a:p>
          <a:p>
            <a:endParaRPr lang="en-US" sz="1400" smtClean="0"/>
          </a:p>
          <a:p>
            <a:endParaRPr lang="en-US" sz="1400" smtClean="0"/>
          </a:p>
          <a:p>
            <a:endParaRPr lang="en-US" sz="1400" smtClean="0"/>
          </a:p>
          <a:p>
            <a:endParaRPr lang="en-US" sz="1200" i="1" smtClean="0"/>
          </a:p>
          <a:p>
            <a:r>
              <a:rPr lang="en-US" sz="1200" i="1" smtClean="0"/>
              <a:t>3,4-Dichlorophenol</a:t>
            </a:r>
            <a:endParaRPr lang="en-US" sz="1200" i="1" smtClean="0"/>
          </a:p>
          <a:p>
            <a:r>
              <a:rPr lang="en-US" sz="1200" smtClean="0"/>
              <a:t>NADPH+H</a:t>
            </a:r>
            <a:r>
              <a:rPr lang="en-US" sz="1200" baseline="30000" smtClean="0"/>
              <a:t>+</a:t>
            </a:r>
            <a:r>
              <a:rPr lang="en-US" sz="1200" smtClean="0"/>
              <a:t>     </a:t>
            </a:r>
            <a:r>
              <a:rPr lang="en-US" sz="1200" smtClean="0"/>
              <a:t>O</a:t>
            </a:r>
            <a:r>
              <a:rPr lang="en-US" sz="1200" baseline="-25000" smtClean="0"/>
              <a:t>2</a:t>
            </a:r>
            <a:endParaRPr lang="en-US" sz="1200" smtClean="0"/>
          </a:p>
          <a:p>
            <a:r>
              <a:rPr lang="en-US" sz="1200" smtClean="0"/>
              <a:t>NADP</a:t>
            </a:r>
            <a:r>
              <a:rPr lang="en-US" sz="1200" baseline="30000" smtClean="0"/>
              <a:t>+</a:t>
            </a:r>
            <a:r>
              <a:rPr lang="en-US" sz="1200" smtClean="0"/>
              <a:t>            </a:t>
            </a:r>
            <a:r>
              <a:rPr lang="en-US" sz="1200" smtClean="0"/>
              <a:t>H</a:t>
            </a:r>
            <a:r>
              <a:rPr lang="en-US" sz="1200" baseline="-25000" smtClean="0"/>
              <a:t>2</a:t>
            </a:r>
            <a:r>
              <a:rPr lang="en-US" sz="1200" smtClean="0"/>
              <a:t>O</a:t>
            </a:r>
            <a:endParaRPr lang="en-US" sz="1200" baseline="-25000" smtClean="0"/>
          </a:p>
          <a:p>
            <a:endParaRPr lang="en-US" sz="1200" smtClean="0"/>
          </a:p>
          <a:p>
            <a:r>
              <a:rPr lang="en-US" sz="1200" smtClean="0"/>
              <a:t>	</a:t>
            </a:r>
          </a:p>
          <a:p>
            <a:endParaRPr lang="en-US" sz="1200" smtClean="0"/>
          </a:p>
          <a:p>
            <a:endParaRPr lang="en-US" sz="1200" smtClean="0"/>
          </a:p>
          <a:p>
            <a:endParaRPr lang="en-US" sz="1200" i="1" smtClean="0"/>
          </a:p>
          <a:p>
            <a:endParaRPr lang="en-US" sz="1200" i="1" smtClean="0"/>
          </a:p>
          <a:p>
            <a:endParaRPr lang="en-US" sz="1200" i="1" smtClean="0"/>
          </a:p>
          <a:p>
            <a:endParaRPr lang="en-US" sz="1200" i="1" smtClean="0"/>
          </a:p>
          <a:p>
            <a:endParaRPr lang="en-US" sz="1200" i="1" smtClean="0"/>
          </a:p>
          <a:p>
            <a:r>
              <a:rPr lang="en-US" sz="1200" i="1" smtClean="0"/>
              <a:t>4,5-Dichloro </a:t>
            </a:r>
            <a:r>
              <a:rPr lang="en-US" sz="1200" i="1" smtClean="0"/>
              <a:t>pyrocatechol</a:t>
            </a:r>
            <a:endParaRPr lang="en-US" sz="1200" i="1" smtClean="0"/>
          </a:p>
          <a:p>
            <a:r>
              <a:rPr lang="en-US" sz="1200" smtClean="0"/>
              <a:t>	        </a:t>
            </a:r>
          </a:p>
          <a:p>
            <a:endParaRPr lang="en-US" sz="1200" smtClean="0"/>
          </a:p>
          <a:p>
            <a:endParaRPr lang="en-US" sz="1200" smtClean="0"/>
          </a:p>
          <a:p>
            <a:endParaRPr lang="en-US" sz="1200" smtClean="0"/>
          </a:p>
          <a:p>
            <a:endParaRPr lang="en-US" sz="1200" i="1" smtClean="0"/>
          </a:p>
          <a:p>
            <a:endParaRPr lang="en-US" sz="1200" smtClean="0"/>
          </a:p>
          <a:p>
            <a:endParaRPr lang="en-US" sz="1200" smtClean="0"/>
          </a:p>
          <a:p>
            <a:r>
              <a:rPr lang="en-US" sz="1200" smtClean="0"/>
              <a:t> </a:t>
            </a:r>
            <a:endParaRPr lang="en-US" sz="1200" smtClean="0"/>
          </a:p>
          <a:p>
            <a:endParaRPr lang="en-US" sz="1200" smtClean="0"/>
          </a:p>
          <a:p>
            <a:endParaRPr lang="en-US" sz="1200" smtClean="0"/>
          </a:p>
          <a:p>
            <a:endParaRPr lang="en-US"/>
          </a:p>
        </p:txBody>
      </p:sp>
      <p:sp>
        <p:nvSpPr>
          <p:cNvPr id="29710" name="Line 26"/>
          <p:cNvSpPr>
            <a:spLocks noChangeShapeType="1"/>
          </p:cNvSpPr>
          <p:nvPr/>
        </p:nvSpPr>
        <p:spPr bwMode="auto">
          <a:xfrm flipH="1">
            <a:off x="6291980" y="2787650"/>
            <a:ext cx="11112" cy="901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434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38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685800" y="2532063"/>
          <a:ext cx="1035050" cy="1035050"/>
        </p:xfrm>
        <a:graphic>
          <a:graphicData uri="http://schemas.openxmlformats.org/presentationml/2006/ole">
            <p:oleObj spid="_x0000_s4250" name="ISIS/Draw Sketch" r:id="rId3" imgW="808843" imgH="810115" progId="">
              <p:embed/>
            </p:oleObj>
          </a:graphicData>
        </a:graphic>
      </p:graphicFrame>
      <p:graphicFrame>
        <p:nvGraphicFramePr>
          <p:cNvPr id="31747" name="Object 4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685800" y="3810000"/>
          <a:ext cx="1152525" cy="979488"/>
        </p:xfrm>
        <a:graphic>
          <a:graphicData uri="http://schemas.openxmlformats.org/presentationml/2006/ole">
            <p:oleObj spid="_x0000_s4251" name="ISIS/Draw Sketch" r:id="rId4" imgW="952500" imgH="808990" progId="">
              <p:embed/>
            </p:oleObj>
          </a:graphicData>
        </a:graphic>
      </p:graphicFrame>
      <p:graphicFrame>
        <p:nvGraphicFramePr>
          <p:cNvPr id="31748" name="Object 47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685800" y="5218113"/>
          <a:ext cx="1116013" cy="849312"/>
        </p:xfrm>
        <a:graphic>
          <a:graphicData uri="http://schemas.openxmlformats.org/presentationml/2006/ole">
            <p:oleObj spid="_x0000_s4252" name="ISIS/Draw Sketch" r:id="rId5" imgW="911881" imgH="697765" progId="">
              <p:embed/>
            </p:oleObj>
          </a:graphicData>
        </a:graphic>
      </p:graphicFrame>
      <p:graphicFrame>
        <p:nvGraphicFramePr>
          <p:cNvPr id="31765" name="Object 55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105400" y="1143000"/>
          <a:ext cx="795337" cy="900113"/>
        </p:xfrm>
        <a:graphic>
          <a:graphicData uri="http://schemas.openxmlformats.org/presentationml/2006/ole">
            <p:oleObj spid="_x0000_s4254" name="ISIS/Draw Sketch" r:id="rId6" imgW="583741" imgH="653688" progId="">
              <p:embed/>
            </p:oleObj>
          </a:graphicData>
        </a:graphic>
      </p:graphicFrame>
      <p:sp>
        <p:nvSpPr>
          <p:cNvPr id="3082" name="Rectangle 7"/>
          <p:cNvSpPr>
            <a:spLocks noChangeArrowheads="1"/>
          </p:cNvSpPr>
          <p:nvPr/>
        </p:nvSpPr>
        <p:spPr bwMode="auto">
          <a:xfrm>
            <a:off x="419936" y="381000"/>
            <a:ext cx="608167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>
                <a:solidFill>
                  <a:srgbClr val="006666"/>
                </a:solidFill>
              </a:rPr>
              <a:t>Aerobic degradation of aromatic compounds (BTEX </a:t>
            </a:r>
            <a:r>
              <a:rPr lang="en-US">
                <a:solidFill>
                  <a:srgbClr val="006666"/>
                </a:solidFill>
              </a:rPr>
              <a:t>aromatics</a:t>
            </a:r>
            <a:r>
              <a:rPr lang="en-US" smtClean="0">
                <a:solidFill>
                  <a:srgbClr val="006666"/>
                </a:solidFill>
              </a:rPr>
              <a:t>)</a:t>
            </a:r>
            <a:endParaRPr lang="en-US" sz="1800">
              <a:solidFill>
                <a:srgbClr val="006666"/>
              </a:solidFill>
            </a:endParaRPr>
          </a:p>
        </p:txBody>
      </p:sp>
      <p:sp>
        <p:nvSpPr>
          <p:cNvPr id="31750" name="Rectangle 8"/>
          <p:cNvSpPr>
            <a:spLocks noChangeArrowheads="1"/>
          </p:cNvSpPr>
          <p:nvPr/>
        </p:nvSpPr>
        <p:spPr bwMode="auto">
          <a:xfrm>
            <a:off x="1643063" y="1454150"/>
            <a:ext cx="11922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smtClean="0"/>
              <a:t>Benzene</a:t>
            </a:r>
            <a:endParaRPr lang="en-US" sz="1200"/>
          </a:p>
        </p:txBody>
      </p:sp>
      <p:sp>
        <p:nvSpPr>
          <p:cNvPr id="31751" name="Rectangle 9"/>
          <p:cNvSpPr>
            <a:spLocks noChangeArrowheads="1"/>
          </p:cNvSpPr>
          <p:nvPr/>
        </p:nvSpPr>
        <p:spPr bwMode="auto">
          <a:xfrm>
            <a:off x="1782763" y="2771775"/>
            <a:ext cx="1519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smtClean="0"/>
              <a:t>Epoxide</a:t>
            </a:r>
            <a:endParaRPr lang="en-US" sz="1200"/>
          </a:p>
        </p:txBody>
      </p:sp>
      <p:sp>
        <p:nvSpPr>
          <p:cNvPr id="31752" name="Rectangle 10"/>
          <p:cNvSpPr>
            <a:spLocks noChangeArrowheads="1"/>
          </p:cNvSpPr>
          <p:nvPr/>
        </p:nvSpPr>
        <p:spPr bwMode="auto">
          <a:xfrm>
            <a:off x="1947863" y="3949700"/>
            <a:ext cx="15192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smtClean="0"/>
              <a:t>Benzen-</a:t>
            </a:r>
            <a:endParaRPr lang="en-US" sz="1200" smtClean="0"/>
          </a:p>
          <a:p>
            <a:r>
              <a:rPr lang="en-US" sz="1200" smtClean="0"/>
              <a:t>dihydrodiol</a:t>
            </a:r>
            <a:endParaRPr lang="en-US" sz="1200"/>
          </a:p>
        </p:txBody>
      </p:sp>
      <p:sp>
        <p:nvSpPr>
          <p:cNvPr id="31753" name="Line 13"/>
          <p:cNvSpPr>
            <a:spLocks noChangeShapeType="1"/>
          </p:cNvSpPr>
          <p:nvPr/>
        </p:nvSpPr>
        <p:spPr bwMode="auto">
          <a:xfrm>
            <a:off x="1214438" y="2078038"/>
            <a:ext cx="0" cy="414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4" name="Line 14"/>
          <p:cNvSpPr>
            <a:spLocks noChangeShapeType="1"/>
          </p:cNvSpPr>
          <p:nvPr/>
        </p:nvSpPr>
        <p:spPr bwMode="auto">
          <a:xfrm>
            <a:off x="1203325" y="3368675"/>
            <a:ext cx="0" cy="363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5" name="Text Box 22"/>
          <p:cNvSpPr txBox="1">
            <a:spLocks noChangeArrowheads="1"/>
          </p:cNvSpPr>
          <p:nvPr/>
        </p:nvSpPr>
        <p:spPr bwMode="auto">
          <a:xfrm>
            <a:off x="1790700" y="5749925"/>
            <a:ext cx="29686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31756" name="Text Box 28"/>
          <p:cNvSpPr txBox="1">
            <a:spLocks noChangeArrowheads="1"/>
          </p:cNvSpPr>
          <p:nvPr/>
        </p:nvSpPr>
        <p:spPr bwMode="auto">
          <a:xfrm>
            <a:off x="334963" y="1979613"/>
            <a:ext cx="8255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000" smtClean="0"/>
              <a:t>       </a:t>
            </a:r>
            <a:r>
              <a:rPr lang="en-US" sz="1000" smtClean="0"/>
              <a:t>O</a:t>
            </a:r>
            <a:r>
              <a:rPr lang="en-US" sz="1000" baseline="-25000" smtClean="0"/>
              <a:t>2</a:t>
            </a:r>
            <a:endParaRPr lang="en-US" sz="1000" smtClean="0"/>
          </a:p>
          <a:p>
            <a:pPr eaLnBrk="1" hangingPunct="1">
              <a:spcBef>
                <a:spcPct val="50000"/>
              </a:spcBef>
            </a:pPr>
            <a:r>
              <a:rPr lang="en-US" sz="1000" smtClean="0"/>
              <a:t>       </a:t>
            </a:r>
            <a:r>
              <a:rPr lang="en-US" sz="1000" smtClean="0"/>
              <a:t>H</a:t>
            </a:r>
            <a:r>
              <a:rPr lang="en-US" sz="1000" baseline="-25000" smtClean="0"/>
              <a:t>2</a:t>
            </a:r>
            <a:r>
              <a:rPr lang="en-US" sz="1000" smtClean="0"/>
              <a:t>O</a:t>
            </a:r>
            <a:endParaRPr lang="en-US" sz="1000"/>
          </a:p>
        </p:txBody>
      </p:sp>
      <p:sp>
        <p:nvSpPr>
          <p:cNvPr id="31757" name="AutoShape 34"/>
          <p:cNvSpPr>
            <a:spLocks noChangeArrowheads="1"/>
          </p:cNvSpPr>
          <p:nvPr/>
        </p:nvSpPr>
        <p:spPr bwMode="auto">
          <a:xfrm>
            <a:off x="1039813" y="2105025"/>
            <a:ext cx="174625" cy="350838"/>
          </a:xfrm>
          <a:prstGeom prst="curvedLeftArrow">
            <a:avLst>
              <a:gd name="adj1" fmla="val 40182"/>
              <a:gd name="adj2" fmla="val 8036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758" name="Object 35"/>
          <p:cNvGraphicFramePr>
            <a:graphicFrameLocks noChangeAspect="1"/>
          </p:cNvGraphicFramePr>
          <p:nvPr/>
        </p:nvGraphicFramePr>
        <p:xfrm>
          <a:off x="862013" y="1171575"/>
          <a:ext cx="781050" cy="884238"/>
        </p:xfrm>
        <a:graphic>
          <a:graphicData uri="http://schemas.openxmlformats.org/presentationml/2006/ole">
            <p:oleObj spid="_x0000_s4253" name="ISIS/Draw Sketch" r:id="rId7" imgW="583741" imgH="653688" progId="">
              <p:embed/>
            </p:oleObj>
          </a:graphicData>
        </a:graphic>
      </p:graphicFrame>
      <p:sp>
        <p:nvSpPr>
          <p:cNvPr id="31759" name="Text Box 37"/>
          <p:cNvSpPr txBox="1">
            <a:spLocks noChangeArrowheads="1"/>
          </p:cNvSpPr>
          <p:nvPr/>
        </p:nvSpPr>
        <p:spPr bwMode="auto">
          <a:xfrm>
            <a:off x="979488" y="2020888"/>
            <a:ext cx="97472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000" smtClean="0"/>
              <a:t>      NADH</a:t>
            </a:r>
          </a:p>
          <a:p>
            <a:pPr eaLnBrk="1" hangingPunct="1">
              <a:spcBef>
                <a:spcPct val="50000"/>
              </a:spcBef>
            </a:pPr>
            <a:r>
              <a:rPr lang="en-US" sz="1000" smtClean="0"/>
              <a:t>      </a:t>
            </a:r>
            <a:r>
              <a:rPr lang="en-US" sz="1000" smtClean="0"/>
              <a:t>NAD</a:t>
            </a:r>
            <a:r>
              <a:rPr lang="en-US" sz="1000" baseline="30000" smtClean="0"/>
              <a:t>+</a:t>
            </a:r>
            <a:endParaRPr lang="en-US" sz="1000"/>
          </a:p>
        </p:txBody>
      </p:sp>
      <p:sp>
        <p:nvSpPr>
          <p:cNvPr id="31760" name="Text Box 42"/>
          <p:cNvSpPr txBox="1">
            <a:spLocks noChangeArrowheads="1"/>
          </p:cNvSpPr>
          <p:nvPr/>
        </p:nvSpPr>
        <p:spPr bwMode="auto">
          <a:xfrm>
            <a:off x="1143000" y="3429000"/>
            <a:ext cx="825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000" smtClean="0"/>
              <a:t>+ </a:t>
            </a:r>
            <a:r>
              <a:rPr lang="en-US" sz="1000" smtClean="0"/>
              <a:t>H</a:t>
            </a:r>
            <a:r>
              <a:rPr lang="en-US" sz="1000" baseline="-25000" smtClean="0"/>
              <a:t>2</a:t>
            </a:r>
            <a:r>
              <a:rPr lang="en-US" sz="1000" smtClean="0"/>
              <a:t>O</a:t>
            </a:r>
            <a:endParaRPr lang="en-US" sz="1000"/>
          </a:p>
        </p:txBody>
      </p:sp>
      <p:sp>
        <p:nvSpPr>
          <p:cNvPr id="31761" name="Line 50"/>
          <p:cNvSpPr>
            <a:spLocks noChangeShapeType="1"/>
          </p:cNvSpPr>
          <p:nvPr/>
        </p:nvSpPr>
        <p:spPr bwMode="auto">
          <a:xfrm>
            <a:off x="1139825" y="4610100"/>
            <a:ext cx="0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2" name="Rectangle 51"/>
          <p:cNvSpPr>
            <a:spLocks noChangeArrowheads="1"/>
          </p:cNvSpPr>
          <p:nvPr/>
        </p:nvSpPr>
        <p:spPr bwMode="auto">
          <a:xfrm>
            <a:off x="1971675" y="5305425"/>
            <a:ext cx="15192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smtClean="0"/>
              <a:t>pyrocatechol</a:t>
            </a:r>
            <a:endParaRPr lang="en-US" sz="1200"/>
          </a:p>
        </p:txBody>
      </p:sp>
      <p:sp>
        <p:nvSpPr>
          <p:cNvPr id="31763" name="Text Box 52"/>
          <p:cNvSpPr txBox="1">
            <a:spLocks noChangeArrowheads="1"/>
          </p:cNvSpPr>
          <p:nvPr/>
        </p:nvSpPr>
        <p:spPr bwMode="auto">
          <a:xfrm>
            <a:off x="841375" y="4711700"/>
            <a:ext cx="8255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000" smtClean="0"/>
              <a:t>    </a:t>
            </a:r>
            <a:r>
              <a:rPr lang="en-US" sz="1000" smtClean="0"/>
              <a:t>NAD</a:t>
            </a:r>
            <a:r>
              <a:rPr lang="en-US" sz="1000" baseline="30000" smtClean="0"/>
              <a:t>+</a:t>
            </a:r>
            <a:endParaRPr lang="en-US" sz="1000" smtClean="0"/>
          </a:p>
          <a:p>
            <a:pPr eaLnBrk="1" hangingPunct="1">
              <a:spcBef>
                <a:spcPct val="50000"/>
              </a:spcBef>
            </a:pPr>
            <a:r>
              <a:rPr lang="en-US" sz="1000" smtClean="0"/>
              <a:t>    </a:t>
            </a:r>
            <a:r>
              <a:rPr lang="en-US" sz="1000" smtClean="0"/>
              <a:t>NADH</a:t>
            </a:r>
            <a:endParaRPr lang="en-US" sz="1000"/>
          </a:p>
        </p:txBody>
      </p:sp>
      <p:sp>
        <p:nvSpPr>
          <p:cNvPr id="31764" name="AutoShape 53"/>
          <p:cNvSpPr>
            <a:spLocks noChangeArrowheads="1"/>
          </p:cNvSpPr>
          <p:nvPr/>
        </p:nvSpPr>
        <p:spPr bwMode="auto">
          <a:xfrm>
            <a:off x="939800" y="4710113"/>
            <a:ext cx="200025" cy="376237"/>
          </a:xfrm>
          <a:prstGeom prst="curvedLeftArrow">
            <a:avLst>
              <a:gd name="adj1" fmla="val 37619"/>
              <a:gd name="adj2" fmla="val 75238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6" name="Rectangle 58"/>
          <p:cNvSpPr>
            <a:spLocks noChangeArrowheads="1"/>
          </p:cNvSpPr>
          <p:nvPr/>
        </p:nvSpPr>
        <p:spPr bwMode="auto">
          <a:xfrm>
            <a:off x="5905500" y="1481138"/>
            <a:ext cx="11922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smtClean="0"/>
              <a:t>Benzene</a:t>
            </a:r>
            <a:endParaRPr lang="en-US" sz="1200"/>
          </a:p>
        </p:txBody>
      </p:sp>
      <p:graphicFrame>
        <p:nvGraphicFramePr>
          <p:cNvPr id="31767" name="Object 59"/>
          <p:cNvGraphicFramePr>
            <a:graphicFrameLocks noChangeAspect="1"/>
          </p:cNvGraphicFramePr>
          <p:nvPr/>
        </p:nvGraphicFramePr>
        <p:xfrm>
          <a:off x="5114925" y="2203450"/>
          <a:ext cx="1039813" cy="1050925"/>
        </p:xfrm>
        <a:graphic>
          <a:graphicData uri="http://schemas.openxmlformats.org/presentationml/2006/ole">
            <p:oleObj spid="_x0000_s4255" name="ISIS/Draw Sketch" r:id="rId8" imgW="839781" imgH="844840" progId="">
              <p:embed/>
            </p:oleObj>
          </a:graphicData>
        </a:graphic>
      </p:graphicFrame>
      <p:sp>
        <p:nvSpPr>
          <p:cNvPr id="31768" name="Line 60"/>
          <p:cNvSpPr>
            <a:spLocks noChangeShapeType="1"/>
          </p:cNvSpPr>
          <p:nvPr/>
        </p:nvSpPr>
        <p:spPr bwMode="auto">
          <a:xfrm>
            <a:off x="5435600" y="2028825"/>
            <a:ext cx="0" cy="325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9" name="Text Box 61"/>
          <p:cNvSpPr txBox="1">
            <a:spLocks noChangeArrowheads="1"/>
          </p:cNvSpPr>
          <p:nvPr/>
        </p:nvSpPr>
        <p:spPr bwMode="auto">
          <a:xfrm>
            <a:off x="4502150" y="1962150"/>
            <a:ext cx="8255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000" smtClean="0"/>
              <a:t>   NADH</a:t>
            </a:r>
          </a:p>
          <a:p>
            <a:pPr eaLnBrk="1" hangingPunct="1">
              <a:spcBef>
                <a:spcPct val="50000"/>
              </a:spcBef>
            </a:pPr>
            <a:r>
              <a:rPr lang="en-US" sz="1000" smtClean="0"/>
              <a:t>   </a:t>
            </a:r>
            <a:r>
              <a:rPr lang="en-US" sz="1000" smtClean="0"/>
              <a:t>NAD</a:t>
            </a:r>
            <a:r>
              <a:rPr lang="en-US" sz="1000" baseline="30000" smtClean="0"/>
              <a:t>+</a:t>
            </a:r>
            <a:endParaRPr lang="en-US" sz="1000"/>
          </a:p>
        </p:txBody>
      </p:sp>
      <p:sp>
        <p:nvSpPr>
          <p:cNvPr id="31770" name="AutoShape 62"/>
          <p:cNvSpPr>
            <a:spLocks noChangeArrowheads="1"/>
          </p:cNvSpPr>
          <p:nvPr/>
        </p:nvSpPr>
        <p:spPr bwMode="auto">
          <a:xfrm>
            <a:off x="5199063" y="2043113"/>
            <a:ext cx="225425" cy="338137"/>
          </a:xfrm>
          <a:prstGeom prst="curvedLeftArrow">
            <a:avLst>
              <a:gd name="adj1" fmla="val 30000"/>
              <a:gd name="adj2" fmla="val 6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71" name="Text Box 63"/>
          <p:cNvSpPr txBox="1">
            <a:spLocks noChangeArrowheads="1"/>
          </p:cNvSpPr>
          <p:nvPr/>
        </p:nvSpPr>
        <p:spPr bwMode="auto">
          <a:xfrm>
            <a:off x="5397500" y="1946275"/>
            <a:ext cx="825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000" smtClean="0"/>
              <a:t>+ </a:t>
            </a:r>
            <a:r>
              <a:rPr lang="en-US" sz="1000" smtClean="0"/>
              <a:t>O</a:t>
            </a:r>
            <a:r>
              <a:rPr lang="en-US" sz="1000" baseline="-25000" smtClean="0"/>
              <a:t>2</a:t>
            </a:r>
            <a:endParaRPr lang="en-US" sz="1000"/>
          </a:p>
        </p:txBody>
      </p:sp>
      <p:graphicFrame>
        <p:nvGraphicFramePr>
          <p:cNvPr id="31772" name="Object 64"/>
          <p:cNvGraphicFramePr>
            <a:graphicFrameLocks noChangeAspect="1"/>
          </p:cNvGraphicFramePr>
          <p:nvPr/>
        </p:nvGraphicFramePr>
        <p:xfrm>
          <a:off x="5105400" y="3530600"/>
          <a:ext cx="1152525" cy="979488"/>
        </p:xfrm>
        <a:graphic>
          <a:graphicData uri="http://schemas.openxmlformats.org/presentationml/2006/ole">
            <p:oleObj spid="_x0000_s4256" name="ISIS/Draw Sketch" r:id="rId9" imgW="952500" imgH="808990" progId="">
              <p:embed/>
            </p:oleObj>
          </a:graphicData>
        </a:graphic>
      </p:graphicFrame>
      <p:graphicFrame>
        <p:nvGraphicFramePr>
          <p:cNvPr id="31773" name="Object 65"/>
          <p:cNvGraphicFramePr>
            <a:graphicFrameLocks noChangeAspect="1"/>
          </p:cNvGraphicFramePr>
          <p:nvPr/>
        </p:nvGraphicFramePr>
        <p:xfrm>
          <a:off x="5116513" y="4938713"/>
          <a:ext cx="1116012" cy="849312"/>
        </p:xfrm>
        <a:graphic>
          <a:graphicData uri="http://schemas.openxmlformats.org/presentationml/2006/ole">
            <p:oleObj spid="_x0000_s4257" name="ISIS/Draw Sketch" r:id="rId10" imgW="911881" imgH="697765" progId="">
              <p:embed/>
            </p:oleObj>
          </a:graphicData>
        </a:graphic>
      </p:graphicFrame>
      <p:sp>
        <p:nvSpPr>
          <p:cNvPr id="31774" name="Line 66"/>
          <p:cNvSpPr>
            <a:spLocks noChangeShapeType="1"/>
          </p:cNvSpPr>
          <p:nvPr/>
        </p:nvSpPr>
        <p:spPr bwMode="auto">
          <a:xfrm flipH="1">
            <a:off x="5499100" y="3143250"/>
            <a:ext cx="1270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5" name="Line 67"/>
          <p:cNvSpPr>
            <a:spLocks noChangeShapeType="1"/>
          </p:cNvSpPr>
          <p:nvPr/>
        </p:nvSpPr>
        <p:spPr bwMode="auto">
          <a:xfrm>
            <a:off x="5461000" y="4371975"/>
            <a:ext cx="0" cy="538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8"/>
          <p:cNvSpPr>
            <a:spLocks noChangeArrowheads="1"/>
          </p:cNvSpPr>
          <p:nvPr/>
        </p:nvSpPr>
        <p:spPr bwMode="auto">
          <a:xfrm>
            <a:off x="6270625" y="5133975"/>
            <a:ext cx="15192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smtClean="0"/>
              <a:t>pyrocatechol</a:t>
            </a:r>
            <a:endParaRPr lang="en-US" sz="1200"/>
          </a:p>
        </p:txBody>
      </p:sp>
      <p:sp>
        <p:nvSpPr>
          <p:cNvPr id="31777" name="Rectangle 69"/>
          <p:cNvSpPr>
            <a:spLocks noChangeArrowheads="1"/>
          </p:cNvSpPr>
          <p:nvPr/>
        </p:nvSpPr>
        <p:spPr bwMode="auto">
          <a:xfrm>
            <a:off x="6310313" y="3740150"/>
            <a:ext cx="15192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smtClean="0"/>
              <a:t>Benzen-</a:t>
            </a:r>
          </a:p>
          <a:p>
            <a:r>
              <a:rPr lang="en-US" sz="1200" smtClean="0"/>
              <a:t>dihydrodiol</a:t>
            </a:r>
            <a:endParaRPr lang="en-US" sz="1200"/>
          </a:p>
        </p:txBody>
      </p:sp>
      <p:sp>
        <p:nvSpPr>
          <p:cNvPr id="31778" name="Rectangle 70"/>
          <p:cNvSpPr>
            <a:spLocks noChangeArrowheads="1"/>
          </p:cNvSpPr>
          <p:nvPr/>
        </p:nvSpPr>
        <p:spPr bwMode="auto">
          <a:xfrm>
            <a:off x="6281738" y="2587625"/>
            <a:ext cx="1519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smtClean="0"/>
              <a:t>Dioxetane</a:t>
            </a:r>
            <a:endParaRPr lang="en-US" sz="1200"/>
          </a:p>
        </p:txBody>
      </p:sp>
      <p:sp>
        <p:nvSpPr>
          <p:cNvPr id="31779" name="Text Box 71"/>
          <p:cNvSpPr txBox="1">
            <a:spLocks noChangeArrowheads="1"/>
          </p:cNvSpPr>
          <p:nvPr/>
        </p:nvSpPr>
        <p:spPr bwMode="auto">
          <a:xfrm>
            <a:off x="0" y="1252538"/>
            <a:ext cx="727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smtClean="0"/>
              <a:t>(A)</a:t>
            </a:r>
            <a:endParaRPr lang="en-US" sz="1400"/>
          </a:p>
        </p:txBody>
      </p:sp>
      <p:sp>
        <p:nvSpPr>
          <p:cNvPr id="31780" name="Text Box 72"/>
          <p:cNvSpPr txBox="1">
            <a:spLocks noChangeArrowheads="1"/>
          </p:cNvSpPr>
          <p:nvPr/>
        </p:nvSpPr>
        <p:spPr bwMode="auto">
          <a:xfrm>
            <a:off x="4186238" y="1243013"/>
            <a:ext cx="727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smtClean="0"/>
              <a:t>(B)</a:t>
            </a:r>
            <a:endParaRPr lang="en-US" sz="1400"/>
          </a:p>
        </p:txBody>
      </p:sp>
      <p:sp>
        <p:nvSpPr>
          <p:cNvPr id="31781" name="Text Box 73"/>
          <p:cNvSpPr txBox="1">
            <a:spLocks noChangeArrowheads="1"/>
          </p:cNvSpPr>
          <p:nvPr/>
        </p:nvSpPr>
        <p:spPr bwMode="auto">
          <a:xfrm>
            <a:off x="4456113" y="4356100"/>
            <a:ext cx="8255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000" smtClean="0"/>
              <a:t>    </a:t>
            </a:r>
            <a:r>
              <a:rPr lang="en-US" sz="1000" smtClean="0"/>
              <a:t>NAD</a:t>
            </a:r>
            <a:r>
              <a:rPr lang="en-US" sz="1000" baseline="30000" smtClean="0"/>
              <a:t>+</a:t>
            </a:r>
            <a:endParaRPr lang="en-US" sz="1000" smtClean="0"/>
          </a:p>
          <a:p>
            <a:pPr eaLnBrk="1" hangingPunct="1">
              <a:spcBef>
                <a:spcPct val="50000"/>
              </a:spcBef>
            </a:pPr>
            <a:r>
              <a:rPr lang="en-US" sz="1000" smtClean="0"/>
              <a:t>    </a:t>
            </a:r>
            <a:r>
              <a:rPr lang="en-US" sz="1000" smtClean="0"/>
              <a:t>NADH</a:t>
            </a:r>
            <a:endParaRPr lang="en-US" sz="1000"/>
          </a:p>
        </p:txBody>
      </p:sp>
      <p:sp>
        <p:nvSpPr>
          <p:cNvPr id="31782" name="AutoShape 74"/>
          <p:cNvSpPr>
            <a:spLocks noChangeArrowheads="1"/>
          </p:cNvSpPr>
          <p:nvPr/>
        </p:nvSpPr>
        <p:spPr bwMode="auto">
          <a:xfrm>
            <a:off x="5199063" y="4408488"/>
            <a:ext cx="249237" cy="427037"/>
          </a:xfrm>
          <a:prstGeom prst="curvedLeftArrow">
            <a:avLst>
              <a:gd name="adj1" fmla="val 34268"/>
              <a:gd name="adj2" fmla="val 6853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0" name="Footer Placeholder 39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86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151348" y="609600"/>
            <a:ext cx="64616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6666"/>
                </a:solidFill>
              </a:rPr>
              <a:t>Degradation pathways of catechol and </a:t>
            </a:r>
            <a:r>
              <a:rPr lang="en-US" smtClean="0">
                <a:solidFill>
                  <a:srgbClr val="006666"/>
                </a:solidFill>
              </a:rPr>
              <a:t>protocatechuate</a:t>
            </a:r>
            <a:r>
              <a:rPr lang="en-US" smtClean="0">
                <a:solidFill>
                  <a:srgbClr val="006666"/>
                </a:solidFill>
              </a:rPr>
              <a:t>:  </a:t>
            </a:r>
            <a:r>
              <a:rPr lang="en-US" i="1" smtClean="0">
                <a:solidFill>
                  <a:srgbClr val="006666"/>
                </a:solidFill>
              </a:rPr>
              <a:t>ortho-way</a:t>
            </a:r>
            <a:endParaRPr lang="en-US" i="1">
              <a:solidFill>
                <a:srgbClr val="006666"/>
              </a:solidFill>
            </a:endParaRPr>
          </a:p>
        </p:txBody>
      </p:sp>
      <p:graphicFrame>
        <p:nvGraphicFramePr>
          <p:cNvPr id="32771" name="Object 5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286000" y="1238250"/>
          <a:ext cx="1152525" cy="876300"/>
        </p:xfrm>
        <a:graphic>
          <a:graphicData uri="http://schemas.openxmlformats.org/presentationml/2006/ole">
            <p:oleObj spid="_x0000_s5236" name="ISIS/Draw Sketch" r:id="rId3" imgW="911881" imgH="697765" progId="">
              <p:embed/>
            </p:oleObj>
          </a:graphicData>
        </a:graphic>
      </p:graphicFrame>
      <p:graphicFrame>
        <p:nvGraphicFramePr>
          <p:cNvPr id="32772" name="Object 7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126037" y="1079500"/>
          <a:ext cx="1835150" cy="858838"/>
        </p:xfrm>
        <a:graphic>
          <a:graphicData uri="http://schemas.openxmlformats.org/presentationml/2006/ole">
            <p:oleObj spid="_x0000_s5237" name="ISIS/Draw Sketch" r:id="rId4" imgW="1481480" imgH="699693" progId="">
              <p:embed/>
            </p:oleObj>
          </a:graphicData>
        </a:graphic>
      </p:graphicFrame>
      <p:graphicFrame>
        <p:nvGraphicFramePr>
          <p:cNvPr id="32773" name="Object 10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286000" y="2819400"/>
          <a:ext cx="1263650" cy="890587"/>
        </p:xfrm>
        <a:graphic>
          <a:graphicData uri="http://schemas.openxmlformats.org/presentationml/2006/ole">
            <p:oleObj spid="_x0000_s5238" name="ISIS/Draw Sketch" r:id="rId5" imgW="936020" imgH="653688" progId="">
              <p:embed/>
            </p:oleObj>
          </a:graphicData>
        </a:graphic>
      </p:graphicFrame>
      <p:graphicFrame>
        <p:nvGraphicFramePr>
          <p:cNvPr id="32774" name="Object 1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105400" y="2743200"/>
          <a:ext cx="1855787" cy="857250"/>
        </p:xfrm>
        <a:graphic>
          <a:graphicData uri="http://schemas.openxmlformats.org/presentationml/2006/ole">
            <p:oleObj spid="_x0000_s5239" name="ISIS/Draw Sketch" r:id="rId6" imgW="1504950" imgH="695960" progId="">
              <p:embed/>
            </p:oleObj>
          </a:graphicData>
        </a:graphic>
      </p:graphicFrame>
      <p:graphicFrame>
        <p:nvGraphicFramePr>
          <p:cNvPr id="32775" name="Object 16"/>
          <p:cNvGraphicFramePr>
            <a:graphicFrameLocks noChangeAspect="1"/>
          </p:cNvGraphicFramePr>
          <p:nvPr/>
        </p:nvGraphicFramePr>
        <p:xfrm>
          <a:off x="5626100" y="4289425"/>
          <a:ext cx="1449388" cy="1460500"/>
        </p:xfrm>
        <a:graphic>
          <a:graphicData uri="http://schemas.openxmlformats.org/presentationml/2006/ole">
            <p:oleObj spid="_x0000_s5240" name="ISIS/Draw Sketch" r:id="rId7" imgW="1274580" imgH="1288530" progId="">
              <p:embed/>
            </p:oleObj>
          </a:graphicData>
        </a:graphic>
      </p:graphicFrame>
      <p:graphicFrame>
        <p:nvGraphicFramePr>
          <p:cNvPr id="32776" name="Object 17"/>
          <p:cNvGraphicFramePr>
            <a:graphicFrameLocks noChangeAspect="1"/>
          </p:cNvGraphicFramePr>
          <p:nvPr/>
        </p:nvGraphicFramePr>
        <p:xfrm>
          <a:off x="2465388" y="4276725"/>
          <a:ext cx="1014412" cy="1555750"/>
        </p:xfrm>
        <a:graphic>
          <a:graphicData uri="http://schemas.openxmlformats.org/presentationml/2006/ole">
            <p:oleObj spid="_x0000_s5241" name="ISIS/Draw Sketch" r:id="rId8" imgW="835878" imgH="1286746" progId="">
              <p:embed/>
            </p:oleObj>
          </a:graphicData>
        </a:graphic>
      </p:graphicFrame>
      <p:sp>
        <p:nvSpPr>
          <p:cNvPr id="32777" name="Line 18"/>
          <p:cNvSpPr>
            <a:spLocks noChangeShapeType="1"/>
          </p:cNvSpPr>
          <p:nvPr/>
        </p:nvSpPr>
        <p:spPr bwMode="auto">
          <a:xfrm>
            <a:off x="2781300" y="2092325"/>
            <a:ext cx="0" cy="625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8" name="Line 19"/>
          <p:cNvSpPr>
            <a:spLocks noChangeShapeType="1"/>
          </p:cNvSpPr>
          <p:nvPr/>
        </p:nvSpPr>
        <p:spPr bwMode="auto">
          <a:xfrm>
            <a:off x="6188075" y="1966913"/>
            <a:ext cx="0" cy="725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9" name="Line 20"/>
          <p:cNvSpPr>
            <a:spLocks noChangeShapeType="1"/>
          </p:cNvSpPr>
          <p:nvPr/>
        </p:nvSpPr>
        <p:spPr bwMode="auto">
          <a:xfrm>
            <a:off x="2794000" y="3732213"/>
            <a:ext cx="0" cy="427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0" name="Line 21"/>
          <p:cNvSpPr>
            <a:spLocks noChangeShapeType="1"/>
          </p:cNvSpPr>
          <p:nvPr/>
        </p:nvSpPr>
        <p:spPr bwMode="auto">
          <a:xfrm>
            <a:off x="6213475" y="3670300"/>
            <a:ext cx="0" cy="550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1" name="Line 23"/>
          <p:cNvSpPr>
            <a:spLocks noChangeShapeType="1"/>
          </p:cNvSpPr>
          <p:nvPr/>
        </p:nvSpPr>
        <p:spPr bwMode="auto">
          <a:xfrm flipH="1">
            <a:off x="5561013" y="5786438"/>
            <a:ext cx="676275" cy="588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2" name="Line 24"/>
          <p:cNvSpPr>
            <a:spLocks noChangeShapeType="1"/>
          </p:cNvSpPr>
          <p:nvPr/>
        </p:nvSpPr>
        <p:spPr bwMode="auto">
          <a:xfrm>
            <a:off x="3268663" y="5799138"/>
            <a:ext cx="68897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3" name="Rectangle 25"/>
          <p:cNvSpPr>
            <a:spLocks noChangeArrowheads="1"/>
          </p:cNvSpPr>
          <p:nvPr/>
        </p:nvSpPr>
        <p:spPr bwMode="auto">
          <a:xfrm>
            <a:off x="1254125" y="1479550"/>
            <a:ext cx="11922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Pyrocatechol</a:t>
            </a:r>
            <a:endParaRPr lang="en-US" sz="1000" smtClean="0"/>
          </a:p>
          <a:p>
            <a:endParaRPr lang="en-US" sz="1000"/>
          </a:p>
        </p:txBody>
      </p:sp>
      <p:sp>
        <p:nvSpPr>
          <p:cNvPr id="32784" name="Rectangle 26"/>
          <p:cNvSpPr>
            <a:spLocks noChangeArrowheads="1"/>
          </p:cNvSpPr>
          <p:nvPr/>
        </p:nvSpPr>
        <p:spPr bwMode="auto">
          <a:xfrm>
            <a:off x="7031038" y="1393825"/>
            <a:ext cx="11922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Protocatachuate</a:t>
            </a:r>
            <a:endParaRPr lang="en-US" sz="1000"/>
          </a:p>
        </p:txBody>
      </p:sp>
      <p:sp>
        <p:nvSpPr>
          <p:cNvPr id="32785" name="Rectangle 27"/>
          <p:cNvSpPr>
            <a:spLocks noChangeArrowheads="1"/>
          </p:cNvSpPr>
          <p:nvPr/>
        </p:nvSpPr>
        <p:spPr bwMode="auto">
          <a:xfrm>
            <a:off x="1658938" y="5037138"/>
            <a:ext cx="11922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Muconolacton</a:t>
            </a:r>
            <a:endParaRPr lang="en-US" sz="1000"/>
          </a:p>
        </p:txBody>
      </p:sp>
      <p:sp>
        <p:nvSpPr>
          <p:cNvPr id="32786" name="Rectangle 28"/>
          <p:cNvSpPr>
            <a:spLocks noChangeArrowheads="1"/>
          </p:cNvSpPr>
          <p:nvPr/>
        </p:nvSpPr>
        <p:spPr bwMode="auto">
          <a:xfrm>
            <a:off x="7018338" y="3073400"/>
            <a:ext cx="1441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Carboxymuconat</a:t>
            </a:r>
            <a:endParaRPr lang="en-US" sz="1000"/>
          </a:p>
        </p:txBody>
      </p:sp>
      <p:sp>
        <p:nvSpPr>
          <p:cNvPr id="32787" name="Rectangle 29"/>
          <p:cNvSpPr>
            <a:spLocks noChangeArrowheads="1"/>
          </p:cNvSpPr>
          <p:nvPr/>
        </p:nvSpPr>
        <p:spPr bwMode="auto">
          <a:xfrm>
            <a:off x="1446213" y="3108325"/>
            <a:ext cx="11922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Muconate</a:t>
            </a:r>
            <a:endParaRPr lang="en-US" sz="1000"/>
          </a:p>
        </p:txBody>
      </p:sp>
      <p:sp>
        <p:nvSpPr>
          <p:cNvPr id="32788" name="Rectangle 30"/>
          <p:cNvSpPr>
            <a:spLocks noChangeArrowheads="1"/>
          </p:cNvSpPr>
          <p:nvPr/>
        </p:nvSpPr>
        <p:spPr bwMode="auto">
          <a:xfrm>
            <a:off x="6880225" y="4951413"/>
            <a:ext cx="1955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Carboxymuconolacton</a:t>
            </a:r>
            <a:endParaRPr lang="en-US" sz="1000"/>
          </a:p>
        </p:txBody>
      </p:sp>
      <p:sp>
        <p:nvSpPr>
          <p:cNvPr id="32789" name="Rectangle 31"/>
          <p:cNvSpPr>
            <a:spLocks noChangeArrowheads="1"/>
          </p:cNvSpPr>
          <p:nvPr/>
        </p:nvSpPr>
        <p:spPr bwMode="auto">
          <a:xfrm>
            <a:off x="6172200" y="2098675"/>
            <a:ext cx="26685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 u="sng" smtClean="0"/>
              <a:t>Protocatachuate-3,4-Dioxygenase</a:t>
            </a:r>
            <a:endParaRPr lang="en-US" sz="1200" b="1" u="sng"/>
          </a:p>
        </p:txBody>
      </p:sp>
      <p:sp>
        <p:nvSpPr>
          <p:cNvPr id="32790" name="Rectangle 32"/>
          <p:cNvSpPr>
            <a:spLocks noChangeArrowheads="1"/>
          </p:cNvSpPr>
          <p:nvPr/>
        </p:nvSpPr>
        <p:spPr bwMode="auto">
          <a:xfrm>
            <a:off x="6234113" y="3652838"/>
            <a:ext cx="2668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 u="sng" smtClean="0"/>
              <a:t>Carboxymuconat-Cycloisomerase</a:t>
            </a:r>
            <a:endParaRPr lang="en-US" sz="1200" b="1" u="sng"/>
          </a:p>
        </p:txBody>
      </p:sp>
      <p:sp>
        <p:nvSpPr>
          <p:cNvPr id="32791" name="Rectangle 33"/>
          <p:cNvSpPr>
            <a:spLocks noChangeArrowheads="1"/>
          </p:cNvSpPr>
          <p:nvPr/>
        </p:nvSpPr>
        <p:spPr bwMode="auto">
          <a:xfrm>
            <a:off x="5859463" y="6045200"/>
            <a:ext cx="2668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 u="sng" smtClean="0"/>
              <a:t>Isomerase</a:t>
            </a:r>
            <a:endParaRPr lang="en-US" sz="1200" b="1" u="sng"/>
          </a:p>
        </p:txBody>
      </p:sp>
      <p:sp>
        <p:nvSpPr>
          <p:cNvPr id="32792" name="Rectangle 34"/>
          <p:cNvSpPr>
            <a:spLocks noChangeArrowheads="1"/>
          </p:cNvSpPr>
          <p:nvPr/>
        </p:nvSpPr>
        <p:spPr bwMode="auto">
          <a:xfrm>
            <a:off x="2405063" y="5997575"/>
            <a:ext cx="12906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 u="sng" smtClean="0"/>
              <a:t>Isomerase</a:t>
            </a:r>
            <a:endParaRPr lang="en-US" sz="1200" b="1" u="sng"/>
          </a:p>
        </p:txBody>
      </p:sp>
      <p:sp>
        <p:nvSpPr>
          <p:cNvPr id="32793" name="Rectangle 35"/>
          <p:cNvSpPr>
            <a:spLocks noChangeArrowheads="1"/>
          </p:cNvSpPr>
          <p:nvPr/>
        </p:nvSpPr>
        <p:spPr bwMode="auto">
          <a:xfrm>
            <a:off x="647725" y="2052657"/>
            <a:ext cx="26685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 u="sng" smtClean="0"/>
              <a:t>Pyrocatechol-1,2-dioxygenase</a:t>
            </a:r>
            <a:endParaRPr lang="en-US" sz="1200" b="1" u="sng"/>
          </a:p>
        </p:txBody>
      </p:sp>
      <p:sp>
        <p:nvSpPr>
          <p:cNvPr id="32794" name="Rectangle 36"/>
          <p:cNvSpPr>
            <a:spLocks noChangeArrowheads="1"/>
          </p:cNvSpPr>
          <p:nvPr/>
        </p:nvSpPr>
        <p:spPr bwMode="auto">
          <a:xfrm>
            <a:off x="500063" y="3757613"/>
            <a:ext cx="26685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 u="sng" smtClean="0"/>
              <a:t>Muconate-Cycloisomerase</a:t>
            </a:r>
            <a:endParaRPr lang="en-US" sz="1200" b="1" u="sng"/>
          </a:p>
        </p:txBody>
      </p:sp>
      <p:sp>
        <p:nvSpPr>
          <p:cNvPr id="32795" name="Rectangle 37"/>
          <p:cNvSpPr>
            <a:spLocks noChangeArrowheads="1"/>
          </p:cNvSpPr>
          <p:nvPr/>
        </p:nvSpPr>
        <p:spPr bwMode="auto">
          <a:xfrm>
            <a:off x="2786063" y="2182813"/>
            <a:ext cx="11922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O</a:t>
            </a:r>
            <a:r>
              <a:rPr lang="en-US" sz="1000" baseline="-25000" smtClean="0"/>
              <a:t>2</a:t>
            </a:r>
            <a:endParaRPr lang="en-US" sz="1000"/>
          </a:p>
        </p:txBody>
      </p:sp>
      <p:sp>
        <p:nvSpPr>
          <p:cNvPr id="32796" name="Rectangle 38"/>
          <p:cNvSpPr>
            <a:spLocks noChangeArrowheads="1"/>
          </p:cNvSpPr>
          <p:nvPr/>
        </p:nvSpPr>
        <p:spPr bwMode="auto">
          <a:xfrm>
            <a:off x="5681663" y="2022475"/>
            <a:ext cx="11922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O</a:t>
            </a:r>
            <a:r>
              <a:rPr lang="en-US" sz="1000" baseline="-25000" smtClean="0"/>
              <a:t>2</a:t>
            </a:r>
            <a:endParaRPr lang="en-US" sz="1000"/>
          </a:p>
        </p:txBody>
      </p:sp>
      <p:sp>
        <p:nvSpPr>
          <p:cNvPr id="32797" name="Line 39"/>
          <p:cNvSpPr>
            <a:spLocks noChangeShapeType="1"/>
          </p:cNvSpPr>
          <p:nvPr/>
        </p:nvSpPr>
        <p:spPr bwMode="auto">
          <a:xfrm flipH="1">
            <a:off x="2794000" y="2417763"/>
            <a:ext cx="123825" cy="74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8" name="Line 40"/>
          <p:cNvSpPr>
            <a:spLocks noChangeShapeType="1"/>
          </p:cNvSpPr>
          <p:nvPr/>
        </p:nvSpPr>
        <p:spPr bwMode="auto">
          <a:xfrm>
            <a:off x="5924550" y="2266950"/>
            <a:ext cx="276225" cy="87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9" name="Rectangle 41"/>
          <p:cNvSpPr>
            <a:spLocks noChangeArrowheads="1"/>
          </p:cNvSpPr>
          <p:nvPr/>
        </p:nvSpPr>
        <p:spPr bwMode="auto">
          <a:xfrm>
            <a:off x="5207000" y="5856288"/>
            <a:ext cx="11922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CO</a:t>
            </a:r>
            <a:r>
              <a:rPr lang="en-US" sz="1000" baseline="-25000" smtClean="0"/>
              <a:t>2</a:t>
            </a:r>
            <a:endParaRPr lang="en-US" sz="1000"/>
          </a:p>
        </p:txBody>
      </p:sp>
      <p:sp>
        <p:nvSpPr>
          <p:cNvPr id="32800" name="Line 42"/>
          <p:cNvSpPr>
            <a:spLocks noChangeShapeType="1"/>
          </p:cNvSpPr>
          <p:nvPr/>
        </p:nvSpPr>
        <p:spPr bwMode="auto">
          <a:xfrm flipH="1">
            <a:off x="5686425" y="5988050"/>
            <a:ext cx="31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4" name="Footer Placeholder 33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842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810000" y="2209800"/>
          <a:ext cx="1362075" cy="769938"/>
        </p:xfrm>
        <a:graphic>
          <a:graphicData uri="http://schemas.openxmlformats.org/presentationml/2006/ole">
            <p:oleObj spid="_x0000_s6298" name="ISIS/Draw Sketch" r:id="rId3" imgW="1160438" imgH="659484" progId="">
              <p:embed/>
            </p:oleObj>
          </a:graphicData>
        </a:graphic>
      </p:graphicFrame>
      <p:graphicFrame>
        <p:nvGraphicFramePr>
          <p:cNvPr id="33795" name="Object 7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810000" y="609600"/>
          <a:ext cx="930275" cy="1314450"/>
        </p:xfrm>
        <a:graphic>
          <a:graphicData uri="http://schemas.openxmlformats.org/presentationml/2006/ole">
            <p:oleObj spid="_x0000_s6299" name="ISIS/Draw Sketch" r:id="rId4" imgW="878840" imgH="1235710" progId="">
              <p:embed/>
            </p:oleObj>
          </a:graphicData>
        </a:graphic>
      </p:graphicFrame>
      <p:graphicFrame>
        <p:nvGraphicFramePr>
          <p:cNvPr id="33796" name="Object 10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743200" y="2819400"/>
          <a:ext cx="1096963" cy="849312"/>
        </p:xfrm>
        <a:graphic>
          <a:graphicData uri="http://schemas.openxmlformats.org/presentationml/2006/ole">
            <p:oleObj spid="_x0000_s6300" name="ISIS/Draw Sketch" r:id="rId5" imgW="881562" imgH="690852" progId="">
              <p:embed/>
            </p:oleObj>
          </a:graphicData>
        </a:graphic>
      </p:graphicFrame>
      <p:graphicFrame>
        <p:nvGraphicFramePr>
          <p:cNvPr id="33797" name="Object 1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334000" y="3048000"/>
          <a:ext cx="952500" cy="868362"/>
        </p:xfrm>
        <a:graphic>
          <a:graphicData uri="http://schemas.openxmlformats.org/presentationml/2006/ole">
            <p:oleObj spid="_x0000_s6301" name="ISIS/Draw Sketch" r:id="rId6" imgW="751114" imgH="687056" progId="">
              <p:embed/>
            </p:oleObj>
          </a:graphicData>
        </a:graphic>
      </p:graphicFrame>
      <p:graphicFrame>
        <p:nvGraphicFramePr>
          <p:cNvPr id="33798" name="Object 16"/>
          <p:cNvGraphicFramePr>
            <a:graphicFrameLocks noChangeAspect="1"/>
          </p:cNvGraphicFramePr>
          <p:nvPr/>
        </p:nvGraphicFramePr>
        <p:xfrm>
          <a:off x="3868738" y="3876675"/>
          <a:ext cx="1624012" cy="835025"/>
        </p:xfrm>
        <a:graphic>
          <a:graphicData uri="http://schemas.openxmlformats.org/presentationml/2006/ole">
            <p:oleObj spid="_x0000_s6302" name="ISIS/Draw Sketch" r:id="rId7" imgW="1330960" imgH="687070" progId="">
              <p:embed/>
            </p:oleObj>
          </a:graphicData>
        </a:graphic>
      </p:graphicFrame>
      <p:graphicFrame>
        <p:nvGraphicFramePr>
          <p:cNvPr id="33799" name="Object 17"/>
          <p:cNvGraphicFramePr>
            <a:graphicFrameLocks noChangeAspect="1"/>
          </p:cNvGraphicFramePr>
          <p:nvPr/>
        </p:nvGraphicFramePr>
        <p:xfrm>
          <a:off x="5181600" y="4953000"/>
          <a:ext cx="1136650" cy="892175"/>
        </p:xfrm>
        <a:graphic>
          <a:graphicData uri="http://schemas.openxmlformats.org/presentationml/2006/ole">
            <p:oleObj spid="_x0000_s6303" name="ISIS/Draw Sketch" r:id="rId8" imgW="881562" imgH="699693" progId="">
              <p:embed/>
            </p:oleObj>
          </a:graphicData>
        </a:graphic>
      </p:graphicFrame>
      <p:graphicFrame>
        <p:nvGraphicFramePr>
          <p:cNvPr id="33800" name="Object 18"/>
          <p:cNvGraphicFramePr>
            <a:graphicFrameLocks noChangeAspect="1"/>
          </p:cNvGraphicFramePr>
          <p:nvPr/>
        </p:nvGraphicFramePr>
        <p:xfrm>
          <a:off x="3127375" y="5046663"/>
          <a:ext cx="808038" cy="287337"/>
        </p:xfrm>
        <a:graphic>
          <a:graphicData uri="http://schemas.openxmlformats.org/presentationml/2006/ole">
            <p:oleObj spid="_x0000_s6304" name="ISIS/Draw Sketch" r:id="rId9" imgW="559654" imgH="202346" progId="">
              <p:embed/>
            </p:oleObj>
          </a:graphicData>
        </a:graphic>
      </p:graphicFrame>
      <p:graphicFrame>
        <p:nvGraphicFramePr>
          <p:cNvPr id="33801" name="Object 19"/>
          <p:cNvGraphicFramePr>
            <a:graphicFrameLocks noChangeAspect="1"/>
          </p:cNvGraphicFramePr>
          <p:nvPr/>
        </p:nvGraphicFramePr>
        <p:xfrm>
          <a:off x="3989388" y="6053138"/>
          <a:ext cx="1366837" cy="338137"/>
        </p:xfrm>
        <a:graphic>
          <a:graphicData uri="http://schemas.openxmlformats.org/presentationml/2006/ole">
            <p:oleObj spid="_x0000_s6305" name="ISIS/Draw Sketch" r:id="rId10" imgW="958850" imgH="241300" progId="">
              <p:embed/>
            </p:oleObj>
          </a:graphicData>
        </a:graphic>
      </p:graphicFrame>
      <p:sp>
        <p:nvSpPr>
          <p:cNvPr id="33802" name="Line 20"/>
          <p:cNvSpPr>
            <a:spLocks noChangeShapeType="1"/>
          </p:cNvSpPr>
          <p:nvPr/>
        </p:nvSpPr>
        <p:spPr bwMode="auto">
          <a:xfrm flipH="1">
            <a:off x="4710113" y="688975"/>
            <a:ext cx="412750" cy="388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3803" name="Line 22"/>
          <p:cNvSpPr>
            <a:spLocks noChangeShapeType="1"/>
          </p:cNvSpPr>
          <p:nvPr/>
        </p:nvSpPr>
        <p:spPr bwMode="auto">
          <a:xfrm>
            <a:off x="4510088" y="1979613"/>
            <a:ext cx="0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3804" name="Line 23"/>
          <p:cNvSpPr>
            <a:spLocks noChangeShapeType="1"/>
          </p:cNvSpPr>
          <p:nvPr/>
        </p:nvSpPr>
        <p:spPr bwMode="auto">
          <a:xfrm>
            <a:off x="4510088" y="2994025"/>
            <a:ext cx="0" cy="88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3805" name="Line 24"/>
          <p:cNvSpPr>
            <a:spLocks noChangeShapeType="1"/>
          </p:cNvSpPr>
          <p:nvPr/>
        </p:nvSpPr>
        <p:spPr bwMode="auto">
          <a:xfrm>
            <a:off x="4497388" y="4784725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3806" name="Line 28"/>
          <p:cNvSpPr>
            <a:spLocks noChangeShapeType="1"/>
          </p:cNvSpPr>
          <p:nvPr/>
        </p:nvSpPr>
        <p:spPr bwMode="auto">
          <a:xfrm>
            <a:off x="3557588" y="701675"/>
            <a:ext cx="614362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3807" name="Rectangle 29"/>
          <p:cNvSpPr>
            <a:spLocks noChangeArrowheads="1"/>
          </p:cNvSpPr>
          <p:nvPr/>
        </p:nvSpPr>
        <p:spPr bwMode="auto">
          <a:xfrm>
            <a:off x="6340475" y="5186363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Succinyl-CoA</a:t>
            </a:r>
          </a:p>
        </p:txBody>
      </p:sp>
      <p:sp>
        <p:nvSpPr>
          <p:cNvPr id="33808" name="Rectangle 30"/>
          <p:cNvSpPr>
            <a:spLocks noChangeArrowheads="1"/>
          </p:cNvSpPr>
          <p:nvPr/>
        </p:nvSpPr>
        <p:spPr bwMode="auto">
          <a:xfrm>
            <a:off x="5354638" y="2408238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3-Oxoadipat</a:t>
            </a:r>
          </a:p>
        </p:txBody>
      </p:sp>
      <p:sp>
        <p:nvSpPr>
          <p:cNvPr id="33809" name="Rectangle 31"/>
          <p:cNvSpPr>
            <a:spLocks noChangeArrowheads="1"/>
          </p:cNvSpPr>
          <p:nvPr/>
        </p:nvSpPr>
        <p:spPr bwMode="auto">
          <a:xfrm>
            <a:off x="1609725" y="3135313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Succinyl-CoA</a:t>
            </a:r>
          </a:p>
        </p:txBody>
      </p:sp>
      <p:sp>
        <p:nvSpPr>
          <p:cNvPr id="33810" name="Rectangle 32"/>
          <p:cNvSpPr>
            <a:spLocks noChangeArrowheads="1"/>
          </p:cNvSpPr>
          <p:nvPr/>
        </p:nvSpPr>
        <p:spPr bwMode="auto">
          <a:xfrm>
            <a:off x="6154738" y="3248025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Succinat</a:t>
            </a:r>
          </a:p>
        </p:txBody>
      </p:sp>
      <p:sp>
        <p:nvSpPr>
          <p:cNvPr id="33811" name="Rectangle 33"/>
          <p:cNvSpPr>
            <a:spLocks noChangeArrowheads="1"/>
          </p:cNvSpPr>
          <p:nvPr/>
        </p:nvSpPr>
        <p:spPr bwMode="auto">
          <a:xfrm>
            <a:off x="5554663" y="4149725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3-Oxoadipyl-CoA</a:t>
            </a:r>
          </a:p>
        </p:txBody>
      </p:sp>
      <p:sp>
        <p:nvSpPr>
          <p:cNvPr id="33812" name="Rectangle 34"/>
          <p:cNvSpPr>
            <a:spLocks noChangeArrowheads="1"/>
          </p:cNvSpPr>
          <p:nvPr/>
        </p:nvSpPr>
        <p:spPr bwMode="auto">
          <a:xfrm>
            <a:off x="5078413" y="1431925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Oxoadipat-Enollacton</a:t>
            </a:r>
          </a:p>
        </p:txBody>
      </p:sp>
      <p:sp>
        <p:nvSpPr>
          <p:cNvPr id="33813" name="Rectangle 36"/>
          <p:cNvSpPr>
            <a:spLocks noChangeArrowheads="1"/>
          </p:cNvSpPr>
          <p:nvPr/>
        </p:nvSpPr>
        <p:spPr bwMode="auto">
          <a:xfrm>
            <a:off x="4621213" y="1901825"/>
            <a:ext cx="12906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200" b="1" u="sng" dirty="0"/>
              <a:t>Hydrolase</a:t>
            </a:r>
          </a:p>
        </p:txBody>
      </p:sp>
      <p:sp>
        <p:nvSpPr>
          <p:cNvPr id="33814" name="Rectangle 37"/>
          <p:cNvSpPr>
            <a:spLocks noChangeArrowheads="1"/>
          </p:cNvSpPr>
          <p:nvPr/>
        </p:nvSpPr>
        <p:spPr bwMode="auto">
          <a:xfrm>
            <a:off x="6789738" y="2941638"/>
            <a:ext cx="17414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200" b="1" u="sng"/>
              <a:t>CoA-Transferase</a:t>
            </a:r>
          </a:p>
        </p:txBody>
      </p:sp>
      <p:cxnSp>
        <p:nvCxnSpPr>
          <p:cNvPr id="33815" name="AutoShape 39"/>
          <p:cNvCxnSpPr>
            <a:cxnSpLocks noChangeShapeType="1"/>
          </p:cNvCxnSpPr>
          <p:nvPr/>
        </p:nvCxnSpPr>
        <p:spPr bwMode="auto">
          <a:xfrm>
            <a:off x="3857625" y="3081338"/>
            <a:ext cx="1316038" cy="376237"/>
          </a:xfrm>
          <a:prstGeom prst="bentConnector3">
            <a:avLst>
              <a:gd name="adj1" fmla="val 4994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16" name="AutoShape 41"/>
          <p:cNvCxnSpPr>
            <a:cxnSpLocks noChangeShapeType="1"/>
          </p:cNvCxnSpPr>
          <p:nvPr/>
        </p:nvCxnSpPr>
        <p:spPr bwMode="auto">
          <a:xfrm>
            <a:off x="4046538" y="5173663"/>
            <a:ext cx="901700" cy="2127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3817" name="Rectangle 42"/>
          <p:cNvSpPr>
            <a:spLocks noChangeArrowheads="1"/>
          </p:cNvSpPr>
          <p:nvPr/>
        </p:nvSpPr>
        <p:spPr bwMode="auto">
          <a:xfrm>
            <a:off x="7529513" y="5211763"/>
            <a:ext cx="12906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200" b="1" u="sng"/>
              <a:t>Thiolase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dirty="0" smtClean="0"/>
              <a:t>Environmental Processes /2 (iii) e / Biochemical transformations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412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819400" y="1143000"/>
          <a:ext cx="1139825" cy="1139825"/>
        </p:xfrm>
        <a:graphic>
          <a:graphicData uri="http://schemas.openxmlformats.org/presentationml/2006/ole">
            <p:oleObj spid="_x0000_s7322" name="ISIS/Draw Sketch" r:id="rId3" imgW="916933" imgH="910601" progId="">
              <p:embed/>
            </p:oleObj>
          </a:graphicData>
        </a:graphic>
      </p:graphicFrame>
      <p:graphicFrame>
        <p:nvGraphicFramePr>
          <p:cNvPr id="34819" name="Object 6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724400" y="1066800"/>
          <a:ext cx="1738312" cy="1114425"/>
        </p:xfrm>
        <a:graphic>
          <a:graphicData uri="http://schemas.openxmlformats.org/presentationml/2006/ole">
            <p:oleObj spid="_x0000_s7323" name="ISIS/Draw Sketch" r:id="rId4" imgW="1485583" imgH="953661" progId="">
              <p:embed/>
            </p:oleObj>
          </a:graphicData>
        </a:graphic>
      </p:graphicFrame>
      <p:graphicFrame>
        <p:nvGraphicFramePr>
          <p:cNvPr id="34820" name="Object 9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895600" y="2743200"/>
          <a:ext cx="1071563" cy="1049337"/>
        </p:xfrm>
        <a:graphic>
          <a:graphicData uri="http://schemas.openxmlformats.org/presentationml/2006/ole">
            <p:oleObj spid="_x0000_s7324" name="ISIS/Draw Sketch" r:id="rId5" imgW="934720" imgH="913130" progId="">
              <p:embed/>
            </p:oleObj>
          </a:graphicData>
        </a:graphic>
      </p:graphicFrame>
      <p:graphicFrame>
        <p:nvGraphicFramePr>
          <p:cNvPr id="34821" name="Object 12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57200" y="2819400"/>
          <a:ext cx="1133475" cy="1109662"/>
        </p:xfrm>
        <a:graphic>
          <a:graphicData uri="http://schemas.openxmlformats.org/presentationml/2006/ole">
            <p:oleObj spid="_x0000_s7325" name="ISIS/Draw Sketch" r:id="rId6" imgW="934720" imgH="913130" progId="">
              <p:embed/>
            </p:oleObj>
          </a:graphicData>
        </a:graphic>
      </p:graphicFrame>
      <p:graphicFrame>
        <p:nvGraphicFramePr>
          <p:cNvPr id="34822" name="Object 15"/>
          <p:cNvGraphicFramePr>
            <a:graphicFrameLocks noChangeAspect="1"/>
          </p:cNvGraphicFramePr>
          <p:nvPr/>
        </p:nvGraphicFramePr>
        <p:xfrm>
          <a:off x="5135563" y="2767013"/>
          <a:ext cx="1630362" cy="1031875"/>
        </p:xfrm>
        <a:graphic>
          <a:graphicData uri="http://schemas.openxmlformats.org/presentationml/2006/ole">
            <p:oleObj spid="_x0000_s7326" name="ISIS/Draw Sketch" r:id="rId7" imgW="1502863" imgH="954984" progId="">
              <p:embed/>
            </p:oleObj>
          </a:graphicData>
        </a:graphic>
      </p:graphicFrame>
      <p:graphicFrame>
        <p:nvGraphicFramePr>
          <p:cNvPr id="34823" name="Object 16"/>
          <p:cNvGraphicFramePr>
            <a:graphicFrameLocks noChangeAspect="1"/>
          </p:cNvGraphicFramePr>
          <p:nvPr/>
        </p:nvGraphicFramePr>
        <p:xfrm>
          <a:off x="5173663" y="4406900"/>
          <a:ext cx="1728787" cy="1095375"/>
        </p:xfrm>
        <a:graphic>
          <a:graphicData uri="http://schemas.openxmlformats.org/presentationml/2006/ole">
            <p:oleObj spid="_x0000_s7327" name="ISIS/Draw Sketch" r:id="rId8" imgW="1502863" imgH="954984" progId="">
              <p:embed/>
            </p:oleObj>
          </a:graphicData>
        </a:graphic>
      </p:graphicFrame>
      <p:graphicFrame>
        <p:nvGraphicFramePr>
          <p:cNvPr id="34824" name="Object 17"/>
          <p:cNvGraphicFramePr>
            <a:graphicFrameLocks noChangeAspect="1"/>
          </p:cNvGraphicFramePr>
          <p:nvPr/>
        </p:nvGraphicFramePr>
        <p:xfrm>
          <a:off x="2727325" y="4625975"/>
          <a:ext cx="1109663" cy="1087438"/>
        </p:xfrm>
        <a:graphic>
          <a:graphicData uri="http://schemas.openxmlformats.org/presentationml/2006/ole">
            <p:oleObj spid="_x0000_s7328" name="ISIS/Draw Sketch" r:id="rId9" imgW="934720" imgH="913130" progId="">
              <p:embed/>
            </p:oleObj>
          </a:graphicData>
        </a:graphic>
      </p:graphicFrame>
      <p:graphicFrame>
        <p:nvGraphicFramePr>
          <p:cNvPr id="34825" name="Object 18"/>
          <p:cNvGraphicFramePr>
            <a:graphicFrameLocks noChangeAspect="1"/>
          </p:cNvGraphicFramePr>
          <p:nvPr/>
        </p:nvGraphicFramePr>
        <p:xfrm>
          <a:off x="412750" y="4514850"/>
          <a:ext cx="1146175" cy="1122363"/>
        </p:xfrm>
        <a:graphic>
          <a:graphicData uri="http://schemas.openxmlformats.org/presentationml/2006/ole">
            <p:oleObj spid="_x0000_s7329" name="ISIS/Draw Sketch" r:id="rId10" imgW="934692" imgH="911864" progId="">
              <p:embed/>
            </p:oleObj>
          </a:graphicData>
        </a:graphic>
      </p:graphicFrame>
      <p:sp>
        <p:nvSpPr>
          <p:cNvPr id="34826" name="Rectangle 19"/>
          <p:cNvSpPr>
            <a:spLocks noChangeArrowheads="1"/>
          </p:cNvSpPr>
          <p:nvPr/>
        </p:nvSpPr>
        <p:spPr bwMode="auto">
          <a:xfrm>
            <a:off x="234653" y="457200"/>
            <a:ext cx="6423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6666"/>
                </a:solidFill>
              </a:rPr>
              <a:t>Degradation pathways of catechol and protocatechuate</a:t>
            </a:r>
            <a:r>
              <a:rPr lang="en-US">
                <a:solidFill>
                  <a:srgbClr val="006666"/>
                </a:solidFill>
              </a:rPr>
              <a:t>: </a:t>
            </a:r>
            <a:r>
              <a:rPr lang="en-US" smtClean="0">
                <a:solidFill>
                  <a:srgbClr val="006666"/>
                </a:solidFill>
              </a:rPr>
              <a:t> </a:t>
            </a:r>
            <a:r>
              <a:rPr lang="en-US" i="1" smtClean="0">
                <a:solidFill>
                  <a:srgbClr val="006666"/>
                </a:solidFill>
              </a:rPr>
              <a:t>meta-</a:t>
            </a:r>
            <a:r>
              <a:rPr lang="en-US" smtClean="0">
                <a:solidFill>
                  <a:srgbClr val="006666"/>
                </a:solidFill>
              </a:rPr>
              <a:t>way</a:t>
            </a:r>
            <a:endParaRPr lang="en-US">
              <a:solidFill>
                <a:srgbClr val="006666"/>
              </a:solidFill>
            </a:endParaRPr>
          </a:p>
        </p:txBody>
      </p:sp>
      <p:sp>
        <p:nvSpPr>
          <p:cNvPr id="34827" name="Line 20"/>
          <p:cNvSpPr>
            <a:spLocks noChangeShapeType="1"/>
          </p:cNvSpPr>
          <p:nvPr/>
        </p:nvSpPr>
        <p:spPr bwMode="auto">
          <a:xfrm flipH="1">
            <a:off x="1778000" y="3444875"/>
            <a:ext cx="903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8" name="Line 21"/>
          <p:cNvSpPr>
            <a:spLocks noChangeShapeType="1"/>
          </p:cNvSpPr>
          <p:nvPr/>
        </p:nvSpPr>
        <p:spPr bwMode="auto">
          <a:xfrm>
            <a:off x="3155950" y="2292350"/>
            <a:ext cx="0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9" name="Line 22"/>
          <p:cNvSpPr>
            <a:spLocks noChangeShapeType="1"/>
          </p:cNvSpPr>
          <p:nvPr/>
        </p:nvSpPr>
        <p:spPr bwMode="auto">
          <a:xfrm>
            <a:off x="5775325" y="2228850"/>
            <a:ext cx="0" cy="612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0" name="Line 26"/>
          <p:cNvSpPr>
            <a:spLocks noChangeShapeType="1"/>
          </p:cNvSpPr>
          <p:nvPr/>
        </p:nvSpPr>
        <p:spPr bwMode="auto">
          <a:xfrm>
            <a:off x="1590675" y="5273675"/>
            <a:ext cx="10271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1" name="Line 27"/>
          <p:cNvSpPr>
            <a:spLocks noChangeShapeType="1"/>
          </p:cNvSpPr>
          <p:nvPr/>
        </p:nvSpPr>
        <p:spPr bwMode="auto">
          <a:xfrm>
            <a:off x="5849938" y="3795713"/>
            <a:ext cx="0" cy="927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2" name="Line 28"/>
          <p:cNvSpPr>
            <a:spLocks noChangeShapeType="1"/>
          </p:cNvSpPr>
          <p:nvPr/>
        </p:nvSpPr>
        <p:spPr bwMode="auto">
          <a:xfrm flipH="1">
            <a:off x="4221163" y="3357563"/>
            <a:ext cx="1203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3" name="Line 30"/>
          <p:cNvSpPr>
            <a:spLocks noChangeShapeType="1"/>
          </p:cNvSpPr>
          <p:nvPr/>
        </p:nvSpPr>
        <p:spPr bwMode="auto">
          <a:xfrm>
            <a:off x="5899150" y="5599113"/>
            <a:ext cx="0" cy="676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4" name="Rectangle 31"/>
          <p:cNvSpPr>
            <a:spLocks noChangeArrowheads="1"/>
          </p:cNvSpPr>
          <p:nvPr/>
        </p:nvSpPr>
        <p:spPr bwMode="auto">
          <a:xfrm>
            <a:off x="1733550" y="1720850"/>
            <a:ext cx="10906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Pyrocatechol</a:t>
            </a:r>
            <a:endParaRPr lang="en-US" sz="1000"/>
          </a:p>
        </p:txBody>
      </p:sp>
      <p:sp>
        <p:nvSpPr>
          <p:cNvPr id="34835" name="Rectangle 32"/>
          <p:cNvSpPr>
            <a:spLocks noChangeArrowheads="1"/>
          </p:cNvSpPr>
          <p:nvPr/>
        </p:nvSpPr>
        <p:spPr bwMode="auto">
          <a:xfrm>
            <a:off x="6208713" y="1636713"/>
            <a:ext cx="1905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Protocatachuate</a:t>
            </a:r>
            <a:endParaRPr lang="en-US" sz="1000" smtClean="0"/>
          </a:p>
          <a:p>
            <a:endParaRPr lang="en-US" sz="1000"/>
          </a:p>
        </p:txBody>
      </p:sp>
      <p:sp>
        <p:nvSpPr>
          <p:cNvPr id="34836" name="Rectangle 33"/>
          <p:cNvSpPr>
            <a:spLocks noChangeArrowheads="1"/>
          </p:cNvSpPr>
          <p:nvPr/>
        </p:nvSpPr>
        <p:spPr bwMode="auto">
          <a:xfrm>
            <a:off x="6821488" y="3151188"/>
            <a:ext cx="1905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Carboxyhydroxymuconat-semialdehyd</a:t>
            </a:r>
            <a:endParaRPr lang="en-US" sz="1000"/>
          </a:p>
        </p:txBody>
      </p:sp>
      <p:sp>
        <p:nvSpPr>
          <p:cNvPr id="34837" name="Rectangle 34"/>
          <p:cNvSpPr>
            <a:spLocks noChangeArrowheads="1"/>
          </p:cNvSpPr>
          <p:nvPr/>
        </p:nvSpPr>
        <p:spPr bwMode="auto">
          <a:xfrm>
            <a:off x="2374900" y="3802063"/>
            <a:ext cx="21431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Hydroxymuconatsemialdehyd</a:t>
            </a:r>
            <a:endParaRPr lang="en-US" sz="1000"/>
          </a:p>
        </p:txBody>
      </p:sp>
      <p:sp>
        <p:nvSpPr>
          <p:cNvPr id="34838" name="Line 35"/>
          <p:cNvSpPr>
            <a:spLocks noChangeShapeType="1"/>
          </p:cNvSpPr>
          <p:nvPr/>
        </p:nvSpPr>
        <p:spPr bwMode="auto">
          <a:xfrm>
            <a:off x="3181350" y="4121150"/>
            <a:ext cx="0" cy="512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9" name="Rectangle 36"/>
          <p:cNvSpPr>
            <a:spLocks noChangeArrowheads="1"/>
          </p:cNvSpPr>
          <p:nvPr/>
        </p:nvSpPr>
        <p:spPr bwMode="auto">
          <a:xfrm>
            <a:off x="409575" y="3803650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Hydroxymuconat</a:t>
            </a:r>
            <a:endParaRPr lang="en-US" sz="1000"/>
          </a:p>
        </p:txBody>
      </p:sp>
      <p:sp>
        <p:nvSpPr>
          <p:cNvPr id="34840" name="Rectangle 37"/>
          <p:cNvSpPr>
            <a:spLocks noChangeArrowheads="1"/>
          </p:cNvSpPr>
          <p:nvPr/>
        </p:nvSpPr>
        <p:spPr bwMode="auto">
          <a:xfrm>
            <a:off x="6997700" y="4929188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Hydroxycarboxymuconat</a:t>
            </a:r>
            <a:endParaRPr lang="en-US" sz="1000"/>
          </a:p>
        </p:txBody>
      </p:sp>
      <p:sp>
        <p:nvSpPr>
          <p:cNvPr id="34841" name="Rectangle 38"/>
          <p:cNvSpPr>
            <a:spLocks noChangeArrowheads="1"/>
          </p:cNvSpPr>
          <p:nvPr/>
        </p:nvSpPr>
        <p:spPr bwMode="auto">
          <a:xfrm>
            <a:off x="171450" y="5556250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   Oxalocrotonat</a:t>
            </a:r>
            <a:endParaRPr lang="en-US" sz="1000"/>
          </a:p>
        </p:txBody>
      </p:sp>
      <p:sp>
        <p:nvSpPr>
          <p:cNvPr id="34842" name="Rectangle 39"/>
          <p:cNvSpPr>
            <a:spLocks noChangeArrowheads="1"/>
          </p:cNvSpPr>
          <p:nvPr/>
        </p:nvSpPr>
        <p:spPr bwMode="auto">
          <a:xfrm>
            <a:off x="2338388" y="5594350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    Oxopentenoat</a:t>
            </a:r>
            <a:endParaRPr lang="en-US" sz="1000"/>
          </a:p>
        </p:txBody>
      </p:sp>
      <p:sp>
        <p:nvSpPr>
          <p:cNvPr id="34843" name="Line 41"/>
          <p:cNvSpPr>
            <a:spLocks noChangeShapeType="1"/>
          </p:cNvSpPr>
          <p:nvPr/>
        </p:nvSpPr>
        <p:spPr bwMode="auto">
          <a:xfrm>
            <a:off x="3081338" y="587533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44" name="Rectangle 42"/>
          <p:cNvSpPr>
            <a:spLocks noChangeArrowheads="1"/>
          </p:cNvSpPr>
          <p:nvPr/>
        </p:nvSpPr>
        <p:spPr bwMode="auto">
          <a:xfrm>
            <a:off x="5999163" y="2127250"/>
            <a:ext cx="20685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 u="sng" smtClean="0"/>
              <a:t>Protocatachuate-4,5-Dioxygenase</a:t>
            </a:r>
            <a:endParaRPr lang="en-US" sz="1200" b="1" u="sng"/>
          </a:p>
        </p:txBody>
      </p:sp>
      <p:sp>
        <p:nvSpPr>
          <p:cNvPr id="34845" name="Rectangle 43"/>
          <p:cNvSpPr>
            <a:spLocks noChangeArrowheads="1"/>
          </p:cNvSpPr>
          <p:nvPr/>
        </p:nvSpPr>
        <p:spPr bwMode="auto">
          <a:xfrm>
            <a:off x="1277938" y="2239963"/>
            <a:ext cx="186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 u="sng" smtClean="0"/>
              <a:t>Pyrocatechol-2,3-Dioxygenase</a:t>
            </a:r>
            <a:endParaRPr lang="en-US" sz="1200" b="1" u="sng"/>
          </a:p>
        </p:txBody>
      </p:sp>
      <p:sp>
        <p:nvSpPr>
          <p:cNvPr id="34846" name="Rectangle 44"/>
          <p:cNvSpPr>
            <a:spLocks noChangeArrowheads="1"/>
          </p:cNvSpPr>
          <p:nvPr/>
        </p:nvSpPr>
        <p:spPr bwMode="auto">
          <a:xfrm>
            <a:off x="1703388" y="2990850"/>
            <a:ext cx="13033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 u="sng" smtClean="0"/>
              <a:t>Dehydroge-nase</a:t>
            </a:r>
            <a:endParaRPr lang="en-US" sz="1200" b="1" u="sng"/>
          </a:p>
        </p:txBody>
      </p:sp>
      <p:sp>
        <p:nvSpPr>
          <p:cNvPr id="34847" name="Line 45"/>
          <p:cNvSpPr>
            <a:spLocks noChangeShapeType="1"/>
          </p:cNvSpPr>
          <p:nvPr/>
        </p:nvSpPr>
        <p:spPr bwMode="auto">
          <a:xfrm>
            <a:off x="839788" y="4057650"/>
            <a:ext cx="0" cy="376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48" name="Rectangle 46"/>
          <p:cNvSpPr>
            <a:spLocks noChangeArrowheads="1"/>
          </p:cNvSpPr>
          <p:nvPr/>
        </p:nvSpPr>
        <p:spPr bwMode="auto">
          <a:xfrm>
            <a:off x="863600" y="4105275"/>
            <a:ext cx="13398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 u="sng" smtClean="0"/>
              <a:t>Tautomerase</a:t>
            </a:r>
            <a:endParaRPr lang="en-US" sz="1200" b="1" u="sng"/>
          </a:p>
        </p:txBody>
      </p:sp>
      <p:sp>
        <p:nvSpPr>
          <p:cNvPr id="34849" name="Rectangle 47"/>
          <p:cNvSpPr>
            <a:spLocks noChangeArrowheads="1"/>
          </p:cNvSpPr>
          <p:nvPr/>
        </p:nvSpPr>
        <p:spPr bwMode="auto">
          <a:xfrm>
            <a:off x="3167063" y="4217988"/>
            <a:ext cx="12906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 u="sng" smtClean="0"/>
              <a:t>Hydrolase</a:t>
            </a:r>
            <a:endParaRPr lang="en-US" sz="1200" b="1" u="sng"/>
          </a:p>
        </p:txBody>
      </p:sp>
      <p:sp>
        <p:nvSpPr>
          <p:cNvPr id="34850" name="Rectangle 48"/>
          <p:cNvSpPr>
            <a:spLocks noChangeArrowheads="1"/>
          </p:cNvSpPr>
          <p:nvPr/>
        </p:nvSpPr>
        <p:spPr bwMode="auto">
          <a:xfrm>
            <a:off x="5876925" y="3908425"/>
            <a:ext cx="16922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 u="sng" smtClean="0"/>
              <a:t>Dehydrogenase</a:t>
            </a:r>
            <a:endParaRPr lang="en-US" sz="1200" b="1" u="sng"/>
          </a:p>
        </p:txBody>
      </p:sp>
      <p:sp>
        <p:nvSpPr>
          <p:cNvPr id="34851" name="Rectangle 49"/>
          <p:cNvSpPr>
            <a:spLocks noChangeArrowheads="1"/>
          </p:cNvSpPr>
          <p:nvPr/>
        </p:nvSpPr>
        <p:spPr bwMode="auto">
          <a:xfrm>
            <a:off x="1630363" y="4684713"/>
            <a:ext cx="1303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 u="sng" smtClean="0"/>
              <a:t>Decarboxy-</a:t>
            </a:r>
          </a:p>
          <a:p>
            <a:r>
              <a:rPr lang="en-US" sz="1200" b="1" u="sng" smtClean="0"/>
              <a:t>lase</a:t>
            </a:r>
            <a:endParaRPr lang="en-US" sz="1200" b="1" u="sng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668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667000" y="990600"/>
          <a:ext cx="1376363" cy="1027113"/>
        </p:xfrm>
        <a:graphic>
          <a:graphicData uri="http://schemas.openxmlformats.org/presentationml/2006/ole">
            <p:oleObj spid="_x0000_s8327" name="ISIS/Draw Sketch" r:id="rId3" imgW="1271270" imgH="956310" progId="">
              <p:embed/>
            </p:oleObj>
          </a:graphicData>
        </a:graphic>
      </p:graphicFrame>
      <p:graphicFrame>
        <p:nvGraphicFramePr>
          <p:cNvPr id="35843" name="Object 6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724400" y="914400"/>
          <a:ext cx="1582737" cy="1168400"/>
        </p:xfrm>
        <a:graphic>
          <a:graphicData uri="http://schemas.openxmlformats.org/presentationml/2006/ole">
            <p:oleObj spid="_x0000_s8328" name="ISIS/Draw Sketch" r:id="rId4" imgW="1416748" imgH="1049207" progId="">
              <p:embed/>
            </p:oleObj>
          </a:graphicData>
        </a:graphic>
      </p:graphicFrame>
      <p:graphicFrame>
        <p:nvGraphicFramePr>
          <p:cNvPr id="35844" name="Object 9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1371600" y="2819400"/>
          <a:ext cx="1116013" cy="695325"/>
        </p:xfrm>
        <a:graphic>
          <a:graphicData uri="http://schemas.openxmlformats.org/presentationml/2006/ole">
            <p:oleObj spid="_x0000_s8329" name="ISIS/Draw Sketch" r:id="rId5" imgW="937292" imgH="576110" progId="">
              <p:embed/>
            </p:oleObj>
          </a:graphicData>
        </a:graphic>
      </p:graphicFrame>
      <p:graphicFrame>
        <p:nvGraphicFramePr>
          <p:cNvPr id="35845" name="Object 12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124200" y="2971800"/>
          <a:ext cx="854075" cy="304800"/>
        </p:xfrm>
        <a:graphic>
          <a:graphicData uri="http://schemas.openxmlformats.org/presentationml/2006/ole">
            <p:oleObj spid="_x0000_s8330" name="ISIS/Draw Sketch" r:id="rId6" imgW="662240" imgH="241972" progId="">
              <p:embed/>
            </p:oleObj>
          </a:graphicData>
        </a:graphic>
      </p:graphicFrame>
      <p:graphicFrame>
        <p:nvGraphicFramePr>
          <p:cNvPr id="35846" name="Object 15"/>
          <p:cNvGraphicFramePr>
            <a:graphicFrameLocks noChangeAspect="1"/>
          </p:cNvGraphicFramePr>
          <p:nvPr/>
        </p:nvGraphicFramePr>
        <p:xfrm>
          <a:off x="4551363" y="2725738"/>
          <a:ext cx="1176337" cy="731837"/>
        </p:xfrm>
        <a:graphic>
          <a:graphicData uri="http://schemas.openxmlformats.org/presentationml/2006/ole">
            <p:oleObj spid="_x0000_s8331" name="ISIS/Draw Sketch" r:id="rId7" imgW="935990" imgH="577850" progId="">
              <p:embed/>
            </p:oleObj>
          </a:graphicData>
        </a:graphic>
      </p:graphicFrame>
      <p:graphicFrame>
        <p:nvGraphicFramePr>
          <p:cNvPr id="35847" name="Object 16"/>
          <p:cNvGraphicFramePr>
            <a:graphicFrameLocks noChangeAspect="1"/>
          </p:cNvGraphicFramePr>
          <p:nvPr/>
        </p:nvGraphicFramePr>
        <p:xfrm>
          <a:off x="6111875" y="2692400"/>
          <a:ext cx="1243013" cy="881063"/>
        </p:xfrm>
        <a:graphic>
          <a:graphicData uri="http://schemas.openxmlformats.org/presentationml/2006/ole">
            <p:oleObj spid="_x0000_s8332" name="ISIS/Draw Sketch" r:id="rId8" imgW="977462" imgH="698728" progId="">
              <p:embed/>
            </p:oleObj>
          </a:graphicData>
        </a:graphic>
      </p:graphicFrame>
      <p:graphicFrame>
        <p:nvGraphicFramePr>
          <p:cNvPr id="35848" name="Object 17"/>
          <p:cNvGraphicFramePr>
            <a:graphicFrameLocks noChangeAspect="1"/>
          </p:cNvGraphicFramePr>
          <p:nvPr/>
        </p:nvGraphicFramePr>
        <p:xfrm>
          <a:off x="3121025" y="4926013"/>
          <a:ext cx="1454150" cy="363537"/>
        </p:xfrm>
        <a:graphic>
          <a:graphicData uri="http://schemas.openxmlformats.org/presentationml/2006/ole">
            <p:oleObj spid="_x0000_s8333" name="ISIS/Draw Sketch" r:id="rId9" imgW="948690" imgH="241300" progId="">
              <p:embed/>
            </p:oleObj>
          </a:graphicData>
        </a:graphic>
      </p:graphicFrame>
      <p:sp>
        <p:nvSpPr>
          <p:cNvPr id="35849" name="Rectangle 18"/>
          <p:cNvSpPr>
            <a:spLocks noChangeArrowheads="1"/>
          </p:cNvSpPr>
          <p:nvPr/>
        </p:nvSpPr>
        <p:spPr bwMode="auto">
          <a:xfrm>
            <a:off x="2606675" y="2889250"/>
            <a:ext cx="12906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/>
              <a:t>+</a:t>
            </a:r>
          </a:p>
        </p:txBody>
      </p:sp>
      <p:sp>
        <p:nvSpPr>
          <p:cNvPr id="35850" name="Rectangle 19"/>
          <p:cNvSpPr>
            <a:spLocks noChangeArrowheads="1"/>
          </p:cNvSpPr>
          <p:nvPr/>
        </p:nvSpPr>
        <p:spPr bwMode="auto">
          <a:xfrm>
            <a:off x="5603875" y="2854325"/>
            <a:ext cx="12906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/>
              <a:t>+</a:t>
            </a:r>
          </a:p>
        </p:txBody>
      </p:sp>
      <p:sp>
        <p:nvSpPr>
          <p:cNvPr id="35851" name="Line 20"/>
          <p:cNvSpPr>
            <a:spLocks noChangeShapeType="1"/>
          </p:cNvSpPr>
          <p:nvPr/>
        </p:nvSpPr>
        <p:spPr bwMode="auto">
          <a:xfrm>
            <a:off x="2555875" y="627063"/>
            <a:ext cx="500063" cy="374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5852" name="Line 21"/>
          <p:cNvSpPr>
            <a:spLocks noChangeShapeType="1"/>
          </p:cNvSpPr>
          <p:nvPr/>
        </p:nvSpPr>
        <p:spPr bwMode="auto">
          <a:xfrm flipH="1">
            <a:off x="6075363" y="650875"/>
            <a:ext cx="750887" cy="427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5853" name="Line 22"/>
          <p:cNvSpPr>
            <a:spLocks noChangeShapeType="1"/>
          </p:cNvSpPr>
          <p:nvPr/>
        </p:nvSpPr>
        <p:spPr bwMode="auto">
          <a:xfrm>
            <a:off x="3206750" y="1966913"/>
            <a:ext cx="0" cy="850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5854" name="Line 23"/>
          <p:cNvSpPr>
            <a:spLocks noChangeShapeType="1"/>
          </p:cNvSpPr>
          <p:nvPr/>
        </p:nvSpPr>
        <p:spPr bwMode="auto">
          <a:xfrm>
            <a:off x="5637213" y="1979613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5855" name="Rectangle 25"/>
          <p:cNvSpPr>
            <a:spLocks noChangeArrowheads="1"/>
          </p:cNvSpPr>
          <p:nvPr/>
        </p:nvSpPr>
        <p:spPr bwMode="auto">
          <a:xfrm>
            <a:off x="993775" y="1382713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4-Hydroxy-2-oxovalerat</a:t>
            </a:r>
          </a:p>
        </p:txBody>
      </p:sp>
      <p:sp>
        <p:nvSpPr>
          <p:cNvPr id="35856" name="Rectangle 26"/>
          <p:cNvSpPr>
            <a:spLocks noChangeArrowheads="1"/>
          </p:cNvSpPr>
          <p:nvPr/>
        </p:nvSpPr>
        <p:spPr bwMode="auto">
          <a:xfrm>
            <a:off x="6329363" y="1281113"/>
            <a:ext cx="26511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4-Hydroxy-4-carboxy-2-oxovalerat</a:t>
            </a:r>
          </a:p>
        </p:txBody>
      </p:sp>
      <p:sp>
        <p:nvSpPr>
          <p:cNvPr id="35857" name="Rectangle 27"/>
          <p:cNvSpPr>
            <a:spLocks noChangeArrowheads="1"/>
          </p:cNvSpPr>
          <p:nvPr/>
        </p:nvSpPr>
        <p:spPr bwMode="auto">
          <a:xfrm>
            <a:off x="4565650" y="3449638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Pyruvat</a:t>
            </a:r>
          </a:p>
        </p:txBody>
      </p:sp>
      <p:sp>
        <p:nvSpPr>
          <p:cNvPr id="35858" name="Rectangle 28"/>
          <p:cNvSpPr>
            <a:spLocks noChangeArrowheads="1"/>
          </p:cNvSpPr>
          <p:nvPr/>
        </p:nvSpPr>
        <p:spPr bwMode="auto">
          <a:xfrm>
            <a:off x="6267450" y="3575050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   Oxalacetat</a:t>
            </a:r>
          </a:p>
        </p:txBody>
      </p:sp>
      <p:sp>
        <p:nvSpPr>
          <p:cNvPr id="35859" name="Rectangle 29"/>
          <p:cNvSpPr>
            <a:spLocks noChangeArrowheads="1"/>
          </p:cNvSpPr>
          <p:nvPr/>
        </p:nvSpPr>
        <p:spPr bwMode="auto">
          <a:xfrm>
            <a:off x="1271588" y="3448050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    Pyruvat</a:t>
            </a:r>
          </a:p>
        </p:txBody>
      </p:sp>
      <p:sp>
        <p:nvSpPr>
          <p:cNvPr id="35860" name="Rectangle 30"/>
          <p:cNvSpPr>
            <a:spLocks noChangeArrowheads="1"/>
          </p:cNvSpPr>
          <p:nvPr/>
        </p:nvSpPr>
        <p:spPr bwMode="auto">
          <a:xfrm>
            <a:off x="2847975" y="3473450"/>
            <a:ext cx="190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Acetaldehyd</a:t>
            </a:r>
          </a:p>
        </p:txBody>
      </p:sp>
      <p:sp>
        <p:nvSpPr>
          <p:cNvPr id="35861" name="Line 31"/>
          <p:cNvSpPr>
            <a:spLocks noChangeShapeType="1"/>
          </p:cNvSpPr>
          <p:nvPr/>
        </p:nvSpPr>
        <p:spPr bwMode="auto">
          <a:xfrm>
            <a:off x="3319463" y="3832225"/>
            <a:ext cx="438150" cy="101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5862" name="Rectangle 33"/>
          <p:cNvSpPr>
            <a:spLocks noChangeArrowheads="1"/>
          </p:cNvSpPr>
          <p:nvPr/>
        </p:nvSpPr>
        <p:spPr bwMode="auto">
          <a:xfrm>
            <a:off x="1727200" y="747713"/>
            <a:ext cx="1290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200" b="1" u="sng" dirty="0" err="1"/>
              <a:t>Hydratase</a:t>
            </a:r>
            <a:endParaRPr lang="de-DE" sz="1200" b="1" u="sng" dirty="0"/>
          </a:p>
        </p:txBody>
      </p:sp>
      <p:sp>
        <p:nvSpPr>
          <p:cNvPr id="35863" name="Rectangle 35"/>
          <p:cNvSpPr>
            <a:spLocks noChangeArrowheads="1"/>
          </p:cNvSpPr>
          <p:nvPr/>
        </p:nvSpPr>
        <p:spPr bwMode="auto">
          <a:xfrm>
            <a:off x="6562725" y="738188"/>
            <a:ext cx="1290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200" b="1" u="sng"/>
              <a:t>Hydratase</a:t>
            </a:r>
          </a:p>
        </p:txBody>
      </p:sp>
      <p:sp>
        <p:nvSpPr>
          <p:cNvPr id="35864" name="Rectangle 36"/>
          <p:cNvSpPr>
            <a:spLocks noChangeArrowheads="1"/>
          </p:cNvSpPr>
          <p:nvPr/>
        </p:nvSpPr>
        <p:spPr bwMode="auto">
          <a:xfrm>
            <a:off x="2206625" y="2152650"/>
            <a:ext cx="12906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200" b="1" u="sng"/>
              <a:t>Aldolase</a:t>
            </a:r>
          </a:p>
        </p:txBody>
      </p:sp>
      <p:sp>
        <p:nvSpPr>
          <p:cNvPr id="35865" name="Rectangle 38"/>
          <p:cNvSpPr>
            <a:spLocks noChangeArrowheads="1"/>
          </p:cNvSpPr>
          <p:nvPr/>
        </p:nvSpPr>
        <p:spPr bwMode="auto">
          <a:xfrm>
            <a:off x="5680075" y="2105025"/>
            <a:ext cx="12906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200" b="1" u="sng"/>
              <a:t>Aldolase</a:t>
            </a:r>
          </a:p>
        </p:txBody>
      </p:sp>
      <p:sp>
        <p:nvSpPr>
          <p:cNvPr id="35866" name="Rectangle 39"/>
          <p:cNvSpPr>
            <a:spLocks noChangeArrowheads="1"/>
          </p:cNvSpPr>
          <p:nvPr/>
        </p:nvSpPr>
        <p:spPr bwMode="auto">
          <a:xfrm>
            <a:off x="3611563" y="4146550"/>
            <a:ext cx="18557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200" b="1" u="sng"/>
              <a:t>Dehydrogenase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dirty="0" smtClean="0"/>
              <a:t>Environmental Processes /2 (iii) e / Biochemical transformations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572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838200" y="762000"/>
          <a:ext cx="1433513" cy="1422400"/>
        </p:xfrm>
        <a:graphic>
          <a:graphicData uri="http://schemas.openxmlformats.org/presentationml/2006/ole">
            <p:oleObj spid="_x0000_s9332" name="ISIS/Draw Sketch" r:id="rId3" imgW="1220896" imgH="1208178" progId="">
              <p:embed/>
            </p:oleObj>
          </a:graphicData>
        </a:graphic>
      </p:graphicFrame>
      <p:graphicFrame>
        <p:nvGraphicFramePr>
          <p:cNvPr id="38915" name="Object 7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962400" y="746125"/>
          <a:ext cx="1038225" cy="1498600"/>
        </p:xfrm>
        <a:graphic>
          <a:graphicData uri="http://schemas.openxmlformats.org/presentationml/2006/ole">
            <p:oleObj spid="_x0000_s9333" name="ISIS/Draw Sketch" r:id="rId4" imgW="839366" imgH="1208178" progId="">
              <p:embed/>
            </p:oleObj>
          </a:graphicData>
        </a:graphic>
      </p:graphicFrame>
      <p:graphicFrame>
        <p:nvGraphicFramePr>
          <p:cNvPr id="38916" name="Object 10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6553200" y="669925"/>
          <a:ext cx="1506537" cy="1543050"/>
        </p:xfrm>
        <a:graphic>
          <a:graphicData uri="http://schemas.openxmlformats.org/presentationml/2006/ole">
            <p:oleObj spid="_x0000_s9334" name="ISIS/Draw Sketch" r:id="rId5" imgW="1179665" imgH="1211548" progId="">
              <p:embed/>
            </p:oleObj>
          </a:graphicData>
        </a:graphic>
      </p:graphicFrame>
      <p:graphicFrame>
        <p:nvGraphicFramePr>
          <p:cNvPr id="38917" name="Object 1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257800" y="2803525"/>
          <a:ext cx="1730375" cy="992188"/>
        </p:xfrm>
        <a:graphic>
          <a:graphicData uri="http://schemas.openxmlformats.org/presentationml/2006/ole">
            <p:oleObj spid="_x0000_s9335" name="ISIS/Draw Sketch" r:id="rId6" imgW="1228090" imgH="704850" progId="">
              <p:embed/>
            </p:oleObj>
          </a:graphicData>
        </a:graphic>
      </p:graphicFrame>
      <p:graphicFrame>
        <p:nvGraphicFramePr>
          <p:cNvPr id="38918" name="Object 16"/>
          <p:cNvGraphicFramePr>
            <a:graphicFrameLocks noChangeAspect="1"/>
          </p:cNvGraphicFramePr>
          <p:nvPr/>
        </p:nvGraphicFramePr>
        <p:xfrm>
          <a:off x="1668463" y="2536825"/>
          <a:ext cx="1449387" cy="1563688"/>
        </p:xfrm>
        <a:graphic>
          <a:graphicData uri="http://schemas.openxmlformats.org/presentationml/2006/ole">
            <p:oleObj spid="_x0000_s9336" name="ISIS/Draw Sketch" r:id="rId7" imgW="1199192" imgH="1296251" progId="">
              <p:embed/>
            </p:oleObj>
          </a:graphicData>
        </a:graphic>
      </p:graphicFrame>
      <p:graphicFrame>
        <p:nvGraphicFramePr>
          <p:cNvPr id="38919" name="Object 17"/>
          <p:cNvGraphicFramePr>
            <a:graphicFrameLocks noChangeAspect="1"/>
          </p:cNvGraphicFramePr>
          <p:nvPr/>
        </p:nvGraphicFramePr>
        <p:xfrm>
          <a:off x="3843338" y="4673600"/>
          <a:ext cx="1855787" cy="1185863"/>
        </p:xfrm>
        <a:graphic>
          <a:graphicData uri="http://schemas.openxmlformats.org/presentationml/2006/ole">
            <p:oleObj spid="_x0000_s9337" name="ISIS/Draw Sketch" r:id="rId8" imgW="1508696" imgH="959036" progId="">
              <p:embed/>
            </p:oleObj>
          </a:graphicData>
        </a:graphic>
      </p:graphicFrame>
      <p:sp>
        <p:nvSpPr>
          <p:cNvPr id="38920" name="Line 18"/>
          <p:cNvSpPr>
            <a:spLocks noChangeShapeType="1"/>
          </p:cNvSpPr>
          <p:nvPr/>
        </p:nvSpPr>
        <p:spPr bwMode="auto">
          <a:xfrm>
            <a:off x="1866900" y="1411288"/>
            <a:ext cx="20907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8921" name="Line 19"/>
          <p:cNvSpPr>
            <a:spLocks noChangeShapeType="1"/>
          </p:cNvSpPr>
          <p:nvPr/>
        </p:nvSpPr>
        <p:spPr bwMode="auto">
          <a:xfrm flipV="1">
            <a:off x="4884738" y="1398588"/>
            <a:ext cx="18923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8922" name="Line 21"/>
          <p:cNvSpPr>
            <a:spLocks noChangeShapeType="1"/>
          </p:cNvSpPr>
          <p:nvPr/>
        </p:nvSpPr>
        <p:spPr bwMode="auto">
          <a:xfrm flipH="1" flipV="1">
            <a:off x="3105150" y="3289300"/>
            <a:ext cx="2005013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8923" name="Line 22"/>
          <p:cNvSpPr>
            <a:spLocks noChangeShapeType="1"/>
          </p:cNvSpPr>
          <p:nvPr/>
        </p:nvSpPr>
        <p:spPr bwMode="auto">
          <a:xfrm flipH="1">
            <a:off x="2254250" y="4002088"/>
            <a:ext cx="12700" cy="1228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8924" name="Line 23"/>
          <p:cNvSpPr>
            <a:spLocks noChangeShapeType="1"/>
          </p:cNvSpPr>
          <p:nvPr/>
        </p:nvSpPr>
        <p:spPr bwMode="auto">
          <a:xfrm>
            <a:off x="2266950" y="5219700"/>
            <a:ext cx="1352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8925" name="Line 24"/>
          <p:cNvSpPr>
            <a:spLocks noChangeShapeType="1"/>
          </p:cNvSpPr>
          <p:nvPr/>
        </p:nvSpPr>
        <p:spPr bwMode="auto">
          <a:xfrm>
            <a:off x="7978775" y="1711325"/>
            <a:ext cx="0" cy="1477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8926" name="Line 25"/>
          <p:cNvSpPr>
            <a:spLocks noChangeShapeType="1"/>
          </p:cNvSpPr>
          <p:nvPr/>
        </p:nvSpPr>
        <p:spPr bwMode="auto">
          <a:xfrm flipH="1">
            <a:off x="7115175" y="3165475"/>
            <a:ext cx="8509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8927" name="Line 26"/>
          <p:cNvSpPr>
            <a:spLocks noChangeShapeType="1"/>
          </p:cNvSpPr>
          <p:nvPr/>
        </p:nvSpPr>
        <p:spPr bwMode="auto">
          <a:xfrm>
            <a:off x="4546600" y="5908675"/>
            <a:ext cx="0" cy="500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8928" name="Rectangle 27"/>
          <p:cNvSpPr>
            <a:spLocks noChangeArrowheads="1"/>
          </p:cNvSpPr>
          <p:nvPr/>
        </p:nvSpPr>
        <p:spPr bwMode="auto">
          <a:xfrm>
            <a:off x="550863" y="2143125"/>
            <a:ext cx="19954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 dirty="0" smtClean="0"/>
              <a:t>2,4-Dichlorophenoxyacetate</a:t>
            </a:r>
            <a:endParaRPr lang="de-DE" sz="1000" dirty="0"/>
          </a:p>
        </p:txBody>
      </p:sp>
      <p:sp>
        <p:nvSpPr>
          <p:cNvPr id="38929" name="Rectangle 28"/>
          <p:cNvSpPr>
            <a:spLocks noChangeArrowheads="1"/>
          </p:cNvSpPr>
          <p:nvPr/>
        </p:nvSpPr>
        <p:spPr bwMode="auto">
          <a:xfrm>
            <a:off x="3795713" y="2182813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 dirty="0" smtClean="0"/>
              <a:t>2,4-Dichlorophenol</a:t>
            </a:r>
            <a:endParaRPr lang="de-DE" sz="1000" dirty="0"/>
          </a:p>
        </p:txBody>
      </p:sp>
      <p:sp>
        <p:nvSpPr>
          <p:cNvPr id="38930" name="Rectangle 29"/>
          <p:cNvSpPr>
            <a:spLocks noChangeArrowheads="1"/>
          </p:cNvSpPr>
          <p:nvPr/>
        </p:nvSpPr>
        <p:spPr bwMode="auto">
          <a:xfrm>
            <a:off x="7540625" y="1404938"/>
            <a:ext cx="16033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de-DE" sz="1000" dirty="0"/>
              <a:t>    </a:t>
            </a:r>
            <a:r>
              <a:rPr lang="de-DE" sz="1000" dirty="0" smtClean="0"/>
              <a:t>3,5-Dichloro</a:t>
            </a:r>
            <a:r>
              <a:rPr lang="en-US" sz="1000" dirty="0" err="1"/>
              <a:t>pyrocatechol</a:t>
            </a:r>
            <a:endParaRPr lang="de-DE" sz="1000" dirty="0"/>
          </a:p>
        </p:txBody>
      </p:sp>
      <p:sp>
        <p:nvSpPr>
          <p:cNvPr id="38931" name="Rectangle 30"/>
          <p:cNvSpPr>
            <a:spLocks noChangeArrowheads="1"/>
          </p:cNvSpPr>
          <p:nvPr/>
        </p:nvSpPr>
        <p:spPr bwMode="auto">
          <a:xfrm>
            <a:off x="5511800" y="3784600"/>
            <a:ext cx="22320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2,4-Dichlor-cis, cis-Muconat</a:t>
            </a:r>
          </a:p>
        </p:txBody>
      </p:sp>
      <p:sp>
        <p:nvSpPr>
          <p:cNvPr id="38932" name="Rectangle 31"/>
          <p:cNvSpPr>
            <a:spLocks noChangeArrowheads="1"/>
          </p:cNvSpPr>
          <p:nvPr/>
        </p:nvSpPr>
        <p:spPr bwMode="auto">
          <a:xfrm>
            <a:off x="4795838" y="5486400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Chlormaleylacetat</a:t>
            </a:r>
          </a:p>
        </p:txBody>
      </p:sp>
      <p:sp>
        <p:nvSpPr>
          <p:cNvPr id="38933" name="Rectangle 32"/>
          <p:cNvSpPr>
            <a:spLocks noChangeArrowheads="1"/>
          </p:cNvSpPr>
          <p:nvPr/>
        </p:nvSpPr>
        <p:spPr bwMode="auto">
          <a:xfrm>
            <a:off x="686468" y="3302000"/>
            <a:ext cx="1568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 dirty="0"/>
              <a:t>Trans-2-Chlordienlacton</a:t>
            </a:r>
          </a:p>
        </p:txBody>
      </p:sp>
      <p:sp>
        <p:nvSpPr>
          <p:cNvPr id="38934" name="Rectangle 34"/>
          <p:cNvSpPr>
            <a:spLocks noChangeArrowheads="1"/>
          </p:cNvSpPr>
          <p:nvPr/>
        </p:nvSpPr>
        <p:spPr bwMode="auto">
          <a:xfrm>
            <a:off x="5094288" y="1011238"/>
            <a:ext cx="1568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           + H</a:t>
            </a:r>
            <a:r>
              <a:rPr lang="de-DE" sz="1000" baseline="-25000"/>
              <a:t>2</a:t>
            </a:r>
            <a:r>
              <a:rPr lang="de-DE" sz="1000"/>
              <a:t>O</a:t>
            </a:r>
          </a:p>
          <a:p>
            <a:r>
              <a:rPr lang="de-DE" sz="1000"/>
              <a:t>           - 2H</a:t>
            </a:r>
          </a:p>
        </p:txBody>
      </p:sp>
      <p:sp>
        <p:nvSpPr>
          <p:cNvPr id="38935" name="Rectangle 35"/>
          <p:cNvSpPr>
            <a:spLocks noChangeArrowheads="1"/>
          </p:cNvSpPr>
          <p:nvPr/>
        </p:nvSpPr>
        <p:spPr bwMode="auto">
          <a:xfrm>
            <a:off x="6918325" y="2919413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           + O</a:t>
            </a:r>
            <a:r>
              <a:rPr lang="de-DE" sz="1000" baseline="-25000"/>
              <a:t>2</a:t>
            </a:r>
            <a:endParaRPr lang="de-DE" sz="1000"/>
          </a:p>
        </p:txBody>
      </p:sp>
      <p:sp>
        <p:nvSpPr>
          <p:cNvPr id="38936" name="Rectangle 36"/>
          <p:cNvSpPr>
            <a:spLocks noChangeArrowheads="1"/>
          </p:cNvSpPr>
          <p:nvPr/>
        </p:nvSpPr>
        <p:spPr bwMode="auto">
          <a:xfrm>
            <a:off x="3416300" y="3014663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             - Cl</a:t>
            </a:r>
            <a:r>
              <a:rPr lang="de-DE" sz="1000" baseline="30000"/>
              <a:t>-</a:t>
            </a:r>
            <a:endParaRPr lang="de-DE" sz="1000"/>
          </a:p>
        </p:txBody>
      </p:sp>
      <p:sp>
        <p:nvSpPr>
          <p:cNvPr id="38937" name="Rectangle 37"/>
          <p:cNvSpPr>
            <a:spLocks noChangeArrowheads="1"/>
          </p:cNvSpPr>
          <p:nvPr/>
        </p:nvSpPr>
        <p:spPr bwMode="auto">
          <a:xfrm>
            <a:off x="1954213" y="4932363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           + H</a:t>
            </a:r>
            <a:r>
              <a:rPr lang="de-DE" sz="1000" baseline="-25000"/>
              <a:t>2</a:t>
            </a:r>
            <a:r>
              <a:rPr lang="de-DE" sz="1000"/>
              <a:t>O</a:t>
            </a:r>
          </a:p>
        </p:txBody>
      </p:sp>
      <p:sp>
        <p:nvSpPr>
          <p:cNvPr id="38938" name="Rectangle 38"/>
          <p:cNvSpPr>
            <a:spLocks noChangeArrowheads="1"/>
          </p:cNvSpPr>
          <p:nvPr/>
        </p:nvSpPr>
        <p:spPr bwMode="auto">
          <a:xfrm>
            <a:off x="2425700" y="1035050"/>
            <a:ext cx="1568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  - H</a:t>
            </a:r>
            <a:r>
              <a:rPr lang="de-DE" sz="1000" baseline="-25000"/>
              <a:t>2</a:t>
            </a:r>
            <a:r>
              <a:rPr lang="de-DE" sz="1000"/>
              <a:t>O  - CHO-COOH</a:t>
            </a:r>
          </a:p>
          <a:p>
            <a:r>
              <a:rPr lang="de-DE" sz="1000"/>
              <a:t>  + O</a:t>
            </a:r>
            <a:r>
              <a:rPr lang="de-DE" sz="1000" baseline="-25000"/>
              <a:t>2</a:t>
            </a:r>
            <a:r>
              <a:rPr lang="de-DE" sz="1000" baseline="30000"/>
              <a:t>     </a:t>
            </a:r>
            <a:r>
              <a:rPr lang="de-DE" sz="1000"/>
              <a:t>+ 2H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6477000" y="4692650"/>
            <a:ext cx="22780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Degradation of 2,4-D by specific bacteria</a:t>
            </a: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dirty="0" smtClean="0"/>
              <a:t>Environmental Processes /2 (iii) e / Biochemical transformations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167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Object 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57200" y="838200"/>
          <a:ext cx="581025" cy="914400"/>
        </p:xfrm>
        <a:graphic>
          <a:graphicData uri="http://schemas.openxmlformats.org/presentationml/2006/ole">
            <p:oleObj spid="_x0000_s10451" name="ISIS/Draw Sketch" r:id="rId3" imgW="582930" imgH="913130" progId="">
              <p:embed/>
            </p:oleObj>
          </a:graphicData>
        </a:graphic>
      </p:graphicFrame>
      <p:graphicFrame>
        <p:nvGraphicFramePr>
          <p:cNvPr id="45059" name="Object 7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590800" y="838200"/>
          <a:ext cx="914400" cy="952500"/>
        </p:xfrm>
        <a:graphic>
          <a:graphicData uri="http://schemas.openxmlformats.org/presentationml/2006/ole">
            <p:oleObj spid="_x0000_s10452" name="ISIS/Draw Sketch" r:id="rId4" imgW="914400" imgH="951027" progId="">
              <p:embed/>
            </p:oleObj>
          </a:graphicData>
        </a:graphic>
      </p:graphicFrame>
      <p:graphicFrame>
        <p:nvGraphicFramePr>
          <p:cNvPr id="45060" name="Object 10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105400" y="838200"/>
          <a:ext cx="933450" cy="914400"/>
        </p:xfrm>
        <a:graphic>
          <a:graphicData uri="http://schemas.openxmlformats.org/presentationml/2006/ole">
            <p:oleObj spid="_x0000_s10453" name="ISIS/Draw Sketch" r:id="rId5" imgW="934720" imgH="913130" progId="">
              <p:embed/>
            </p:oleObj>
          </a:graphicData>
        </a:graphic>
      </p:graphicFrame>
      <p:graphicFrame>
        <p:nvGraphicFramePr>
          <p:cNvPr id="45061" name="Object 1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7467600" y="1066800"/>
          <a:ext cx="933450" cy="657225"/>
        </p:xfrm>
        <a:graphic>
          <a:graphicData uri="http://schemas.openxmlformats.org/presentationml/2006/ole">
            <p:oleObj spid="_x0000_s10454" name="ISIS/Draw Sketch" r:id="rId6" imgW="936020" imgH="653688" progId="">
              <p:embed/>
            </p:oleObj>
          </a:graphicData>
        </a:graphic>
      </p:graphicFrame>
      <p:graphicFrame>
        <p:nvGraphicFramePr>
          <p:cNvPr id="45062" name="Object 16"/>
          <p:cNvGraphicFramePr>
            <a:graphicFrameLocks noChangeAspect="1"/>
          </p:cNvGraphicFramePr>
          <p:nvPr/>
        </p:nvGraphicFramePr>
        <p:xfrm>
          <a:off x="1271588" y="2281238"/>
          <a:ext cx="838200" cy="914400"/>
        </p:xfrm>
        <a:graphic>
          <a:graphicData uri="http://schemas.openxmlformats.org/presentationml/2006/ole">
            <p:oleObj spid="_x0000_s10455" name="ISIS/Draw Sketch" r:id="rId7" imgW="838200" imgH="913130" progId="">
              <p:embed/>
            </p:oleObj>
          </a:graphicData>
        </a:graphic>
      </p:graphicFrame>
      <p:graphicFrame>
        <p:nvGraphicFramePr>
          <p:cNvPr id="45063" name="Object 17"/>
          <p:cNvGraphicFramePr>
            <a:graphicFrameLocks noChangeAspect="1"/>
          </p:cNvGraphicFramePr>
          <p:nvPr/>
        </p:nvGraphicFramePr>
        <p:xfrm>
          <a:off x="3694113" y="2295525"/>
          <a:ext cx="1276350" cy="790575"/>
        </p:xfrm>
        <a:graphic>
          <a:graphicData uri="http://schemas.openxmlformats.org/presentationml/2006/ole">
            <p:oleObj spid="_x0000_s10456" name="ISIS/Draw Sketch" r:id="rId8" imgW="1276085" imgH="790867" progId="">
              <p:embed/>
            </p:oleObj>
          </a:graphicData>
        </a:graphic>
      </p:graphicFrame>
      <p:graphicFrame>
        <p:nvGraphicFramePr>
          <p:cNvPr id="45064" name="Object 18"/>
          <p:cNvGraphicFramePr>
            <a:graphicFrameLocks noChangeAspect="1"/>
          </p:cNvGraphicFramePr>
          <p:nvPr/>
        </p:nvGraphicFramePr>
        <p:xfrm>
          <a:off x="6570663" y="2182813"/>
          <a:ext cx="914400" cy="914400"/>
        </p:xfrm>
        <a:graphic>
          <a:graphicData uri="http://schemas.openxmlformats.org/presentationml/2006/ole">
            <p:oleObj spid="_x0000_s10457" name="ISIS/Draw Sketch" r:id="rId9" imgW="916936" imgH="911864" progId="">
              <p:embed/>
            </p:oleObj>
          </a:graphicData>
        </a:graphic>
      </p:graphicFrame>
      <p:graphicFrame>
        <p:nvGraphicFramePr>
          <p:cNvPr id="45065" name="Object 19"/>
          <p:cNvGraphicFramePr>
            <a:graphicFrameLocks noChangeAspect="1"/>
          </p:cNvGraphicFramePr>
          <p:nvPr/>
        </p:nvGraphicFramePr>
        <p:xfrm>
          <a:off x="1270000" y="3522663"/>
          <a:ext cx="714375" cy="1209675"/>
        </p:xfrm>
        <a:graphic>
          <a:graphicData uri="http://schemas.openxmlformats.org/presentationml/2006/ole">
            <p:oleObj spid="_x0000_s10458" name="ISIS/Draw Sketch" r:id="rId10" imgW="717550" imgH="1206500" progId="">
              <p:embed/>
            </p:oleObj>
          </a:graphicData>
        </a:graphic>
      </p:graphicFrame>
      <p:graphicFrame>
        <p:nvGraphicFramePr>
          <p:cNvPr id="45066" name="Object 20"/>
          <p:cNvGraphicFramePr>
            <a:graphicFrameLocks noChangeAspect="1"/>
          </p:cNvGraphicFramePr>
          <p:nvPr/>
        </p:nvGraphicFramePr>
        <p:xfrm>
          <a:off x="3987800" y="3411538"/>
          <a:ext cx="714375" cy="1209675"/>
        </p:xfrm>
        <a:graphic>
          <a:graphicData uri="http://schemas.openxmlformats.org/presentationml/2006/ole">
            <p:oleObj spid="_x0000_s10459" name="ISIS/Draw Sketch" r:id="rId11" imgW="717550" imgH="1206500" progId="">
              <p:embed/>
            </p:oleObj>
          </a:graphicData>
        </a:graphic>
      </p:graphicFrame>
      <p:graphicFrame>
        <p:nvGraphicFramePr>
          <p:cNvPr id="45067" name="Object 21"/>
          <p:cNvGraphicFramePr>
            <a:graphicFrameLocks noChangeAspect="1"/>
          </p:cNvGraphicFramePr>
          <p:nvPr/>
        </p:nvGraphicFramePr>
        <p:xfrm>
          <a:off x="1228725" y="4979988"/>
          <a:ext cx="876300" cy="962025"/>
        </p:xfrm>
        <a:graphic>
          <a:graphicData uri="http://schemas.openxmlformats.org/presentationml/2006/ole">
            <p:oleObj spid="_x0000_s10460" name="ISIS/Draw Sketch" r:id="rId12" imgW="880158" imgH="958788" progId="">
              <p:embed/>
            </p:oleObj>
          </a:graphicData>
        </a:graphic>
      </p:graphicFrame>
      <p:graphicFrame>
        <p:nvGraphicFramePr>
          <p:cNvPr id="45068" name="Object 22"/>
          <p:cNvGraphicFramePr>
            <a:graphicFrameLocks noChangeAspect="1"/>
          </p:cNvGraphicFramePr>
          <p:nvPr/>
        </p:nvGraphicFramePr>
        <p:xfrm>
          <a:off x="4052888" y="4903788"/>
          <a:ext cx="714375" cy="914400"/>
        </p:xfrm>
        <a:graphic>
          <a:graphicData uri="http://schemas.openxmlformats.org/presentationml/2006/ole">
            <p:oleObj spid="_x0000_s10461" name="ISIS/Draw Sketch" r:id="rId13" imgW="716555" imgH="911864" progId="">
              <p:embed/>
            </p:oleObj>
          </a:graphicData>
        </a:graphic>
      </p:graphicFrame>
      <p:sp>
        <p:nvSpPr>
          <p:cNvPr id="45069" name="Line 23"/>
          <p:cNvSpPr>
            <a:spLocks noChangeShapeType="1"/>
          </p:cNvSpPr>
          <p:nvPr/>
        </p:nvSpPr>
        <p:spPr bwMode="auto">
          <a:xfrm>
            <a:off x="1177925" y="1339850"/>
            <a:ext cx="1252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0" name="Line 24"/>
          <p:cNvSpPr>
            <a:spLocks noChangeShapeType="1"/>
          </p:cNvSpPr>
          <p:nvPr/>
        </p:nvSpPr>
        <p:spPr bwMode="auto">
          <a:xfrm>
            <a:off x="3406775" y="1352550"/>
            <a:ext cx="152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1" name="Line 25"/>
          <p:cNvSpPr>
            <a:spLocks noChangeShapeType="1"/>
          </p:cNvSpPr>
          <p:nvPr/>
        </p:nvSpPr>
        <p:spPr bwMode="auto">
          <a:xfrm flipV="1">
            <a:off x="6124575" y="1339850"/>
            <a:ext cx="1316038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2" name="Line 26"/>
          <p:cNvSpPr>
            <a:spLocks noChangeShapeType="1"/>
          </p:cNvSpPr>
          <p:nvPr/>
        </p:nvSpPr>
        <p:spPr bwMode="auto">
          <a:xfrm>
            <a:off x="2179638" y="2755900"/>
            <a:ext cx="1641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3" name="Line 27"/>
          <p:cNvSpPr>
            <a:spLocks noChangeShapeType="1"/>
          </p:cNvSpPr>
          <p:nvPr/>
        </p:nvSpPr>
        <p:spPr bwMode="auto">
          <a:xfrm>
            <a:off x="5110163" y="2717800"/>
            <a:ext cx="13414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4" name="Line 28"/>
          <p:cNvSpPr>
            <a:spLocks noChangeShapeType="1"/>
          </p:cNvSpPr>
          <p:nvPr/>
        </p:nvSpPr>
        <p:spPr bwMode="auto">
          <a:xfrm flipV="1">
            <a:off x="1938338" y="4044950"/>
            <a:ext cx="1979612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5" name="Rectangle 30"/>
          <p:cNvSpPr>
            <a:spLocks noChangeArrowheads="1"/>
          </p:cNvSpPr>
          <p:nvPr/>
        </p:nvSpPr>
        <p:spPr bwMode="auto">
          <a:xfrm>
            <a:off x="0" y="1684338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    </a:t>
            </a:r>
            <a:r>
              <a:rPr lang="en-US" sz="1000" smtClean="0"/>
              <a:t>Chlorobenzene</a:t>
            </a:r>
            <a:endParaRPr lang="en-US" sz="1000"/>
          </a:p>
        </p:txBody>
      </p:sp>
      <p:sp>
        <p:nvSpPr>
          <p:cNvPr id="45076" name="Rectangle 31"/>
          <p:cNvSpPr>
            <a:spLocks noChangeArrowheads="1"/>
          </p:cNvSpPr>
          <p:nvPr/>
        </p:nvSpPr>
        <p:spPr bwMode="auto">
          <a:xfrm>
            <a:off x="2257425" y="1631950"/>
            <a:ext cx="1681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3-Chlorbrenzcatechin</a:t>
            </a:r>
            <a:endParaRPr lang="en-US" sz="1000"/>
          </a:p>
        </p:txBody>
      </p:sp>
      <p:sp>
        <p:nvSpPr>
          <p:cNvPr id="45077" name="Rectangle 32"/>
          <p:cNvSpPr>
            <a:spLocks noChangeArrowheads="1"/>
          </p:cNvSpPr>
          <p:nvPr/>
        </p:nvSpPr>
        <p:spPr bwMode="auto">
          <a:xfrm>
            <a:off x="4762500" y="1646238"/>
            <a:ext cx="1568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2-Chlor-cis-,cis-muconsäure</a:t>
            </a:r>
            <a:endParaRPr lang="en-US" sz="1000"/>
          </a:p>
        </p:txBody>
      </p:sp>
      <p:sp>
        <p:nvSpPr>
          <p:cNvPr id="45078" name="Rectangle 33"/>
          <p:cNvSpPr>
            <a:spLocks noChangeArrowheads="1"/>
          </p:cNvSpPr>
          <p:nvPr/>
        </p:nvSpPr>
        <p:spPr bwMode="auto">
          <a:xfrm>
            <a:off x="7080250" y="1597025"/>
            <a:ext cx="188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4-Oxoadipat-enol-lacton</a:t>
            </a:r>
            <a:endParaRPr lang="en-US" sz="1000"/>
          </a:p>
        </p:txBody>
      </p:sp>
      <p:sp>
        <p:nvSpPr>
          <p:cNvPr id="45079" name="Rectangle 34"/>
          <p:cNvSpPr>
            <a:spLocks noChangeArrowheads="1"/>
          </p:cNvSpPr>
          <p:nvPr/>
        </p:nvSpPr>
        <p:spPr bwMode="auto">
          <a:xfrm>
            <a:off x="942975" y="3109913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2-Chlorobenzoate</a:t>
            </a:r>
            <a:endParaRPr lang="en-US" sz="1000"/>
          </a:p>
        </p:txBody>
      </p:sp>
      <p:sp>
        <p:nvSpPr>
          <p:cNvPr id="45080" name="Rectangle 36"/>
          <p:cNvSpPr>
            <a:spLocks noChangeArrowheads="1"/>
          </p:cNvSpPr>
          <p:nvPr/>
        </p:nvSpPr>
        <p:spPr bwMode="auto">
          <a:xfrm>
            <a:off x="6416675" y="3048000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pyrocatechol</a:t>
            </a:r>
            <a:endParaRPr lang="en-US" sz="1000"/>
          </a:p>
        </p:txBody>
      </p:sp>
      <p:sp>
        <p:nvSpPr>
          <p:cNvPr id="45081" name="Rectangle 37"/>
          <p:cNvSpPr>
            <a:spLocks noChangeArrowheads="1"/>
          </p:cNvSpPr>
          <p:nvPr/>
        </p:nvSpPr>
        <p:spPr bwMode="auto">
          <a:xfrm>
            <a:off x="4486275" y="4198938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4-Hydroxybenzoate</a:t>
            </a:r>
            <a:endParaRPr lang="en-US" sz="1000"/>
          </a:p>
        </p:txBody>
      </p:sp>
      <p:sp>
        <p:nvSpPr>
          <p:cNvPr id="45082" name="Rectangle 38"/>
          <p:cNvSpPr>
            <a:spLocks noChangeArrowheads="1"/>
          </p:cNvSpPr>
          <p:nvPr/>
        </p:nvSpPr>
        <p:spPr bwMode="auto">
          <a:xfrm>
            <a:off x="0" y="4286250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4-Chlorobenzoate</a:t>
            </a:r>
            <a:endParaRPr lang="en-US" sz="1000"/>
          </a:p>
        </p:txBody>
      </p:sp>
      <p:sp>
        <p:nvSpPr>
          <p:cNvPr id="45083" name="Rectangle 39"/>
          <p:cNvSpPr>
            <a:spLocks noChangeArrowheads="1"/>
          </p:cNvSpPr>
          <p:nvPr/>
        </p:nvSpPr>
        <p:spPr bwMode="auto">
          <a:xfrm>
            <a:off x="3873500" y="5891213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Benzoate</a:t>
            </a:r>
            <a:endParaRPr lang="en-US" sz="1000"/>
          </a:p>
        </p:txBody>
      </p:sp>
      <p:sp>
        <p:nvSpPr>
          <p:cNvPr id="45084" name="Rectangle 40"/>
          <p:cNvSpPr>
            <a:spLocks noChangeArrowheads="1"/>
          </p:cNvSpPr>
          <p:nvPr/>
        </p:nvSpPr>
        <p:spPr bwMode="auto">
          <a:xfrm>
            <a:off x="442913" y="5892800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3-Chlorobenzoate</a:t>
            </a:r>
            <a:endParaRPr lang="en-US" sz="1000"/>
          </a:p>
        </p:txBody>
      </p:sp>
      <p:sp>
        <p:nvSpPr>
          <p:cNvPr id="45085" name="Line 41"/>
          <p:cNvSpPr>
            <a:spLocks noChangeShapeType="1"/>
          </p:cNvSpPr>
          <p:nvPr/>
        </p:nvSpPr>
        <p:spPr bwMode="auto">
          <a:xfrm>
            <a:off x="1866900" y="5500688"/>
            <a:ext cx="2117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86" name="Rectangle 42"/>
          <p:cNvSpPr>
            <a:spLocks noChangeArrowheads="1"/>
          </p:cNvSpPr>
          <p:nvPr/>
        </p:nvSpPr>
        <p:spPr bwMode="auto">
          <a:xfrm>
            <a:off x="1006475" y="969963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           </a:t>
            </a:r>
            <a:r>
              <a:rPr lang="en-US" sz="1000" smtClean="0"/>
              <a:t>+ </a:t>
            </a:r>
            <a:r>
              <a:rPr lang="en-US" sz="1000" smtClean="0"/>
              <a:t>O</a:t>
            </a:r>
            <a:r>
              <a:rPr lang="en-US" sz="1000" baseline="-25000" smtClean="0"/>
              <a:t>2</a:t>
            </a:r>
            <a:endParaRPr lang="en-US" sz="1000"/>
          </a:p>
        </p:txBody>
      </p:sp>
      <p:sp>
        <p:nvSpPr>
          <p:cNvPr id="45087" name="Rectangle 43"/>
          <p:cNvSpPr>
            <a:spLocks noChangeArrowheads="1"/>
          </p:cNvSpPr>
          <p:nvPr/>
        </p:nvSpPr>
        <p:spPr bwMode="auto">
          <a:xfrm>
            <a:off x="3478213" y="985838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           </a:t>
            </a:r>
            <a:r>
              <a:rPr lang="en-US" sz="1000" smtClean="0"/>
              <a:t>+ </a:t>
            </a:r>
            <a:r>
              <a:rPr lang="en-US" sz="1000" smtClean="0"/>
              <a:t>O</a:t>
            </a:r>
            <a:r>
              <a:rPr lang="en-US" sz="1000" baseline="-25000" smtClean="0"/>
              <a:t>2</a:t>
            </a:r>
            <a:endParaRPr lang="en-US" sz="1000"/>
          </a:p>
        </p:txBody>
      </p:sp>
      <p:sp>
        <p:nvSpPr>
          <p:cNvPr id="45088" name="Rectangle 44"/>
          <p:cNvSpPr>
            <a:spLocks noChangeArrowheads="1"/>
          </p:cNvSpPr>
          <p:nvPr/>
        </p:nvSpPr>
        <p:spPr bwMode="auto">
          <a:xfrm>
            <a:off x="6043613" y="1011238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           </a:t>
            </a:r>
            <a:r>
              <a:rPr lang="en-US" sz="1000" smtClean="0"/>
              <a:t>- </a:t>
            </a:r>
            <a:r>
              <a:rPr lang="en-US" sz="1000" smtClean="0"/>
              <a:t>Cl</a:t>
            </a:r>
            <a:r>
              <a:rPr lang="en-US" sz="1000" baseline="30000" smtClean="0"/>
              <a:t>-</a:t>
            </a:r>
            <a:endParaRPr lang="en-US" sz="1000"/>
          </a:p>
        </p:txBody>
      </p:sp>
      <p:sp>
        <p:nvSpPr>
          <p:cNvPr id="45089" name="Rectangle 45"/>
          <p:cNvSpPr>
            <a:spLocks noChangeArrowheads="1"/>
          </p:cNvSpPr>
          <p:nvPr/>
        </p:nvSpPr>
        <p:spPr bwMode="auto">
          <a:xfrm>
            <a:off x="2211388" y="2376488"/>
            <a:ext cx="1568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           </a:t>
            </a:r>
            <a:r>
              <a:rPr lang="en-US" sz="1000" smtClean="0"/>
              <a:t>+ </a:t>
            </a:r>
            <a:r>
              <a:rPr lang="en-US" sz="1000" smtClean="0"/>
              <a:t>O</a:t>
            </a:r>
            <a:r>
              <a:rPr lang="en-US" sz="1000" baseline="-25000" smtClean="0"/>
              <a:t>2</a:t>
            </a:r>
            <a:endParaRPr lang="en-US" sz="1000" baseline="-25000" smtClean="0"/>
          </a:p>
          <a:p>
            <a:r>
              <a:rPr lang="en-US" sz="1000" baseline="-25000" smtClean="0"/>
              <a:t>                </a:t>
            </a:r>
            <a:r>
              <a:rPr lang="en-US" sz="1000" smtClean="0"/>
              <a:t>+ </a:t>
            </a:r>
            <a:r>
              <a:rPr lang="en-US" sz="1000" smtClean="0"/>
              <a:t>2H</a:t>
            </a:r>
            <a:endParaRPr lang="en-US" sz="1000"/>
          </a:p>
        </p:txBody>
      </p:sp>
      <p:sp>
        <p:nvSpPr>
          <p:cNvPr id="45090" name="Rectangle 46"/>
          <p:cNvSpPr>
            <a:spLocks noChangeArrowheads="1"/>
          </p:cNvSpPr>
          <p:nvPr/>
        </p:nvSpPr>
        <p:spPr bwMode="auto">
          <a:xfrm>
            <a:off x="5057775" y="2328863"/>
            <a:ext cx="1568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           </a:t>
            </a:r>
            <a:r>
              <a:rPr lang="en-US" sz="1000" smtClean="0"/>
              <a:t>- </a:t>
            </a:r>
            <a:r>
              <a:rPr lang="en-US" sz="1000" smtClean="0"/>
              <a:t>CO</a:t>
            </a:r>
            <a:r>
              <a:rPr lang="en-US" sz="1000" baseline="-25000" smtClean="0"/>
              <a:t>2</a:t>
            </a:r>
            <a:endParaRPr lang="en-US" sz="1000" baseline="-25000" smtClean="0"/>
          </a:p>
          <a:p>
            <a:r>
              <a:rPr lang="en-US" sz="1000" baseline="-25000" smtClean="0"/>
              <a:t>                </a:t>
            </a:r>
            <a:r>
              <a:rPr lang="en-US" sz="1000" smtClean="0"/>
              <a:t>- </a:t>
            </a:r>
            <a:r>
              <a:rPr lang="en-US" sz="1000" smtClean="0"/>
              <a:t>Cl</a:t>
            </a:r>
            <a:endParaRPr lang="en-US" sz="1000"/>
          </a:p>
        </p:txBody>
      </p:sp>
      <p:sp>
        <p:nvSpPr>
          <p:cNvPr id="45091" name="Rectangle 47"/>
          <p:cNvSpPr>
            <a:spLocks noChangeArrowheads="1"/>
          </p:cNvSpPr>
          <p:nvPr/>
        </p:nvSpPr>
        <p:spPr bwMode="auto">
          <a:xfrm>
            <a:off x="2185988" y="3668713"/>
            <a:ext cx="1568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           </a:t>
            </a:r>
            <a:r>
              <a:rPr lang="en-US" sz="1000" smtClean="0"/>
              <a:t>+ </a:t>
            </a:r>
            <a:r>
              <a:rPr lang="en-US" sz="1000" smtClean="0"/>
              <a:t>H</a:t>
            </a:r>
            <a:r>
              <a:rPr lang="en-US" sz="1000" baseline="-25000" smtClean="0"/>
              <a:t>2</a:t>
            </a:r>
            <a:r>
              <a:rPr lang="en-US" sz="1000" smtClean="0"/>
              <a:t>O</a:t>
            </a:r>
            <a:endParaRPr lang="en-US" sz="1000" smtClean="0"/>
          </a:p>
          <a:p>
            <a:r>
              <a:rPr lang="en-US" sz="1000" smtClean="0"/>
              <a:t>        - </a:t>
            </a:r>
            <a:r>
              <a:rPr lang="en-US" sz="1000" smtClean="0"/>
              <a:t>H</a:t>
            </a:r>
            <a:r>
              <a:rPr lang="en-US" sz="1000" baseline="30000" smtClean="0"/>
              <a:t>+     </a:t>
            </a:r>
            <a:r>
              <a:rPr lang="en-US" sz="1000" smtClean="0"/>
              <a:t>- </a:t>
            </a:r>
            <a:r>
              <a:rPr lang="en-US" sz="1000" smtClean="0"/>
              <a:t>Cl</a:t>
            </a:r>
            <a:r>
              <a:rPr lang="en-US" sz="1000" baseline="30000" smtClean="0"/>
              <a:t>-</a:t>
            </a:r>
            <a:endParaRPr lang="en-US" sz="1000"/>
          </a:p>
        </p:txBody>
      </p:sp>
      <p:sp>
        <p:nvSpPr>
          <p:cNvPr id="45092" name="Rectangle 48"/>
          <p:cNvSpPr>
            <a:spLocks noChangeArrowheads="1"/>
          </p:cNvSpPr>
          <p:nvPr/>
        </p:nvSpPr>
        <p:spPr bwMode="auto">
          <a:xfrm>
            <a:off x="2166938" y="5078413"/>
            <a:ext cx="1568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           </a:t>
            </a:r>
            <a:r>
              <a:rPr lang="en-US" sz="1000" smtClean="0"/>
              <a:t>+ </a:t>
            </a:r>
            <a:r>
              <a:rPr lang="en-US" sz="1000" smtClean="0"/>
              <a:t>H</a:t>
            </a:r>
            <a:r>
              <a:rPr lang="en-US" sz="1000" baseline="-25000" smtClean="0"/>
              <a:t>2</a:t>
            </a:r>
            <a:endParaRPr lang="en-US" sz="1000" smtClean="0"/>
          </a:p>
          <a:p>
            <a:r>
              <a:rPr lang="en-US" sz="1000" smtClean="0"/>
              <a:t>        - </a:t>
            </a:r>
            <a:r>
              <a:rPr lang="en-US" sz="1000" smtClean="0"/>
              <a:t>H</a:t>
            </a:r>
            <a:r>
              <a:rPr lang="en-US" sz="1000" baseline="30000" smtClean="0"/>
              <a:t>+     </a:t>
            </a:r>
            <a:r>
              <a:rPr lang="en-US" sz="1000" smtClean="0"/>
              <a:t>- </a:t>
            </a:r>
            <a:r>
              <a:rPr lang="en-US" sz="1000" smtClean="0"/>
              <a:t>Cl</a:t>
            </a:r>
            <a:r>
              <a:rPr lang="en-US" sz="1000" baseline="30000" smtClean="0"/>
              <a:t>-</a:t>
            </a:r>
            <a:endParaRPr lang="en-US" sz="1000"/>
          </a:p>
        </p:txBody>
      </p:sp>
      <p:sp>
        <p:nvSpPr>
          <p:cNvPr id="38" name="Textfeld 37"/>
          <p:cNvSpPr txBox="1"/>
          <p:nvPr/>
        </p:nvSpPr>
        <p:spPr>
          <a:xfrm>
            <a:off x="6135688" y="4945063"/>
            <a:ext cx="253206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Mechanisms of dehalogenation </a:t>
            </a:r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of </a:t>
            </a:r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monoaromatics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0" name="Footer Placeholder 39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706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ChangeArrowheads="1"/>
          </p:cNvSpPr>
          <p:nvPr/>
        </p:nvSpPr>
        <p:spPr bwMode="auto">
          <a:xfrm>
            <a:off x="0" y="436563"/>
            <a:ext cx="39138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6666"/>
                </a:solidFill>
              </a:rPr>
              <a:t>Reduction of benzoyl-CoA to acetyl-CoA</a:t>
            </a:r>
            <a:endParaRPr lang="de-DE" dirty="0">
              <a:solidFill>
                <a:srgbClr val="006666"/>
              </a:solidFill>
            </a:endParaRPr>
          </a:p>
        </p:txBody>
      </p:sp>
      <p:graphicFrame>
        <p:nvGraphicFramePr>
          <p:cNvPr id="52227" name="Object 5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962400" y="685800"/>
          <a:ext cx="885825" cy="914400"/>
        </p:xfrm>
        <a:graphic>
          <a:graphicData uri="http://schemas.openxmlformats.org/presentationml/2006/ole">
            <p:oleObj spid="_x0000_s11456" name="ISIS/Draw Sketch" r:id="rId3" imgW="887693" imgH="913128" progId="">
              <p:embed/>
            </p:oleObj>
          </a:graphicData>
        </a:graphic>
      </p:graphicFrame>
      <p:graphicFrame>
        <p:nvGraphicFramePr>
          <p:cNvPr id="52228" name="Object 7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962400" y="2057400"/>
          <a:ext cx="885825" cy="914400"/>
        </p:xfrm>
        <a:graphic>
          <a:graphicData uri="http://schemas.openxmlformats.org/presentationml/2006/ole">
            <p:oleObj spid="_x0000_s11457" name="ISIS/Draw Sketch" r:id="rId4" imgW="887693" imgH="913128" progId="">
              <p:embed/>
            </p:oleObj>
          </a:graphicData>
        </a:graphic>
      </p:graphicFrame>
      <p:graphicFrame>
        <p:nvGraphicFramePr>
          <p:cNvPr id="52229" name="Object 10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638800" y="2057400"/>
          <a:ext cx="1228725" cy="914400"/>
        </p:xfrm>
        <a:graphic>
          <a:graphicData uri="http://schemas.openxmlformats.org/presentationml/2006/ole">
            <p:oleObj spid="_x0000_s11458" name="ISIS/Draw Sketch" r:id="rId5" imgW="1228127" imgH="915675" progId="">
              <p:embed/>
            </p:oleObj>
          </a:graphicData>
        </a:graphic>
      </p:graphicFrame>
      <p:graphicFrame>
        <p:nvGraphicFramePr>
          <p:cNvPr id="52230" name="Object 1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057400" y="1981200"/>
          <a:ext cx="885825" cy="914400"/>
        </p:xfrm>
        <a:graphic>
          <a:graphicData uri="http://schemas.openxmlformats.org/presentationml/2006/ole">
            <p:oleObj spid="_x0000_s11459" name="ISIS/Draw Sketch" r:id="rId6" imgW="887693" imgH="913128" progId="">
              <p:embed/>
            </p:oleObj>
          </a:graphicData>
        </a:graphic>
      </p:graphicFrame>
      <p:graphicFrame>
        <p:nvGraphicFramePr>
          <p:cNvPr id="52231" name="Object 16"/>
          <p:cNvGraphicFramePr>
            <a:graphicFrameLocks noChangeAspect="1"/>
          </p:cNvGraphicFramePr>
          <p:nvPr/>
        </p:nvGraphicFramePr>
        <p:xfrm>
          <a:off x="522288" y="2532063"/>
          <a:ext cx="914400" cy="914400"/>
        </p:xfrm>
        <a:graphic>
          <a:graphicData uri="http://schemas.openxmlformats.org/presentationml/2006/ole">
            <p:oleObj spid="_x0000_s11460" name="ISIS/Draw Sketch" r:id="rId7" imgW="918205" imgH="910595" progId="">
              <p:embed/>
            </p:oleObj>
          </a:graphicData>
        </a:graphic>
      </p:graphicFrame>
      <p:graphicFrame>
        <p:nvGraphicFramePr>
          <p:cNvPr id="52232" name="Object 17"/>
          <p:cNvGraphicFramePr>
            <a:graphicFrameLocks noChangeAspect="1"/>
          </p:cNvGraphicFramePr>
          <p:nvPr/>
        </p:nvGraphicFramePr>
        <p:xfrm>
          <a:off x="484188" y="3844925"/>
          <a:ext cx="885825" cy="914400"/>
        </p:xfrm>
        <a:graphic>
          <a:graphicData uri="http://schemas.openxmlformats.org/presentationml/2006/ole">
            <p:oleObj spid="_x0000_s11461" name="ISIS/Draw Sketch" r:id="rId8" imgW="887693" imgH="913128" progId="">
              <p:embed/>
            </p:oleObj>
          </a:graphicData>
        </a:graphic>
      </p:graphicFrame>
      <p:graphicFrame>
        <p:nvGraphicFramePr>
          <p:cNvPr id="52233" name="Object 18"/>
          <p:cNvGraphicFramePr>
            <a:graphicFrameLocks noChangeAspect="1"/>
          </p:cNvGraphicFramePr>
          <p:nvPr/>
        </p:nvGraphicFramePr>
        <p:xfrm>
          <a:off x="7397750" y="2930525"/>
          <a:ext cx="885825" cy="914400"/>
        </p:xfrm>
        <a:graphic>
          <a:graphicData uri="http://schemas.openxmlformats.org/presentationml/2006/ole">
            <p:oleObj spid="_x0000_s11462" name="ISIS/Draw Sketch" r:id="rId9" imgW="887693" imgH="913128" progId="">
              <p:embed/>
            </p:oleObj>
          </a:graphicData>
        </a:graphic>
      </p:graphicFrame>
      <p:graphicFrame>
        <p:nvGraphicFramePr>
          <p:cNvPr id="52234" name="Object 19"/>
          <p:cNvGraphicFramePr>
            <a:graphicFrameLocks noChangeAspect="1"/>
          </p:cNvGraphicFramePr>
          <p:nvPr/>
        </p:nvGraphicFramePr>
        <p:xfrm>
          <a:off x="1763713" y="4597400"/>
          <a:ext cx="933450" cy="914400"/>
        </p:xfrm>
        <a:graphic>
          <a:graphicData uri="http://schemas.openxmlformats.org/presentationml/2006/ole">
            <p:oleObj spid="_x0000_s11463" name="ISIS/Draw Sketch" r:id="rId10" imgW="934748" imgH="913128" progId="">
              <p:embed/>
            </p:oleObj>
          </a:graphicData>
        </a:graphic>
      </p:graphicFrame>
      <p:graphicFrame>
        <p:nvGraphicFramePr>
          <p:cNvPr id="52235" name="Object 20"/>
          <p:cNvGraphicFramePr>
            <a:graphicFrameLocks noChangeAspect="1"/>
          </p:cNvGraphicFramePr>
          <p:nvPr/>
        </p:nvGraphicFramePr>
        <p:xfrm>
          <a:off x="3941763" y="4572000"/>
          <a:ext cx="933450" cy="914400"/>
        </p:xfrm>
        <a:graphic>
          <a:graphicData uri="http://schemas.openxmlformats.org/presentationml/2006/ole">
            <p:oleObj spid="_x0000_s11464" name="ISIS/Draw Sketch" r:id="rId11" imgW="934748" imgH="913128" progId="">
              <p:embed/>
            </p:oleObj>
          </a:graphicData>
        </a:graphic>
      </p:graphicFrame>
      <p:graphicFrame>
        <p:nvGraphicFramePr>
          <p:cNvPr id="52236" name="Object 21"/>
          <p:cNvGraphicFramePr>
            <a:graphicFrameLocks noChangeAspect="1"/>
          </p:cNvGraphicFramePr>
          <p:nvPr/>
        </p:nvGraphicFramePr>
        <p:xfrm>
          <a:off x="5938838" y="4572000"/>
          <a:ext cx="1276350" cy="914400"/>
        </p:xfrm>
        <a:graphic>
          <a:graphicData uri="http://schemas.openxmlformats.org/presentationml/2006/ole">
            <p:oleObj spid="_x0000_s11465" name="ISIS/Draw Sketch" r:id="rId12" imgW="1275314" imgH="915675" progId="">
              <p:embed/>
            </p:oleObj>
          </a:graphicData>
        </a:graphic>
      </p:graphicFrame>
      <p:sp>
        <p:nvSpPr>
          <p:cNvPr id="52237" name="Line 22"/>
          <p:cNvSpPr>
            <a:spLocks noChangeShapeType="1"/>
          </p:cNvSpPr>
          <p:nvPr/>
        </p:nvSpPr>
        <p:spPr bwMode="auto">
          <a:xfrm>
            <a:off x="4259263" y="1576388"/>
            <a:ext cx="0" cy="363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38" name="Line 23"/>
          <p:cNvSpPr>
            <a:spLocks noChangeShapeType="1"/>
          </p:cNvSpPr>
          <p:nvPr/>
        </p:nvSpPr>
        <p:spPr bwMode="auto">
          <a:xfrm flipH="1">
            <a:off x="2981325" y="2514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39" name="Line 24"/>
          <p:cNvSpPr>
            <a:spLocks noChangeShapeType="1"/>
          </p:cNvSpPr>
          <p:nvPr/>
        </p:nvSpPr>
        <p:spPr bwMode="auto">
          <a:xfrm>
            <a:off x="4672013" y="2501900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0" name="Line 25"/>
          <p:cNvSpPr>
            <a:spLocks noChangeShapeType="1"/>
          </p:cNvSpPr>
          <p:nvPr/>
        </p:nvSpPr>
        <p:spPr bwMode="auto">
          <a:xfrm>
            <a:off x="6551613" y="2627313"/>
            <a:ext cx="825500" cy="550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1" name="Line 26"/>
          <p:cNvSpPr>
            <a:spLocks noChangeShapeType="1"/>
          </p:cNvSpPr>
          <p:nvPr/>
        </p:nvSpPr>
        <p:spPr bwMode="auto">
          <a:xfrm flipH="1">
            <a:off x="7189788" y="3956050"/>
            <a:ext cx="376237" cy="550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2" name="Line 27"/>
          <p:cNvSpPr>
            <a:spLocks noChangeShapeType="1"/>
          </p:cNvSpPr>
          <p:nvPr/>
        </p:nvSpPr>
        <p:spPr bwMode="auto">
          <a:xfrm>
            <a:off x="6575425" y="5495925"/>
            <a:ext cx="0" cy="73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3" name="Line 28"/>
          <p:cNvSpPr>
            <a:spLocks noChangeShapeType="1"/>
          </p:cNvSpPr>
          <p:nvPr/>
        </p:nvSpPr>
        <p:spPr bwMode="auto">
          <a:xfrm flipH="1">
            <a:off x="1528763" y="2627313"/>
            <a:ext cx="563562" cy="212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4" name="Line 29"/>
          <p:cNvSpPr>
            <a:spLocks noChangeShapeType="1"/>
          </p:cNvSpPr>
          <p:nvPr/>
        </p:nvSpPr>
        <p:spPr bwMode="auto">
          <a:xfrm>
            <a:off x="827088" y="3454400"/>
            <a:ext cx="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5" name="Line 30"/>
          <p:cNvSpPr>
            <a:spLocks noChangeShapeType="1"/>
          </p:cNvSpPr>
          <p:nvPr/>
        </p:nvSpPr>
        <p:spPr bwMode="auto">
          <a:xfrm>
            <a:off x="914400" y="4732338"/>
            <a:ext cx="727075" cy="325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6" name="Line 31"/>
          <p:cNvSpPr>
            <a:spLocks noChangeShapeType="1"/>
          </p:cNvSpPr>
          <p:nvPr/>
        </p:nvSpPr>
        <p:spPr bwMode="auto">
          <a:xfrm flipV="1">
            <a:off x="2592388" y="5245100"/>
            <a:ext cx="1216025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7" name="Line 32"/>
          <p:cNvSpPr>
            <a:spLocks noChangeShapeType="1"/>
          </p:cNvSpPr>
          <p:nvPr/>
        </p:nvSpPr>
        <p:spPr bwMode="auto">
          <a:xfrm flipV="1">
            <a:off x="4633913" y="5208588"/>
            <a:ext cx="1466850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8" name="Rectangle 33"/>
          <p:cNvSpPr>
            <a:spLocks noChangeArrowheads="1"/>
          </p:cNvSpPr>
          <p:nvPr/>
        </p:nvSpPr>
        <p:spPr bwMode="auto">
          <a:xfrm>
            <a:off x="4627563" y="1017588"/>
            <a:ext cx="10906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Benzoyl-CoA</a:t>
            </a:r>
          </a:p>
        </p:txBody>
      </p:sp>
      <p:sp>
        <p:nvSpPr>
          <p:cNvPr id="52249" name="Rectangle 34"/>
          <p:cNvSpPr>
            <a:spLocks noChangeArrowheads="1"/>
          </p:cNvSpPr>
          <p:nvPr/>
        </p:nvSpPr>
        <p:spPr bwMode="auto">
          <a:xfrm>
            <a:off x="3787775" y="2921000"/>
            <a:ext cx="19796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de-DE" sz="1000"/>
          </a:p>
          <a:p>
            <a:endParaRPr lang="de-DE" sz="1000"/>
          </a:p>
        </p:txBody>
      </p:sp>
      <p:sp>
        <p:nvSpPr>
          <p:cNvPr id="52250" name="Rectangle 35"/>
          <p:cNvSpPr>
            <a:spLocks noChangeArrowheads="1"/>
          </p:cNvSpPr>
          <p:nvPr/>
        </p:nvSpPr>
        <p:spPr bwMode="auto">
          <a:xfrm>
            <a:off x="3652838" y="2835275"/>
            <a:ext cx="1717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Cyclohexa-1,5-dien-1-carbonyl-CoA</a:t>
            </a:r>
          </a:p>
        </p:txBody>
      </p:sp>
      <p:sp>
        <p:nvSpPr>
          <p:cNvPr id="52251" name="Rectangle 36"/>
          <p:cNvSpPr>
            <a:spLocks noChangeArrowheads="1"/>
          </p:cNvSpPr>
          <p:nvPr/>
        </p:nvSpPr>
        <p:spPr bwMode="auto">
          <a:xfrm>
            <a:off x="1839913" y="2811463"/>
            <a:ext cx="1717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Cyclohexa-1-en-1-carbonyl-CoA</a:t>
            </a:r>
          </a:p>
        </p:txBody>
      </p:sp>
      <p:sp>
        <p:nvSpPr>
          <p:cNvPr id="52252" name="Rectangle 37"/>
          <p:cNvSpPr>
            <a:spLocks noChangeArrowheads="1"/>
          </p:cNvSpPr>
          <p:nvPr/>
        </p:nvSpPr>
        <p:spPr bwMode="auto">
          <a:xfrm>
            <a:off x="6561138" y="2173288"/>
            <a:ext cx="1717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6-Hydroxycyclohex-1-en-1-carbonyl-CoA</a:t>
            </a:r>
          </a:p>
        </p:txBody>
      </p:sp>
      <p:sp>
        <p:nvSpPr>
          <p:cNvPr id="52253" name="Rectangle 38"/>
          <p:cNvSpPr>
            <a:spLocks noChangeArrowheads="1"/>
          </p:cNvSpPr>
          <p:nvPr/>
        </p:nvSpPr>
        <p:spPr bwMode="auto">
          <a:xfrm>
            <a:off x="7651750" y="3789363"/>
            <a:ext cx="14922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6-Oxocyclohex-1-en-1-carbonyl-CoA</a:t>
            </a:r>
          </a:p>
        </p:txBody>
      </p:sp>
      <p:sp>
        <p:nvSpPr>
          <p:cNvPr id="52254" name="Rectangle 39"/>
          <p:cNvSpPr>
            <a:spLocks noChangeArrowheads="1"/>
          </p:cNvSpPr>
          <p:nvPr/>
        </p:nvSpPr>
        <p:spPr bwMode="auto">
          <a:xfrm>
            <a:off x="6888163" y="5167313"/>
            <a:ext cx="1717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3-Hydroxypimelyl-CoA</a:t>
            </a:r>
          </a:p>
        </p:txBody>
      </p:sp>
      <p:sp>
        <p:nvSpPr>
          <p:cNvPr id="52255" name="Rectangle 40"/>
          <p:cNvSpPr>
            <a:spLocks noChangeArrowheads="1"/>
          </p:cNvSpPr>
          <p:nvPr/>
        </p:nvSpPr>
        <p:spPr bwMode="auto">
          <a:xfrm>
            <a:off x="3632200" y="5456238"/>
            <a:ext cx="1717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2-Heptendioat-1-CoA thioester</a:t>
            </a:r>
          </a:p>
        </p:txBody>
      </p:sp>
      <p:sp>
        <p:nvSpPr>
          <p:cNvPr id="52256" name="Rectangle 41"/>
          <p:cNvSpPr>
            <a:spLocks noChangeArrowheads="1"/>
          </p:cNvSpPr>
          <p:nvPr/>
        </p:nvSpPr>
        <p:spPr bwMode="auto">
          <a:xfrm>
            <a:off x="1376363" y="5430838"/>
            <a:ext cx="1717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     Pimelyl-CoA</a:t>
            </a:r>
          </a:p>
        </p:txBody>
      </p:sp>
      <p:sp>
        <p:nvSpPr>
          <p:cNvPr id="52257" name="Rectangle 42"/>
          <p:cNvSpPr>
            <a:spLocks noChangeArrowheads="1"/>
          </p:cNvSpPr>
          <p:nvPr/>
        </p:nvSpPr>
        <p:spPr bwMode="auto">
          <a:xfrm>
            <a:off x="0" y="4724400"/>
            <a:ext cx="1219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de-DE" sz="1000" dirty="0"/>
              <a:t>2-Oxocyclohexan-1-carbonyl-CoA</a:t>
            </a:r>
          </a:p>
        </p:txBody>
      </p:sp>
      <p:sp>
        <p:nvSpPr>
          <p:cNvPr id="52258" name="Rectangle 43"/>
          <p:cNvSpPr>
            <a:spLocks noChangeArrowheads="1"/>
          </p:cNvSpPr>
          <p:nvPr/>
        </p:nvSpPr>
        <p:spPr bwMode="auto">
          <a:xfrm>
            <a:off x="0" y="2049463"/>
            <a:ext cx="1717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2-Hydroxycyclohexan-1-carbonyl-CoA</a:t>
            </a:r>
          </a:p>
        </p:txBody>
      </p:sp>
      <p:sp>
        <p:nvSpPr>
          <p:cNvPr id="52259" name="Rectangle 44"/>
          <p:cNvSpPr>
            <a:spLocks noChangeArrowheads="1"/>
          </p:cNvSpPr>
          <p:nvPr/>
        </p:nvSpPr>
        <p:spPr bwMode="auto">
          <a:xfrm>
            <a:off x="6496050" y="1282700"/>
            <a:ext cx="2093913" cy="307975"/>
          </a:xfrm>
          <a:prstGeom prst="rect">
            <a:avLst/>
          </a:prstGeom>
          <a:solidFill>
            <a:schemeClr val="bg2">
              <a:alpha val="49019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>
                <a:solidFill>
                  <a:srgbClr val="006666"/>
                </a:solidFill>
              </a:rPr>
              <a:t>Thauera aromatica</a:t>
            </a:r>
          </a:p>
        </p:txBody>
      </p:sp>
      <p:sp>
        <p:nvSpPr>
          <p:cNvPr id="52260" name="Rectangle 45"/>
          <p:cNvSpPr>
            <a:spLocks noChangeArrowheads="1"/>
          </p:cNvSpPr>
          <p:nvPr/>
        </p:nvSpPr>
        <p:spPr bwMode="auto">
          <a:xfrm>
            <a:off x="912813" y="1262063"/>
            <a:ext cx="2093912" cy="536575"/>
          </a:xfrm>
          <a:prstGeom prst="rect">
            <a:avLst/>
          </a:prstGeom>
          <a:solidFill>
            <a:schemeClr val="bg2">
              <a:alpha val="49019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>
                <a:solidFill>
                  <a:srgbClr val="006666"/>
                </a:solidFill>
              </a:rPr>
              <a:t>Rhodopseudomonas</a:t>
            </a:r>
          </a:p>
          <a:p>
            <a:r>
              <a:rPr lang="de-DE" sz="1400">
                <a:solidFill>
                  <a:srgbClr val="006666"/>
                </a:solidFill>
              </a:rPr>
              <a:t>palustris</a:t>
            </a:r>
          </a:p>
        </p:txBody>
      </p:sp>
      <p:sp>
        <p:nvSpPr>
          <p:cNvPr id="52261" name="Rectangle 46"/>
          <p:cNvSpPr>
            <a:spLocks noChangeArrowheads="1"/>
          </p:cNvSpPr>
          <p:nvPr/>
        </p:nvSpPr>
        <p:spPr bwMode="auto">
          <a:xfrm>
            <a:off x="1019175" y="4505325"/>
            <a:ext cx="11922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H</a:t>
            </a:r>
            <a:r>
              <a:rPr lang="de-DE" sz="1000" baseline="-25000"/>
              <a:t>2</a:t>
            </a:r>
            <a:r>
              <a:rPr lang="de-DE" sz="1000"/>
              <a:t>O</a:t>
            </a:r>
          </a:p>
        </p:txBody>
      </p:sp>
      <p:sp>
        <p:nvSpPr>
          <p:cNvPr id="52262" name="Rectangle 47"/>
          <p:cNvSpPr>
            <a:spLocks noChangeArrowheads="1"/>
          </p:cNvSpPr>
          <p:nvPr/>
        </p:nvSpPr>
        <p:spPr bwMode="auto">
          <a:xfrm>
            <a:off x="5180013" y="5284788"/>
            <a:ext cx="11922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H</a:t>
            </a:r>
            <a:r>
              <a:rPr lang="de-DE" sz="1000" baseline="-25000"/>
              <a:t>2</a:t>
            </a:r>
            <a:r>
              <a:rPr lang="de-DE" sz="1000"/>
              <a:t>O</a:t>
            </a:r>
          </a:p>
        </p:txBody>
      </p:sp>
      <p:sp>
        <p:nvSpPr>
          <p:cNvPr id="52263" name="Rectangle 48"/>
          <p:cNvSpPr>
            <a:spLocks noChangeArrowheads="1"/>
          </p:cNvSpPr>
          <p:nvPr/>
        </p:nvSpPr>
        <p:spPr bwMode="auto">
          <a:xfrm>
            <a:off x="4783138" y="2170113"/>
            <a:ext cx="11922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H</a:t>
            </a:r>
            <a:r>
              <a:rPr lang="de-DE" sz="1000" baseline="-25000"/>
              <a:t>2</a:t>
            </a:r>
            <a:r>
              <a:rPr lang="de-DE" sz="1000"/>
              <a:t>O</a:t>
            </a:r>
          </a:p>
        </p:txBody>
      </p:sp>
      <p:sp>
        <p:nvSpPr>
          <p:cNvPr id="52264" name="Line 50"/>
          <p:cNvSpPr>
            <a:spLocks noChangeShapeType="1"/>
          </p:cNvSpPr>
          <p:nvPr/>
        </p:nvSpPr>
        <p:spPr bwMode="auto">
          <a:xfrm>
            <a:off x="1327150" y="4732338"/>
            <a:ext cx="12700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65" name="Line 51"/>
          <p:cNvSpPr>
            <a:spLocks noChangeShapeType="1"/>
          </p:cNvSpPr>
          <p:nvPr/>
        </p:nvSpPr>
        <p:spPr bwMode="auto">
          <a:xfrm flipV="1">
            <a:off x="5586413" y="5208588"/>
            <a:ext cx="125412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66" name="Line 52"/>
          <p:cNvSpPr>
            <a:spLocks noChangeShapeType="1"/>
          </p:cNvSpPr>
          <p:nvPr/>
        </p:nvSpPr>
        <p:spPr bwMode="auto">
          <a:xfrm>
            <a:off x="5186363" y="2327275"/>
            <a:ext cx="136525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67" name="Rectangle 53"/>
          <p:cNvSpPr>
            <a:spLocks noChangeArrowheads="1"/>
          </p:cNvSpPr>
          <p:nvPr/>
        </p:nvSpPr>
        <p:spPr bwMode="auto">
          <a:xfrm>
            <a:off x="1560513" y="2427288"/>
            <a:ext cx="11922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000"/>
              <a:t>H</a:t>
            </a:r>
            <a:r>
              <a:rPr lang="de-DE" sz="1000" baseline="-25000"/>
              <a:t>2</a:t>
            </a:r>
            <a:r>
              <a:rPr lang="de-DE" sz="1000"/>
              <a:t>O</a:t>
            </a:r>
          </a:p>
        </p:txBody>
      </p:sp>
      <p:sp>
        <p:nvSpPr>
          <p:cNvPr id="52268" name="Line 54"/>
          <p:cNvSpPr>
            <a:spLocks noChangeShapeType="1"/>
          </p:cNvSpPr>
          <p:nvPr/>
        </p:nvSpPr>
        <p:spPr bwMode="auto">
          <a:xfrm flipH="1">
            <a:off x="1677988" y="2640013"/>
            <a:ext cx="38100" cy="138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dirty="0" smtClean="0"/>
              <a:t>Environmental Processes /2 (iii) e / Biochemical transformations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844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0" name="Object 5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2909830297"/>
              </p:ext>
            </p:extLst>
          </p:nvPr>
        </p:nvGraphicFramePr>
        <p:xfrm>
          <a:off x="5235575" y="2289175"/>
          <a:ext cx="928687" cy="749300"/>
        </p:xfrm>
        <a:graphic>
          <a:graphicData uri="http://schemas.openxmlformats.org/presentationml/2006/ole">
            <p:oleObj spid="_x0000_s12518" name="ISIS/Draw Sketch" r:id="rId3" imgW="789245" imgH="639825" progId="">
              <p:embed/>
            </p:oleObj>
          </a:graphicData>
        </a:graphic>
      </p:graphicFrame>
      <p:graphicFrame>
        <p:nvGraphicFramePr>
          <p:cNvPr id="58371" name="Object 7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4031271987"/>
              </p:ext>
            </p:extLst>
          </p:nvPr>
        </p:nvGraphicFramePr>
        <p:xfrm>
          <a:off x="5232400" y="1350963"/>
          <a:ext cx="931862" cy="725487"/>
        </p:xfrm>
        <a:graphic>
          <a:graphicData uri="http://schemas.openxmlformats.org/presentationml/2006/ole">
            <p:oleObj spid="_x0000_s12519" name="ISIS/Draw Sketch" r:id="rId4" imgW="819018" imgH="637155" progId="">
              <p:embed/>
            </p:oleObj>
          </a:graphicData>
        </a:graphic>
      </p:graphicFrame>
      <p:graphicFrame>
        <p:nvGraphicFramePr>
          <p:cNvPr id="58372" name="Object 10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1371600" y="1447800"/>
          <a:ext cx="898525" cy="725488"/>
        </p:xfrm>
        <a:graphic>
          <a:graphicData uri="http://schemas.openxmlformats.org/presentationml/2006/ole">
            <p:oleObj spid="_x0000_s12520" name="ISIS/Draw Sketch" r:id="rId5" imgW="789245" imgH="639825" progId="">
              <p:embed/>
            </p:oleObj>
          </a:graphicData>
        </a:graphic>
      </p:graphicFrame>
      <p:graphicFrame>
        <p:nvGraphicFramePr>
          <p:cNvPr id="58373" name="Object 13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1692027995"/>
              </p:ext>
            </p:extLst>
          </p:nvPr>
        </p:nvGraphicFramePr>
        <p:xfrm>
          <a:off x="5257800" y="3200400"/>
          <a:ext cx="906462" cy="706438"/>
        </p:xfrm>
        <a:graphic>
          <a:graphicData uri="http://schemas.openxmlformats.org/presentationml/2006/ole">
            <p:oleObj spid="_x0000_s12521" name="ISIS/Draw Sketch" r:id="rId6" imgW="819018" imgH="637155" progId="">
              <p:embed/>
            </p:oleObj>
          </a:graphicData>
        </a:graphic>
      </p:graphicFrame>
      <p:graphicFrame>
        <p:nvGraphicFramePr>
          <p:cNvPr id="5837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80910634"/>
              </p:ext>
            </p:extLst>
          </p:nvPr>
        </p:nvGraphicFramePr>
        <p:xfrm>
          <a:off x="5270501" y="4075113"/>
          <a:ext cx="901700" cy="727075"/>
        </p:xfrm>
        <a:graphic>
          <a:graphicData uri="http://schemas.openxmlformats.org/presentationml/2006/ole">
            <p:oleObj spid="_x0000_s12522" name="ISIS/Draw Sketch" r:id="rId7" imgW="789245" imgH="639825" progId="">
              <p:embed/>
            </p:oleObj>
          </a:graphicData>
        </a:graphic>
      </p:graphicFrame>
      <p:graphicFrame>
        <p:nvGraphicFramePr>
          <p:cNvPr id="5837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55257285"/>
              </p:ext>
            </p:extLst>
          </p:nvPr>
        </p:nvGraphicFramePr>
        <p:xfrm>
          <a:off x="5335588" y="4940300"/>
          <a:ext cx="852488" cy="762000"/>
        </p:xfrm>
        <a:graphic>
          <a:graphicData uri="http://schemas.openxmlformats.org/presentationml/2006/ole">
            <p:oleObj spid="_x0000_s12523" name="ISIS/Draw Sketch" r:id="rId8" imgW="714733" imgH="637155" progId="">
              <p:embed/>
            </p:oleObj>
          </a:graphicData>
        </a:graphic>
      </p:graphicFrame>
      <p:graphicFrame>
        <p:nvGraphicFramePr>
          <p:cNvPr id="5837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30023904"/>
              </p:ext>
            </p:extLst>
          </p:nvPr>
        </p:nvGraphicFramePr>
        <p:xfrm>
          <a:off x="5332413" y="5953125"/>
          <a:ext cx="895350" cy="287338"/>
        </p:xfrm>
        <a:graphic>
          <a:graphicData uri="http://schemas.openxmlformats.org/presentationml/2006/ole">
            <p:oleObj spid="_x0000_s12524" name="ISIS/Draw Sketch" r:id="rId9" imgW="739140" imgH="241300" progId="">
              <p:embed/>
            </p:oleObj>
          </a:graphicData>
        </a:graphic>
      </p:graphicFrame>
      <p:graphicFrame>
        <p:nvGraphicFramePr>
          <p:cNvPr id="58377" name="Object 20"/>
          <p:cNvGraphicFramePr>
            <a:graphicFrameLocks noChangeAspect="1"/>
          </p:cNvGraphicFramePr>
          <p:nvPr/>
        </p:nvGraphicFramePr>
        <p:xfrm>
          <a:off x="1320800" y="2684145"/>
          <a:ext cx="1031875" cy="703263"/>
        </p:xfrm>
        <a:graphic>
          <a:graphicData uri="http://schemas.openxmlformats.org/presentationml/2006/ole">
            <p:oleObj spid="_x0000_s12525" name="ISIS/Draw Sketch" r:id="rId10" imgW="863950" imgH="592783" progId="">
              <p:embed/>
            </p:oleObj>
          </a:graphicData>
        </a:graphic>
      </p:graphicFrame>
      <p:graphicFrame>
        <p:nvGraphicFramePr>
          <p:cNvPr id="58378" name="Object 23"/>
          <p:cNvGraphicFramePr>
            <a:graphicFrameLocks noChangeAspect="1"/>
          </p:cNvGraphicFramePr>
          <p:nvPr/>
        </p:nvGraphicFramePr>
        <p:xfrm>
          <a:off x="584200" y="4705033"/>
          <a:ext cx="1160463" cy="628650"/>
        </p:xfrm>
        <a:graphic>
          <a:graphicData uri="http://schemas.openxmlformats.org/presentationml/2006/ole">
            <p:oleObj spid="_x0000_s12526" name="ISIS/Draw Sketch" r:id="rId11" imgW="929725" imgH="508284" progId="">
              <p:embed/>
            </p:oleObj>
          </a:graphicData>
        </a:graphic>
      </p:graphicFrame>
      <p:graphicFrame>
        <p:nvGraphicFramePr>
          <p:cNvPr id="58379" name="Object 24"/>
          <p:cNvGraphicFramePr>
            <a:graphicFrameLocks noChangeAspect="1"/>
          </p:cNvGraphicFramePr>
          <p:nvPr/>
        </p:nvGraphicFramePr>
        <p:xfrm>
          <a:off x="2282825" y="4581208"/>
          <a:ext cx="1047750" cy="871537"/>
        </p:xfrm>
        <a:graphic>
          <a:graphicData uri="http://schemas.openxmlformats.org/presentationml/2006/ole">
            <p:oleObj spid="_x0000_s12527" name="ISIS/Draw Sketch" r:id="rId12" imgW="846903" imgH="705540" progId="">
              <p:embed/>
            </p:oleObj>
          </a:graphicData>
        </a:graphic>
      </p:graphicFrame>
      <p:graphicFrame>
        <p:nvGraphicFramePr>
          <p:cNvPr id="58380" name="Object 25"/>
          <p:cNvGraphicFramePr>
            <a:graphicFrameLocks noChangeAspect="1"/>
          </p:cNvGraphicFramePr>
          <p:nvPr/>
        </p:nvGraphicFramePr>
        <p:xfrm>
          <a:off x="392113" y="3830320"/>
          <a:ext cx="581025" cy="277813"/>
        </p:xfrm>
        <a:graphic>
          <a:graphicData uri="http://schemas.openxmlformats.org/presentationml/2006/ole">
            <p:oleObj spid="_x0000_s12528" name="ISIS/Draw Sketch" r:id="rId13" imgW="416915" imgH="202063" progId="">
              <p:embed/>
            </p:oleObj>
          </a:graphicData>
        </a:graphic>
      </p:graphicFrame>
      <p:graphicFrame>
        <p:nvGraphicFramePr>
          <p:cNvPr id="58381" name="Object 26"/>
          <p:cNvGraphicFramePr>
            <a:graphicFrameLocks noChangeAspect="1"/>
          </p:cNvGraphicFramePr>
          <p:nvPr/>
        </p:nvGraphicFramePr>
        <p:xfrm>
          <a:off x="2816225" y="3503295"/>
          <a:ext cx="942975" cy="739775"/>
        </p:xfrm>
        <a:graphic>
          <a:graphicData uri="http://schemas.openxmlformats.org/presentationml/2006/ole">
            <p:oleObj spid="_x0000_s12529" name="ISIS/Draw Sketch" r:id="rId14" imgW="702219" imgH="554450" progId="">
              <p:embed/>
            </p:oleObj>
          </a:graphicData>
        </a:graphic>
      </p:graphicFrame>
      <p:sp>
        <p:nvSpPr>
          <p:cNvPr id="58382" name="Rectangle 27"/>
          <p:cNvSpPr>
            <a:spLocks noChangeArrowheads="1"/>
          </p:cNvSpPr>
          <p:nvPr/>
        </p:nvSpPr>
        <p:spPr bwMode="auto">
          <a:xfrm>
            <a:off x="57944" y="1330909"/>
            <a:ext cx="148510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000" smtClean="0"/>
              <a:t>Trichloroethylene(TCE)</a:t>
            </a:r>
            <a:endParaRPr lang="en-US" sz="1000"/>
          </a:p>
        </p:txBody>
      </p:sp>
      <p:sp>
        <p:nvSpPr>
          <p:cNvPr id="58383" name="Rectangle 28"/>
          <p:cNvSpPr>
            <a:spLocks noChangeArrowheads="1"/>
          </p:cNvSpPr>
          <p:nvPr/>
        </p:nvSpPr>
        <p:spPr bwMode="auto">
          <a:xfrm>
            <a:off x="1500188" y="717233"/>
            <a:ext cx="11922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smtClean="0">
                <a:solidFill>
                  <a:srgbClr val="006666"/>
                </a:solidFill>
              </a:rPr>
              <a:t>AEROBIC</a:t>
            </a:r>
            <a:endParaRPr lang="en-US" sz="1600">
              <a:solidFill>
                <a:srgbClr val="006666"/>
              </a:solidFill>
            </a:endParaRPr>
          </a:p>
        </p:txBody>
      </p:sp>
      <p:sp>
        <p:nvSpPr>
          <p:cNvPr id="58384" name="Line 29"/>
          <p:cNvSpPr>
            <a:spLocks noChangeShapeType="1"/>
          </p:cNvSpPr>
          <p:nvPr/>
        </p:nvSpPr>
        <p:spPr bwMode="auto">
          <a:xfrm>
            <a:off x="1803400" y="2068195"/>
            <a:ext cx="0" cy="525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5" name="Line 30"/>
          <p:cNvSpPr>
            <a:spLocks noChangeShapeType="1"/>
          </p:cNvSpPr>
          <p:nvPr/>
        </p:nvSpPr>
        <p:spPr bwMode="auto">
          <a:xfrm flipH="1">
            <a:off x="1027113" y="3358833"/>
            <a:ext cx="776287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6" name="Line 31"/>
          <p:cNvSpPr>
            <a:spLocks noChangeShapeType="1"/>
          </p:cNvSpPr>
          <p:nvPr/>
        </p:nvSpPr>
        <p:spPr bwMode="auto">
          <a:xfrm flipH="1">
            <a:off x="1227138" y="3358833"/>
            <a:ext cx="563562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7" name="Line 32"/>
          <p:cNvSpPr>
            <a:spLocks noChangeShapeType="1"/>
          </p:cNvSpPr>
          <p:nvPr/>
        </p:nvSpPr>
        <p:spPr bwMode="auto">
          <a:xfrm>
            <a:off x="1790700" y="3358833"/>
            <a:ext cx="827088" cy="1289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8" name="Line 33"/>
          <p:cNvSpPr>
            <a:spLocks noChangeShapeType="1"/>
          </p:cNvSpPr>
          <p:nvPr/>
        </p:nvSpPr>
        <p:spPr bwMode="auto">
          <a:xfrm>
            <a:off x="1816100" y="3346133"/>
            <a:ext cx="1127125" cy="376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9" name="Rectangle 34"/>
          <p:cNvSpPr>
            <a:spLocks noChangeArrowheads="1"/>
          </p:cNvSpPr>
          <p:nvPr/>
        </p:nvSpPr>
        <p:spPr bwMode="auto">
          <a:xfrm>
            <a:off x="301625" y="2846070"/>
            <a:ext cx="11922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TCE-Epoxid</a:t>
            </a:r>
            <a:endParaRPr lang="en-US" sz="1000"/>
          </a:p>
        </p:txBody>
      </p:sp>
      <p:sp>
        <p:nvSpPr>
          <p:cNvPr id="58390" name="Rectangle 35"/>
          <p:cNvSpPr>
            <a:spLocks noChangeArrowheads="1"/>
          </p:cNvSpPr>
          <p:nvPr/>
        </p:nvSpPr>
        <p:spPr bwMode="auto">
          <a:xfrm>
            <a:off x="2332038" y="5489258"/>
            <a:ext cx="11922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Dichloro</a:t>
            </a:r>
            <a:r>
              <a:rPr lang="en-US" sz="1000" smtClean="0"/>
              <a:t> </a:t>
            </a:r>
            <a:r>
              <a:rPr lang="en-US" sz="1000" smtClean="0"/>
              <a:t>acetate</a:t>
            </a:r>
            <a:endParaRPr lang="en-US" sz="1000"/>
          </a:p>
        </p:txBody>
      </p:sp>
      <p:sp>
        <p:nvSpPr>
          <p:cNvPr id="58391" name="Rectangle 36"/>
          <p:cNvSpPr>
            <a:spLocks noChangeArrowheads="1"/>
          </p:cNvSpPr>
          <p:nvPr/>
        </p:nvSpPr>
        <p:spPr bwMode="auto">
          <a:xfrm>
            <a:off x="552450" y="5389245"/>
            <a:ext cx="11922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glyoxylate</a:t>
            </a:r>
            <a:endParaRPr lang="en-US" sz="1000"/>
          </a:p>
        </p:txBody>
      </p:sp>
      <p:sp>
        <p:nvSpPr>
          <p:cNvPr id="58392" name="Rectangle 37"/>
          <p:cNvSpPr>
            <a:spLocks noChangeArrowheads="1"/>
          </p:cNvSpPr>
          <p:nvPr/>
        </p:nvSpPr>
        <p:spPr bwMode="auto">
          <a:xfrm>
            <a:off x="0" y="4073208"/>
            <a:ext cx="15430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Carbon </a:t>
            </a:r>
            <a:r>
              <a:rPr lang="en-US" sz="1000" smtClean="0"/>
              <a:t>monoxide</a:t>
            </a:r>
            <a:endParaRPr lang="en-US" sz="1000"/>
          </a:p>
        </p:txBody>
      </p:sp>
      <p:sp>
        <p:nvSpPr>
          <p:cNvPr id="58393" name="Rectangle 38"/>
          <p:cNvSpPr>
            <a:spLocks noChangeArrowheads="1"/>
          </p:cNvSpPr>
          <p:nvPr/>
        </p:nvSpPr>
        <p:spPr bwMode="auto">
          <a:xfrm>
            <a:off x="3159125" y="4198620"/>
            <a:ext cx="11922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Formate</a:t>
            </a:r>
            <a:endParaRPr lang="en-US" sz="1000"/>
          </a:p>
        </p:txBody>
      </p:sp>
      <p:sp>
        <p:nvSpPr>
          <p:cNvPr id="58394" name="Rectangle 39"/>
          <p:cNvSpPr>
            <a:spLocks noChangeArrowheads="1"/>
          </p:cNvSpPr>
          <p:nvPr/>
        </p:nvSpPr>
        <p:spPr bwMode="auto">
          <a:xfrm>
            <a:off x="5099051" y="669925"/>
            <a:ext cx="29289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smtClean="0">
                <a:solidFill>
                  <a:srgbClr val="006666"/>
                </a:solidFill>
              </a:rPr>
              <a:t>ANAEROBIC </a:t>
            </a:r>
            <a:br>
              <a:rPr lang="en-US" sz="1600" smtClean="0">
                <a:solidFill>
                  <a:srgbClr val="006666"/>
                </a:solidFill>
              </a:rPr>
            </a:br>
            <a:r>
              <a:rPr lang="en-US" sz="1600" smtClean="0">
                <a:solidFill>
                  <a:srgbClr val="006666"/>
                </a:solidFill>
              </a:rPr>
              <a:t>(</a:t>
            </a:r>
            <a:r>
              <a:rPr lang="en-US" sz="1600" smtClean="0">
                <a:solidFill>
                  <a:srgbClr val="006666"/>
                </a:solidFill>
              </a:rPr>
              <a:t>methanogenic </a:t>
            </a:r>
            <a:r>
              <a:rPr lang="en-US" sz="1600" smtClean="0">
                <a:solidFill>
                  <a:srgbClr val="006666"/>
                </a:solidFill>
              </a:rPr>
              <a:t>conditions)</a:t>
            </a:r>
            <a:endParaRPr lang="en-US" sz="1600">
              <a:solidFill>
                <a:srgbClr val="006666"/>
              </a:solidFill>
            </a:endParaRPr>
          </a:p>
        </p:txBody>
      </p:sp>
      <p:sp>
        <p:nvSpPr>
          <p:cNvPr id="58395" name="Line 40"/>
          <p:cNvSpPr>
            <a:spLocks noChangeShapeType="1"/>
          </p:cNvSpPr>
          <p:nvPr/>
        </p:nvSpPr>
        <p:spPr bwMode="auto">
          <a:xfrm>
            <a:off x="5627688" y="1892300"/>
            <a:ext cx="0" cy="512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96" name="Line 41"/>
          <p:cNvSpPr>
            <a:spLocks noChangeShapeType="1"/>
          </p:cNvSpPr>
          <p:nvPr/>
        </p:nvSpPr>
        <p:spPr bwMode="auto">
          <a:xfrm>
            <a:off x="5640388" y="2819400"/>
            <a:ext cx="0" cy="525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97" name="Line 42"/>
          <p:cNvSpPr>
            <a:spLocks noChangeShapeType="1"/>
          </p:cNvSpPr>
          <p:nvPr/>
        </p:nvSpPr>
        <p:spPr bwMode="auto">
          <a:xfrm>
            <a:off x="5665788" y="3695700"/>
            <a:ext cx="0" cy="525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98" name="Line 43"/>
          <p:cNvSpPr>
            <a:spLocks noChangeShapeType="1"/>
          </p:cNvSpPr>
          <p:nvPr/>
        </p:nvSpPr>
        <p:spPr bwMode="auto">
          <a:xfrm>
            <a:off x="5678488" y="4635500"/>
            <a:ext cx="12700" cy="550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99" name="Line 44"/>
          <p:cNvSpPr>
            <a:spLocks noChangeShapeType="1"/>
          </p:cNvSpPr>
          <p:nvPr/>
        </p:nvSpPr>
        <p:spPr bwMode="auto">
          <a:xfrm>
            <a:off x="5727701" y="5437188"/>
            <a:ext cx="0" cy="512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400" name="Rectangle 45"/>
          <p:cNvSpPr>
            <a:spLocks noChangeArrowheads="1"/>
          </p:cNvSpPr>
          <p:nvPr/>
        </p:nvSpPr>
        <p:spPr bwMode="auto">
          <a:xfrm>
            <a:off x="6270626" y="1533525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Tetrachlorethylene</a:t>
            </a:r>
            <a:endParaRPr lang="en-US" sz="1000"/>
          </a:p>
        </p:txBody>
      </p:sp>
      <p:sp>
        <p:nvSpPr>
          <p:cNvPr id="58401" name="Rectangle 46"/>
          <p:cNvSpPr>
            <a:spLocks noChangeArrowheads="1"/>
          </p:cNvSpPr>
          <p:nvPr/>
        </p:nvSpPr>
        <p:spPr bwMode="auto">
          <a:xfrm>
            <a:off x="6297613" y="2525713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Trichloroethylene</a:t>
            </a:r>
            <a:endParaRPr lang="en-US" sz="1000"/>
          </a:p>
        </p:txBody>
      </p:sp>
      <p:sp>
        <p:nvSpPr>
          <p:cNvPr id="58402" name="Rectangle 47"/>
          <p:cNvSpPr>
            <a:spLocks noChangeArrowheads="1"/>
          </p:cNvSpPr>
          <p:nvPr/>
        </p:nvSpPr>
        <p:spPr bwMode="auto">
          <a:xfrm>
            <a:off x="6324601" y="3389313"/>
            <a:ext cx="15684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Dichloroethylene</a:t>
            </a:r>
            <a:endParaRPr lang="en-US" sz="1000"/>
          </a:p>
          <a:p>
            <a:r>
              <a:rPr lang="en-US" sz="1000"/>
              <a:t>(cis-1, 2 -, trans 1,2 - and </a:t>
            </a:r>
            <a:r>
              <a:rPr lang="en-US" sz="1000"/>
              <a:t>1,1-isomers</a:t>
            </a:r>
            <a:r>
              <a:rPr lang="en-US" sz="1000" smtClean="0"/>
              <a:t>)</a:t>
            </a:r>
            <a:endParaRPr lang="en-US" sz="1000"/>
          </a:p>
        </p:txBody>
      </p:sp>
      <p:sp>
        <p:nvSpPr>
          <p:cNvPr id="58403" name="Rectangle 48"/>
          <p:cNvSpPr>
            <a:spLocks noChangeArrowheads="1"/>
          </p:cNvSpPr>
          <p:nvPr/>
        </p:nvSpPr>
        <p:spPr bwMode="auto">
          <a:xfrm>
            <a:off x="6365876" y="4332288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vinyl</a:t>
            </a:r>
            <a:r>
              <a:rPr lang="en-US" sz="1000" smtClean="0"/>
              <a:t> </a:t>
            </a:r>
            <a:r>
              <a:rPr lang="en-US" sz="1000" smtClean="0"/>
              <a:t>chloride</a:t>
            </a:r>
            <a:endParaRPr lang="en-US" sz="1000"/>
          </a:p>
        </p:txBody>
      </p:sp>
      <p:sp>
        <p:nvSpPr>
          <p:cNvPr id="58404" name="Rectangle 49"/>
          <p:cNvSpPr>
            <a:spLocks noChangeArrowheads="1"/>
          </p:cNvSpPr>
          <p:nvPr/>
        </p:nvSpPr>
        <p:spPr bwMode="auto">
          <a:xfrm>
            <a:off x="6389688" y="5208588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Ethylene</a:t>
            </a:r>
            <a:endParaRPr lang="en-US" sz="1000"/>
          </a:p>
        </p:txBody>
      </p:sp>
      <p:sp>
        <p:nvSpPr>
          <p:cNvPr id="58405" name="Rectangle 51"/>
          <p:cNvSpPr>
            <a:spLocks noChangeArrowheads="1"/>
          </p:cNvSpPr>
          <p:nvPr/>
        </p:nvSpPr>
        <p:spPr bwMode="auto">
          <a:xfrm>
            <a:off x="6402388" y="5872163"/>
            <a:ext cx="15684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smtClean="0"/>
              <a:t>Ethan</a:t>
            </a:r>
            <a:endParaRPr lang="en-US" sz="1000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9" name="Footer Placeholder 3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657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/2 (iii) e / Biochemical transformations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381000"/>
            <a:ext cx="40830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4800" dirty="0" smtClean="0"/>
              <a:t>Further reading</a:t>
            </a:r>
            <a:endParaRPr lang="hr-HR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1371600"/>
            <a:ext cx="8458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Frank Woodard. </a:t>
            </a:r>
            <a:r>
              <a:rPr lang="hr-HR" sz="2000" dirty="0" smtClean="0"/>
              <a:t>“</a:t>
            </a:r>
            <a:r>
              <a:rPr lang="en-US" sz="2000" dirty="0" smtClean="0"/>
              <a:t>Industrial </a:t>
            </a:r>
            <a:r>
              <a:rPr lang="en-US" sz="2000" dirty="0" smtClean="0"/>
              <a:t>waste treatment </a:t>
            </a:r>
            <a:r>
              <a:rPr lang="en-US" sz="2000" dirty="0" smtClean="0"/>
              <a:t>handbook</a:t>
            </a:r>
            <a:r>
              <a:rPr lang="hr-HR" sz="2000" dirty="0" smtClean="0"/>
              <a:t>”</a:t>
            </a:r>
            <a:r>
              <a:rPr lang="en-US" sz="2000" dirty="0" smtClean="0"/>
              <a:t>. </a:t>
            </a:r>
            <a:r>
              <a:rPr lang="en-US" sz="2000" dirty="0" smtClean="0"/>
              <a:t>Butterworth–Heinemann, 2000 (ISBN 0-7506-7317-6) </a:t>
            </a:r>
            <a:r>
              <a:rPr lang="en-US" sz="2000" dirty="0" smtClean="0"/>
              <a:t>Chapter</a:t>
            </a:r>
            <a:r>
              <a:rPr lang="hr-HR" sz="2000" dirty="0" smtClean="0"/>
              <a:t> </a:t>
            </a:r>
            <a:r>
              <a:rPr lang="en-US" sz="2000" dirty="0" smtClean="0"/>
              <a:t>8</a:t>
            </a:r>
            <a:r>
              <a:rPr lang="hr-HR" sz="2000" dirty="0" smtClean="0"/>
              <a:t>.</a:t>
            </a:r>
          </a:p>
          <a:p>
            <a:endParaRPr lang="hr-HR" sz="2000" dirty="0" smtClean="0"/>
          </a:p>
          <a:p>
            <a:r>
              <a:rPr lang="en-US" sz="2000" dirty="0" smtClean="0"/>
              <a:t>“Soil Microbiology, Ecology and Biochemistry</a:t>
            </a:r>
            <a:r>
              <a:rPr lang="en-US" sz="2000" dirty="0" smtClean="0"/>
              <a:t>”</a:t>
            </a:r>
            <a:r>
              <a:rPr lang="hr-HR" sz="2000" dirty="0" smtClean="0"/>
              <a:t>. </a:t>
            </a:r>
            <a:r>
              <a:rPr lang="en-US" sz="2000" dirty="0" smtClean="0"/>
              <a:t>Edited </a:t>
            </a:r>
            <a:r>
              <a:rPr lang="en-US" sz="2000" dirty="0" smtClean="0"/>
              <a:t>by </a:t>
            </a:r>
            <a:r>
              <a:rPr lang="en-US" sz="2000" dirty="0" err="1" smtClean="0"/>
              <a:t>Eldor</a:t>
            </a:r>
            <a:r>
              <a:rPr lang="en-US" sz="2000" dirty="0" smtClean="0"/>
              <a:t> A. Paul, Colorado State University, Ft. Collins, U.S.A</a:t>
            </a:r>
            <a:r>
              <a:rPr lang="en-US" sz="2000" dirty="0" smtClean="0"/>
              <a:t>.</a:t>
            </a:r>
            <a:r>
              <a:rPr lang="hr-HR" sz="2000" dirty="0" smtClean="0"/>
              <a:t>, </a:t>
            </a:r>
            <a:r>
              <a:rPr lang="en-US" sz="2000" dirty="0" smtClean="0"/>
              <a:t>552 </a:t>
            </a:r>
            <a:r>
              <a:rPr lang="en-US" sz="2000" dirty="0" smtClean="0"/>
              <a:t>pages (3rd Edition 2007</a:t>
            </a:r>
            <a:r>
              <a:rPr lang="en-US" sz="2000" dirty="0" smtClean="0"/>
              <a:t>)</a:t>
            </a:r>
            <a:r>
              <a:rPr lang="hr-HR" sz="2000" dirty="0" smtClean="0"/>
              <a:t>, </a:t>
            </a:r>
            <a:r>
              <a:rPr lang="en-US" sz="2000" dirty="0" smtClean="0"/>
              <a:t>ISBN</a:t>
            </a:r>
            <a:r>
              <a:rPr lang="en-US" sz="2000" dirty="0" smtClean="0"/>
              <a:t>: </a:t>
            </a:r>
            <a:r>
              <a:rPr lang="en-US" sz="2000" dirty="0" smtClean="0"/>
              <a:t>978-0-12-546807-7</a:t>
            </a:r>
            <a:endParaRPr lang="hr-HR" sz="2000" smtClean="0"/>
          </a:p>
          <a:p>
            <a:endParaRPr lang="hr-HR" sz="2000" dirty="0" smtClean="0"/>
          </a:p>
          <a:p>
            <a:r>
              <a:rPr lang="en-US" sz="2000" dirty="0" smtClean="0"/>
              <a:t>“</a:t>
            </a:r>
            <a:r>
              <a:rPr lang="en-US" sz="2000" dirty="0" err="1" smtClean="0"/>
              <a:t>Umweltmikrobiologie</a:t>
            </a:r>
            <a:r>
              <a:rPr lang="en-US" sz="2000" dirty="0" smtClean="0"/>
              <a:t> </a:t>
            </a:r>
            <a:r>
              <a:rPr lang="en-US" sz="2000" dirty="0" smtClean="0"/>
              <a:t>”</a:t>
            </a:r>
            <a:r>
              <a:rPr lang="hr-HR" sz="2000" dirty="0" smtClean="0"/>
              <a:t>. </a:t>
            </a:r>
            <a:r>
              <a:rPr lang="de-DE" sz="2000" dirty="0" smtClean="0"/>
              <a:t>W</a:t>
            </a:r>
            <a:r>
              <a:rPr lang="de-DE" sz="2000" dirty="0" smtClean="0"/>
              <a:t>. Reineke, M. Schlömann </a:t>
            </a:r>
            <a:r>
              <a:rPr lang="hr-HR" sz="2000" dirty="0" smtClean="0"/>
              <a:t>, </a:t>
            </a:r>
            <a:r>
              <a:rPr lang="de-DE" sz="2000" dirty="0" smtClean="0"/>
              <a:t>(</a:t>
            </a:r>
            <a:r>
              <a:rPr lang="de-DE" sz="2000" dirty="0" smtClean="0"/>
              <a:t>1</a:t>
            </a:r>
            <a:r>
              <a:rPr lang="de-DE" sz="2000" baseline="30000" dirty="0" smtClean="0"/>
              <a:t>st</a:t>
            </a:r>
            <a:r>
              <a:rPr lang="de-DE" sz="2000" dirty="0" smtClean="0"/>
              <a:t> Edition 2007</a:t>
            </a:r>
            <a:r>
              <a:rPr lang="de-DE" sz="2000" dirty="0" smtClean="0"/>
              <a:t>)</a:t>
            </a:r>
            <a:r>
              <a:rPr lang="hr-HR" sz="2000" dirty="0" smtClean="0"/>
              <a:t>, </a:t>
            </a:r>
            <a:r>
              <a:rPr lang="en-US" sz="2000" dirty="0" smtClean="0"/>
              <a:t>ISBN</a:t>
            </a:r>
            <a:r>
              <a:rPr lang="en-US" sz="2000" dirty="0" smtClean="0"/>
              <a:t>: </a:t>
            </a:r>
            <a:r>
              <a:rPr lang="en-US" sz="2000" dirty="0" smtClean="0"/>
              <a:t>978-3-8274-1346-8</a:t>
            </a:r>
            <a:endParaRPr lang="hr-HR" sz="2000" dirty="0" smtClean="0"/>
          </a:p>
          <a:p>
            <a:endParaRPr lang="hr-HR" sz="2000" dirty="0" smtClean="0"/>
          </a:p>
          <a:p>
            <a:r>
              <a:rPr lang="nb-NO" sz="2000" dirty="0" smtClean="0"/>
              <a:t>G</a:t>
            </a:r>
            <a:r>
              <a:rPr lang="nb-NO" sz="2000" dirty="0" smtClean="0"/>
              <a:t>. Pietramellara </a:t>
            </a:r>
            <a:r>
              <a:rPr lang="nb-NO" sz="2000" i="1" dirty="0" smtClean="0"/>
              <a:t>et al.</a:t>
            </a:r>
            <a:r>
              <a:rPr lang="nb-NO" sz="2000" dirty="0" smtClean="0"/>
              <a:t> (2009</a:t>
            </a:r>
            <a:r>
              <a:rPr lang="nb-NO" sz="2000" dirty="0" smtClean="0"/>
              <a:t>)</a:t>
            </a:r>
            <a:r>
              <a:rPr lang="hr-HR" sz="2000" dirty="0" smtClean="0"/>
              <a:t>. </a:t>
            </a:r>
            <a:r>
              <a:rPr lang="en-US" sz="2000" dirty="0" smtClean="0"/>
              <a:t>“Extracellular DNA in soil and sediment : fate and ecological relevance” </a:t>
            </a:r>
            <a:r>
              <a:rPr lang="hr-HR" sz="2000" dirty="0" smtClean="0"/>
              <a:t>. </a:t>
            </a:r>
            <a:r>
              <a:rPr lang="nb-NO" sz="2000" dirty="0" smtClean="0"/>
              <a:t> </a:t>
            </a:r>
            <a:r>
              <a:rPr lang="nb-NO" sz="2000" i="1" dirty="0" smtClean="0"/>
              <a:t>Biol Fertil Soils </a:t>
            </a:r>
            <a:r>
              <a:rPr lang="nb-NO" sz="2000" dirty="0" smtClean="0"/>
              <a:t> 45, </a:t>
            </a:r>
            <a:r>
              <a:rPr lang="nb-NO" sz="2000" dirty="0" smtClean="0"/>
              <a:t>p219-235</a:t>
            </a:r>
            <a:r>
              <a:rPr lang="hr-HR" sz="2000" dirty="0" smtClean="0"/>
              <a:t>, </a:t>
            </a:r>
            <a:r>
              <a:rPr lang="en-US" sz="2000" dirty="0" smtClean="0"/>
              <a:t>DOI</a:t>
            </a:r>
            <a:r>
              <a:rPr lang="en-US" sz="2000" dirty="0" smtClean="0"/>
              <a:t>: </a:t>
            </a:r>
            <a:r>
              <a:rPr lang="en-US" sz="2000" dirty="0" smtClean="0"/>
              <a:t>10.1007/s00374-008-0345-8</a:t>
            </a:r>
            <a:endParaRPr lang="hr-HR" sz="2000" dirty="0" smtClean="0"/>
          </a:p>
          <a:p>
            <a:endParaRPr lang="hr-HR" sz="2000" dirty="0" smtClean="0"/>
          </a:p>
          <a:p>
            <a:r>
              <a:rPr lang="de-DE" sz="2000" dirty="0" smtClean="0"/>
              <a:t>Meckenstock </a:t>
            </a:r>
            <a:r>
              <a:rPr lang="de-DE" sz="2000" dirty="0" smtClean="0"/>
              <a:t>et al. </a:t>
            </a:r>
            <a:r>
              <a:rPr lang="en-US" sz="2000" dirty="0" smtClean="0"/>
              <a:t>(1999</a:t>
            </a:r>
            <a:r>
              <a:rPr lang="en-US" sz="2000" dirty="0" smtClean="0"/>
              <a:t>)</a:t>
            </a:r>
            <a:r>
              <a:rPr lang="hr-HR" sz="2000" dirty="0" smtClean="0"/>
              <a:t>. </a:t>
            </a:r>
            <a:r>
              <a:rPr lang="en-US" sz="2000" dirty="0" smtClean="0"/>
              <a:t>“</a:t>
            </a:r>
            <a:r>
              <a:rPr lang="en-US" sz="2000" baseline="30000" dirty="0" smtClean="0"/>
              <a:t>13</a:t>
            </a:r>
            <a:r>
              <a:rPr lang="en-US" sz="2000" dirty="0" smtClean="0"/>
              <a:t>C/</a:t>
            </a:r>
            <a:r>
              <a:rPr lang="en-US" sz="2000" baseline="30000" dirty="0" smtClean="0"/>
              <a:t>12</a:t>
            </a:r>
            <a:r>
              <a:rPr lang="en-US" sz="2000" dirty="0" smtClean="0"/>
              <a:t>C isotope fractionation of aromatic hydrocarbons during microbial degradation</a:t>
            </a:r>
            <a:r>
              <a:rPr lang="en-US" sz="2000" dirty="0" smtClean="0"/>
              <a:t>”</a:t>
            </a:r>
            <a:r>
              <a:rPr lang="hr-HR" sz="2000" dirty="0" smtClean="0"/>
              <a:t>.</a:t>
            </a:r>
            <a:r>
              <a:rPr lang="en-US" sz="2000" dirty="0" smtClean="0"/>
              <a:t> </a:t>
            </a:r>
            <a:r>
              <a:rPr lang="en-US" sz="2000" i="1" dirty="0" err="1" smtClean="0"/>
              <a:t>Env</a:t>
            </a:r>
            <a:r>
              <a:rPr lang="en-US" sz="2000" i="1" dirty="0" smtClean="0"/>
              <a:t>. Microbiology </a:t>
            </a:r>
            <a:r>
              <a:rPr lang="en-US" sz="2000" dirty="0" smtClean="0"/>
              <a:t> 1(5), 409-414</a:t>
            </a:r>
            <a:endParaRPr lang="hr-HR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1205</Words>
  <Application>Microsoft Office PowerPoint</Application>
  <PresentationFormat>On-screen Show (4:3)</PresentationFormat>
  <Paragraphs>402</Paragraphs>
  <Slides>19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CorelDRAW</vt:lpstr>
      <vt:lpstr>ISIS/Draw Sketch</vt:lpstr>
      <vt:lpstr>Environmental Processes Part 2: Fundamental processes in soil, atmospheric and aquatic systems </vt:lpstr>
      <vt:lpstr>Aims and outcomes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Departma za hemiju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hemija</dc:creator>
  <cp:lastModifiedBy>Waterloo Nexus</cp:lastModifiedBy>
  <cp:revision>44</cp:revision>
  <dcterms:created xsi:type="dcterms:W3CDTF">2012-10-09T06:41:53Z</dcterms:created>
  <dcterms:modified xsi:type="dcterms:W3CDTF">2013-02-09T09:36:17Z</dcterms:modified>
</cp:coreProperties>
</file>