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68" r:id="rId2"/>
    <p:sldId id="269" r:id="rId3"/>
    <p:sldId id="267" r:id="rId4"/>
    <p:sldId id="277" r:id="rId5"/>
    <p:sldId id="276" r:id="rId6"/>
    <p:sldId id="265" r:id="rId7"/>
    <p:sldId id="264" r:id="rId8"/>
    <p:sldId id="275" r:id="rId9"/>
    <p:sldId id="258" r:id="rId10"/>
    <p:sldId id="274" r:id="rId11"/>
    <p:sldId id="278" r:id="rId12"/>
    <p:sldId id="260" r:id="rId13"/>
    <p:sldId id="261" r:id="rId14"/>
    <p:sldId id="262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C4D2-D119-4843-8B50-C5CAB13A2C14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BCF22-6D72-4245-9E74-D10A3C8286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6632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114DC46-AE6A-4118-80A9-A5EEA66F54FD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A4F5-1254-4177-B56B-CD98C83E2F76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MCHEM Logo FINAL 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1101" y="230589"/>
            <a:ext cx="1984299" cy="121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u_flag_tempu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311296"/>
            <a:ext cx="2711576" cy="1053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4770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DACB-89E9-4A31-9903-9C703906CA22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B0B53-8639-47DD-8566-22344713ACF1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40E3-C133-4535-B0A0-4D227A436FDC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FC2A-0107-426E-A42B-6CA28713FF8A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BEFE5-27E5-47D1-A4B7-665E28B3C875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67AF-66A4-410C-BE17-6E74C9B0E225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B7F6-BB2F-4F76-80FA-88AD8100AAC7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C226-82FF-44C9-B4AA-D0253FBB4D09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D969-B126-4BB1-89F0-EE990B447453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1BF91-14A5-4176-AD4E-3180CCDD442A}" type="datetime1">
              <a:rPr lang="en-US" smtClean="0"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Environmental processing / Partitioning of pollutants / Sorption involving organic matter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MCHEM Logo FINAL small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15199" y="232577"/>
            <a:ext cx="1600201" cy="97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Environmental </a:t>
            </a:r>
            <a:r>
              <a:rPr lang="sr-Latn-RS" sz="3200" b="1" dirty="0" smtClean="0">
                <a:solidFill>
                  <a:schemeClr val="bg1">
                    <a:lumMod val="65000"/>
                  </a:schemeClr>
                </a:solidFill>
              </a:rPr>
              <a:t>Processes</a:t>
            </a: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GB" sz="2000" b="1" dirty="0">
                <a:solidFill>
                  <a:schemeClr val="bg1">
                    <a:lumMod val="65000"/>
                  </a:schemeClr>
                </a:solidFill>
              </a:rPr>
              <a:t>Partitioning of </a:t>
            </a:r>
            <a:r>
              <a:rPr lang="en-GB" sz="2000" b="1" dirty="0" smtClean="0">
                <a:solidFill>
                  <a:schemeClr val="bg1">
                    <a:lumMod val="65000"/>
                  </a:schemeClr>
                </a:solidFill>
              </a:rPr>
              <a:t>pollutants</a:t>
            </a:r>
            <a:r>
              <a:rPr lang="hr-HR" sz="2000" b="1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r-HR" sz="2000" b="1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r-HR" sz="2000" b="1" dirty="0" smtClean="0">
                <a:solidFill>
                  <a:srgbClr val="FF0000"/>
                </a:solidFill>
              </a:rPr>
              <a:t>3.i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3861048"/>
            <a:ext cx="7848872" cy="1752600"/>
          </a:xfrm>
        </p:spPr>
        <p:txBody>
          <a:bodyPr>
            <a:normAutofit/>
          </a:bodyPr>
          <a:lstStyle/>
          <a:p>
            <a:r>
              <a:rPr lang="sr-Latn-CS" sz="3600" b="1">
                <a:solidFill>
                  <a:schemeClr val="bg1">
                    <a:lumMod val="65000"/>
                  </a:schemeClr>
                </a:solidFill>
              </a:rPr>
              <a:t>Sorption involving organic matter </a:t>
            </a:r>
            <a:br>
              <a:rPr lang="sr-Latn-CS" sz="3600" b="1">
                <a:solidFill>
                  <a:schemeClr val="bg1">
                    <a:lumMod val="65000"/>
                  </a:schemeClr>
                </a:solidFill>
              </a:rPr>
            </a:br>
            <a:r>
              <a:rPr lang="sr-Latn-CS" sz="3600" b="1">
                <a:solidFill>
                  <a:schemeClr val="bg1">
                    <a:lumMod val="65000"/>
                  </a:schemeClr>
                </a:solidFill>
              </a:rPr>
              <a:t>(between air/soil and water/soil)</a:t>
            </a:r>
            <a:endParaRPr lang="en-US" sz="3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59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305800" cy="4896544"/>
          </a:xfrm>
        </p:spPr>
        <p:txBody>
          <a:bodyPr>
            <a:noAutofit/>
          </a:bodyPr>
          <a:lstStyle/>
          <a:p>
            <a:r>
              <a:rPr lang="sr-Latn-RS" b="1" dirty="0" smtClean="0"/>
              <a:t>Aims: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provide overview of molecular interactions that govern phase transfer processes in the environment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discuss partitioning behavior of a compound in </a:t>
            </a:r>
            <a:r>
              <a:rPr lang="en-US" dirty="0" smtClean="0"/>
              <a:t>the</a:t>
            </a:r>
            <a:r>
              <a:rPr lang="sr-Latn-RS" dirty="0" smtClean="0"/>
              <a:t> </a:t>
            </a:r>
            <a:r>
              <a:rPr lang="en-US" dirty="0" smtClean="0"/>
              <a:t>environment</a:t>
            </a:r>
            <a:endParaRPr lang="en-US" dirty="0"/>
          </a:p>
          <a:p>
            <a:endParaRPr lang="sr-Latn-RS" dirty="0"/>
          </a:p>
          <a:p>
            <a:r>
              <a:rPr lang="sr-Latn-RS" b="1" dirty="0" smtClean="0"/>
              <a:t>Outcomes: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will be able to evaluate compound partitioning between water, dissolved organic matter, and sediment organic matter based on </a:t>
            </a:r>
            <a:r>
              <a:rPr lang="en-US" dirty="0" err="1"/>
              <a:t>physico</a:t>
            </a:r>
            <a:r>
              <a:rPr lang="en-US" dirty="0"/>
              <a:t>-chemical properties of compounds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will be able to estimate partition constants on the basis of compound's chemical structure and </a:t>
            </a:r>
            <a:r>
              <a:rPr lang="en-US" dirty="0" err="1"/>
              <a:t>physico</a:t>
            </a:r>
            <a:r>
              <a:rPr lang="en-US" dirty="0"/>
              <a:t>-chemical 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609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13247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r-Latn-CS" b="1"/>
              <a:t>Adsorption vs. </a:t>
            </a:r>
            <a:r>
              <a:rPr lang="sr-Latn-CS" b="1" smtClean="0"/>
              <a:t>Absorption: </a:t>
            </a:r>
            <a:r>
              <a:rPr lang="sr-Latn-CS" smtClean="0"/>
              <a:t>T</a:t>
            </a:r>
            <a:r>
              <a:rPr lang="en-US" dirty="0" smtClean="0"/>
              <a:t>he difference between adsorption and absorption is that adsorption is the attraction between the outer surface of a solid particle and a contaminant, whereas absorption is the uptake of the contaminant into the physical structure of </a:t>
            </a:r>
            <a:r>
              <a:rPr lang="en-US" smtClean="0"/>
              <a:t>the solid</a:t>
            </a:r>
            <a:r>
              <a:rPr lang="sr-Latn-RS" smtClean="0"/>
              <a:t>.</a:t>
            </a:r>
            <a:endParaRPr lang="sr-Latn-CS" dirty="0" smtClean="0"/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09600" y="3573016"/>
            <a:ext cx="7772400" cy="2751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r-Latn-RS" sz="2400" smtClean="0"/>
              <a:t>I</a:t>
            </a:r>
            <a:r>
              <a:rPr lang="en-US" sz="2400" smtClean="0"/>
              <a:t>dentical molecules behave very differently, depending on whether they are:</a:t>
            </a:r>
            <a:endParaRPr lang="sr-Latn-RS" smtClean="0"/>
          </a:p>
          <a:p>
            <a:r>
              <a:rPr lang="en-US" smtClean="0"/>
              <a:t>in the gas phase (gas)</a:t>
            </a:r>
            <a:r>
              <a:rPr lang="sr-Latn-RS" smtClean="0"/>
              <a:t>,</a:t>
            </a:r>
            <a:endParaRPr lang="en-US" smtClean="0"/>
          </a:p>
          <a:p>
            <a:r>
              <a:rPr lang="en-US" smtClean="0"/>
              <a:t>surrounded by water molecules (dissolved)</a:t>
            </a:r>
            <a:r>
              <a:rPr lang="sr-Latn-RS" smtClean="0"/>
              <a:t>,</a:t>
            </a:r>
            <a:endParaRPr lang="en-US" smtClean="0"/>
          </a:p>
          <a:p>
            <a:r>
              <a:rPr lang="en-US" smtClean="0"/>
              <a:t>clinging onto the exterior of solids (adsorbed)</a:t>
            </a:r>
            <a:r>
              <a:rPr lang="sr-Latn-RS" smtClean="0"/>
              <a:t>,</a:t>
            </a:r>
            <a:endParaRPr lang="en-US" smtClean="0"/>
          </a:p>
          <a:p>
            <a:r>
              <a:rPr lang="en-US" smtClean="0"/>
              <a:t>buried within a solid matrix (absorbed)</a:t>
            </a:r>
            <a:r>
              <a:rPr lang="sr-Latn-RS" smtClean="0"/>
              <a:t>.</a:t>
            </a:r>
            <a:endParaRPr 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980728"/>
            <a:ext cx="77724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400" smtClean="0"/>
              <a:t>sorption affects transport: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916832"/>
            <a:ext cx="7772400" cy="452663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generally, molecules which are </a:t>
            </a:r>
            <a:r>
              <a:rPr lang="en-US" sz="2400" dirty="0" err="1" smtClean="0"/>
              <a:t>sorbed</a:t>
            </a:r>
            <a:r>
              <a:rPr lang="en-US" sz="2400" dirty="0" smtClean="0"/>
              <a:t> are less mobile in the environment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sorbed</a:t>
            </a:r>
            <a:r>
              <a:rPr lang="en-US" sz="2400" dirty="0" smtClean="0"/>
              <a:t> molecules are not available for phase transfer processes (air-water exchange, etc)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and degradation: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sorbed</a:t>
            </a:r>
            <a:r>
              <a:rPr lang="en-US" sz="2400" dirty="0" smtClean="0"/>
              <a:t> molecules are not </a:t>
            </a:r>
            <a:r>
              <a:rPr lang="en-US" sz="2400" dirty="0" err="1" smtClean="0"/>
              <a:t>bioavailable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sorbed</a:t>
            </a:r>
            <a:r>
              <a:rPr lang="en-US" sz="2400" dirty="0" smtClean="0"/>
              <a:t> molecules usually shielded from UV light (less direct photolysis)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sorbed</a:t>
            </a:r>
            <a:r>
              <a:rPr lang="en-US" sz="2400" dirty="0" smtClean="0"/>
              <a:t> molecules cannot come into contact with indirect </a:t>
            </a:r>
            <a:r>
              <a:rPr lang="en-US" sz="2400" dirty="0" err="1" smtClean="0"/>
              <a:t>photoxidants</a:t>
            </a:r>
            <a:r>
              <a:rPr lang="en-US" sz="2400" dirty="0" smtClean="0"/>
              <a:t> such as OH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rates of other transformation reactions may be very different for </a:t>
            </a:r>
            <a:r>
              <a:rPr lang="en-US" sz="2400" dirty="0" err="1" smtClean="0"/>
              <a:t>sorbed</a:t>
            </a:r>
            <a:r>
              <a:rPr lang="en-US" sz="2400" dirty="0" smtClean="0"/>
              <a:t> molecules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401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2"/>
          <p:cNvSpPr>
            <a:spLocks noChangeArrowheads="1"/>
          </p:cNvSpPr>
          <p:nvPr/>
        </p:nvSpPr>
        <p:spPr bwMode="auto">
          <a:xfrm>
            <a:off x="3203848" y="548680"/>
            <a:ext cx="2667000" cy="167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270648" y="62488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800080"/>
                </a:solidFill>
              </a:rPr>
              <a:t>Air</a:t>
            </a: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5261248" y="2682280"/>
            <a:ext cx="3124200" cy="2209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613048" y="3063280"/>
            <a:ext cx="3352800" cy="213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222648" y="3291880"/>
            <a:ext cx="927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Water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251848" y="2834680"/>
            <a:ext cx="1147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Octanol</a:t>
            </a:r>
            <a:endParaRPr lang="en-US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747580" y="1005880"/>
            <a:ext cx="15795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>
                <a:solidFill>
                  <a:srgbClr val="800080"/>
                </a:solidFill>
              </a:rPr>
              <a:t>A gas is a </a:t>
            </a:r>
            <a:r>
              <a:rPr lang="en-US" sz="2000" smtClean="0">
                <a:solidFill>
                  <a:srgbClr val="800080"/>
                </a:solidFill>
              </a:rPr>
              <a:t>gas</a:t>
            </a:r>
            <a:endParaRPr lang="en-US" sz="2000">
              <a:solidFill>
                <a:srgbClr val="800080"/>
              </a:solidFill>
            </a:endParaRPr>
          </a:p>
          <a:p>
            <a:pPr algn="ctr"/>
            <a:r>
              <a:rPr lang="en-US" sz="2000">
                <a:solidFill>
                  <a:srgbClr val="800080"/>
                </a:solidFill>
              </a:rPr>
              <a:t>T, P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841648" y="3901480"/>
            <a:ext cx="26495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>
                <a:solidFill>
                  <a:schemeClr val="accent2"/>
                </a:solidFill>
              </a:rPr>
              <a:t>Fresh, salt, ground, pore</a:t>
            </a:r>
          </a:p>
          <a:p>
            <a:pPr algn="ctr"/>
            <a:r>
              <a:rPr lang="en-US" sz="2000">
                <a:solidFill>
                  <a:schemeClr val="accent2"/>
                </a:solidFill>
              </a:rPr>
              <a:t>T, salinity, cosolvents</a:t>
            </a:r>
            <a:endParaRPr lang="en-US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566048" y="3368080"/>
            <a:ext cx="2895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>
                <a:solidFill>
                  <a:srgbClr val="FF0000"/>
                </a:solidFill>
              </a:rPr>
              <a:t>NOM, biological lipids, other solvents</a:t>
            </a:r>
            <a:r>
              <a:rPr lang="en-US" sz="2000"/>
              <a:t> </a:t>
            </a:r>
          </a:p>
          <a:p>
            <a:pPr algn="ctr"/>
            <a:r>
              <a:rPr lang="en-US" sz="2000">
                <a:solidFill>
                  <a:srgbClr val="FF3300"/>
                </a:solidFill>
              </a:rPr>
              <a:t>T, chemical composition</a:t>
            </a:r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3432448" y="4892080"/>
            <a:ext cx="2362200" cy="1371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889648" y="5017493"/>
            <a:ext cx="13049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Pure Phase</a:t>
            </a:r>
            <a:endParaRPr lang="en-US"/>
          </a:p>
          <a:p>
            <a:r>
              <a:rPr lang="en-US" sz="2000"/>
              <a:t>(l) or (s)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813448" y="5654080"/>
            <a:ext cx="149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dirty="0"/>
              <a:t>Ideal behavior</a:t>
            </a:r>
            <a:endParaRPr lang="en-US" sz="2000" dirty="0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4537347" y="222508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4032522" y="2712442"/>
            <a:ext cx="509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P</a:t>
            </a:r>
            <a:r>
              <a:rPr lang="en-US" sz="2000" baseline="30000"/>
              <a:t>o</a:t>
            </a:r>
            <a:r>
              <a:rPr lang="en-US" sz="2000" baseline="-25000"/>
              <a:t>L</a:t>
            </a:r>
            <a:endParaRPr 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 flipH="1" flipV="1">
            <a:off x="3051448" y="504448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2670448" y="5273080"/>
            <a:ext cx="6556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C</a:t>
            </a:r>
            <a:r>
              <a:rPr lang="en-US" sz="2000" baseline="30000"/>
              <a:t>sat</a:t>
            </a:r>
            <a:r>
              <a:rPr lang="en-US" sz="2000" baseline="-25000"/>
              <a:t>w</a:t>
            </a:r>
            <a:endParaRPr lang="en-US"/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5947048" y="5120680"/>
            <a:ext cx="619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C</a:t>
            </a:r>
            <a:r>
              <a:rPr lang="en-US" sz="2000" baseline="30000"/>
              <a:t>sat</a:t>
            </a:r>
            <a:r>
              <a:rPr lang="en-US" sz="2000" baseline="-25000"/>
              <a:t>o</a:t>
            </a:r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V="1">
            <a:off x="5642248" y="473968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V="1">
            <a:off x="2518048" y="1996480"/>
            <a:ext cx="990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685800" y="381000"/>
            <a:ext cx="162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K</a:t>
            </a:r>
            <a:r>
              <a:rPr lang="en-US" sz="2000" baseline="-25000"/>
              <a:t>H</a:t>
            </a:r>
            <a:r>
              <a:rPr lang="en-US" sz="2000"/>
              <a:t> = P</a:t>
            </a:r>
            <a:r>
              <a:rPr lang="en-US" sz="2000" baseline="30000"/>
              <a:t>o</a:t>
            </a:r>
            <a:r>
              <a:rPr lang="en-US" sz="2000" baseline="-25000"/>
              <a:t>L</a:t>
            </a:r>
            <a:r>
              <a:rPr lang="en-US" sz="2000"/>
              <a:t>/C</a:t>
            </a:r>
            <a:r>
              <a:rPr lang="en-US" sz="2000" baseline="30000"/>
              <a:t>sat</a:t>
            </a:r>
            <a:r>
              <a:rPr lang="en-US" sz="2000" baseline="-25000"/>
              <a:t>w</a:t>
            </a:r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rot="5400000" flipV="1">
            <a:off x="5566048" y="192028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5884248" y="1996480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K</a:t>
            </a:r>
            <a:r>
              <a:rPr lang="en-US" sz="2000" baseline="-25000"/>
              <a:t>oa</a:t>
            </a:r>
            <a:endParaRPr lang="en-US"/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2441848" y="2148880"/>
            <a:ext cx="487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K</a:t>
            </a:r>
            <a:r>
              <a:rPr lang="en-US" sz="2000" baseline="-25000"/>
              <a:t>H</a:t>
            </a:r>
            <a:endParaRPr lang="en-US"/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685800" y="762000"/>
            <a:ext cx="1816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K</a:t>
            </a:r>
            <a:r>
              <a:rPr lang="en-US" sz="2000" baseline="-25000"/>
              <a:t>ow</a:t>
            </a:r>
            <a:r>
              <a:rPr lang="en-US" sz="2000"/>
              <a:t> = C</a:t>
            </a:r>
            <a:r>
              <a:rPr lang="en-US" sz="2000" baseline="30000"/>
              <a:t>sat</a:t>
            </a:r>
            <a:r>
              <a:rPr lang="en-US" sz="2000" baseline="-25000"/>
              <a:t>o</a:t>
            </a:r>
            <a:r>
              <a:rPr lang="en-US" sz="2000"/>
              <a:t>/C</a:t>
            </a:r>
            <a:r>
              <a:rPr lang="en-US" sz="2000" baseline="30000"/>
              <a:t>sat</a:t>
            </a:r>
            <a:r>
              <a:rPr lang="en-US" sz="2000" baseline="-25000"/>
              <a:t>w</a:t>
            </a:r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 rot="5400000" flipV="1">
            <a:off x="4613548" y="340618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4523275" y="3550642"/>
            <a:ext cx="569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K</a:t>
            </a:r>
            <a:r>
              <a:rPr lang="en-US" sz="2000" baseline="-25000"/>
              <a:t>ow</a:t>
            </a:r>
            <a:endParaRPr lang="en-US"/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685800" y="1143000"/>
            <a:ext cx="162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K</a:t>
            </a:r>
            <a:r>
              <a:rPr lang="en-US" sz="2000" baseline="-25000"/>
              <a:t>oa</a:t>
            </a:r>
            <a:r>
              <a:rPr lang="en-US" sz="2000"/>
              <a:t> = C</a:t>
            </a:r>
            <a:r>
              <a:rPr lang="en-US" sz="2000" baseline="30000"/>
              <a:t>sat</a:t>
            </a:r>
            <a:r>
              <a:rPr lang="en-US" sz="2000" baseline="-25000"/>
              <a:t>o</a:t>
            </a:r>
            <a:r>
              <a:rPr lang="en-US" sz="2000"/>
              <a:t>/P</a:t>
            </a:r>
            <a:r>
              <a:rPr lang="en-US" sz="2000" baseline="30000"/>
              <a:t>o</a:t>
            </a:r>
            <a:r>
              <a:rPr lang="en-US" sz="2000" baseline="-25000"/>
              <a:t>L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7022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Content Placeholder 6" descr="SOM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2000"/>
          </a:blip>
          <a:stretch>
            <a:fillRect/>
          </a:stretch>
        </p:blipFill>
        <p:spPr>
          <a:xfrm>
            <a:off x="0" y="0"/>
            <a:ext cx="7239755" cy="6503529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5768280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Content Placeholder 6" descr="SOM 0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36000"/>
          </a:blip>
          <a:stretch>
            <a:fillRect/>
          </a:stretch>
        </p:blipFill>
        <p:spPr>
          <a:xfrm>
            <a:off x="395536" y="188640"/>
            <a:ext cx="6655261" cy="644400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"/>
            <a:ext cx="6696744" cy="649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58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b="1" dirty="0" smtClean="0"/>
              <a:t>K</a:t>
            </a:r>
            <a:r>
              <a:rPr lang="sr-Latn-CS" b="1" baseline="-25000" dirty="0" smtClean="0"/>
              <a:t>ow</a:t>
            </a:r>
            <a:r>
              <a:rPr lang="sr-Latn-CS" b="1" dirty="0" smtClean="0"/>
              <a:t/>
            </a:r>
            <a:br>
              <a:rPr lang="sr-Latn-CS" b="1" dirty="0" smtClean="0"/>
            </a:br>
            <a:r>
              <a:rPr lang="sr-Latn-CS" b="1" dirty="0" smtClean="0"/>
              <a:t>octanol-water partition coefficient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1638"/>
            <a:ext cx="8305800" cy="30432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CS" sz="2400" dirty="0" smtClean="0"/>
              <a:t>K</a:t>
            </a:r>
            <a:r>
              <a:rPr lang="sr-Latn-CS" sz="2400" baseline="-25000" dirty="0" smtClean="0"/>
              <a:t>ow</a:t>
            </a:r>
            <a:r>
              <a:rPr lang="sr-Latn-CS" sz="2400" dirty="0" smtClean="0"/>
              <a:t> coefficient provides a relatively convenient means of predicting the partitioning behaviour of a hydrophobic organic substance between being dissolved in water and being sorbed by solid organic matter associated with water</a:t>
            </a:r>
          </a:p>
          <a:p>
            <a:pPr marL="0" indent="0">
              <a:buNone/>
            </a:pPr>
            <a:r>
              <a:rPr lang="sr-Latn-CS" sz="2400" dirty="0" smtClean="0"/>
              <a:t>			K</a:t>
            </a:r>
            <a:r>
              <a:rPr lang="sr-Latn-CS" sz="2400" baseline="-25000" dirty="0" smtClean="0"/>
              <a:t>ow</a:t>
            </a:r>
            <a:r>
              <a:rPr lang="sr-Latn-CS" sz="2400" dirty="0" smtClean="0"/>
              <a:t> = C</a:t>
            </a:r>
            <a:r>
              <a:rPr lang="sr-Latn-CS" sz="2400" baseline="-25000" dirty="0" smtClean="0"/>
              <a:t>o</a:t>
            </a:r>
            <a:r>
              <a:rPr lang="sr-Latn-CS" sz="2400" dirty="0" smtClean="0"/>
              <a:t>/C</a:t>
            </a:r>
            <a:r>
              <a:rPr lang="sr-Latn-CS" sz="2400" baseline="-25000" dirty="0" smtClean="0"/>
              <a:t>aq</a:t>
            </a:r>
          </a:p>
          <a:p>
            <a:pPr marL="0" indent="0">
              <a:buNone/>
            </a:pPr>
            <a:r>
              <a:rPr lang="sr-Latn-CS" sz="2400" dirty="0" smtClean="0"/>
              <a:t>C</a:t>
            </a:r>
            <a:r>
              <a:rPr lang="sr-Latn-CS" sz="2400" baseline="-25000" dirty="0" smtClean="0"/>
              <a:t>o</a:t>
            </a:r>
            <a:r>
              <a:rPr lang="sr-Latn-CS" sz="2400" dirty="0" smtClean="0"/>
              <a:t> – equilibrium molar solubility of the solute in octanol</a:t>
            </a:r>
          </a:p>
          <a:p>
            <a:pPr marL="0" indent="0">
              <a:buNone/>
            </a:pPr>
            <a:r>
              <a:rPr lang="sr-Latn-CS" sz="2400" dirty="0" smtClean="0"/>
              <a:t>C</a:t>
            </a:r>
            <a:r>
              <a:rPr lang="sr-Latn-CS" sz="2400" baseline="-25000" dirty="0" smtClean="0"/>
              <a:t>aq</a:t>
            </a:r>
            <a:r>
              <a:rPr lang="sr-Latn-CS" sz="2400" dirty="0" smtClean="0"/>
              <a:t> – equilibrium molar solubility of the solute in water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5768280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7163594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sr-Latn-RS" sz="2800" b="1"/>
              <a:t>S</a:t>
            </a:r>
            <a:r>
              <a:rPr lang="en-US" sz="2800" b="1" smtClean="0"/>
              <a:t>orption isotherms can have many shapes</a:t>
            </a:r>
          </a:p>
        </p:txBody>
      </p:sp>
      <p:pic>
        <p:nvPicPr>
          <p:cNvPr id="31747" name="Picture 3" descr="fig 9-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293" b="16924"/>
          <a:stretch>
            <a:fillRect/>
          </a:stretch>
        </p:blipFill>
        <p:spPr bwMode="auto">
          <a:xfrm>
            <a:off x="5715000" y="1371600"/>
            <a:ext cx="30495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 descr="fig 9-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2565"/>
          <a:stretch>
            <a:fillRect/>
          </a:stretch>
        </p:blipFill>
        <p:spPr bwMode="auto">
          <a:xfrm>
            <a:off x="0" y="1371600"/>
            <a:ext cx="2895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 descr="fig 9-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7573" b="46091"/>
          <a:stretch>
            <a:fillRect/>
          </a:stretch>
        </p:blipFill>
        <p:spPr bwMode="auto">
          <a:xfrm>
            <a:off x="2819400" y="1447800"/>
            <a:ext cx="29448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1143000" y="1295400"/>
            <a:ext cx="1143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linear (K</a:t>
            </a:r>
            <a:r>
              <a:rPr lang="en-US" baseline="-25000"/>
              <a:t>d</a:t>
            </a:r>
            <a:r>
              <a:rPr lang="en-US"/>
              <a:t> cst)</a:t>
            </a:r>
          </a:p>
        </p:txBody>
      </p:sp>
      <p:sp>
        <p:nvSpPr>
          <p:cNvPr id="31752" name="Text Box 10"/>
          <p:cNvSpPr txBox="1">
            <a:spLocks noChangeArrowheads="1"/>
          </p:cNvSpPr>
          <p:nvPr/>
        </p:nvSpPr>
        <p:spPr bwMode="auto">
          <a:xfrm>
            <a:off x="4114800" y="1295400"/>
            <a:ext cx="175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levels off at max value</a:t>
            </a:r>
          </a:p>
        </p:txBody>
      </p:sp>
      <p:sp>
        <p:nvSpPr>
          <p:cNvPr id="31753" name="Text Box 11"/>
          <p:cNvSpPr txBox="1">
            <a:spLocks noChangeArrowheads="1"/>
          </p:cNvSpPr>
          <p:nvPr/>
        </p:nvSpPr>
        <p:spPr bwMode="auto">
          <a:xfrm>
            <a:off x="4343400" y="37338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mixed</a:t>
            </a:r>
          </a:p>
        </p:txBody>
      </p:sp>
      <p:sp>
        <p:nvSpPr>
          <p:cNvPr id="31754" name="Text Box 12"/>
          <p:cNvSpPr txBox="1">
            <a:spLocks noChangeArrowheads="1"/>
          </p:cNvSpPr>
          <p:nvPr/>
        </p:nvSpPr>
        <p:spPr bwMode="auto">
          <a:xfrm>
            <a:off x="1143000" y="3657600"/>
            <a:ext cx="2133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         as more is sorbed, sorption becomes </a:t>
            </a:r>
            <a:r>
              <a:rPr lang="en-US" sz="1600" b="1"/>
              <a:t>less</a:t>
            </a:r>
            <a:r>
              <a:rPr lang="en-US" sz="1600"/>
              <a:t> favorable</a:t>
            </a:r>
          </a:p>
        </p:txBody>
      </p:sp>
      <p:sp>
        <p:nvSpPr>
          <p:cNvPr id="31755" name="Text Box 14"/>
          <p:cNvSpPr txBox="1">
            <a:spLocks noChangeArrowheads="1"/>
          </p:cNvSpPr>
          <p:nvPr/>
        </p:nvSpPr>
        <p:spPr bwMode="auto">
          <a:xfrm>
            <a:off x="5715000" y="958850"/>
            <a:ext cx="30495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as more compound is sorbed, </a:t>
            </a:r>
            <a:r>
              <a:rPr lang="en-US" sz="1600" smtClean="0"/>
              <a:t>sorption</a:t>
            </a:r>
            <a:r>
              <a:rPr lang="sr-Latn-RS" sz="1600" smtClean="0"/>
              <a:t> </a:t>
            </a:r>
            <a:r>
              <a:rPr lang="en-US" sz="1600" smtClean="0"/>
              <a:t>becomes </a:t>
            </a:r>
            <a:r>
              <a:rPr lang="en-US" sz="1600" b="1"/>
              <a:t>more</a:t>
            </a:r>
            <a:r>
              <a:rPr lang="en-US" sz="1600"/>
              <a:t> favorable</a:t>
            </a:r>
          </a:p>
        </p:txBody>
      </p:sp>
      <p:sp>
        <p:nvSpPr>
          <p:cNvPr id="31756" name="Text Box 15"/>
          <p:cNvSpPr txBox="1">
            <a:spLocks noChangeArrowheads="1"/>
          </p:cNvSpPr>
          <p:nvPr/>
        </p:nvSpPr>
        <p:spPr bwMode="auto">
          <a:xfrm>
            <a:off x="7467600" y="38862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???</a:t>
            </a:r>
          </a:p>
        </p:txBody>
      </p:sp>
      <p:sp>
        <p:nvSpPr>
          <p:cNvPr id="31757" name="Line 16"/>
          <p:cNvSpPr>
            <a:spLocks noChangeShapeType="1"/>
          </p:cNvSpPr>
          <p:nvPr/>
        </p:nvSpPr>
        <p:spPr bwMode="auto">
          <a:xfrm>
            <a:off x="7848600" y="1600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Text Box 17"/>
          <p:cNvSpPr txBox="1">
            <a:spLocks noChangeArrowheads="1"/>
          </p:cNvSpPr>
          <p:nvPr/>
        </p:nvSpPr>
        <p:spPr bwMode="auto">
          <a:xfrm>
            <a:off x="3419872" y="5013176"/>
            <a:ext cx="54102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the shape of the isotherm must be consistent with the mechanism of sorption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/>
              <a:t>BUT the shape of the isotherm alone does not prove which sorption mechanism is operating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  <p:pic>
        <p:nvPicPr>
          <p:cNvPr id="31750" name="Picture 6" descr="fig 9-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3076"/>
          <a:stretch>
            <a:fillRect/>
          </a:stretch>
        </p:blipFill>
        <p:spPr bwMode="auto">
          <a:xfrm>
            <a:off x="-1" y="4725144"/>
            <a:ext cx="3129967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2671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b="1" smtClean="0"/>
              <a:t>The complex nature of K</a:t>
            </a:r>
            <a:r>
              <a:rPr lang="en-US" b="1" baseline="-25000" smtClean="0"/>
              <a:t>d</a:t>
            </a: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228600" y="1012304"/>
            <a:ext cx="779978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The apparent distribution of a compound between water and solids (</a:t>
            </a:r>
            <a:r>
              <a:rPr lang="en-US" dirty="0" err="1"/>
              <a:t>K</a:t>
            </a:r>
            <a:r>
              <a:rPr lang="en-US" baseline="-25000" dirty="0" err="1"/>
              <a:t>d</a:t>
            </a:r>
            <a:r>
              <a:rPr lang="en-US" dirty="0"/>
              <a:t>) may be a result of many different types of sorption processes.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These processes include: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0" y="4365104"/>
          <a:ext cx="8734425" cy="1035050"/>
        </p:xfrm>
        <a:graphic>
          <a:graphicData uri="http://schemas.openxmlformats.org/presentationml/2006/ole">
            <p:oleObj spid="_x0000_s3077" name="Equation" r:id="rId3" imgW="4064000" imgH="482600" progId="Equation.3">
              <p:embed/>
            </p:oleObj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362200" y="5584304"/>
            <a:ext cx="54102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total amount in dissolved phase consists of neutral and ionized forms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 flipV="1">
            <a:off x="4419600" y="5355704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V="1">
            <a:off x="5029200" y="5355704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228600" y="3222104"/>
            <a:ext cx="1752600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sorption to organic carbon</a:t>
            </a:r>
          </a:p>
        </p:txBody>
      </p:sp>
      <p:sp>
        <p:nvSpPr>
          <p:cNvPr id="10249" name="AutoShape 11"/>
          <p:cNvSpPr>
            <a:spLocks/>
          </p:cNvSpPr>
          <p:nvPr/>
        </p:nvSpPr>
        <p:spPr bwMode="auto">
          <a:xfrm rot="5400000" flipV="1">
            <a:off x="1447800" y="3907904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AutoShape 12"/>
          <p:cNvSpPr>
            <a:spLocks/>
          </p:cNvSpPr>
          <p:nvPr/>
        </p:nvSpPr>
        <p:spPr bwMode="auto">
          <a:xfrm rot="5400000" flipV="1">
            <a:off x="2819400" y="3907904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13"/>
          <p:cNvSpPr>
            <a:spLocks noChangeShapeType="1"/>
          </p:cNvSpPr>
          <p:nvPr/>
        </p:nvSpPr>
        <p:spPr bwMode="auto">
          <a:xfrm>
            <a:off x="1295400" y="3907904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Text Box 14"/>
          <p:cNvSpPr txBox="1">
            <a:spLocks noChangeArrowheads="1"/>
          </p:cNvSpPr>
          <p:nvPr/>
        </p:nvSpPr>
        <p:spPr bwMode="auto">
          <a:xfrm>
            <a:off x="2209800" y="3069704"/>
            <a:ext cx="12954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/>
              <a:t>ad</a:t>
            </a:r>
            <a:r>
              <a:rPr lang="en-US" sz="2000"/>
              <a:t>sorption to mineral surface</a:t>
            </a:r>
          </a:p>
        </p:txBody>
      </p:sp>
      <p:sp>
        <p:nvSpPr>
          <p:cNvPr id="10253" name="Line 15"/>
          <p:cNvSpPr>
            <a:spLocks noChangeShapeType="1"/>
          </p:cNvSpPr>
          <p:nvPr/>
        </p:nvSpPr>
        <p:spPr bwMode="auto">
          <a:xfrm flipH="1">
            <a:off x="2971800" y="4060304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AutoShape 16"/>
          <p:cNvSpPr>
            <a:spLocks/>
          </p:cNvSpPr>
          <p:nvPr/>
        </p:nvSpPr>
        <p:spPr bwMode="auto">
          <a:xfrm rot="5400000" flipV="1">
            <a:off x="4876800" y="3298304"/>
            <a:ext cx="152400" cy="1828800"/>
          </a:xfrm>
          <a:prstGeom prst="leftBrace">
            <a:avLst>
              <a:gd name="adj1" fmla="val 10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Text Box 17"/>
          <p:cNvSpPr txBox="1">
            <a:spLocks noChangeArrowheads="1"/>
          </p:cNvSpPr>
          <p:nvPr/>
        </p:nvSpPr>
        <p:spPr bwMode="auto">
          <a:xfrm>
            <a:off x="4114800" y="2460104"/>
            <a:ext cx="1676400" cy="162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exchangeable</a:t>
            </a:r>
            <a:r>
              <a:rPr lang="en-US" sz="2000" b="1"/>
              <a:t> ad</a:t>
            </a:r>
            <a:r>
              <a:rPr lang="en-US" sz="2000"/>
              <a:t>sorption of ionized form to charged surface</a:t>
            </a:r>
          </a:p>
        </p:txBody>
      </p:sp>
      <p:sp>
        <p:nvSpPr>
          <p:cNvPr id="10256" name="AutoShape 18"/>
          <p:cNvSpPr>
            <a:spLocks/>
          </p:cNvSpPr>
          <p:nvPr/>
        </p:nvSpPr>
        <p:spPr bwMode="auto">
          <a:xfrm rot="5400000" flipV="1">
            <a:off x="7239000" y="3298304"/>
            <a:ext cx="152400" cy="1828800"/>
          </a:xfrm>
          <a:prstGeom prst="leftBrace">
            <a:avLst>
              <a:gd name="adj1" fmla="val 10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Text Box 19"/>
          <p:cNvSpPr txBox="1">
            <a:spLocks noChangeArrowheads="1"/>
          </p:cNvSpPr>
          <p:nvPr/>
        </p:nvSpPr>
        <p:spPr bwMode="auto">
          <a:xfrm>
            <a:off x="6553200" y="2383904"/>
            <a:ext cx="1828800" cy="162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covalently bonded</a:t>
            </a:r>
            <a:r>
              <a:rPr lang="en-US" sz="2000" b="1"/>
              <a:t> ad</a:t>
            </a:r>
            <a:r>
              <a:rPr lang="en-US" sz="2000"/>
              <a:t>sorption of ionized form to mineral surface</a:t>
            </a:r>
          </a:p>
        </p:txBody>
      </p:sp>
      <p:sp>
        <p:nvSpPr>
          <p:cNvPr id="10258" name="Text Box 20"/>
          <p:cNvSpPr txBox="1">
            <a:spLocks noChangeArrowheads="1"/>
          </p:cNvSpPr>
          <p:nvPr/>
        </p:nvSpPr>
        <p:spPr bwMode="auto">
          <a:xfrm>
            <a:off x="152400" y="5355704"/>
            <a:ext cx="18288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Symbol" pitchFamily="18" charset="2"/>
              </a:rPr>
              <a:t>s</a:t>
            </a:r>
            <a:r>
              <a:rPr lang="en-US" sz="2000"/>
              <a:t> refers to conc of suitable sites (mol/m</a:t>
            </a:r>
            <a:r>
              <a:rPr lang="en-US" sz="2000" baseline="30000"/>
              <a:t>2</a:t>
            </a:r>
            <a:r>
              <a:rPr lang="en-US" sz="2000"/>
              <a:t>)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981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ka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60000">
            <a:off x="2150052" y="3472158"/>
            <a:ext cx="4972500" cy="306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7174"/>
            <a:ext cx="6477000" cy="1143000"/>
          </a:xfrm>
        </p:spPr>
        <p:txBody>
          <a:bodyPr/>
          <a:lstStyle/>
          <a:p>
            <a:pPr algn="l"/>
            <a:r>
              <a:rPr lang="sr-Latn-CS" b="1" dirty="0" smtClean="0"/>
              <a:t>Humic substances – metal ions interactions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CS" dirty="0" smtClean="0"/>
              <a:t>This interactions are important in affecting the retention and mobilty of metal contaminants in soils and waters</a:t>
            </a:r>
          </a:p>
          <a:p>
            <a:pPr algn="just"/>
            <a:r>
              <a:rPr lang="sr-Latn-CS" dirty="0" smtClean="0"/>
              <a:t>These interactions include reactions between dissolved organic carbon (DOC) and metal ions, and complexation reactions between suspended organic matter (SOC) and metal ions, and bottom sediment and metal ions</a:t>
            </a:r>
          </a:p>
          <a:p>
            <a:pPr algn="just"/>
            <a:endParaRPr lang="sr-Latn-C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Latn-CS" b="1" dirty="0" smtClean="0"/>
              <a:t>SOM – clay complexes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CS" sz="2400" dirty="0" smtClean="0"/>
              <a:t>The types of interactions involved in SOM – clay complexes include:</a:t>
            </a:r>
          </a:p>
          <a:p>
            <a:pPr lvl="1" algn="just"/>
            <a:r>
              <a:rPr lang="sr-Latn-CS" sz="2400" dirty="0" smtClean="0"/>
              <a:t>physical adsorption or interaction via van der Waals forces</a:t>
            </a:r>
          </a:p>
          <a:p>
            <a:pPr lvl="1" algn="just"/>
            <a:r>
              <a:rPr lang="sr-Latn-CS" sz="2400" dirty="0" smtClean="0"/>
              <a:t>electrostatic interactions</a:t>
            </a:r>
          </a:p>
          <a:p>
            <a:pPr lvl="1" algn="just"/>
            <a:r>
              <a:rPr lang="sr-Latn-CS" sz="2400" dirty="0" smtClean="0"/>
              <a:t>cation and anion bridges (clay mineral – metal – HS)</a:t>
            </a:r>
          </a:p>
          <a:p>
            <a:pPr lvl="1" algn="just"/>
            <a:r>
              <a:rPr lang="sr-Latn-CS" sz="2400" dirty="0" smtClean="0"/>
              <a:t>chemical adsorption</a:t>
            </a:r>
          </a:p>
          <a:p>
            <a:pPr lvl="1" algn="just"/>
            <a:r>
              <a:rPr lang="sr-Latn-CS" sz="2400" dirty="0" smtClean="0"/>
              <a:t>hydrogen bonding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Latn-CS" b="1" dirty="0" smtClean="0"/>
              <a:t>Retention of pesticides and other organic substances by humic substances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Pesticides have a strongly affinity for SOM and SOM is most important in pesticide retention</a:t>
            </a:r>
          </a:p>
          <a:p>
            <a:r>
              <a:rPr lang="sr-Latn-CS" dirty="0" smtClean="0"/>
              <a:t>Factors that affect the retention of pesticides by SOM:</a:t>
            </a:r>
          </a:p>
          <a:p>
            <a:pPr lvl="1">
              <a:buFont typeface="Wingdings" pitchFamily="2" charset="2"/>
              <a:buChar char="§"/>
            </a:pPr>
            <a:r>
              <a:rPr lang="sr-Latn-CS" dirty="0" smtClean="0"/>
              <a:t>number, type and accessability of functional groups</a:t>
            </a:r>
          </a:p>
          <a:p>
            <a:pPr lvl="1">
              <a:buFont typeface="Wingdings" pitchFamily="2" charset="2"/>
              <a:buChar char="§"/>
            </a:pPr>
            <a:r>
              <a:rPr lang="sr-Latn-CS" dirty="0" smtClean="0"/>
              <a:t>nature of pesticides</a:t>
            </a:r>
          </a:p>
          <a:p>
            <a:pPr lvl="1">
              <a:buFont typeface="Wingdings" pitchFamily="2" charset="2"/>
              <a:buChar char="§"/>
            </a:pPr>
            <a:r>
              <a:rPr lang="sr-Latn-CS" dirty="0" smtClean="0"/>
              <a:t>pH</a:t>
            </a:r>
          </a:p>
          <a:p>
            <a:pPr lvl="1">
              <a:buFont typeface="Wingdings" pitchFamily="2" charset="2"/>
              <a:buChar char="§"/>
            </a:pPr>
            <a:r>
              <a:rPr lang="sr-Latn-CS" dirty="0" smtClean="0"/>
              <a:t>exchangeable cations </a:t>
            </a:r>
          </a:p>
          <a:p>
            <a:pPr lvl="1">
              <a:buFont typeface="Wingdings" pitchFamily="2" charset="2"/>
              <a:buChar char="§"/>
            </a:pPr>
            <a:r>
              <a:rPr lang="sr-Latn-CS" dirty="0" smtClean="0"/>
              <a:t>moisture</a:t>
            </a:r>
          </a:p>
          <a:p>
            <a:pPr lvl="1">
              <a:buFont typeface="Wingdings" pitchFamily="2" charset="2"/>
              <a:buChar char="§"/>
            </a:pPr>
            <a:r>
              <a:rPr lang="sr-Latn-CS" dirty="0" smtClean="0"/>
              <a:t>temperature</a:t>
            </a:r>
          </a:p>
          <a:p>
            <a:pPr lvl="1">
              <a:buFont typeface="Wingdings" pitchFamily="2" charset="2"/>
              <a:buChar char="§"/>
            </a:pPr>
            <a:r>
              <a:rPr lang="sr-Latn-CS" dirty="0" smtClean="0"/>
              <a:t>soil component (types and quantities of clay minerals and other constituents)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Latn-RS" b="1" smtClean="0"/>
              <a:t>Literature</a:t>
            </a:r>
            <a:endParaRPr lang="en-US" b="1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sr-Latn-CS"/>
              <a:t>Schwarzenbach, R.P., Gschwend, P.M., Imboden, D.M. (2003). Environmental Organic Chemistry, 2nd Edition John Wiley and Sons, New </a:t>
            </a:r>
            <a:r>
              <a:rPr lang="sr-Latn-CS" smtClean="0"/>
              <a:t>Jersey.</a:t>
            </a:r>
          </a:p>
          <a:p>
            <a:pPr marL="457200" indent="-457200">
              <a:buFont typeface="+mj-lt"/>
              <a:buAutoNum type="arabicPeriod"/>
            </a:pPr>
            <a:r>
              <a:rPr lang="sr-Latn-CS" smtClean="0"/>
              <a:t>Gary </a:t>
            </a:r>
            <a:r>
              <a:rPr lang="sr-Latn-CS"/>
              <a:t>W. vanLoon, Stephen J. </a:t>
            </a:r>
            <a:r>
              <a:rPr lang="sr-Latn-CS" smtClean="0"/>
              <a:t>Duffy “Environmental </a:t>
            </a:r>
            <a:r>
              <a:rPr lang="sr-Latn-CS"/>
              <a:t>Chemistry (a global perspective</a:t>
            </a:r>
            <a:r>
              <a:rPr lang="sr-Latn-CS" smtClean="0"/>
              <a:t>)” Oxford </a:t>
            </a:r>
            <a:r>
              <a:rPr lang="sr-Latn-CS"/>
              <a:t>University Press, New York (2nd </a:t>
            </a:r>
            <a:r>
              <a:rPr lang="sr-Latn-CS" smtClean="0"/>
              <a:t>edition), 2005.</a:t>
            </a:r>
          </a:p>
          <a:p>
            <a:pPr marL="457200" indent="-457200">
              <a:buFont typeface="+mj-lt"/>
              <a:buAutoNum type="arabicPeriod"/>
            </a:pPr>
            <a:r>
              <a:rPr lang="sr-Latn-CS" smtClean="0"/>
              <a:t>Donald </a:t>
            </a:r>
            <a:r>
              <a:rPr lang="sr-Latn-CS"/>
              <a:t>L. </a:t>
            </a:r>
            <a:r>
              <a:rPr lang="sr-Latn-CS" smtClean="0"/>
              <a:t>Sparks “Environmental </a:t>
            </a:r>
            <a:r>
              <a:rPr lang="sr-Latn-CS"/>
              <a:t>Soil Chemistry</a:t>
            </a:r>
            <a:r>
              <a:rPr lang="sr-Latn-CS" smtClean="0"/>
              <a:t>” Academic </a:t>
            </a:r>
            <a:r>
              <a:rPr lang="sr-Latn-CS"/>
              <a:t>Press, Published 1995</a:t>
            </a:r>
            <a:r>
              <a:rPr lang="sr-Latn-CS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sr-Latn-CS"/>
              <a:t>G. J. Lair, M. H. Gerzabek, G. Haberhauer, Environ Chem. Lett. (2007) 5:23–27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5840288" cy="365125"/>
          </a:xfrm>
        </p:spPr>
        <p:txBody>
          <a:bodyPr/>
          <a:lstStyle/>
          <a:p>
            <a:r>
              <a:rPr lang="en-US" dirty="0" smtClean="0"/>
              <a:t>Environmental processing / Partitioning of pollutants / Sorption involving organic matter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9227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919</Words>
  <Application>Microsoft Office PowerPoint</Application>
  <PresentationFormat>On-screen Show (4:3)</PresentationFormat>
  <Paragraphs>121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Environmental Processes Partitioning of pollutants 3.i</vt:lpstr>
      <vt:lpstr>Slide 2</vt:lpstr>
      <vt:lpstr>Slide 3</vt:lpstr>
      <vt:lpstr>sorption affects transport:</vt:lpstr>
      <vt:lpstr>Slide 5</vt:lpstr>
      <vt:lpstr>Slide 6</vt:lpstr>
      <vt:lpstr>Slide 7</vt:lpstr>
      <vt:lpstr>Slide 8</vt:lpstr>
      <vt:lpstr>Kow octanol-water partition coefficient</vt:lpstr>
      <vt:lpstr>Sorption isotherms can have many shapes</vt:lpstr>
      <vt:lpstr>The complex nature of Kd</vt:lpstr>
      <vt:lpstr>Humic substances – metal ions interactions</vt:lpstr>
      <vt:lpstr>SOM – clay complexes</vt:lpstr>
      <vt:lpstr>Retention of pesticides and other organic substances by humic substances</vt:lpstr>
      <vt:lpstr>Literature</vt:lpstr>
    </vt:vector>
  </TitlesOfParts>
  <Company>Departma za hemiju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hemija</dc:creator>
  <cp:lastModifiedBy>Waterloo Nexus</cp:lastModifiedBy>
  <cp:revision>37</cp:revision>
  <dcterms:created xsi:type="dcterms:W3CDTF">2012-10-09T06:41:53Z</dcterms:created>
  <dcterms:modified xsi:type="dcterms:W3CDTF">2012-12-04T18:51:49Z</dcterms:modified>
</cp:coreProperties>
</file>