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265" r:id="rId2"/>
    <p:sldId id="266" r:id="rId3"/>
    <p:sldId id="267" r:id="rId4"/>
    <p:sldId id="257" r:id="rId5"/>
    <p:sldId id="263" r:id="rId6"/>
    <p:sldId id="259" r:id="rId7"/>
    <p:sldId id="264" r:id="rId8"/>
    <p:sldId id="261" r:id="rId9"/>
    <p:sldId id="262"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8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12/4/2012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 xmlns:p14="http://schemas.microsoft.com/office/powerpoint/2010/main"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61F977-C2C0-4D24-8CA3-66F2B7D34ABD}" type="datetime1">
              <a:rPr lang="en-US" smtClean="0"/>
              <a:t>12/4/2012</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AD7FD0B-C49E-4F9A-818F-1659176723CF}" type="datetime1">
              <a:rPr lang="en-US" smtClean="0"/>
              <a:t>12/4/2012</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8C29F3-6717-44F3-9682-868CD1FA8CFF}" type="datetime1">
              <a:rPr lang="en-US" smtClean="0"/>
              <a:t>12/4/2012</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F6B47D25-A7B9-43F0-AE06-886E498E7060}" type="datetime1">
              <a:rPr lang="en-US" smtClean="0"/>
              <a:t>12/4/2012</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13DB71-AD14-43CA-8FE6-75DFE9138361}" type="datetime1">
              <a:rPr lang="en-US" smtClean="0"/>
              <a:t>12/4/2012</a:t>
            </a:fld>
            <a:endParaRPr lang="en-US" dirty="0"/>
          </a:p>
        </p:txBody>
      </p:sp>
      <p:sp>
        <p:nvSpPr>
          <p:cNvPr id="4" name="Footer Placeholder 3"/>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F52B5-FFEB-4B59-8190-E97AF0A605A0}" type="datetime1">
              <a:rPr lang="en-US" smtClean="0"/>
              <a:t>12/4/2012</a:t>
            </a:fld>
            <a:endParaRPr lang="en-US" dirty="0"/>
          </a:p>
        </p:txBody>
      </p:sp>
      <p:sp>
        <p:nvSpPr>
          <p:cNvPr id="3" name="Footer Placeholder 2"/>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45E94A-253F-4483-832A-27A33EE3B2A6}" type="datetime1">
              <a:rPr lang="en-US" smtClean="0"/>
              <a:t>12/4/2012</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C4E536-19C7-4A21-B08A-9821312AE3DA}" type="datetime1">
              <a:rPr lang="en-US" smtClean="0"/>
              <a:t>12/4/2012</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927146-F755-4359-8543-9A36F56935BD}" type="datetime1">
              <a:rPr lang="en-US" smtClean="0"/>
              <a:t>12/4/2012</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3A32E-AAFB-4C68-8E84-76AE10BBE234}" type="datetime1">
              <a:rPr lang="en-US" smtClean="0"/>
              <a:t>12/4/2012</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involving inorganic matter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D8B4EB-D80B-4352-8CB7-56C770D65510}" type="datetime1">
              <a:rPr lang="en-US" smtClean="0"/>
              <a:t>12/4/2012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processing / Partitioning of pollutants / Sorption involving inorganic matter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lvl="0"/>
            <a:r>
              <a:rPr lang="en-US" sz="3200" b="1" dirty="0">
                <a:solidFill>
                  <a:schemeClr val="bg1">
                    <a:lumMod val="65000"/>
                  </a:schemeClr>
                </a:solidFill>
              </a:rPr>
              <a:t>Environmental </a:t>
            </a:r>
            <a:r>
              <a:rPr lang="sr-Latn-RS" sz="3200" b="1" dirty="0" smtClean="0">
                <a:solidFill>
                  <a:schemeClr val="bg1">
                    <a:lumMod val="65000"/>
                  </a:schemeClr>
                </a:solidFill>
              </a:rPr>
              <a:t>Processes</a:t>
            </a:r>
            <a:r>
              <a:rPr lang="en-US" sz="3200" b="1" dirty="0">
                <a:solidFill>
                  <a:schemeClr val="bg1">
                    <a:lumMod val="65000"/>
                  </a:schemeClr>
                </a:solidFill>
              </a:rPr>
              <a:t/>
            </a:r>
            <a:br>
              <a:rPr lang="en-US" sz="3200" b="1" dirty="0">
                <a:solidFill>
                  <a:schemeClr val="bg1">
                    <a:lumMod val="65000"/>
                  </a:schemeClr>
                </a:solidFill>
              </a:rPr>
            </a:br>
            <a:r>
              <a:rPr lang="en-GB" sz="2000" b="1" dirty="0">
                <a:solidFill>
                  <a:schemeClr val="bg1">
                    <a:lumMod val="50000"/>
                  </a:schemeClr>
                </a:solidFill>
              </a:rPr>
              <a:t>Partitioning of </a:t>
            </a:r>
            <a:r>
              <a:rPr lang="en-GB" sz="2000" b="1" dirty="0" smtClean="0">
                <a:solidFill>
                  <a:schemeClr val="bg1">
                    <a:lumMod val="50000"/>
                  </a:schemeClr>
                </a:solidFill>
              </a:rPr>
              <a:t>pollutants</a:t>
            </a:r>
            <a:r>
              <a:rPr lang="hr-HR" sz="2000" b="1" dirty="0" smtClean="0">
                <a:solidFill>
                  <a:schemeClr val="bg1">
                    <a:lumMod val="50000"/>
                  </a:schemeClr>
                </a:solidFill>
              </a:rPr>
              <a:t/>
            </a:r>
            <a:br>
              <a:rPr lang="hr-HR" sz="2000" b="1" dirty="0" smtClean="0">
                <a:solidFill>
                  <a:schemeClr val="bg1">
                    <a:lumMod val="50000"/>
                  </a:schemeClr>
                </a:solidFill>
              </a:rPr>
            </a:br>
            <a:r>
              <a:rPr lang="hr-HR" sz="2000" b="1" dirty="0" smtClean="0">
                <a:solidFill>
                  <a:srgbClr val="FF0000"/>
                </a:solidFill>
              </a:rPr>
              <a:t>3.ii</a:t>
            </a:r>
            <a:endParaRPr lang="en-US" sz="2000" b="1" dirty="0">
              <a:solidFill>
                <a:srgbClr val="FF0000"/>
              </a:solidFill>
            </a:endParaRPr>
          </a:p>
        </p:txBody>
      </p:sp>
      <p:sp>
        <p:nvSpPr>
          <p:cNvPr id="3" name="Subtitle 2"/>
          <p:cNvSpPr>
            <a:spLocks noGrp="1"/>
          </p:cNvSpPr>
          <p:nvPr>
            <p:ph type="subTitle" idx="1"/>
          </p:nvPr>
        </p:nvSpPr>
        <p:spPr>
          <a:xfrm>
            <a:off x="827584" y="3861048"/>
            <a:ext cx="7848872" cy="1752600"/>
          </a:xfrm>
        </p:spPr>
        <p:txBody>
          <a:bodyPr>
            <a:normAutofit/>
          </a:bodyPr>
          <a:lstStyle/>
          <a:p>
            <a:r>
              <a:rPr lang="sr-Latn-CS" sz="3600" b="1">
                <a:solidFill>
                  <a:schemeClr val="bg1">
                    <a:lumMod val="65000"/>
                  </a:schemeClr>
                </a:solidFill>
              </a:rPr>
              <a:t>Sorption involving inorganic matter </a:t>
            </a:r>
            <a:br>
              <a:rPr lang="sr-Latn-CS" sz="3600" b="1">
                <a:solidFill>
                  <a:schemeClr val="bg1">
                    <a:lumMod val="65000"/>
                  </a:schemeClr>
                </a:solidFill>
              </a:rPr>
            </a:br>
            <a:r>
              <a:rPr lang="sr-Latn-CS" sz="3600" b="1">
                <a:solidFill>
                  <a:schemeClr val="bg1">
                    <a:lumMod val="65000"/>
                  </a:schemeClr>
                </a:solidFill>
              </a:rPr>
              <a:t>(between air/soil and </a:t>
            </a:r>
            <a:r>
              <a:rPr lang="sr-Latn-CS" sz="3600" b="1" smtClean="0">
                <a:solidFill>
                  <a:schemeClr val="bg1">
                    <a:lumMod val="65000"/>
                  </a:schemeClr>
                </a:solidFill>
              </a:rPr>
              <a:t>water/soil)</a:t>
            </a:r>
            <a:endParaRPr lang="en-US" sz="3600" b="1">
              <a:solidFill>
                <a:schemeClr val="bg1">
                  <a:lumMod val="65000"/>
                </a:schemeClr>
              </a:solidFill>
            </a:endParaRPr>
          </a:p>
        </p:txBody>
      </p:sp>
    </p:spTree>
    <p:extLst>
      <p:ext uri="{BB962C8B-B14F-4D97-AF65-F5344CB8AC3E}">
        <p14:creationId xmlns="" xmlns:p14="http://schemas.microsoft.com/office/powerpoint/2010/main" val="3287183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51520" y="1600200"/>
            <a:ext cx="8568952" cy="4525963"/>
          </a:xfrm>
        </p:spPr>
        <p:txBody>
          <a:bodyPr>
            <a:noAutofit/>
          </a:bodyPr>
          <a:lstStyle/>
          <a:p>
            <a:r>
              <a:rPr lang="sr-Latn-RS" sz="2300" b="1" dirty="0" smtClean="0"/>
              <a:t>Aims:</a:t>
            </a:r>
          </a:p>
          <a:p>
            <a:pPr lvl="1"/>
            <a:r>
              <a:rPr lang="en-US" sz="2300" dirty="0" smtClean="0"/>
              <a:t>to </a:t>
            </a:r>
            <a:r>
              <a:rPr lang="en-US" sz="2300" dirty="0"/>
              <a:t>provide overview of molecular interactions that govern phase transfer processes in the environment</a:t>
            </a:r>
          </a:p>
          <a:p>
            <a:pPr lvl="1"/>
            <a:r>
              <a:rPr lang="en-US" sz="2300" dirty="0" smtClean="0"/>
              <a:t>to </a:t>
            </a:r>
            <a:r>
              <a:rPr lang="en-US" sz="2300" dirty="0"/>
              <a:t>discuss partitioning behavior of a compound in the environment</a:t>
            </a:r>
          </a:p>
          <a:p>
            <a:pPr marL="457200" lvl="1" indent="0">
              <a:buNone/>
            </a:pPr>
            <a:endParaRPr lang="sr-Latn-RS" sz="2300" dirty="0"/>
          </a:p>
          <a:p>
            <a:r>
              <a:rPr lang="sr-Latn-RS" sz="2300" b="1" dirty="0" smtClean="0"/>
              <a:t>Outcomes:</a:t>
            </a:r>
          </a:p>
          <a:p>
            <a:pPr lvl="1"/>
            <a:r>
              <a:rPr lang="en-US" sz="2300" dirty="0" smtClean="0"/>
              <a:t>students </a:t>
            </a:r>
            <a:r>
              <a:rPr lang="en-US" sz="2300" dirty="0"/>
              <a:t>will be able to evaluate compound partitioning between water and mineral matter of sediments</a:t>
            </a:r>
          </a:p>
          <a:p>
            <a:pPr lvl="1"/>
            <a:r>
              <a:rPr lang="en-US" sz="2300" dirty="0" smtClean="0"/>
              <a:t>students </a:t>
            </a:r>
            <a:r>
              <a:rPr lang="en-US" sz="2300" dirty="0"/>
              <a:t>will be able to estimate partition constants on the basis of solute's chemical structure and </a:t>
            </a:r>
            <a:r>
              <a:rPr lang="en-US" sz="2300" dirty="0" err="1"/>
              <a:t>physico</a:t>
            </a:r>
            <a:r>
              <a:rPr lang="en-US" sz="2300" dirty="0"/>
              <a:t>-chemical properties</a:t>
            </a:r>
          </a:p>
        </p:txBody>
      </p:sp>
      <p:sp>
        <p:nvSpPr>
          <p:cNvPr id="4" name="Slide Number Placeholder 3"/>
          <p:cNvSpPr>
            <a:spLocks noGrp="1"/>
          </p:cNvSpPr>
          <p:nvPr>
            <p:ph type="sldNum" sz="quarter" idx="12"/>
          </p:nvPr>
        </p:nvSpPr>
        <p:spPr/>
        <p:txBody>
          <a:bodyPr/>
          <a:lstStyle/>
          <a:p>
            <a:fld id="{0B6F83BC-6D4D-406E-B66A-3F0036CBC391}" type="slidenum">
              <a:rPr lang="en-US" smtClean="0"/>
              <a:pPr/>
              <a:t>2</a:t>
            </a:fld>
            <a:endParaRPr lang="en-US" dirty="0"/>
          </a:p>
        </p:txBody>
      </p:sp>
      <p:sp>
        <p:nvSpPr>
          <p:cNvPr id="5" name="Footer Placeholder 4"/>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extLst>
      <p:ext uri="{BB962C8B-B14F-4D97-AF65-F5344CB8AC3E}">
        <p14:creationId xmlns="" xmlns:p14="http://schemas.microsoft.com/office/powerpoint/2010/main" val="27609930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3</a:t>
            </a:fld>
            <a:endParaRPr lang="en-US"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5708" y="1700808"/>
            <a:ext cx="4200268" cy="25222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01841" y="1700151"/>
            <a:ext cx="4590461" cy="3313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extLst>
      <p:ext uri="{BB962C8B-B14F-4D97-AF65-F5344CB8AC3E}">
        <p14:creationId xmlns="" xmlns:p14="http://schemas.microsoft.com/office/powerpoint/2010/main" val="559853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74638"/>
            <a:ext cx="6400800" cy="1143000"/>
          </a:xfrm>
        </p:spPr>
        <p:txBody>
          <a:bodyPr/>
          <a:lstStyle/>
          <a:p>
            <a:pPr algn="l"/>
            <a:r>
              <a:rPr lang="sr-Latn-CS" b="1" dirty="0" smtClean="0"/>
              <a:t>Adsorption of heavy metals on inorganic matter</a:t>
            </a:r>
            <a:endParaRPr lang="en-US" b="1" dirty="0"/>
          </a:p>
        </p:txBody>
      </p:sp>
      <p:sp>
        <p:nvSpPr>
          <p:cNvPr id="6" name="Content Placeholder 5"/>
          <p:cNvSpPr>
            <a:spLocks noGrp="1"/>
          </p:cNvSpPr>
          <p:nvPr>
            <p:ph idx="1"/>
          </p:nvPr>
        </p:nvSpPr>
        <p:spPr/>
        <p:txBody>
          <a:bodyPr>
            <a:normAutofit/>
          </a:bodyPr>
          <a:lstStyle/>
          <a:p>
            <a:pPr algn="just"/>
            <a:r>
              <a:rPr lang="sr-Latn-CS" sz="2400" dirty="0" smtClean="0"/>
              <a:t>Adsorption of heavy metal ions and complexes on clay minerals occurs as a result of ion exchange, surface complexation, hydrophobic interaction and electrostatic interaction</a:t>
            </a:r>
          </a:p>
          <a:p>
            <a:pPr algn="just"/>
            <a:r>
              <a:rPr lang="sr-Latn-CS" sz="2400" dirty="0" smtClean="0"/>
              <a:t>Organic components of clays and soils having carboxyl, phenol or amine groups may take part in heavy metal ion retention by complexation</a:t>
            </a:r>
          </a:p>
          <a:p>
            <a:pPr algn="just"/>
            <a:r>
              <a:rPr lang="sr-Latn-CS" sz="2400" dirty="0" smtClean="0"/>
              <a:t>Heavy metal ion adsorption by kaolinites and smectites results from pH-dependent inner-sphere surface coordination with the edge hydroxyl groups and outer-sphere ion exchange with the permanent negative surface sites</a:t>
            </a:r>
            <a:endParaRPr lang="sr-Latn-CS" sz="2400"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4</a:t>
            </a:fld>
            <a:endParaRPr lang="en-US" dirty="0"/>
          </a:p>
        </p:txBody>
      </p:sp>
      <p:sp>
        <p:nvSpPr>
          <p:cNvPr id="8" name="Footer Placeholder 7"/>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CS" b="1" dirty="0" smtClean="0"/>
              <a:t>Sorption of neutral organic chemicals to polar mineral surfaces</a:t>
            </a:r>
            <a:endParaRPr lang="en-US" b="1"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5</a:t>
            </a:fld>
            <a:endParaRPr lang="en-US" dirty="0"/>
          </a:p>
        </p:txBody>
      </p:sp>
      <p:pic>
        <p:nvPicPr>
          <p:cNvPr id="6" name="Picture 5" descr="figure_5_v001_1_2.jpg"/>
          <p:cNvPicPr>
            <a:picLocks noChangeAspect="1"/>
          </p:cNvPicPr>
          <p:nvPr/>
        </p:nvPicPr>
        <p:blipFill>
          <a:blip r:embed="rId2" cstate="print"/>
          <a:stretch>
            <a:fillRect/>
          </a:stretch>
        </p:blipFill>
        <p:spPr>
          <a:xfrm>
            <a:off x="1043608" y="1556791"/>
            <a:ext cx="6921835" cy="4931537"/>
          </a:xfrm>
          <a:prstGeom prst="rect">
            <a:avLst/>
          </a:prstGeom>
        </p:spPr>
      </p:pic>
      <p:sp>
        <p:nvSpPr>
          <p:cNvPr id="5" name="Footer Placeholder 4"/>
          <p:cNvSpPr>
            <a:spLocks noGrp="1"/>
          </p:cNvSpPr>
          <p:nvPr>
            <p:ph type="ftr" sz="quarter" idx="11"/>
          </p:nvPr>
        </p:nvSpPr>
        <p:spPr>
          <a:xfrm>
            <a:off x="251520" y="6356350"/>
            <a:ext cx="5768280" cy="365125"/>
          </a:xfrm>
        </p:spPr>
        <p:txBody>
          <a:bodyPr/>
          <a:lstStyle/>
          <a:p>
            <a:r>
              <a:rPr lang="en-US" dirty="0" smtClean="0"/>
              <a:t>Environmental processing / Partitioning of pollutants / Sorption involving inorganic matter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CS" b="1" smtClean="0"/>
              <a:t>Pesticides</a:t>
            </a:r>
            <a:endParaRPr lang="en-US" b="1"/>
          </a:p>
        </p:txBody>
      </p:sp>
      <p:sp>
        <p:nvSpPr>
          <p:cNvPr id="3" name="Content Placeholder 2"/>
          <p:cNvSpPr>
            <a:spLocks noGrp="1"/>
          </p:cNvSpPr>
          <p:nvPr>
            <p:ph idx="1"/>
          </p:nvPr>
        </p:nvSpPr>
        <p:spPr>
          <a:xfrm>
            <a:off x="395536" y="1340768"/>
            <a:ext cx="8305800" cy="2476872"/>
          </a:xfrm>
        </p:spPr>
        <p:txBody>
          <a:bodyPr>
            <a:normAutofit/>
          </a:bodyPr>
          <a:lstStyle/>
          <a:p>
            <a:pPr algn="just"/>
            <a:r>
              <a:rPr lang="en-US" sz="1800" dirty="0" smtClean="0"/>
              <a:t>Pesticides in river water are biodegraded</a:t>
            </a:r>
            <a:r>
              <a:rPr lang="sr-Latn-CS" sz="1800" dirty="0" smtClean="0"/>
              <a:t> </a:t>
            </a:r>
            <a:r>
              <a:rPr lang="en-US" sz="1800" dirty="0" smtClean="0"/>
              <a:t>by microorganisms,</a:t>
            </a:r>
            <a:r>
              <a:rPr lang="sr-Latn-CS" sz="1800" dirty="0" smtClean="0"/>
              <a:t> </a:t>
            </a:r>
            <a:r>
              <a:rPr lang="en-US" sz="1800" dirty="0" smtClean="0"/>
              <a:t>although some are</a:t>
            </a:r>
            <a:r>
              <a:rPr lang="sr-Latn-CS" sz="1800" dirty="0" smtClean="0"/>
              <a:t> </a:t>
            </a:r>
            <a:r>
              <a:rPr lang="en-US" sz="1800" dirty="0" smtClean="0"/>
              <a:t>adsorbed on suspended solids and accumulate in</a:t>
            </a:r>
            <a:r>
              <a:rPr lang="sr-Latn-CS" sz="1800" dirty="0" smtClean="0"/>
              <a:t> </a:t>
            </a:r>
            <a:r>
              <a:rPr lang="en-US" sz="1800" dirty="0" smtClean="0"/>
              <a:t>sediment</a:t>
            </a:r>
            <a:endParaRPr lang="sr-Latn-CS" sz="1800" dirty="0" smtClean="0"/>
          </a:p>
          <a:p>
            <a:pPr algn="just"/>
            <a:r>
              <a:rPr lang="en-US" sz="1800" dirty="0" smtClean="0"/>
              <a:t>Adsorption on soil is an important</a:t>
            </a:r>
            <a:r>
              <a:rPr lang="sr-Latn-CS" sz="1800" dirty="0" smtClean="0"/>
              <a:t> </a:t>
            </a:r>
            <a:r>
              <a:rPr lang="en-US" sz="1800" dirty="0" smtClean="0"/>
              <a:t>physicochemical characteristic</a:t>
            </a:r>
            <a:r>
              <a:rPr lang="sr-Latn-CS" sz="1800" dirty="0" smtClean="0"/>
              <a:t> </a:t>
            </a:r>
            <a:r>
              <a:rPr lang="en-US" sz="1800" dirty="0" smtClean="0"/>
              <a:t>governing the fate of</a:t>
            </a:r>
            <a:r>
              <a:rPr lang="sr-Latn-CS" sz="1800" dirty="0" smtClean="0"/>
              <a:t> </a:t>
            </a:r>
            <a:r>
              <a:rPr lang="en-US" sz="1800" dirty="0" smtClean="0"/>
              <a:t>pesticides in the environment</a:t>
            </a:r>
            <a:endParaRPr lang="sr-Latn-CS" sz="1800" dirty="0" smtClean="0"/>
          </a:p>
          <a:p>
            <a:pPr algn="just"/>
            <a:r>
              <a:rPr lang="sr-Latn-CS" sz="1800" dirty="0" smtClean="0"/>
              <a:t>Scientists</a:t>
            </a:r>
            <a:r>
              <a:rPr lang="en-US" sz="1800" dirty="0" smtClean="0"/>
              <a:t> attempted to</a:t>
            </a:r>
            <a:r>
              <a:rPr lang="sr-Latn-CS" sz="1800" dirty="0" smtClean="0"/>
              <a:t> </a:t>
            </a:r>
            <a:r>
              <a:rPr lang="en-US" sz="1800" dirty="0" smtClean="0"/>
              <a:t>predict soil sorption coefficients of organic pollutants</a:t>
            </a:r>
            <a:r>
              <a:rPr lang="sr-Latn-CS" sz="1800" dirty="0" smtClean="0"/>
              <a:t> </a:t>
            </a:r>
            <a:r>
              <a:rPr lang="en-US" sz="1800" dirty="0" smtClean="0"/>
              <a:t>from 1-octanol/water partition coefficients.</a:t>
            </a:r>
            <a:r>
              <a:rPr lang="sr-Latn-CS" sz="1800" dirty="0" smtClean="0"/>
              <a:t> </a:t>
            </a:r>
            <a:r>
              <a:rPr lang="en-US" sz="1800" dirty="0" smtClean="0"/>
              <a:t>The soil sorption constant and soil organic matter</a:t>
            </a:r>
            <a:r>
              <a:rPr lang="sr-Latn-CS" sz="1800" dirty="0" smtClean="0"/>
              <a:t> </a:t>
            </a:r>
            <a:r>
              <a:rPr lang="en-US" sz="1800" dirty="0" smtClean="0"/>
              <a:t>were used as parameters in models to estimate the</a:t>
            </a:r>
            <a:r>
              <a:rPr lang="sr-Latn-CS" sz="1800" dirty="0" smtClean="0"/>
              <a:t> </a:t>
            </a:r>
            <a:r>
              <a:rPr lang="en-US" sz="1800" dirty="0" smtClean="0"/>
              <a:t>environmental mobility and fate of pesticides</a:t>
            </a:r>
            <a:endParaRPr lang="en-US" sz="1800"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a:t>
            </a:fld>
            <a:endParaRPr lang="en-US" dirty="0"/>
          </a:p>
        </p:txBody>
      </p:sp>
      <p:pic>
        <p:nvPicPr>
          <p:cNvPr id="5" name="Picture 2"/>
          <p:cNvPicPr>
            <a:picLocks noChangeAspect="1" noChangeArrowheads="1"/>
          </p:cNvPicPr>
          <p:nvPr/>
        </p:nvPicPr>
        <p:blipFill>
          <a:blip r:embed="rId2" cstate="print">
            <a:lum contrast="12000"/>
          </a:blip>
          <a:srcRect/>
          <a:stretch>
            <a:fillRect/>
          </a:stretch>
        </p:blipFill>
        <p:spPr bwMode="auto">
          <a:xfrm>
            <a:off x="251520" y="3645024"/>
            <a:ext cx="8737158" cy="2916000"/>
          </a:xfrm>
          <a:prstGeom prst="rect">
            <a:avLst/>
          </a:prstGeom>
          <a:noFill/>
          <a:ln w="9525">
            <a:noFill/>
            <a:miter lim="800000"/>
            <a:headEnd/>
            <a:tailEnd/>
          </a:ln>
          <a:effectLst/>
        </p:spPr>
      </p:pic>
      <p:sp>
        <p:nvSpPr>
          <p:cNvPr id="6" name="Footer Placeholder 5"/>
          <p:cNvSpPr>
            <a:spLocks noGrp="1"/>
          </p:cNvSpPr>
          <p:nvPr>
            <p:ph type="ftr" sz="quarter" idx="11"/>
          </p:nvPr>
        </p:nvSpPr>
        <p:spPr>
          <a:xfrm>
            <a:off x="251520" y="6356350"/>
            <a:ext cx="5768280" cy="365125"/>
          </a:xfrm>
        </p:spPr>
        <p:txBody>
          <a:bodyPr/>
          <a:lstStyle/>
          <a:p>
            <a:r>
              <a:rPr lang="en-US" dirty="0" smtClean="0"/>
              <a:t>Environmental processing / Partitioning of pollutants / Sorption involving inorganic matter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sr-Latn-CS" sz="2400" dirty="0" smtClean="0"/>
              <a:t>Clay minerals are commonly found in the soil environment, and smectites are the most important group for interacting with pesticides because of their high surface areas, moderate cation exchange capacities (CEC), and surface reactivities</a:t>
            </a:r>
          </a:p>
          <a:p>
            <a:pPr algn="just"/>
            <a:endParaRPr lang="sr-Latn-CS" sz="2400" dirty="0" smtClean="0"/>
          </a:p>
          <a:p>
            <a:pPr algn="just"/>
            <a:r>
              <a:rPr lang="sr-Latn-CS" sz="2400" dirty="0" smtClean="0"/>
              <a:t>Earlier studies have shown that smectite clays can adsorb many major types of pesticides, such as carbamates, ureas, nitrophenols, and triazines, to an appreciable extent</a:t>
            </a:r>
            <a:endParaRPr lang="sr-Latn-CS" sz="2400"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a:t>
            </a:fld>
            <a:endParaRPr lang="en-US" dirty="0"/>
          </a:p>
        </p:txBody>
      </p:sp>
      <p:sp>
        <p:nvSpPr>
          <p:cNvPr id="5" name="Footer Placeholder 4"/>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CS" b="1" dirty="0" smtClean="0"/>
              <a:t>Adsorption Isotherms of pesticide on inorganic matter</a:t>
            </a:r>
            <a:endParaRPr lang="en-US" b="1"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8</a:t>
            </a:fld>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714480" y="1357298"/>
            <a:ext cx="4376867" cy="5112000"/>
          </a:xfrm>
          <a:prstGeom prst="rect">
            <a:avLst/>
          </a:prstGeom>
          <a:noFill/>
          <a:ln w="9525">
            <a:noFill/>
            <a:miter lim="800000"/>
            <a:headEnd/>
            <a:tailEnd/>
          </a:ln>
          <a:effectLst/>
        </p:spPr>
      </p:pic>
      <p:sp>
        <p:nvSpPr>
          <p:cNvPr id="5" name="Footer Placeholder 4"/>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Henry’s law constant</a:t>
            </a:r>
            <a:endParaRPr lang="en-US" b="1" dirty="0"/>
          </a:p>
        </p:txBody>
      </p:sp>
      <p:sp>
        <p:nvSpPr>
          <p:cNvPr id="3" name="Content Placeholder 2"/>
          <p:cNvSpPr>
            <a:spLocks noGrp="1"/>
          </p:cNvSpPr>
          <p:nvPr>
            <p:ph idx="1"/>
          </p:nvPr>
        </p:nvSpPr>
        <p:spPr/>
        <p:txBody>
          <a:bodyPr>
            <a:normAutofit/>
          </a:bodyPr>
          <a:lstStyle/>
          <a:p>
            <a:pPr marL="0" indent="0">
              <a:buNone/>
            </a:pPr>
            <a:r>
              <a:rPr lang="en-US" dirty="0" smtClean="0"/>
              <a:t>The air - water partition coefficient is also referred as Henry’s law constant.  It is easy to predict the air – water partition coefficient of environmental compounds at </a:t>
            </a:r>
            <a:r>
              <a:rPr lang="sr-Latn-CS" dirty="0" smtClean="0"/>
              <a:t>given</a:t>
            </a:r>
            <a:r>
              <a:rPr lang="en-US" dirty="0" smtClean="0"/>
              <a:t> temperature.</a:t>
            </a:r>
          </a:p>
          <a:p>
            <a:pPr marL="0" indent="0">
              <a:buNone/>
            </a:pPr>
            <a:r>
              <a:rPr lang="en-US" dirty="0" smtClean="0"/>
              <a:t>The relationship between air and water is given as follows.</a:t>
            </a:r>
          </a:p>
          <a:p>
            <a:pPr marL="0" indent="0">
              <a:buNone/>
            </a:pPr>
            <a:r>
              <a:rPr lang="sr-Latn-RS" smtClean="0"/>
              <a:t>			</a:t>
            </a:r>
            <a:r>
              <a:rPr lang="en-US" smtClean="0"/>
              <a:t>K</a:t>
            </a:r>
            <a:r>
              <a:rPr lang="en-US" dirty="0" smtClean="0"/>
              <a:t> </a:t>
            </a:r>
            <a:r>
              <a:rPr lang="en-US" baseline="-25000" dirty="0" smtClean="0"/>
              <a:t>AW</a:t>
            </a:r>
            <a:r>
              <a:rPr lang="en-US" dirty="0" smtClean="0"/>
              <a:t> = ((VP/RT)/ (S</a:t>
            </a:r>
            <a:r>
              <a:rPr lang="en-US" baseline="-25000" dirty="0" smtClean="0"/>
              <a:t>wat</a:t>
            </a:r>
            <a:r>
              <a:rPr lang="en-US" dirty="0" smtClean="0"/>
              <a:t>))</a:t>
            </a:r>
          </a:p>
          <a:p>
            <a:pPr>
              <a:buNone/>
            </a:pPr>
            <a:r>
              <a:rPr lang="sr-Latn-RS" smtClean="0"/>
              <a:t>W</a:t>
            </a:r>
            <a:r>
              <a:rPr lang="en-US" smtClean="0"/>
              <a:t>here</a:t>
            </a:r>
            <a:r>
              <a:rPr lang="sr-Latn-RS" smtClean="0"/>
              <a:t>: </a:t>
            </a:r>
            <a:r>
              <a:rPr lang="en-US" smtClean="0"/>
              <a:t>VP </a:t>
            </a:r>
            <a:r>
              <a:rPr lang="en-US" dirty="0" smtClean="0"/>
              <a:t>is vapor pressure of air</a:t>
            </a:r>
          </a:p>
          <a:p>
            <a:pPr>
              <a:buNone/>
            </a:pPr>
            <a:r>
              <a:rPr lang="sr-Latn-RS" smtClean="0"/>
              <a:t>		</a:t>
            </a:r>
            <a:r>
              <a:rPr lang="en-US" smtClean="0"/>
              <a:t>R </a:t>
            </a:r>
            <a:r>
              <a:rPr lang="en-US" dirty="0" smtClean="0"/>
              <a:t>is ideal gas constant</a:t>
            </a:r>
          </a:p>
          <a:p>
            <a:pPr>
              <a:buNone/>
            </a:pPr>
            <a:r>
              <a:rPr lang="sr-Latn-RS" smtClean="0"/>
              <a:t>		</a:t>
            </a:r>
            <a:r>
              <a:rPr lang="en-US" smtClean="0"/>
              <a:t>T </a:t>
            </a:r>
            <a:r>
              <a:rPr lang="en-US" dirty="0" smtClean="0"/>
              <a:t>is reference temperature</a:t>
            </a:r>
          </a:p>
          <a:p>
            <a:pPr>
              <a:buNone/>
            </a:pPr>
            <a:r>
              <a:rPr lang="sr-Latn-RS" smtClean="0"/>
              <a:t>		</a:t>
            </a:r>
            <a:r>
              <a:rPr lang="en-US" smtClean="0"/>
              <a:t>S</a:t>
            </a:r>
            <a:r>
              <a:rPr lang="en-US" baseline="-25000" smtClean="0"/>
              <a:t>wat</a:t>
            </a:r>
            <a:r>
              <a:rPr lang="en-US" dirty="0" smtClean="0"/>
              <a:t> is molar solubility of water molecules</a:t>
            </a:r>
          </a:p>
          <a:p>
            <a:pPr>
              <a:buNone/>
            </a:pPr>
            <a:r>
              <a:rPr lang="sr-Latn-RS" smtClean="0"/>
              <a:t>		</a:t>
            </a:r>
            <a:r>
              <a:rPr lang="en-US" smtClean="0"/>
              <a:t>K</a:t>
            </a:r>
            <a:r>
              <a:rPr lang="en-US" baseline="-25000" smtClean="0"/>
              <a:t>AW</a:t>
            </a:r>
            <a:r>
              <a:rPr lang="en-US" baseline="-25000" dirty="0" smtClean="0"/>
              <a:t> </a:t>
            </a:r>
            <a:r>
              <a:rPr lang="en-US" dirty="0" smtClean="0"/>
              <a:t>is air – water partition coefficient</a:t>
            </a:r>
          </a:p>
          <a:p>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9</a:t>
            </a:fld>
            <a:endParaRPr lang="en-US" dirty="0"/>
          </a:p>
        </p:txBody>
      </p:sp>
      <p:sp>
        <p:nvSpPr>
          <p:cNvPr id="5" name="Footer Placeholder 4"/>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RS" b="1" smtClean="0"/>
              <a:t>Literature</a:t>
            </a:r>
            <a:endParaRPr lang="en-US" b="1"/>
          </a:p>
        </p:txBody>
      </p:sp>
      <p:sp>
        <p:nvSpPr>
          <p:cNvPr id="3" name="Content Placeholder 2"/>
          <p:cNvSpPr>
            <a:spLocks noGrp="1"/>
          </p:cNvSpPr>
          <p:nvPr>
            <p:ph idx="1"/>
          </p:nvPr>
        </p:nvSpPr>
        <p:spPr/>
        <p:txBody>
          <a:bodyPr/>
          <a:lstStyle/>
          <a:p>
            <a:pPr marL="457200" indent="-457200">
              <a:buFont typeface="+mj-lt"/>
              <a:buAutoNum type="arabicPeriod"/>
            </a:pPr>
            <a:r>
              <a:rPr lang="en-US"/>
              <a:t>Yuichi </a:t>
            </a:r>
            <a:r>
              <a:rPr lang="en-US" smtClean="0"/>
              <a:t>Fushiwaki, Kohei Urano</a:t>
            </a:r>
            <a:r>
              <a:rPr lang="sr-Latn-RS" i="1" smtClean="0"/>
              <a:t>, </a:t>
            </a:r>
            <a:r>
              <a:rPr lang="en-US" smtClean="0"/>
              <a:t>Adsorption </a:t>
            </a:r>
            <a:r>
              <a:rPr lang="en-US"/>
              <a:t>of Pesticides </a:t>
            </a:r>
            <a:r>
              <a:rPr lang="en-US" smtClean="0"/>
              <a:t>and</a:t>
            </a:r>
            <a:r>
              <a:rPr lang="sr-Latn-RS" smtClean="0"/>
              <a:t> </a:t>
            </a:r>
            <a:r>
              <a:rPr lang="en-US" smtClean="0"/>
              <a:t>Their </a:t>
            </a:r>
            <a:r>
              <a:rPr lang="en-US"/>
              <a:t>Biodegraded </a:t>
            </a:r>
            <a:r>
              <a:rPr lang="en-US" smtClean="0"/>
              <a:t>Products</a:t>
            </a:r>
            <a:r>
              <a:rPr lang="sr-Latn-RS" smtClean="0"/>
              <a:t> </a:t>
            </a:r>
            <a:r>
              <a:rPr lang="en-US" smtClean="0"/>
              <a:t>on </a:t>
            </a:r>
            <a:r>
              <a:rPr lang="en-US"/>
              <a:t>Clay Minerals and </a:t>
            </a:r>
            <a:r>
              <a:rPr lang="en-US" smtClean="0"/>
              <a:t>Soils</a:t>
            </a:r>
            <a:r>
              <a:rPr lang="sr-Latn-RS" smtClean="0"/>
              <a:t>, </a:t>
            </a:r>
            <a:r>
              <a:rPr lang="en-US" i="1"/>
              <a:t>Journal of Health Science, </a:t>
            </a:r>
            <a:r>
              <a:rPr lang="en-US" b="1"/>
              <a:t>47</a:t>
            </a:r>
            <a:r>
              <a:rPr lang="en-US"/>
              <a:t>(4</a:t>
            </a:r>
            <a:r>
              <a:rPr lang="en-US" smtClean="0"/>
              <a:t>)</a:t>
            </a:r>
            <a:r>
              <a:rPr lang="sr-Latn-RS" smtClean="0"/>
              <a:t> </a:t>
            </a:r>
            <a:r>
              <a:rPr lang="en-US" smtClean="0"/>
              <a:t>429–432 </a:t>
            </a:r>
            <a:r>
              <a:rPr lang="en-US"/>
              <a:t>(2001</a:t>
            </a:r>
            <a:r>
              <a:rPr lang="en-US" smtClean="0"/>
              <a:t>)</a:t>
            </a:r>
            <a:endParaRPr lang="sr-Latn-RS" smtClean="0"/>
          </a:p>
          <a:p>
            <a:pPr marL="457200" indent="-457200">
              <a:buFont typeface="+mj-lt"/>
              <a:buAutoNum type="arabicPeriod"/>
            </a:pPr>
            <a:r>
              <a:rPr lang="en-US"/>
              <a:t>M.M. Wahba and A.M. </a:t>
            </a:r>
            <a:r>
              <a:rPr lang="en-US" smtClean="0"/>
              <a:t>Zaghloul</a:t>
            </a:r>
            <a:r>
              <a:rPr lang="sr-Latn-RS" smtClean="0"/>
              <a:t>, </a:t>
            </a:r>
            <a:r>
              <a:rPr lang="en-US" b="1" smtClean="0"/>
              <a:t>Adsorption </a:t>
            </a:r>
            <a:r>
              <a:rPr lang="en-US" b="1"/>
              <a:t>Characteristics of Some Heavy Metals by Some Soil </a:t>
            </a:r>
            <a:r>
              <a:rPr lang="en-US" b="1" smtClean="0"/>
              <a:t>Minerals</a:t>
            </a:r>
            <a:r>
              <a:rPr lang="sr-Latn-RS" b="1" smtClean="0"/>
              <a:t>, </a:t>
            </a:r>
            <a:r>
              <a:rPr lang="en-US"/>
              <a:t>Journal of Applied Sciences Research, 3(6): 421-426, </a:t>
            </a:r>
            <a:r>
              <a:rPr lang="en-US" smtClean="0"/>
              <a:t>2007</a:t>
            </a:r>
            <a:endParaRPr lang="sr-Latn-RS" smtClean="0"/>
          </a:p>
          <a:p>
            <a:pPr marL="457200" indent="-457200">
              <a:buFont typeface="+mj-lt"/>
              <a:buAutoNum type="arabicPeriod"/>
            </a:pPr>
            <a:r>
              <a:rPr lang="sr-Latn-CS"/>
              <a:t>Schwarzenbach, R.P., Gschwend, P.M., Imboden, D.M. (2003). Environmental Organic Chemistry, 2nd Edition John Wiley and Sons, New </a:t>
            </a:r>
            <a:r>
              <a:rPr lang="sr-Latn-CS" smtClean="0"/>
              <a:t>Jersey</a:t>
            </a:r>
            <a:r>
              <a:rPr lang="de-DE" smtClean="0"/>
              <a:t> </a:t>
            </a:r>
            <a:endParaRPr lang="sr-Latn-RS" smtClean="0"/>
          </a:p>
          <a:p>
            <a:pPr marL="457200" indent="-457200">
              <a:buFont typeface="+mj-lt"/>
              <a:buAutoNum type="arabicPeriod"/>
            </a:pPr>
            <a:r>
              <a:rPr lang="sr-Latn-CS"/>
              <a:t>G. J. Lair, M. H. Gerzabek, G. Haberhauer, Environ Chem. Lett. (2007) 5:23–27, DOI 10.1007/s10311-006-0059-9</a:t>
            </a:r>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10</a:t>
            </a:fld>
            <a:endParaRPr lang="en-US" dirty="0"/>
          </a:p>
        </p:txBody>
      </p:sp>
      <p:sp>
        <p:nvSpPr>
          <p:cNvPr id="5" name="Footer Placeholder 4"/>
          <p:cNvSpPr>
            <a:spLocks noGrp="1"/>
          </p:cNvSpPr>
          <p:nvPr>
            <p:ph type="ftr" sz="quarter" idx="11"/>
          </p:nvPr>
        </p:nvSpPr>
        <p:spPr>
          <a:xfrm>
            <a:off x="179512" y="6356350"/>
            <a:ext cx="5840288" cy="365125"/>
          </a:xfrm>
        </p:spPr>
        <p:txBody>
          <a:bodyPr/>
          <a:lstStyle/>
          <a:p>
            <a:r>
              <a:rPr lang="en-US" dirty="0" smtClean="0"/>
              <a:t>Environmental processing / Partitioning of pollutants / Sorption involving inorganic matter</a:t>
            </a:r>
            <a:endParaRPr lang="en-US" dirty="0"/>
          </a:p>
        </p:txBody>
      </p:sp>
    </p:spTree>
    <p:extLst>
      <p:ext uri="{BB962C8B-B14F-4D97-AF65-F5344CB8AC3E}">
        <p14:creationId xmlns="" xmlns:p14="http://schemas.microsoft.com/office/powerpoint/2010/main" val="3942687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540</Words>
  <Application>Microsoft Office PowerPoint</Application>
  <PresentationFormat>On-screen Show (4:3)</PresentationFormat>
  <Paragraphs>54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Environmental Processes Partitioning of pollutants 3.ii</vt:lpstr>
      <vt:lpstr>Slide 2</vt:lpstr>
      <vt:lpstr>Slide 3</vt:lpstr>
      <vt:lpstr>Adsorption of heavy metals on inorganic matter</vt:lpstr>
      <vt:lpstr>Sorption of neutral organic chemicals to polar mineral surfaces</vt:lpstr>
      <vt:lpstr>Pesticides</vt:lpstr>
      <vt:lpstr>Slide 7</vt:lpstr>
      <vt:lpstr>Adsorption Isotherms of pesticide on inorganic matter</vt:lpstr>
      <vt:lpstr>Henry’s law constant</vt:lpstr>
      <vt:lpstr>Literature</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40</cp:revision>
  <dcterms:created xsi:type="dcterms:W3CDTF">2012-10-09T06:41:53Z</dcterms:created>
  <dcterms:modified xsi:type="dcterms:W3CDTF">2012-12-04T18:17:49Z</dcterms:modified>
</cp:coreProperties>
</file>