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295" r:id="rId3"/>
    <p:sldId id="296" r:id="rId4"/>
    <p:sldId id="294" r:id="rId5"/>
    <p:sldId id="257" r:id="rId6"/>
    <p:sldId id="289" r:id="rId7"/>
    <p:sldId id="280" r:id="rId8"/>
    <p:sldId id="258" r:id="rId9"/>
    <p:sldId id="259" r:id="rId10"/>
    <p:sldId id="281" r:id="rId11"/>
    <p:sldId id="282" r:id="rId12"/>
    <p:sldId id="283" r:id="rId13"/>
    <p:sldId id="284" r:id="rId14"/>
    <p:sldId id="285" r:id="rId15"/>
    <p:sldId id="286" r:id="rId16"/>
    <p:sldId id="287" r:id="rId17"/>
    <p:sldId id="260" r:id="rId18"/>
    <p:sldId id="261" r:id="rId19"/>
    <p:sldId id="263" r:id="rId20"/>
    <p:sldId id="262" r:id="rId21"/>
    <p:sldId id="288" r:id="rId22"/>
    <p:sldId id="264" r:id="rId23"/>
    <p:sldId id="265" r:id="rId24"/>
    <p:sldId id="290" r:id="rId25"/>
    <p:sldId id="266" r:id="rId26"/>
    <p:sldId id="267" r:id="rId27"/>
    <p:sldId id="268" r:id="rId28"/>
    <p:sldId id="272" r:id="rId29"/>
    <p:sldId id="291" r:id="rId30"/>
    <p:sldId id="273" r:id="rId31"/>
    <p:sldId id="292" r:id="rId32"/>
    <p:sldId id="275" r:id="rId33"/>
    <p:sldId id="276" r:id="rId34"/>
    <p:sldId id="293" r:id="rId35"/>
    <p:sldId id="277" r:id="rId36"/>
    <p:sldId id="278" r:id="rId37"/>
    <p:sldId id="279" r:id="rId38"/>
    <p:sldId id="29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terloo Nexus" initials="W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61" autoAdjust="0"/>
  </p:normalViewPr>
  <p:slideViewPr>
    <p:cSldViewPr>
      <p:cViewPr varScale="1">
        <p:scale>
          <a:sx n="74" d="100"/>
          <a:sy n="74" d="100"/>
        </p:scale>
        <p:origin x="-125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4" d="100"/>
          <a:sy n="54" d="100"/>
        </p:scale>
        <p:origin x="-288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12-04T14:13:59.075" idx="1">
    <p:pos x="3464" y="2669"/>
    <p:text>constant</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 xmlns:p14="http://schemas.microsoft.com/office/powerpoint/2010/main"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5</a:t>
            </a:fld>
            <a:endParaRPr lang="en-US" dirty="0"/>
          </a:p>
        </p:txBody>
      </p:sp>
    </p:spTree>
    <p:extLst>
      <p:ext uri="{BB962C8B-B14F-4D97-AF65-F5344CB8AC3E}">
        <p14:creationId xmlns="" xmlns:p14="http://schemas.microsoft.com/office/powerpoint/2010/main" val="72830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10</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23</a:t>
            </a:fld>
            <a:endParaRPr lang="en-US" dirty="0"/>
          </a:p>
        </p:txBody>
      </p:sp>
    </p:spTree>
    <p:extLst>
      <p:ext uri="{BB962C8B-B14F-4D97-AF65-F5344CB8AC3E}">
        <p14:creationId xmlns="" xmlns:p14="http://schemas.microsoft.com/office/powerpoint/2010/main" val="593792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CD5F25-F819-45E8-AC6E-C3DDF8B718AD}"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B6E052C-DB76-4EAD-9E12-49B4D0416E7F}"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917498-D11A-45BF-BE47-0BDDC3154CA9}"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406DE19-05C9-4C50-9B96-FCF3FFAD7EDD}"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FD0524-CFEF-4824-9CAD-78665DEACE6F}" type="datetime1">
              <a:rPr lang="en-US" smtClean="0"/>
              <a:pPr/>
              <a:t>1/5/2013</a:t>
            </a:fld>
            <a:endParaRPr lang="en-US" dirty="0"/>
          </a:p>
        </p:txBody>
      </p:sp>
      <p:sp>
        <p:nvSpPr>
          <p:cNvPr id="4" name="Footer Placeholder 3"/>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582CD2-F7D9-4807-8E58-D02303A49853}" type="datetime1">
              <a:rPr lang="en-US" smtClean="0"/>
              <a:pPr/>
              <a:t>1/5/2013</a:t>
            </a:fld>
            <a:endParaRPr lang="en-US" dirty="0"/>
          </a:p>
        </p:txBody>
      </p:sp>
      <p:sp>
        <p:nvSpPr>
          <p:cNvPr id="3" name="Footer Placeholder 2"/>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33FBFB-A5C4-4015-8372-E2C9902D5291}"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BBA1EE-4F56-425F-B4E1-DE080A1EE7FA}" type="datetime1">
              <a:rPr lang="en-US" smtClean="0"/>
              <a:pPr/>
              <a:t>1/5/2013</a:t>
            </a:fld>
            <a:endParaRPr lang="en-US" dirty="0"/>
          </a:p>
        </p:txBody>
      </p:sp>
      <p:sp>
        <p:nvSpPr>
          <p:cNvPr id="6" name="Footer Placeholder 5"/>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CDE-5F1D-470A-89D9-23DEAC406CCD}"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91F654-7A43-4F8E-A2C5-75CFB785C9E3}" type="datetime1">
              <a:rPr lang="en-US" smtClean="0"/>
              <a:pPr/>
              <a:t>1/5/2013</a:t>
            </a:fld>
            <a:endParaRPr lang="en-US" dirty="0"/>
          </a:p>
        </p:txBody>
      </p:sp>
      <p:sp>
        <p:nvSpPr>
          <p:cNvPr id="5" name="Footer Placeholder 4"/>
          <p:cNvSpPr>
            <a:spLocks noGrp="1"/>
          </p:cNvSpPr>
          <p:nvPr>
            <p:ph type="ftr" sz="quarter" idx="11"/>
          </p:nvPr>
        </p:nvSpPr>
        <p:spPr/>
        <p:txBody>
          <a:body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4D0C3D-033F-4989-ABDE-BC757F08BBEF}" type="datetime1">
              <a:rPr lang="en-US" smtClean="0"/>
              <a:pPr/>
              <a:t>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processing / Partitioning of pollutants / Sorption in living media (bioavailability)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timing>
    <p:tnLst>
      <p:par>
        <p:cTn id="1" dur="indefinite" restart="never" nodeType="tmRoot"/>
      </p:par>
    </p:tnLst>
  </p:timing>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cielo.cl/pdf/jsspn/v10n3/art05.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1470025"/>
          </a:xfrm>
        </p:spPr>
        <p:txBody>
          <a:bodyPr>
            <a:normAutofit fontScale="90000"/>
          </a:bodyPr>
          <a:lstStyle/>
          <a:p>
            <a:r>
              <a:rPr lang="en-US" dirty="0" smtClean="0"/>
              <a:t>PARTITIONING OF ORGANIC </a:t>
            </a:r>
            <a:br>
              <a:rPr lang="en-US" dirty="0" smtClean="0"/>
            </a:br>
            <a:r>
              <a:rPr lang="en-US" dirty="0" smtClean="0"/>
              <a:t>CHEMICALS TO LIVING  MEDIA</a:t>
            </a:r>
            <a:endParaRPr lang="en-US" dirty="0"/>
          </a:p>
        </p:txBody>
      </p:sp>
      <p:sp>
        <p:nvSpPr>
          <p:cNvPr id="3" name="Subtitle 2"/>
          <p:cNvSpPr>
            <a:spLocks noGrp="1"/>
          </p:cNvSpPr>
          <p:nvPr>
            <p:ph type="subTitle" idx="1"/>
          </p:nvPr>
        </p:nvSpPr>
        <p:spPr/>
        <p:txBody>
          <a:bodyPr/>
          <a:lstStyle/>
          <a:p>
            <a:r>
              <a:rPr lang="hr-HR" dirty="0" smtClean="0">
                <a:solidFill>
                  <a:srgbClr val="FF0000"/>
                </a:solidFill>
              </a:rPr>
              <a:t>3.iii</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Aims:</a:t>
            </a:r>
            <a:endParaRPr lang="hr-HR" sz="4000" dirty="0"/>
          </a:p>
        </p:txBody>
      </p:sp>
      <p:sp>
        <p:nvSpPr>
          <p:cNvPr id="3" name="Content Placeholder 2"/>
          <p:cNvSpPr>
            <a:spLocks noGrp="1"/>
          </p:cNvSpPr>
          <p:nvPr>
            <p:ph idx="1"/>
          </p:nvPr>
        </p:nvSpPr>
        <p:spPr/>
        <p:txBody>
          <a:bodyPr>
            <a:normAutofit/>
          </a:bodyPr>
          <a:lstStyle/>
          <a:p>
            <a:r>
              <a:rPr lang="en-US" sz="2400" dirty="0" smtClean="0"/>
              <a:t>(</a:t>
            </a:r>
            <a:r>
              <a:rPr lang="en-US" sz="2400" dirty="0" err="1" smtClean="0"/>
              <a:t>i</a:t>
            </a:r>
            <a:r>
              <a:rPr lang="en-US" sz="2400" dirty="0" smtClean="0"/>
              <a:t>) to provide overview and terminology in sorption in living media (</a:t>
            </a:r>
            <a:r>
              <a:rPr lang="en-GB" sz="2400" dirty="0" err="1" smtClean="0"/>
              <a:t>Biavailability</a:t>
            </a:r>
            <a:r>
              <a:rPr lang="en-GB" sz="2400" dirty="0" smtClean="0"/>
              <a:t>; </a:t>
            </a:r>
            <a:r>
              <a:rPr lang="en-GB" sz="2400" dirty="0" smtClean="0"/>
              <a:t>Bioaccumulation</a:t>
            </a:r>
            <a:r>
              <a:rPr lang="en-GB" sz="2400" dirty="0" smtClean="0"/>
              <a:t>; </a:t>
            </a:r>
            <a:r>
              <a:rPr lang="en-GB" sz="2400" dirty="0" err="1" smtClean="0"/>
              <a:t>Biomagnification</a:t>
            </a:r>
            <a:r>
              <a:rPr lang="en-GB" sz="2400" dirty="0" smtClean="0"/>
              <a:t>)</a:t>
            </a:r>
            <a:endParaRPr lang="hr-HR" sz="2400" dirty="0" smtClean="0"/>
          </a:p>
          <a:p>
            <a:r>
              <a:rPr lang="en-US" sz="2400" dirty="0" smtClean="0"/>
              <a:t>(ii) to </a:t>
            </a:r>
            <a:r>
              <a:rPr lang="en-GB" sz="2400" dirty="0" smtClean="0"/>
              <a:t>asses bioaccumulation and </a:t>
            </a:r>
            <a:r>
              <a:rPr lang="en-GB" sz="2400" dirty="0" err="1" smtClean="0"/>
              <a:t>biomagnification</a:t>
            </a:r>
            <a:r>
              <a:rPr lang="en-GB" sz="2400" dirty="0" smtClean="0"/>
              <a:t> via food web.</a:t>
            </a:r>
            <a:endParaRPr lang="hr-HR" sz="2400" dirty="0"/>
          </a:p>
        </p:txBody>
      </p:sp>
      <p:sp>
        <p:nvSpPr>
          <p:cNvPr id="4" name="Footer Placeholder 3"/>
          <p:cNvSpPr>
            <a:spLocks noGrp="1"/>
          </p:cNvSpPr>
          <p:nvPr>
            <p:ph type="ftr" sz="quarter" idx="11"/>
          </p:nvPr>
        </p:nvSpPr>
        <p:spPr>
          <a:xfrm>
            <a:off x="0" y="6356350"/>
            <a:ext cx="6019800" cy="365125"/>
          </a:xfrm>
        </p:spPr>
        <p:txBody>
          <a:bodyPr/>
          <a:lstStyle/>
          <a:p>
            <a:r>
              <a:rPr lang="en-US" dirty="0"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Outcomes:</a:t>
            </a:r>
            <a:endParaRPr lang="hr-HR" sz="4000" dirty="0"/>
          </a:p>
        </p:txBody>
      </p:sp>
      <p:sp>
        <p:nvSpPr>
          <p:cNvPr id="3" name="Content Placeholder 2"/>
          <p:cNvSpPr>
            <a:spLocks noGrp="1"/>
          </p:cNvSpPr>
          <p:nvPr>
            <p:ph idx="1"/>
          </p:nvPr>
        </p:nvSpPr>
        <p:spPr/>
        <p:txBody>
          <a:bodyPr>
            <a:normAutofit/>
          </a:bodyPr>
          <a:lstStyle/>
          <a:p>
            <a:r>
              <a:rPr lang="en-US" sz="2400" dirty="0" smtClean="0"/>
              <a:t> students will be able to evaluate bioavailability and bioaccumulation potential of chosen pollutants based on their </a:t>
            </a:r>
            <a:r>
              <a:rPr lang="en-US" sz="2400" dirty="0" err="1" smtClean="0"/>
              <a:t>physico</a:t>
            </a:r>
            <a:r>
              <a:rPr lang="en-US" sz="2400" dirty="0" smtClean="0"/>
              <a:t>-chemical properties and environmental conditions.</a:t>
            </a:r>
            <a:endParaRPr lang="hr-HR" sz="2400" dirty="0"/>
          </a:p>
        </p:txBody>
      </p:sp>
      <p:sp>
        <p:nvSpPr>
          <p:cNvPr id="4" name="Footer Placeholder 3"/>
          <p:cNvSpPr>
            <a:spLocks noGrp="1"/>
          </p:cNvSpPr>
          <p:nvPr>
            <p:ph type="ftr" sz="quarter" idx="11"/>
          </p:nvPr>
        </p:nvSpPr>
        <p:spPr>
          <a:xfrm>
            <a:off x="0" y="6356350"/>
            <a:ext cx="6019800" cy="365125"/>
          </a:xfrm>
        </p:spPr>
        <p:txBody>
          <a:bodyPr/>
          <a:lstStyle/>
          <a:p>
            <a:r>
              <a:rPr lang="en-US" dirty="0"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lecture content:</a:t>
            </a:r>
            <a:endParaRPr lang="hr-HR" dirty="0"/>
          </a:p>
        </p:txBody>
      </p:sp>
      <p:sp>
        <p:nvSpPr>
          <p:cNvPr id="3" name="Content Placeholder 2"/>
          <p:cNvSpPr>
            <a:spLocks noGrp="1"/>
          </p:cNvSpPr>
          <p:nvPr>
            <p:ph idx="1"/>
          </p:nvPr>
        </p:nvSpPr>
        <p:spPr/>
        <p:txBody>
          <a:bodyPr>
            <a:normAutofit/>
          </a:bodyPr>
          <a:lstStyle/>
          <a:p>
            <a:r>
              <a:rPr lang="en-GB" sz="2400" dirty="0" err="1" smtClean="0"/>
              <a:t>Biavailability</a:t>
            </a:r>
            <a:r>
              <a:rPr lang="en-GB" sz="2400" dirty="0" smtClean="0"/>
              <a:t>; </a:t>
            </a:r>
            <a:endParaRPr lang="hr-HR" sz="2400" dirty="0" smtClean="0"/>
          </a:p>
          <a:p>
            <a:r>
              <a:rPr lang="en-GB" sz="2400" dirty="0" smtClean="0"/>
              <a:t>Bioaccumulation</a:t>
            </a:r>
            <a:r>
              <a:rPr lang="en-GB" sz="2400" dirty="0" smtClean="0"/>
              <a:t>; </a:t>
            </a:r>
            <a:endParaRPr lang="hr-HR" sz="2400" dirty="0" smtClean="0"/>
          </a:p>
          <a:p>
            <a:r>
              <a:rPr lang="en-GB" sz="2400" dirty="0" err="1" smtClean="0"/>
              <a:t>Biomagnification</a:t>
            </a:r>
            <a:r>
              <a:rPr lang="en-GB" sz="2400" dirty="0" smtClean="0"/>
              <a:t>; </a:t>
            </a:r>
            <a:endParaRPr lang="hr-HR" sz="2400" dirty="0" smtClean="0"/>
          </a:p>
          <a:p>
            <a:r>
              <a:rPr lang="en-GB" sz="2400" dirty="0" err="1" smtClean="0"/>
              <a:t>bioacumulation</a:t>
            </a:r>
            <a:r>
              <a:rPr lang="en-GB" sz="2400" dirty="0" smtClean="0"/>
              <a:t> </a:t>
            </a:r>
            <a:r>
              <a:rPr lang="en-GB" sz="2400" dirty="0" smtClean="0"/>
              <a:t>of organic compounds including POPs in fish and organisms; </a:t>
            </a:r>
            <a:endParaRPr lang="hr-HR" sz="2400" dirty="0" smtClean="0"/>
          </a:p>
          <a:p>
            <a:r>
              <a:rPr lang="en-GB" sz="2400" dirty="0" smtClean="0"/>
              <a:t>internal </a:t>
            </a:r>
            <a:r>
              <a:rPr lang="en-GB" sz="2400" dirty="0" smtClean="0"/>
              <a:t>and external concentration; concept for the assessment of bioaccumulation and </a:t>
            </a:r>
            <a:r>
              <a:rPr lang="en-GB" sz="2400" dirty="0" err="1" smtClean="0"/>
              <a:t>biomagnification</a:t>
            </a:r>
            <a:r>
              <a:rPr lang="en-GB" sz="2400" dirty="0" smtClean="0"/>
              <a:t> </a:t>
            </a:r>
            <a:r>
              <a:rPr lang="en-GB" sz="2400" i="1" dirty="0" smtClean="0"/>
              <a:t>via</a:t>
            </a:r>
            <a:r>
              <a:rPr lang="en-GB" sz="2400" dirty="0" smtClean="0"/>
              <a:t> food web.</a:t>
            </a:r>
            <a:endParaRPr lang="hr-HR" sz="2400" dirty="0" smtClean="0"/>
          </a:p>
          <a:p>
            <a:endParaRPr lang="hr-HR" sz="2400" dirty="0"/>
          </a:p>
        </p:txBody>
      </p:sp>
      <p:sp>
        <p:nvSpPr>
          <p:cNvPr id="4" name="Footer Placeholder 3"/>
          <p:cNvSpPr>
            <a:spLocks noGrp="1"/>
          </p:cNvSpPr>
          <p:nvPr>
            <p:ph type="ftr" sz="quarter" idx="11"/>
          </p:nvPr>
        </p:nvSpPr>
        <p:spPr>
          <a:xfrm>
            <a:off x="0" y="6356350"/>
            <a:ext cx="6019800" cy="365125"/>
          </a:xfrm>
        </p:spPr>
        <p:txBody>
          <a:bodyPr/>
          <a:lstStyle/>
          <a:p>
            <a:r>
              <a:rPr lang="en-US" dirty="0"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74638"/>
            <a:ext cx="6400800" cy="1143000"/>
          </a:xfrm>
        </p:spPr>
        <p:txBody>
          <a:bodyPr/>
          <a:lstStyle/>
          <a:p>
            <a:endParaRPr lang="en-US" dirty="0"/>
          </a:p>
        </p:txBody>
      </p:sp>
      <p:sp>
        <p:nvSpPr>
          <p:cNvPr id="6" name="Content Placeholder 5"/>
          <p:cNvSpPr>
            <a:spLocks noGrp="1"/>
          </p:cNvSpPr>
          <p:nvPr>
            <p:ph idx="1"/>
          </p:nvPr>
        </p:nvSpPr>
        <p:spPr>
          <a:xfrm>
            <a:off x="228600" y="1371600"/>
            <a:ext cx="8686800" cy="4876800"/>
          </a:xfrm>
        </p:spPr>
        <p:txBody>
          <a:bodyPr>
            <a:noAutofit/>
          </a:bodyPr>
          <a:lstStyle/>
          <a:p>
            <a:pPr algn="just"/>
            <a:r>
              <a:rPr lang="en-US" sz="2000" dirty="0"/>
              <a:t>The discovery </a:t>
            </a:r>
            <a:r>
              <a:rPr lang="en-US" sz="2000" dirty="0" smtClean="0"/>
              <a:t>that </a:t>
            </a:r>
            <a:r>
              <a:rPr lang="en-US" sz="2000" dirty="0"/>
              <a:t>some organic </a:t>
            </a:r>
            <a:r>
              <a:rPr lang="en-US" sz="2000" dirty="0" smtClean="0"/>
              <a:t>chemicals, </a:t>
            </a:r>
            <a:r>
              <a:rPr lang="en-US" sz="2000" dirty="0"/>
              <a:t>such as </a:t>
            </a:r>
            <a:r>
              <a:rPr lang="en-US" sz="2000" dirty="0" smtClean="0"/>
              <a:t>DDT </a:t>
            </a:r>
            <a:r>
              <a:rPr lang="en-US" sz="2000" dirty="0"/>
              <a:t>and </a:t>
            </a:r>
            <a:r>
              <a:rPr lang="en-US" sz="2000" dirty="0" smtClean="0"/>
              <a:t>PCBs, </a:t>
            </a:r>
            <a:r>
              <a:rPr lang="en-US" sz="2000" dirty="0"/>
              <a:t>were reconcentrated from the environment into organisms like birds </a:t>
            </a:r>
            <a:r>
              <a:rPr lang="en-US" sz="2000" dirty="0" smtClean="0"/>
              <a:t>and fish (in the early 1970s), worried many environmentally conscientious people. </a:t>
            </a:r>
            <a:endParaRPr lang="en-US" sz="2000" dirty="0"/>
          </a:p>
          <a:p>
            <a:pPr algn="just"/>
            <a:r>
              <a:rPr lang="en-US" sz="2000" dirty="0" smtClean="0"/>
              <a:t>The fact that bioaccumulation </a:t>
            </a:r>
            <a:r>
              <a:rPr lang="en-US" sz="2000" dirty="0"/>
              <a:t>of chemicals might </a:t>
            </a:r>
            <a:r>
              <a:rPr lang="en-US" sz="2000" dirty="0" smtClean="0"/>
              <a:t>cause their transfer from the </a:t>
            </a:r>
            <a:r>
              <a:rPr lang="en-US" sz="2000" dirty="0"/>
              <a:t>environment through </a:t>
            </a:r>
            <a:r>
              <a:rPr lang="en-US" sz="2000" dirty="0" smtClean="0"/>
              <a:t>food chain </a:t>
            </a:r>
            <a:r>
              <a:rPr lang="en-US" sz="2000" dirty="0"/>
              <a:t>to higher </a:t>
            </a:r>
            <a:r>
              <a:rPr lang="en-US" sz="2000" dirty="0" smtClean="0"/>
              <a:t>organisms, including humans (Schemes 1 and 2), is very </a:t>
            </a:r>
            <a:r>
              <a:rPr lang="en-US" sz="2000" dirty="0"/>
              <a:t>important </a:t>
            </a:r>
            <a:r>
              <a:rPr lang="en-US" sz="2000" dirty="0" smtClean="0"/>
              <a:t>for understanding </a:t>
            </a:r>
            <a:r>
              <a:rPr lang="en-US" sz="2000" dirty="0"/>
              <a:t>how a chemical’s properties affected </a:t>
            </a:r>
            <a:r>
              <a:rPr lang="en-US" sz="2000" dirty="0" smtClean="0"/>
              <a:t>these </a:t>
            </a:r>
            <a:r>
              <a:rPr lang="en-US" sz="2000" dirty="0"/>
              <a:t>transfers. </a:t>
            </a:r>
          </a:p>
          <a:p>
            <a:pPr algn="just"/>
            <a:r>
              <a:rPr lang="en-US" sz="2000" dirty="0"/>
              <a:t>Now we know that these accumulation processes may </a:t>
            </a:r>
            <a:r>
              <a:rPr lang="en-US" sz="2000" dirty="0" smtClean="0"/>
              <a:t>involve:</a:t>
            </a:r>
          </a:p>
          <a:p>
            <a:pPr marL="180000" indent="-180000" algn="just">
              <a:buNone/>
            </a:pPr>
            <a:r>
              <a:rPr lang="en-US" sz="2000" dirty="0" smtClean="0"/>
              <a:t> 1.</a:t>
            </a:r>
            <a:r>
              <a:rPr lang="hr-HR" sz="2000" dirty="0" smtClean="0"/>
              <a:t> </a:t>
            </a:r>
            <a:r>
              <a:rPr lang="en-US" sz="2000" dirty="0" smtClean="0"/>
              <a:t>direct partitioning between </a:t>
            </a:r>
            <a:r>
              <a:rPr lang="en-US" sz="2000" dirty="0"/>
              <a:t>air and water and living media (e.g</a:t>
            </a:r>
            <a:r>
              <a:rPr lang="en-US" sz="2000" dirty="0" smtClean="0"/>
              <a:t>., grass</a:t>
            </a:r>
            <a:r>
              <a:rPr lang="en-US" sz="2000" dirty="0"/>
              <a:t>, </a:t>
            </a:r>
            <a:r>
              <a:rPr lang="en-US" sz="2000" dirty="0" smtClean="0"/>
              <a:t>trees</a:t>
            </a:r>
            <a:r>
              <a:rPr lang="en-US" sz="2000" dirty="0"/>
              <a:t>, </a:t>
            </a:r>
            <a:r>
              <a:rPr lang="en-US" sz="2000" dirty="0" smtClean="0"/>
              <a:t>phytoplankton,   zooplankton);</a:t>
            </a:r>
          </a:p>
          <a:p>
            <a:pPr marL="180000" indent="-180000" algn="just">
              <a:buNone/>
            </a:pPr>
            <a:r>
              <a:rPr lang="en-US" sz="2000" dirty="0" smtClean="0"/>
              <a:t> 2.  </a:t>
            </a:r>
            <a:r>
              <a:rPr lang="en-US" sz="2000" dirty="0"/>
              <a:t>more complicated sequence of transfer processes in </a:t>
            </a:r>
            <a:r>
              <a:rPr lang="en-US" sz="2000" dirty="0" smtClean="0"/>
              <a:t>that compounds </a:t>
            </a:r>
            <a:r>
              <a:rPr lang="en-US" sz="2000" dirty="0"/>
              <a:t>are taken up with food and then </a:t>
            </a:r>
            <a:r>
              <a:rPr lang="en-US" sz="2000" dirty="0" smtClean="0"/>
              <a:t>transported </a:t>
            </a:r>
            <a:r>
              <a:rPr lang="en-US" sz="2000" dirty="0"/>
              <a:t>internally to various parts </a:t>
            </a:r>
            <a:r>
              <a:rPr lang="en-US" sz="2000" dirty="0" smtClean="0"/>
              <a:t>of the </a:t>
            </a:r>
            <a:r>
              <a:rPr lang="en-US" sz="2000" dirty="0"/>
              <a:t>organism</a:t>
            </a:r>
            <a:r>
              <a:rPr lang="en-US" sz="2000" dirty="0" smtClean="0"/>
              <a:t>.</a:t>
            </a:r>
            <a:endParaRPr lang="en-US" sz="2000" dirty="0"/>
          </a:p>
        </p:txBody>
      </p:sp>
      <p:sp>
        <p:nvSpPr>
          <p:cNvPr id="9" name="Slide Number Placeholder 8"/>
          <p:cNvSpPr>
            <a:spLocks noGrp="1"/>
          </p:cNvSpPr>
          <p:nvPr>
            <p:ph type="sldNum" sz="quarter" idx="12"/>
          </p:nvPr>
        </p:nvSpPr>
        <p:spPr/>
        <p:txBody>
          <a:bodyPr/>
          <a:lstStyle/>
          <a:p>
            <a:fld id="{0B6F83BC-6D4D-406E-B66A-3F0036CBC391}" type="slidenum">
              <a:rPr lang="en-US" smtClean="0"/>
              <a:pPr/>
              <a:t>5</a:t>
            </a:fld>
            <a:endParaRPr lang="en-US" dirty="0"/>
          </a:p>
        </p:txBody>
      </p:sp>
      <p:sp>
        <p:nvSpPr>
          <p:cNvPr id="10" name="Footer Placeholder 9"/>
          <p:cNvSpPr>
            <a:spLocks noGrp="1"/>
          </p:cNvSpPr>
          <p:nvPr>
            <p:ph type="ftr" sz="quarter" idx="11"/>
          </p:nvPr>
        </p:nvSpPr>
        <p:spPr>
          <a:xfrm>
            <a:off x="304800" y="6356350"/>
            <a:ext cx="69342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867400" y="3581400"/>
            <a:ext cx="3048000" cy="2544763"/>
          </a:xfrm>
        </p:spPr>
        <p:txBody>
          <a:bodyPr>
            <a:normAutofit lnSpcReduction="10000"/>
          </a:bodyPr>
          <a:lstStyle/>
          <a:p>
            <a:pPr>
              <a:buNone/>
            </a:pPr>
            <a:r>
              <a:rPr lang="en-US" sz="2400" dirty="0"/>
              <a:t>Scheme 1</a:t>
            </a:r>
            <a:r>
              <a:rPr lang="en-US" sz="2400" dirty="0" smtClean="0"/>
              <a:t>.</a:t>
            </a:r>
            <a:r>
              <a:rPr lang="hr-HR" sz="2400" dirty="0" smtClean="0"/>
              <a:t>  </a:t>
            </a:r>
            <a:r>
              <a:rPr lang="en-US" sz="2400" dirty="0" smtClean="0"/>
              <a:t>Examples </a:t>
            </a:r>
            <a:r>
              <a:rPr lang="en-US" sz="2400" dirty="0"/>
              <a:t>of  the transfer of </a:t>
            </a:r>
            <a:r>
              <a:rPr lang="en-US" sz="2400" dirty="0" smtClean="0"/>
              <a:t>organic pollutants </a:t>
            </a:r>
            <a:r>
              <a:rPr lang="en-US" sz="2400" dirty="0"/>
              <a:t>from various </a:t>
            </a:r>
            <a:r>
              <a:rPr lang="en-US" sz="2400" dirty="0" smtClean="0"/>
              <a:t>environmental media to</a:t>
            </a:r>
            <a:r>
              <a:rPr lang="hr-HR" sz="2400" dirty="0" smtClean="0"/>
              <a:t> </a:t>
            </a:r>
            <a:r>
              <a:rPr lang="en-US" sz="2400" dirty="0" smtClean="0"/>
              <a:t>organisms including humans.</a:t>
            </a:r>
            <a:endParaRPr lang="en-US" dirty="0"/>
          </a:p>
        </p:txBody>
      </p:sp>
      <p:pic>
        <p:nvPicPr>
          <p:cNvPr id="5" name="Picture 4"/>
          <p:cNvPicPr>
            <a:picLocks noChangeAspect="1"/>
          </p:cNvPicPr>
          <p:nvPr/>
        </p:nvPicPr>
        <p:blipFill>
          <a:blip r:embed="rId2" cstate="print">
            <a:lum contrast="11000"/>
            <a:extLst>
              <a:ext uri="{28A0092B-C50C-407E-A947-70E740481C1C}">
                <a14:useLocalDpi xmlns="" xmlns:a14="http://schemas.microsoft.com/office/drawing/2010/main" val="0"/>
              </a:ext>
            </a:extLst>
          </a:blip>
          <a:srcRect t="8404"/>
          <a:stretch>
            <a:fillRect/>
          </a:stretch>
        </p:blipFill>
        <p:spPr>
          <a:xfrm>
            <a:off x="838200" y="192599"/>
            <a:ext cx="4848301" cy="6281669"/>
          </a:xfrm>
          <a:prstGeom prst="rect">
            <a:avLst/>
          </a:prstGeom>
        </p:spPr>
      </p:pic>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dirty="0"/>
          </a:p>
        </p:txBody>
      </p:sp>
      <p:sp>
        <p:nvSpPr>
          <p:cNvPr id="8" name="Footer Placeholder 7"/>
          <p:cNvSpPr>
            <a:spLocks noGrp="1"/>
          </p:cNvSpPr>
          <p:nvPr>
            <p:ph type="ftr" sz="quarter" idx="11"/>
          </p:nvPr>
        </p:nvSpPr>
        <p:spPr>
          <a:xfrm>
            <a:off x="304800" y="6356350"/>
            <a:ext cx="64008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0" y="2057400"/>
            <a:ext cx="3581400" cy="3687763"/>
          </a:xfrm>
        </p:spPr>
        <p:txBody>
          <a:bodyPr>
            <a:normAutofit/>
          </a:bodyPr>
          <a:lstStyle/>
          <a:p>
            <a:pPr>
              <a:buNone/>
            </a:pPr>
            <a:r>
              <a:rPr lang="en-US" sz="2000" dirty="0" smtClean="0"/>
              <a:t>Scheme 2.</a:t>
            </a:r>
          </a:p>
          <a:p>
            <a:pPr marL="0" indent="0">
              <a:buNone/>
            </a:pPr>
            <a:r>
              <a:rPr lang="en-US" sz="2000" dirty="0" smtClean="0"/>
              <a:t>Examples of  the transfer of a compound </a:t>
            </a:r>
            <a:r>
              <a:rPr lang="en-US" sz="2400" b="1" i="1" dirty="0" smtClean="0"/>
              <a:t>i</a:t>
            </a:r>
            <a:r>
              <a:rPr lang="en-US" sz="2000" dirty="0" smtClean="0"/>
              <a:t> from various media to  organisms including humans, by partitioning between contacting media and by food web transfers. These examples illustrate the complexity of anticipating the extent of bioaccumulation  in aquatic and terrestrial food chains.</a:t>
            </a:r>
            <a:endParaRPr lang="en-US" sz="2000"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dirty="0"/>
          </a:p>
        </p:txBody>
      </p:sp>
      <p:sp>
        <p:nvSpPr>
          <p:cNvPr id="8" name="Footer Placeholder 7"/>
          <p:cNvSpPr>
            <a:spLocks noGrp="1"/>
          </p:cNvSpPr>
          <p:nvPr>
            <p:ph type="ftr" sz="quarter" idx="11"/>
          </p:nvPr>
        </p:nvSpPr>
        <p:spPr>
          <a:xfrm>
            <a:off x="381000" y="6356350"/>
            <a:ext cx="6248400" cy="365125"/>
          </a:xfrm>
        </p:spPr>
        <p:txBody>
          <a:bodyPr/>
          <a:lstStyle/>
          <a:p>
            <a:r>
              <a:rPr lang="en-US" dirty="0" smtClean="0"/>
              <a:t>Environmental processing / Partitioning of pollutants / Sorption in living media (bioavailability) </a:t>
            </a:r>
            <a:endParaRPr lang="en-US" dirty="0"/>
          </a:p>
        </p:txBody>
      </p:sp>
      <p:pic>
        <p:nvPicPr>
          <p:cNvPr id="5"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35226" y="0"/>
            <a:ext cx="4522574"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Composition of Living Media</a:t>
            </a:r>
            <a:endParaRPr lang="en-US" sz="2800" dirty="0"/>
          </a:p>
        </p:txBody>
      </p:sp>
      <p:sp>
        <p:nvSpPr>
          <p:cNvPr id="3" name="Content Placeholder 2"/>
          <p:cNvSpPr>
            <a:spLocks noGrp="1"/>
          </p:cNvSpPr>
          <p:nvPr>
            <p:ph idx="1"/>
          </p:nvPr>
        </p:nvSpPr>
        <p:spPr>
          <a:xfrm>
            <a:off x="457200" y="1371600"/>
            <a:ext cx="8305800" cy="4953000"/>
          </a:xfrm>
        </p:spPr>
        <p:txBody>
          <a:bodyPr>
            <a:noAutofit/>
          </a:bodyPr>
          <a:lstStyle/>
          <a:p>
            <a:pPr algn="just"/>
            <a:r>
              <a:rPr lang="en-US" dirty="0" smtClean="0"/>
              <a:t>Organisms co</a:t>
            </a:r>
            <a:r>
              <a:rPr lang="hr-HR" dirty="0" smtClean="0"/>
              <a:t>mprise</a:t>
            </a:r>
            <a:r>
              <a:rPr lang="en-US" dirty="0" smtClean="0"/>
              <a:t> </a:t>
            </a:r>
            <a:r>
              <a:rPr lang="en-US" dirty="0"/>
              <a:t>a mix of organic substances. Some of these are </a:t>
            </a:r>
            <a:r>
              <a:rPr lang="en-US" dirty="0" smtClean="0"/>
              <a:t>macromolecules </a:t>
            </a:r>
            <a:r>
              <a:rPr lang="en-US" dirty="0"/>
              <a:t>(e.g., globular proteins, cellulose</a:t>
            </a:r>
            <a:r>
              <a:rPr lang="en-US" dirty="0" smtClean="0"/>
              <a:t>), some </a:t>
            </a:r>
            <a:r>
              <a:rPr lang="en-US" dirty="0"/>
              <a:t>combine to  form </a:t>
            </a:r>
            <a:r>
              <a:rPr lang="en-US" dirty="0" smtClean="0"/>
              <a:t>subcellular </a:t>
            </a:r>
            <a:r>
              <a:rPr lang="en-US" dirty="0"/>
              <a:t>and tissue “structures” built with combinations of lipids, proteins, </a:t>
            </a:r>
            <a:r>
              <a:rPr lang="en-US" dirty="0" smtClean="0"/>
              <a:t>carbohydrates</a:t>
            </a:r>
            <a:r>
              <a:rPr lang="en-US" dirty="0"/>
              <a:t>, and some specialized polymers like cutin or </a:t>
            </a:r>
            <a:r>
              <a:rPr lang="en-US" dirty="0" smtClean="0"/>
              <a:t>lignin. These</a:t>
            </a:r>
            <a:r>
              <a:rPr lang="en-US" dirty="0"/>
              <a:t> </a:t>
            </a:r>
            <a:r>
              <a:rPr lang="en-US" dirty="0" smtClean="0"/>
              <a:t>diverse </a:t>
            </a:r>
            <a:r>
              <a:rPr lang="en-US" dirty="0"/>
              <a:t>organic materials cause organisms to have diverse macromolecular, cellular, </a:t>
            </a:r>
            <a:r>
              <a:rPr lang="en-US" dirty="0" smtClean="0"/>
              <a:t>and </a:t>
            </a:r>
            <a:r>
              <a:rPr lang="en-US" dirty="0"/>
              <a:t>tissue portions that may be apolar, monopolar, and/or bipolar. </a:t>
            </a:r>
          </a:p>
          <a:p>
            <a:pPr algn="just"/>
            <a:r>
              <a:rPr lang="en-US" dirty="0"/>
              <a:t>For animals, it is generally the protein fraction that predominates on the </a:t>
            </a:r>
            <a:r>
              <a:rPr lang="en-US" dirty="0" smtClean="0"/>
              <a:t>whole-organism </a:t>
            </a:r>
            <a:r>
              <a:rPr lang="en-US" dirty="0"/>
              <a:t>basis, followed by carbohydrate components, and then a variable </a:t>
            </a:r>
            <a:r>
              <a:rPr lang="en-US" dirty="0" smtClean="0"/>
              <a:t>lipid content </a:t>
            </a:r>
            <a:r>
              <a:rPr lang="en-US" dirty="0"/>
              <a:t>(Table </a:t>
            </a:r>
            <a:r>
              <a:rPr lang="en-US" dirty="0" smtClean="0"/>
              <a:t>1</a:t>
            </a:r>
            <a:r>
              <a:rPr lang="en-US" dirty="0"/>
              <a:t>). Since lipids serve both as </a:t>
            </a:r>
            <a:r>
              <a:rPr lang="en-US" dirty="0" smtClean="0"/>
              <a:t>ubiquitous structural components (</a:t>
            </a:r>
            <a:r>
              <a:rPr lang="en-US" dirty="0"/>
              <a:t>e.g</a:t>
            </a:r>
            <a:r>
              <a:rPr lang="en-US" dirty="0" smtClean="0"/>
              <a:t>., phospholipids in  </a:t>
            </a:r>
            <a:r>
              <a:rPr lang="en-US" dirty="0"/>
              <a:t>membranes) and  as  energy reserves (especially </a:t>
            </a:r>
            <a:r>
              <a:rPr lang="en-US" dirty="0" smtClean="0"/>
              <a:t>triacylglycerides</a:t>
            </a:r>
            <a:r>
              <a:rPr lang="en-US" dirty="0"/>
              <a:t>), the  contributions of the total  lipids may vary widely  from </a:t>
            </a:r>
            <a:r>
              <a:rPr lang="en-US" dirty="0" smtClean="0"/>
              <a:t>organism </a:t>
            </a:r>
            <a:r>
              <a:rPr lang="en-US" dirty="0"/>
              <a:t>to organism and tissue to tissue in the same </a:t>
            </a:r>
            <a:r>
              <a:rPr lang="en-US" dirty="0" smtClean="0"/>
              <a:t>organism.</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8</a:t>
            </a:fld>
            <a:endParaRPr lang="en-US" dirty="0"/>
          </a:p>
        </p:txBody>
      </p:sp>
      <p:sp>
        <p:nvSpPr>
          <p:cNvPr id="7" name="Footer Placeholder 6"/>
          <p:cNvSpPr>
            <a:spLocks noGrp="1"/>
          </p:cNvSpPr>
          <p:nvPr>
            <p:ph type="ftr" sz="quarter" idx="11"/>
          </p:nvPr>
        </p:nvSpPr>
        <p:spPr>
          <a:xfrm>
            <a:off x="304800" y="6356350"/>
            <a:ext cx="60960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376639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2299" r="2299"/>
          <a:stretch>
            <a:fillRect/>
          </a:stretch>
        </p:blipFill>
        <p:spPr bwMode="auto">
          <a:xfrm>
            <a:off x="195100" y="-1"/>
            <a:ext cx="6967700" cy="64008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6096000" y="4419600"/>
            <a:ext cx="2819400" cy="1600200"/>
          </a:xfrm>
        </p:spPr>
        <p:txBody>
          <a:bodyPr>
            <a:noAutofit/>
          </a:bodyPr>
          <a:lstStyle/>
          <a:p>
            <a:pPr marL="0" indent="0">
              <a:buNone/>
            </a:pPr>
            <a:r>
              <a:rPr lang="en-US" sz="2000" dirty="0" smtClean="0"/>
              <a:t>Scheme 3. Examples of natural polymers relevant for sorption of organic pollutants in living media.</a:t>
            </a:r>
            <a:endParaRPr lang="en-US" sz="2800"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9</a:t>
            </a:fld>
            <a:endParaRPr lang="en-US" dirty="0"/>
          </a:p>
        </p:txBody>
      </p:sp>
      <p:sp>
        <p:nvSpPr>
          <p:cNvPr id="7" name="Footer Placeholder 6"/>
          <p:cNvSpPr>
            <a:spLocks noGrp="1"/>
          </p:cNvSpPr>
          <p:nvPr>
            <p:ph type="ftr" sz="quarter" idx="11"/>
          </p:nvPr>
        </p:nvSpPr>
        <p:spPr>
          <a:xfrm>
            <a:off x="3048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29397374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14400" y="0"/>
            <a:ext cx="6248400" cy="307777"/>
          </a:xfrm>
          <a:prstGeom prst="rect">
            <a:avLst/>
          </a:prstGeom>
        </p:spPr>
        <p:txBody>
          <a:bodyPr wrap="square">
            <a:spAutoFit/>
          </a:bodyPr>
          <a:lstStyle/>
          <a:p>
            <a:r>
              <a:rPr lang="en-US" sz="1400" b="1" dirty="0" smtClean="0">
                <a:latin typeface="Times New Roman" pitchFamily="18" charset="0"/>
                <a:cs typeface="Times New Roman" pitchFamily="18" charset="0"/>
              </a:rPr>
              <a:t>Table 1.  Chemical Composition of Some Organisms (dry-weight, ash-free basis) </a:t>
            </a:r>
            <a:endParaRPr lang="en-US" sz="14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B6F83BC-6D4D-406E-B66A-3F0036CBC391}" type="slidenum">
              <a:rPr lang="en-US" smtClean="0"/>
              <a:pPr/>
              <a:t>10</a:t>
            </a:fld>
            <a:endParaRPr lang="en-US" dirty="0"/>
          </a:p>
        </p:txBody>
      </p:sp>
      <p:sp>
        <p:nvSpPr>
          <p:cNvPr id="7" name="Footer Placeholder 6"/>
          <p:cNvSpPr>
            <a:spLocks noGrp="1"/>
          </p:cNvSpPr>
          <p:nvPr>
            <p:ph type="ftr" sz="quarter" idx="11"/>
          </p:nvPr>
        </p:nvSpPr>
        <p:spPr>
          <a:xfrm>
            <a:off x="228600" y="6356350"/>
            <a:ext cx="6096000" cy="365125"/>
          </a:xfrm>
        </p:spPr>
        <p:txBody>
          <a:bodyPr/>
          <a:lstStyle/>
          <a:p>
            <a:r>
              <a:rPr lang="en-US" dirty="0" smtClean="0"/>
              <a:t>Environmental processing / Partitioning of pollutants / Sorption in living media (bioavailability) </a:t>
            </a:r>
            <a:endParaRPr lang="en-US" dirty="0"/>
          </a:p>
        </p:txBody>
      </p:sp>
      <p:pic>
        <p:nvPicPr>
          <p:cNvPr id="29699" name="Picture 3"/>
          <p:cNvPicPr>
            <a:picLocks noGrp="1" noChangeAspect="1" noChangeArrowheads="1"/>
          </p:cNvPicPr>
          <p:nvPr>
            <p:ph idx="1"/>
          </p:nvPr>
        </p:nvPicPr>
        <p:blipFill>
          <a:blip r:embed="rId3" cstate="print"/>
          <a:srcRect t="1022"/>
          <a:stretch>
            <a:fillRect/>
          </a:stretch>
        </p:blipFill>
        <p:spPr bwMode="auto">
          <a:xfrm>
            <a:off x="1066800" y="304799"/>
            <a:ext cx="5586176" cy="66084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600" cy="5410200"/>
          </a:xfrm>
        </p:spPr>
        <p:txBody>
          <a:bodyPr>
            <a:noAutofit/>
          </a:bodyPr>
          <a:lstStyle/>
          <a:p>
            <a:pPr marL="108000" indent="0">
              <a:buNone/>
            </a:pPr>
            <a:r>
              <a:rPr lang="en-US" sz="1800" dirty="0" smtClean="0"/>
              <a:t>From our daily experience, we know that mammals, including humans, may exhibit quite different lipid contents, and that within one individual this lipid content may vary substantially </a:t>
            </a:r>
            <a:r>
              <a:rPr lang="hr-HR" sz="1800" dirty="0" smtClean="0"/>
              <a:t>in</a:t>
            </a:r>
            <a:r>
              <a:rPr lang="en-US" sz="1800" dirty="0" smtClean="0"/>
              <a:t> time. Lipids are not the only variable component in living media. In animals, proteins make the largest portion of the total body mass, but they may be secondary contributors in certain tissues (Table 1). In plants, protein</a:t>
            </a:r>
            <a:r>
              <a:rPr lang="hr-HR" sz="1800" dirty="0" smtClean="0"/>
              <a:t> content</a:t>
            </a:r>
            <a:r>
              <a:rPr lang="en-US" sz="1800" dirty="0" smtClean="0"/>
              <a:t> is more variable. On a dry-weight basis in phytoplankton, protein contents may range between 30% and 60%, whereas they occur at about 20% </a:t>
            </a:r>
            <a:r>
              <a:rPr lang="hr-HR" sz="1800" dirty="0" smtClean="0"/>
              <a:t>in</a:t>
            </a:r>
            <a:r>
              <a:rPr lang="en-US" sz="1800" dirty="0" smtClean="0"/>
              <a:t> grasses and leaves (10 – 25</a:t>
            </a:r>
            <a:r>
              <a:rPr lang="hr-HR" sz="1800" dirty="0" smtClean="0"/>
              <a:t> </a:t>
            </a:r>
            <a:r>
              <a:rPr lang="en-US" sz="1800" dirty="0" smtClean="0"/>
              <a:t>%), are highly variable contributors in nuts, and are virtually absent in wood. On the other hand, the wood of vascular land plants consists primarily of lignin (~1/3) and carbohydrates, in particular cellulose and hemicellulose (~2/3). Finally, as realized by many people who watch their diet carefully, fruits like apples are rich in carbohydrates, nuts like almonds have a lot of fat, and vegetables like spinach are virtually fat-free. When considering that organic pollutants tend to partition very differently into the various organic materials of which living media are made</a:t>
            </a:r>
            <a:r>
              <a:rPr lang="hr-HR" sz="1800" dirty="0" smtClean="0"/>
              <a:t>-</a:t>
            </a:r>
            <a:r>
              <a:rPr lang="en-US" sz="1800" dirty="0" smtClean="0"/>
              <a:t>up, therefore, it is not surprising that concentrations of compounds expressed per total weight or volume may vary significantly for “organisms” exposed to the same environment. Hence, in order to understand how</a:t>
            </a:r>
            <a:r>
              <a:rPr lang="hr-HR" sz="1800" dirty="0" smtClean="0"/>
              <a:t>,</a:t>
            </a:r>
            <a:r>
              <a:rPr lang="en-US" sz="1800" dirty="0" smtClean="0"/>
              <a:t> and to what extent organic chemicals accumulate in living media, we first need to inspect how well the various biological “solvents” may accumulate such solutes. </a:t>
            </a:r>
            <a:endParaRPr lang="en-US" sz="1800"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11</a:t>
            </a:fld>
            <a:endParaRPr lang="en-US" dirty="0"/>
          </a:p>
        </p:txBody>
      </p:sp>
      <p:sp>
        <p:nvSpPr>
          <p:cNvPr id="7" name="Footer Placeholder 6"/>
          <p:cNvSpPr>
            <a:spLocks noGrp="1"/>
          </p:cNvSpPr>
          <p:nvPr>
            <p:ph type="ftr" sz="quarter" idx="11"/>
          </p:nvPr>
        </p:nvSpPr>
        <p:spPr>
          <a:xfrm>
            <a:off x="304800" y="6356350"/>
            <a:ext cx="64008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Equilibrium Partitioning to Specific Types of Organic Phases Found </a:t>
            </a:r>
            <a:r>
              <a:rPr lang="en-US" sz="2800" dirty="0" smtClean="0"/>
              <a:t>in Organisms</a:t>
            </a:r>
            <a:endParaRPr lang="en-US" sz="2800" dirty="0"/>
          </a:p>
        </p:txBody>
      </p:sp>
      <p:sp>
        <p:nvSpPr>
          <p:cNvPr id="3" name="Content Placeholder 2"/>
          <p:cNvSpPr>
            <a:spLocks noGrp="1"/>
          </p:cNvSpPr>
          <p:nvPr>
            <p:ph idx="1"/>
          </p:nvPr>
        </p:nvSpPr>
        <p:spPr>
          <a:xfrm>
            <a:off x="152400" y="1460500"/>
            <a:ext cx="8991600" cy="609600"/>
          </a:xfrm>
        </p:spPr>
        <p:txBody>
          <a:bodyPr>
            <a:normAutofit fontScale="92500"/>
          </a:bodyPr>
          <a:lstStyle/>
          <a:p>
            <a:pPr marL="0" indent="0">
              <a:buNone/>
            </a:pPr>
            <a:r>
              <a:rPr lang="en-US" sz="1600" b="1" dirty="0" smtClean="0"/>
              <a:t>Table 2. </a:t>
            </a:r>
            <a:r>
              <a:rPr lang="en-US" sz="1600" b="1" dirty="0"/>
              <a:t>Organic Phase-Water Partition Coefficients of Some Organic Compounds for Various </a:t>
            </a:r>
            <a:r>
              <a:rPr lang="en-US" sz="1600" b="1" dirty="0" smtClean="0"/>
              <a:t>Organic Phases</a:t>
            </a:r>
            <a:r>
              <a:rPr lang="en-US" sz="1600" b="1" dirty="0"/>
              <a:t>: Octanol (o</a:t>
            </a:r>
            <a:r>
              <a:rPr lang="en-US" sz="1600" b="1" dirty="0" smtClean="0"/>
              <a:t>), Triacylglycerides </a:t>
            </a:r>
            <a:r>
              <a:rPr lang="en-US" sz="1600" b="1" dirty="0"/>
              <a:t>(tag), Liposomes (lips), Proteins (prot), Cutin (cut), and Lignin (lig</a:t>
            </a:r>
            <a:r>
              <a:rPr lang="en-US" sz="1600" b="1" dirty="0" smtClean="0"/>
              <a:t>). </a:t>
            </a:r>
            <a:endParaRPr lang="en-US" sz="1600" b="1"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12</a:t>
            </a:fld>
            <a:endParaRPr lang="en-US" dirty="0"/>
          </a:p>
        </p:txBody>
      </p:sp>
      <p:sp>
        <p:nvSpPr>
          <p:cNvPr id="8" name="Footer Placeholder 7"/>
          <p:cNvSpPr>
            <a:spLocks noGrp="1"/>
          </p:cNvSpPr>
          <p:nvPr>
            <p:ph type="ftr" sz="quarter" idx="11"/>
          </p:nvPr>
        </p:nvSpPr>
        <p:spPr>
          <a:xfrm>
            <a:off x="381000" y="6356350"/>
            <a:ext cx="6400800" cy="365125"/>
          </a:xfrm>
        </p:spPr>
        <p:txBody>
          <a:bodyPr/>
          <a:lstStyle/>
          <a:p>
            <a:r>
              <a:rPr lang="en-US" dirty="0" smtClean="0"/>
              <a:t>Environmental processing / Partitioning of pollutants / Sorption in living media (bioavailability) </a:t>
            </a:r>
            <a:endParaRPr lang="en-US" dirty="0"/>
          </a:p>
        </p:txBody>
      </p:sp>
      <p:pic>
        <p:nvPicPr>
          <p:cNvPr id="266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4500" y="2057400"/>
            <a:ext cx="8001000" cy="45777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836967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81000" y="1219200"/>
            <a:ext cx="8458200" cy="5029200"/>
          </a:xfrm>
        </p:spPr>
        <p:txBody>
          <a:bodyPr>
            <a:noAutofit/>
          </a:bodyPr>
          <a:lstStyle/>
          <a:p>
            <a:pPr algn="just"/>
            <a:r>
              <a:rPr lang="fr-FR" sz="2400" b="1" dirty="0" err="1" smtClean="0"/>
              <a:t>Carbohydrates</a:t>
            </a:r>
            <a:r>
              <a:rPr lang="fr-FR" sz="2400" dirty="0" smtClean="0"/>
              <a:t>, </a:t>
            </a:r>
            <a:r>
              <a:rPr lang="fr-FR" sz="2400" dirty="0" err="1" smtClean="0"/>
              <a:t>like</a:t>
            </a:r>
            <a:r>
              <a:rPr lang="fr-FR" sz="2400" dirty="0" smtClean="0"/>
              <a:t> cellulose and </a:t>
            </a:r>
            <a:r>
              <a:rPr lang="en-US" sz="2400" dirty="0" smtClean="0"/>
              <a:t>chitin, </a:t>
            </a:r>
            <a:r>
              <a:rPr lang="en-US" sz="2400" dirty="0"/>
              <a:t>have a very low tendency to accumulate organic chemicals from </a:t>
            </a:r>
            <a:r>
              <a:rPr lang="en-US" sz="2400" dirty="0" smtClean="0"/>
              <a:t>water. </a:t>
            </a:r>
            <a:r>
              <a:rPr lang="en-US" sz="2400" dirty="0"/>
              <a:t>This is not </a:t>
            </a:r>
            <a:r>
              <a:rPr lang="en-US" sz="2400" dirty="0" smtClean="0"/>
              <a:t>too surprising </a:t>
            </a:r>
            <a:r>
              <a:rPr lang="en-US" sz="2400" dirty="0"/>
              <a:t>considering the presence of hydroxyl moieties throughout </a:t>
            </a:r>
            <a:r>
              <a:rPr lang="en-US" sz="2400" dirty="0" smtClean="0"/>
              <a:t>the structures </a:t>
            </a:r>
            <a:r>
              <a:rPr lang="en-US" sz="2400" dirty="0"/>
              <a:t>of these polymers </a:t>
            </a:r>
            <a:r>
              <a:rPr lang="en-US" sz="2400" dirty="0" smtClean="0"/>
              <a:t>(Scheme 3). </a:t>
            </a:r>
            <a:endParaRPr lang="hr-HR" sz="2400" dirty="0" smtClean="0"/>
          </a:p>
          <a:p>
            <a:pPr algn="just">
              <a:buNone/>
            </a:pPr>
            <a:r>
              <a:rPr lang="en-US" sz="2400" dirty="0" smtClean="0"/>
              <a:t>This </a:t>
            </a:r>
            <a:r>
              <a:rPr lang="en-US" sz="2400" dirty="0"/>
              <a:t>structural feature </a:t>
            </a:r>
            <a:r>
              <a:rPr lang="en-US" sz="2400" dirty="0" smtClean="0"/>
              <a:t>causes polysaccharides </a:t>
            </a:r>
            <a:r>
              <a:rPr lang="en-US" sz="2400" dirty="0"/>
              <a:t>to interact very well with water all through their structure. </a:t>
            </a:r>
            <a:r>
              <a:rPr lang="en-US" sz="2400" dirty="0" smtClean="0"/>
              <a:t>Thus apolar </a:t>
            </a:r>
            <a:r>
              <a:rPr lang="en-US" sz="2400" dirty="0"/>
              <a:t>and monopolar compounds cannot outcompete with the solvent </a:t>
            </a:r>
            <a:r>
              <a:rPr lang="en-US" sz="2400" dirty="0" smtClean="0"/>
              <a:t>for associations </a:t>
            </a:r>
            <a:r>
              <a:rPr lang="en-US" sz="2400" dirty="0"/>
              <a:t>with these thoroughly bipolar polymers. In addition, some </a:t>
            </a:r>
            <a:r>
              <a:rPr lang="en-US" sz="2400" dirty="0" smtClean="0"/>
              <a:t>abundant carbohydrates </a:t>
            </a:r>
            <a:r>
              <a:rPr lang="en-US" sz="2400" dirty="0"/>
              <a:t>such as cellulose and chitin tend to be crystalline in </a:t>
            </a:r>
            <a:r>
              <a:rPr lang="en-US" sz="2400" dirty="0" smtClean="0"/>
              <a:t>organisms; this </a:t>
            </a:r>
            <a:r>
              <a:rPr lang="en-US" sz="2400" dirty="0"/>
              <a:t>solid state condition also discourages uptake of partitioning compounds</a:t>
            </a:r>
            <a:r>
              <a:rPr lang="en-US" sz="2400" dirty="0" smtClean="0"/>
              <a:t>.</a:t>
            </a:r>
          </a:p>
          <a:p>
            <a:pPr algn="just"/>
            <a:r>
              <a:rPr lang="en-US" sz="2400" dirty="0" smtClean="0"/>
              <a:t>Therefore, carbohydrates are considered </a:t>
            </a:r>
            <a:r>
              <a:rPr lang="en-US" sz="2400" dirty="0"/>
              <a:t>to be of minor importance for </a:t>
            </a:r>
            <a:r>
              <a:rPr lang="en-US" sz="2400" dirty="0" smtClean="0"/>
              <a:t>the accumulation </a:t>
            </a:r>
            <a:r>
              <a:rPr lang="en-US" sz="2400" dirty="0"/>
              <a:t>of organic chemicals.</a:t>
            </a:r>
          </a:p>
        </p:txBody>
      </p:sp>
      <p:sp>
        <p:nvSpPr>
          <p:cNvPr id="6" name="Slide Number Placeholder 5"/>
          <p:cNvSpPr>
            <a:spLocks noGrp="1"/>
          </p:cNvSpPr>
          <p:nvPr>
            <p:ph type="sldNum" sz="quarter" idx="12"/>
          </p:nvPr>
        </p:nvSpPr>
        <p:spPr/>
        <p:txBody>
          <a:bodyPr/>
          <a:lstStyle/>
          <a:p>
            <a:fld id="{0B6F83BC-6D4D-406E-B66A-3F0036CBC391}" type="slidenum">
              <a:rPr lang="en-US" smtClean="0"/>
              <a:pPr/>
              <a:t>13</a:t>
            </a:fld>
            <a:endParaRPr lang="en-US" dirty="0"/>
          </a:p>
        </p:txBody>
      </p:sp>
      <p:sp>
        <p:nvSpPr>
          <p:cNvPr id="7" name="Footer Placeholder 6"/>
          <p:cNvSpPr>
            <a:spLocks noGrp="1"/>
          </p:cNvSpPr>
          <p:nvPr>
            <p:ph type="ftr" sz="quarter" idx="11"/>
          </p:nvPr>
        </p:nvSpPr>
        <p:spPr>
          <a:xfrm>
            <a:off x="304800" y="6356350"/>
            <a:ext cx="64008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400450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1371600"/>
            <a:ext cx="8763000" cy="4876800"/>
          </a:xfrm>
        </p:spPr>
        <p:txBody>
          <a:bodyPr>
            <a:noAutofit/>
          </a:bodyPr>
          <a:lstStyle/>
          <a:p>
            <a:pPr algn="just"/>
            <a:r>
              <a:rPr lang="en-US" dirty="0"/>
              <a:t>Compared to carbohydrates, </a:t>
            </a:r>
            <a:r>
              <a:rPr lang="en-US" b="1" dirty="0" smtClean="0"/>
              <a:t>lignin </a:t>
            </a:r>
            <a:r>
              <a:rPr lang="en-US" dirty="0" smtClean="0"/>
              <a:t>and </a:t>
            </a:r>
            <a:r>
              <a:rPr lang="en-US" b="1" dirty="0"/>
              <a:t>cutin</a:t>
            </a:r>
            <a:r>
              <a:rPr lang="en-US" dirty="0"/>
              <a:t>, important polymers in </a:t>
            </a:r>
            <a:r>
              <a:rPr lang="en-US" dirty="0" smtClean="0"/>
              <a:t>terrestrial plants</a:t>
            </a:r>
            <a:r>
              <a:rPr lang="en-US" dirty="0"/>
              <a:t>, show a higher affinity for many organic pollutants. Small apolar and </a:t>
            </a:r>
            <a:r>
              <a:rPr lang="en-US" dirty="0" smtClean="0"/>
              <a:t>weakly monopolar </a:t>
            </a:r>
            <a:r>
              <a:rPr lang="en-US" dirty="0"/>
              <a:t>molecules </a:t>
            </a:r>
            <a:r>
              <a:rPr lang="en-US" dirty="0" smtClean="0"/>
              <a:t>(</a:t>
            </a:r>
            <a:r>
              <a:rPr lang="en-US" dirty="0" err="1" smtClean="0"/>
              <a:t>chloro</a:t>
            </a:r>
            <a:r>
              <a:rPr lang="hr-HR" dirty="0" smtClean="0"/>
              <a:t> </a:t>
            </a:r>
            <a:r>
              <a:rPr lang="en-US" dirty="0" smtClean="0"/>
              <a:t>benzene</a:t>
            </a:r>
            <a:r>
              <a:rPr lang="en-US" dirty="0"/>
              <a:t>, toluene, 1,2-dimethylbenzene) </a:t>
            </a:r>
            <a:r>
              <a:rPr lang="en-US" dirty="0" smtClean="0"/>
              <a:t>have been </a:t>
            </a:r>
            <a:r>
              <a:rPr lang="en-US" dirty="0"/>
              <a:t>shown to exhibit only a slightly smaller affinity to cuticular polymer </a:t>
            </a:r>
            <a:r>
              <a:rPr lang="en-US" dirty="0" smtClean="0"/>
              <a:t>matrices than </a:t>
            </a:r>
            <a:r>
              <a:rPr lang="en-US" dirty="0"/>
              <a:t>to a solvent like octanol (Table </a:t>
            </a:r>
            <a:r>
              <a:rPr lang="en-US" dirty="0" smtClean="0"/>
              <a:t>2). </a:t>
            </a:r>
            <a:r>
              <a:rPr lang="en-US" dirty="0"/>
              <a:t>Thus, the </a:t>
            </a:r>
            <a:r>
              <a:rPr lang="en-US" dirty="0" smtClean="0"/>
              <a:t>cuticular coatings </a:t>
            </a:r>
            <a:r>
              <a:rPr lang="en-US" dirty="0"/>
              <a:t>on leaves are considered to be an important absorber for apolar and </a:t>
            </a:r>
            <a:r>
              <a:rPr lang="en-US" dirty="0" smtClean="0"/>
              <a:t>weakly polar </a:t>
            </a:r>
            <a:r>
              <a:rPr lang="en-US" dirty="0"/>
              <a:t>hydrophobic compounds. This can be understood by noting the </a:t>
            </a:r>
            <a:r>
              <a:rPr lang="en-US" dirty="0" smtClean="0"/>
              <a:t>apolar/monopolar </a:t>
            </a:r>
            <a:r>
              <a:rPr lang="en-US" dirty="0"/>
              <a:t>nature </a:t>
            </a:r>
            <a:r>
              <a:rPr lang="en-US" dirty="0" smtClean="0"/>
              <a:t>(long </a:t>
            </a:r>
            <a:r>
              <a:rPr lang="en-US" dirty="0"/>
              <a:t>alkyl chains and ester groups) of cutin </a:t>
            </a:r>
            <a:r>
              <a:rPr lang="en-US" dirty="0" smtClean="0"/>
              <a:t>(Scheme 3). </a:t>
            </a:r>
            <a:r>
              <a:rPr lang="en-US" dirty="0"/>
              <a:t>In </a:t>
            </a:r>
            <a:r>
              <a:rPr lang="en-US" dirty="0" smtClean="0"/>
              <a:t>the case </a:t>
            </a:r>
            <a:r>
              <a:rPr lang="en-US" dirty="0"/>
              <a:t>of lignin, partition coefficients for such apolar substances are </a:t>
            </a:r>
            <a:r>
              <a:rPr lang="en-US" dirty="0" smtClean="0"/>
              <a:t>somewhat smaller (up </a:t>
            </a:r>
            <a:r>
              <a:rPr lang="en-US" dirty="0"/>
              <a:t>to an order of magnitude; Table </a:t>
            </a:r>
            <a:r>
              <a:rPr lang="en-US" dirty="0" smtClean="0"/>
              <a:t>2</a:t>
            </a:r>
            <a:r>
              <a:rPr lang="en-US" dirty="0"/>
              <a:t>). Although the data are </a:t>
            </a:r>
            <a:r>
              <a:rPr lang="en-US" dirty="0" smtClean="0"/>
              <a:t>very limited</a:t>
            </a:r>
            <a:r>
              <a:rPr lang="en-US" dirty="0"/>
              <a:t>, lignin-water partition coefficients appear to be more comparable to </a:t>
            </a:r>
            <a:r>
              <a:rPr lang="en-US" i="1" dirty="0" smtClean="0"/>
              <a:t>K</a:t>
            </a:r>
            <a:r>
              <a:rPr lang="en-US" i="1" baseline="-25000" dirty="0" smtClean="0"/>
              <a:t>i</a:t>
            </a:r>
            <a:r>
              <a:rPr lang="en-US" baseline="-25000" dirty="0" smtClean="0"/>
              <a:t>oc</a:t>
            </a:r>
            <a:r>
              <a:rPr lang="en-US" i="1" dirty="0" smtClean="0"/>
              <a:t> </a:t>
            </a:r>
            <a:r>
              <a:rPr lang="en-US" dirty="0" smtClean="0"/>
              <a:t>values</a:t>
            </a:r>
            <a:r>
              <a:rPr lang="en-US" dirty="0"/>
              <a:t>, with </a:t>
            </a:r>
            <a:r>
              <a:rPr lang="en-US" dirty="0" err="1" smtClean="0"/>
              <a:t>K</a:t>
            </a:r>
            <a:r>
              <a:rPr lang="en-US" i="1" baseline="-25000" dirty="0" err="1" smtClean="0"/>
              <a:t>i</a:t>
            </a:r>
            <a:r>
              <a:rPr lang="en-US" baseline="-25000" dirty="0" err="1" smtClean="0"/>
              <a:t>ligw</a:t>
            </a:r>
            <a:r>
              <a:rPr lang="en-US" dirty="0" smtClean="0"/>
              <a:t> l</a:t>
            </a:r>
            <a:r>
              <a:rPr lang="hr-HR" dirty="0" smtClean="0"/>
              <a:t>i</a:t>
            </a:r>
            <a:r>
              <a:rPr lang="en-US" dirty="0" err="1" smtClean="0"/>
              <a:t>es</a:t>
            </a:r>
            <a:r>
              <a:rPr lang="en-US" dirty="0" smtClean="0"/>
              <a:t> </a:t>
            </a:r>
            <a:r>
              <a:rPr lang="en-US" dirty="0"/>
              <a:t>in the order of </a:t>
            </a:r>
            <a:r>
              <a:rPr lang="en-US" i="1" dirty="0" smtClean="0"/>
              <a:t>K</a:t>
            </a:r>
            <a:r>
              <a:rPr lang="en-US" i="1" baseline="-25000" dirty="0"/>
              <a:t>i</a:t>
            </a:r>
            <a:r>
              <a:rPr lang="en-US" baseline="-25000" dirty="0"/>
              <a:t>ow</a:t>
            </a:r>
            <a:r>
              <a:rPr lang="en-US" b="1" i="1" dirty="0" smtClean="0"/>
              <a:t> </a:t>
            </a:r>
            <a:r>
              <a:rPr lang="en-US" dirty="0"/>
              <a:t>for the small aromatic </a:t>
            </a:r>
            <a:r>
              <a:rPr lang="en-US" dirty="0" smtClean="0"/>
              <a:t>hydrocarbons and </a:t>
            </a:r>
            <a:r>
              <a:rPr lang="en-US" dirty="0"/>
              <a:t>chlorinated phenols examined to </a:t>
            </a:r>
            <a:r>
              <a:rPr lang="en-US" dirty="0" smtClean="0"/>
              <a:t>date.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14</a:t>
            </a:fld>
            <a:endParaRPr lang="en-US" dirty="0"/>
          </a:p>
        </p:txBody>
      </p:sp>
      <p:sp>
        <p:nvSpPr>
          <p:cNvPr id="7" name="Footer Placeholder 6"/>
          <p:cNvSpPr>
            <a:spLocks noGrp="1"/>
          </p:cNvSpPr>
          <p:nvPr>
            <p:ph type="ftr" sz="quarter" idx="11"/>
          </p:nvPr>
        </p:nvSpPr>
        <p:spPr>
          <a:xfrm>
            <a:off x="304800" y="6356350"/>
            <a:ext cx="60960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57747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81000" y="1219200"/>
            <a:ext cx="8305800" cy="5105400"/>
          </a:xfrm>
        </p:spPr>
        <p:txBody>
          <a:bodyPr>
            <a:noAutofit/>
          </a:bodyPr>
          <a:lstStyle/>
          <a:p>
            <a:pPr algn="just"/>
            <a:r>
              <a:rPr lang="en-US" sz="2400" dirty="0"/>
              <a:t>Due to differences in amino acid composition </a:t>
            </a:r>
            <a:r>
              <a:rPr lang="en-US" sz="2400" dirty="0" smtClean="0"/>
              <a:t>(R </a:t>
            </a:r>
            <a:r>
              <a:rPr lang="en-US" sz="2400" dirty="0"/>
              <a:t>groups) and </a:t>
            </a:r>
            <a:r>
              <a:rPr lang="en-US" sz="2400" dirty="0" smtClean="0"/>
              <a:t>macromolecular configuration</a:t>
            </a:r>
            <a:r>
              <a:rPr lang="en-US" sz="2400" dirty="0"/>
              <a:t>, proteins vary considerably in their ability to accommodate </a:t>
            </a:r>
            <a:r>
              <a:rPr lang="en-US" sz="2400" dirty="0" smtClean="0"/>
              <a:t>organic solutes</a:t>
            </a:r>
            <a:r>
              <a:rPr lang="en-US" sz="2400" dirty="0"/>
              <a:t>. For example, the protein-water partition coefficient of the </a:t>
            </a:r>
            <a:r>
              <a:rPr lang="en-US" sz="2400" dirty="0" smtClean="0"/>
              <a:t>bipolar compound</a:t>
            </a:r>
            <a:r>
              <a:rPr lang="en-US" sz="2400" dirty="0"/>
              <a:t>, 4-chlorophenol, quantifying this compound’s association with </a:t>
            </a:r>
            <a:r>
              <a:rPr lang="en-US" sz="2400" dirty="0" smtClean="0"/>
              <a:t>bovine serum </a:t>
            </a:r>
            <a:r>
              <a:rPr lang="en-US" sz="2400" dirty="0"/>
              <a:t>albumin (BSA) is a factor of 5</a:t>
            </a:r>
            <a:r>
              <a:rPr lang="en-US" sz="2400" i="1" dirty="0"/>
              <a:t> </a:t>
            </a:r>
            <a:r>
              <a:rPr lang="en-US" sz="2400" dirty="0"/>
              <a:t>greater than its corresponding coefficient </a:t>
            </a:r>
            <a:r>
              <a:rPr lang="en-US" sz="2400" dirty="0" smtClean="0"/>
              <a:t>for bovine </a:t>
            </a:r>
            <a:r>
              <a:rPr lang="en-US" sz="2400" dirty="0"/>
              <a:t>hemoglobin (BH). For the weakly monopolar compound, naphthalene, </a:t>
            </a:r>
            <a:r>
              <a:rPr lang="en-US" sz="2400" dirty="0" smtClean="0"/>
              <a:t>the difference </a:t>
            </a:r>
            <a:r>
              <a:rPr lang="en-US" sz="2400" dirty="0"/>
              <a:t>is about a factor of 10 (Table </a:t>
            </a:r>
            <a:r>
              <a:rPr lang="en-US" sz="2400" dirty="0" smtClean="0"/>
              <a:t>2</a:t>
            </a:r>
            <a:r>
              <a:rPr lang="en-US" sz="2400" dirty="0"/>
              <a:t>), and a still smaller protein, </a:t>
            </a:r>
            <a:r>
              <a:rPr lang="en-US" sz="2400" dirty="0" smtClean="0"/>
              <a:t>myoglobin (ca</a:t>
            </a:r>
            <a:r>
              <a:rPr lang="en-US" sz="2400" dirty="0"/>
              <a:t>. 16,000 </a:t>
            </a:r>
            <a:r>
              <a:rPr lang="en-US" sz="2400" dirty="0" smtClean="0"/>
              <a:t>D), </a:t>
            </a:r>
            <a:r>
              <a:rPr lang="en-US" sz="2400" dirty="0"/>
              <a:t>does not sorb any measurable amount of </a:t>
            </a:r>
            <a:r>
              <a:rPr lang="en-US" sz="2400" dirty="0" smtClean="0"/>
              <a:t>naphthalene. </a:t>
            </a:r>
            <a:r>
              <a:rPr lang="en-US" sz="2400" dirty="0"/>
              <a:t>Thus, the formation of hydrophobic domains within these protein </a:t>
            </a:r>
            <a:r>
              <a:rPr lang="en-US" sz="2400" dirty="0" smtClean="0"/>
              <a:t>biopolymers appears </a:t>
            </a:r>
            <a:r>
              <a:rPr lang="en-US" sz="2400" dirty="0"/>
              <a:t>to be a key </a:t>
            </a:r>
            <a:r>
              <a:rPr lang="en-US" sz="2400" dirty="0" smtClean="0"/>
              <a:t>feature</a:t>
            </a:r>
            <a:r>
              <a:rPr lang="hr-HR" sz="2400" dirty="0" smtClean="0"/>
              <a:t>,</a:t>
            </a:r>
            <a:r>
              <a:rPr lang="en-US" sz="2400" dirty="0" smtClean="0"/>
              <a:t> </a:t>
            </a:r>
            <a:r>
              <a:rPr lang="en-US" sz="2400" dirty="0"/>
              <a:t>allowing them to serve as sorbents of apolar </a:t>
            </a:r>
            <a:r>
              <a:rPr lang="en-US" sz="2400" dirty="0" smtClean="0"/>
              <a:t>and monopolar </a:t>
            </a:r>
            <a:r>
              <a:rPr lang="en-US" sz="2400" dirty="0"/>
              <a:t>organic compounds. </a:t>
            </a:r>
          </a:p>
        </p:txBody>
      </p:sp>
      <p:sp>
        <p:nvSpPr>
          <p:cNvPr id="6" name="Slide Number Placeholder 5"/>
          <p:cNvSpPr>
            <a:spLocks noGrp="1"/>
          </p:cNvSpPr>
          <p:nvPr>
            <p:ph type="sldNum" sz="quarter" idx="12"/>
          </p:nvPr>
        </p:nvSpPr>
        <p:spPr/>
        <p:txBody>
          <a:bodyPr/>
          <a:lstStyle/>
          <a:p>
            <a:fld id="{0B6F83BC-6D4D-406E-B66A-3F0036CBC391}" type="slidenum">
              <a:rPr lang="en-US" smtClean="0"/>
              <a:pPr/>
              <a:t>15</a:t>
            </a:fld>
            <a:endParaRPr lang="en-US" dirty="0"/>
          </a:p>
        </p:txBody>
      </p:sp>
      <p:sp>
        <p:nvSpPr>
          <p:cNvPr id="7" name="Footer Placeholder 6"/>
          <p:cNvSpPr>
            <a:spLocks noGrp="1"/>
          </p:cNvSpPr>
          <p:nvPr>
            <p:ph type="ftr" sz="quarter" idx="11"/>
          </p:nvPr>
        </p:nvSpPr>
        <p:spPr>
          <a:xfrm>
            <a:off x="304800" y="6356350"/>
            <a:ext cx="60960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2803652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1295400"/>
            <a:ext cx="8534400" cy="4830763"/>
          </a:xfrm>
        </p:spPr>
        <p:txBody>
          <a:bodyPr>
            <a:noAutofit/>
          </a:bodyPr>
          <a:lstStyle/>
          <a:p>
            <a:pPr algn="just"/>
            <a:r>
              <a:rPr lang="en-US" dirty="0"/>
              <a:t>Lipids </a:t>
            </a:r>
            <a:r>
              <a:rPr lang="en-US" dirty="0" smtClean="0"/>
              <a:t>encompass </a:t>
            </a:r>
            <a:r>
              <a:rPr lang="en-US" dirty="0"/>
              <a:t>a diverse group including apolar and polar </a:t>
            </a:r>
            <a:r>
              <a:rPr lang="en-US" dirty="0" smtClean="0"/>
              <a:t>materials. </a:t>
            </a:r>
            <a:r>
              <a:rPr lang="en-US" dirty="0"/>
              <a:t>Examples of </a:t>
            </a:r>
            <a:r>
              <a:rPr lang="en-US" dirty="0" smtClean="0"/>
              <a:t>lipids that </a:t>
            </a:r>
            <a:r>
              <a:rPr lang="en-US" dirty="0"/>
              <a:t>could form a primarily apolar molecular environment are the </a:t>
            </a:r>
            <a:r>
              <a:rPr lang="en-US" dirty="0" smtClean="0"/>
              <a:t>triacylglycerides (Scheme 3). </a:t>
            </a:r>
            <a:r>
              <a:rPr lang="en-US" dirty="0"/>
              <a:t>Such chemical structures are common in fat storage in </a:t>
            </a:r>
            <a:r>
              <a:rPr lang="en-US" dirty="0" smtClean="0"/>
              <a:t>organisms</a:t>
            </a:r>
            <a:r>
              <a:rPr lang="hr-HR" dirty="0" smtClean="0"/>
              <a:t>,</a:t>
            </a:r>
            <a:r>
              <a:rPr lang="en-US" dirty="0" smtClean="0"/>
              <a:t> and hence </a:t>
            </a:r>
            <a:r>
              <a:rPr lang="en-US" dirty="0"/>
              <a:t>their quantitative presence in organisms is quite variable. </a:t>
            </a:r>
            <a:r>
              <a:rPr lang="en-US" dirty="0" smtClean="0"/>
              <a:t>The</a:t>
            </a:r>
            <a:r>
              <a:rPr lang="hr-HR" dirty="0" smtClean="0"/>
              <a:t> </a:t>
            </a:r>
            <a:r>
              <a:rPr lang="en-US" dirty="0" err="1" smtClean="0"/>
              <a:t>triacylglycerides</a:t>
            </a:r>
            <a:r>
              <a:rPr lang="en-US" dirty="0" smtClean="0"/>
              <a:t>, triolein </a:t>
            </a:r>
            <a:r>
              <a:rPr lang="en-US" dirty="0"/>
              <a:t>and tricaprylin, have been used as laboratory surrogates </a:t>
            </a:r>
            <a:r>
              <a:rPr lang="en-US" dirty="0" smtClean="0"/>
              <a:t>for mimicking </a:t>
            </a:r>
            <a:r>
              <a:rPr lang="en-US" dirty="0"/>
              <a:t>the “fat” in </a:t>
            </a:r>
            <a:r>
              <a:rPr lang="en-US" dirty="0" smtClean="0"/>
              <a:t>organisms. </a:t>
            </a:r>
            <a:r>
              <a:rPr lang="en-US" dirty="0"/>
              <a:t>Examples </a:t>
            </a:r>
            <a:r>
              <a:rPr lang="en-US" dirty="0" smtClean="0"/>
              <a:t>of polar </a:t>
            </a:r>
            <a:r>
              <a:rPr lang="en-US" dirty="0"/>
              <a:t>lipids are the </a:t>
            </a:r>
            <a:r>
              <a:rPr lang="en-US" dirty="0" err="1" smtClean="0"/>
              <a:t>phosphatidylcholines</a:t>
            </a:r>
            <a:r>
              <a:rPr lang="en-US" dirty="0" smtClean="0"/>
              <a:t>. </a:t>
            </a:r>
            <a:r>
              <a:rPr lang="en-US" dirty="0"/>
              <a:t>These are found primarily </a:t>
            </a:r>
            <a:r>
              <a:rPr lang="en-US" dirty="0" smtClean="0"/>
              <a:t>in biological membranes; </a:t>
            </a:r>
            <a:r>
              <a:rPr lang="en-US" dirty="0"/>
              <a:t>hence this component of the </a:t>
            </a:r>
            <a:r>
              <a:rPr lang="en-US" dirty="0" smtClean="0"/>
              <a:t>lipid</a:t>
            </a:r>
            <a:r>
              <a:rPr lang="en-US" dirty="0"/>
              <a:t> pool always exists in organisms at a relatively </a:t>
            </a:r>
            <a:r>
              <a:rPr lang="en-US" dirty="0">
                <a:solidFill>
                  <a:srgbClr val="FF0000"/>
                </a:solidFill>
              </a:rPr>
              <a:t>consistent</a:t>
            </a:r>
            <a:r>
              <a:rPr lang="en-US" dirty="0"/>
              <a:t> </a:t>
            </a:r>
            <a:r>
              <a:rPr lang="en-US" dirty="0" smtClean="0"/>
              <a:t>level.</a:t>
            </a:r>
          </a:p>
          <a:p>
            <a:pPr algn="just"/>
            <a:r>
              <a:rPr lang="en-US" dirty="0"/>
              <a:t>Since all lipids include hydrocarbon portions in their structures, it is </a:t>
            </a:r>
            <a:r>
              <a:rPr lang="en-US" dirty="0" smtClean="0"/>
              <a:t>not</a:t>
            </a:r>
            <a:r>
              <a:rPr lang="en-US" b="1" dirty="0"/>
              <a:t> </a:t>
            </a:r>
            <a:r>
              <a:rPr lang="en-US" dirty="0" smtClean="0"/>
              <a:t>surprising</a:t>
            </a:r>
            <a:r>
              <a:rPr lang="en-US" b="1" dirty="0" smtClean="0"/>
              <a:t> </a:t>
            </a:r>
            <a:r>
              <a:rPr lang="en-US" dirty="0" smtClean="0"/>
              <a:t>that </a:t>
            </a:r>
            <a:r>
              <a:rPr lang="en-US" dirty="0"/>
              <a:t>hydrophobic chemicals partition very favorably from water into </a:t>
            </a:r>
            <a:r>
              <a:rPr lang="en-US" dirty="0" smtClean="0"/>
              <a:t>such</a:t>
            </a:r>
            <a:r>
              <a:rPr lang="en-US" dirty="0"/>
              <a:t> phases, much as they do into apolar organic solvents such as hexane or </a:t>
            </a:r>
            <a:r>
              <a:rPr lang="en-US" dirty="0" smtClean="0"/>
              <a:t>hexadecane.</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16</a:t>
            </a:fld>
            <a:endParaRPr lang="en-US" dirty="0"/>
          </a:p>
        </p:txBody>
      </p:sp>
      <p:sp>
        <p:nvSpPr>
          <p:cNvPr id="7" name="Footer Placeholder 6"/>
          <p:cNvSpPr>
            <a:spLocks noGrp="1"/>
          </p:cNvSpPr>
          <p:nvPr>
            <p:ph type="ftr" sz="quarter" idx="11"/>
          </p:nvPr>
        </p:nvSpPr>
        <p:spPr>
          <a:xfrm>
            <a:off x="152400" y="6356350"/>
            <a:ext cx="64770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1031034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 Model to Estimate Equilibrium Partitioning to Whole Organisms</a:t>
            </a:r>
          </a:p>
        </p:txBody>
      </p:sp>
      <p:sp>
        <p:nvSpPr>
          <p:cNvPr id="3" name="Content Placeholder 2"/>
          <p:cNvSpPr>
            <a:spLocks noGrp="1"/>
          </p:cNvSpPr>
          <p:nvPr>
            <p:ph idx="1"/>
          </p:nvPr>
        </p:nvSpPr>
        <p:spPr>
          <a:xfrm>
            <a:off x="152400" y="1447800"/>
            <a:ext cx="8686800" cy="4525963"/>
          </a:xfrm>
        </p:spPr>
        <p:txBody>
          <a:bodyPr>
            <a:normAutofit/>
          </a:bodyPr>
          <a:lstStyle/>
          <a:p>
            <a:pPr algn="just"/>
            <a:r>
              <a:rPr lang="en-US" sz="2400" dirty="0" smtClean="0"/>
              <a:t>Equation displayed below takes into account that </a:t>
            </a:r>
            <a:r>
              <a:rPr lang="en-US" sz="2400" dirty="0"/>
              <a:t>organisms are heterogeneous mixtures of diverse organic </a:t>
            </a:r>
            <a:r>
              <a:rPr lang="en-US" sz="2400" dirty="0" smtClean="0"/>
              <a:t>phases (by </a:t>
            </a:r>
            <a:r>
              <a:rPr lang="en-US" sz="2400" dirty="0"/>
              <a:t>assuming </a:t>
            </a:r>
            <a:r>
              <a:rPr lang="en-US" sz="2400" dirty="0" smtClean="0"/>
              <a:t>that </a:t>
            </a:r>
            <a:r>
              <a:rPr lang="en-US" sz="2400" dirty="0"/>
              <a:t>each organic phase </a:t>
            </a:r>
            <a:r>
              <a:rPr lang="en-US" sz="2400" dirty="0" smtClean="0"/>
              <a:t>acts </a:t>
            </a:r>
            <a:r>
              <a:rPr lang="en-US" sz="2400" dirty="0"/>
              <a:t>independently and comes to an equilibrium with all other biological phases, and </a:t>
            </a:r>
            <a:r>
              <a:rPr lang="en-US" sz="2400" dirty="0" smtClean="0"/>
              <a:t>the </a:t>
            </a:r>
            <a:r>
              <a:rPr lang="en-US" sz="2400" dirty="0"/>
              <a:t>total organism accumulation of the chemical can be estimated as the sum of </a:t>
            </a:r>
            <a:r>
              <a:rPr lang="en-US" sz="2400" dirty="0" smtClean="0"/>
              <a:t>uptakes </a:t>
            </a:r>
            <a:r>
              <a:rPr lang="en-US" sz="2400" dirty="0"/>
              <a:t>into each </a:t>
            </a:r>
            <a:r>
              <a:rPr lang="en-US" sz="2400" dirty="0" smtClean="0"/>
              <a:t>part). </a:t>
            </a:r>
            <a:r>
              <a:rPr lang="en-US" sz="2400" dirty="0"/>
              <a:t>This </a:t>
            </a:r>
            <a:r>
              <a:rPr lang="en-US" sz="2400" dirty="0" smtClean="0"/>
              <a:t>equilibrium presents a </a:t>
            </a:r>
            <a:r>
              <a:rPr lang="en-US" sz="2400" dirty="0"/>
              <a:t>whole </a:t>
            </a:r>
            <a:r>
              <a:rPr lang="en-US" sz="2400" dirty="0" smtClean="0"/>
              <a:t>organism-environmental </a:t>
            </a:r>
            <a:r>
              <a:rPr lang="en-US" sz="2400" dirty="0"/>
              <a:t>medium mixed partition coefficient, </a:t>
            </a:r>
            <a:r>
              <a:rPr lang="en-US" sz="2400" i="1" dirty="0" smtClean="0"/>
              <a:t>K</a:t>
            </a:r>
            <a:r>
              <a:rPr lang="en-US" sz="2400" b="1" i="1" baseline="-25000" dirty="0" smtClean="0"/>
              <a:t>i</a:t>
            </a:r>
            <a:r>
              <a:rPr lang="en-US" sz="2400" baseline="-25000" dirty="0" smtClean="0"/>
              <a:t>bio</a:t>
            </a:r>
            <a:r>
              <a:rPr lang="en-US" sz="2400" dirty="0" smtClean="0"/>
              <a:t>:</a:t>
            </a:r>
          </a:p>
        </p:txBody>
      </p:sp>
      <p:graphicFrame>
        <p:nvGraphicFramePr>
          <p:cNvPr id="6" name="Object 5"/>
          <p:cNvGraphicFramePr>
            <a:graphicFrameLocks noChangeAspect="1"/>
          </p:cNvGraphicFramePr>
          <p:nvPr>
            <p:extLst>
              <p:ext uri="{D42A27DB-BD31-4B8C-83A1-F6EECF244321}">
                <p14:modId xmlns="" xmlns:p14="http://schemas.microsoft.com/office/powerpoint/2010/main" val="1578083245"/>
              </p:ext>
            </p:extLst>
          </p:nvPr>
        </p:nvGraphicFramePr>
        <p:xfrm>
          <a:off x="228600" y="4038600"/>
          <a:ext cx="8507413" cy="1662281"/>
        </p:xfrm>
        <a:graphic>
          <a:graphicData uri="http://schemas.openxmlformats.org/presentationml/2006/ole">
            <p:oleObj spid="_x0000_s2167" name="Equation" r:id="rId3" imgW="3517900" imgH="685800" progId="Equation.3">
              <p:embed/>
            </p:oleObj>
          </a:graphicData>
        </a:graphic>
      </p:graphicFrame>
      <p:sp>
        <p:nvSpPr>
          <p:cNvPr id="8" name="Slide Number Placeholder 7"/>
          <p:cNvSpPr>
            <a:spLocks noGrp="1"/>
          </p:cNvSpPr>
          <p:nvPr>
            <p:ph type="sldNum" sz="quarter" idx="12"/>
          </p:nvPr>
        </p:nvSpPr>
        <p:spPr/>
        <p:txBody>
          <a:bodyPr/>
          <a:lstStyle/>
          <a:p>
            <a:fld id="{0B6F83BC-6D4D-406E-B66A-3F0036CBC391}" type="slidenum">
              <a:rPr lang="en-US" smtClean="0"/>
              <a:pPr/>
              <a:t>17</a:t>
            </a:fld>
            <a:endParaRPr lang="en-US" dirty="0"/>
          </a:p>
        </p:txBody>
      </p:sp>
      <p:sp>
        <p:nvSpPr>
          <p:cNvPr id="9" name="Footer Placeholder 8"/>
          <p:cNvSpPr>
            <a:spLocks noGrp="1"/>
          </p:cNvSpPr>
          <p:nvPr>
            <p:ph type="ftr" sz="quarter" idx="11"/>
          </p:nvPr>
        </p:nvSpPr>
        <p:spPr>
          <a:xfrm>
            <a:off x="304800" y="6356350"/>
            <a:ext cx="61722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4664702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8763000" cy="4525963"/>
          </a:xfrm>
        </p:spPr>
        <p:txBody>
          <a:bodyPr>
            <a:normAutofit/>
          </a:bodyPr>
          <a:lstStyle/>
          <a:p>
            <a:pPr algn="just"/>
            <a:r>
              <a:rPr lang="en-US" dirty="0" smtClean="0"/>
              <a:t>f</a:t>
            </a:r>
            <a:r>
              <a:rPr lang="en-US" baseline="-25000" dirty="0" smtClean="0">
                <a:solidFill>
                  <a:srgbClr val="FF0000"/>
                </a:solidFill>
              </a:rPr>
              <a:t>org,phase</a:t>
            </a:r>
            <a:r>
              <a:rPr lang="en-US" dirty="0" smtClean="0">
                <a:solidFill>
                  <a:srgbClr val="FF0000"/>
                </a:solidFill>
              </a:rPr>
              <a:t> </a:t>
            </a:r>
            <a:r>
              <a:rPr lang="en-US" dirty="0" smtClean="0"/>
              <a:t>is </a:t>
            </a:r>
            <a:r>
              <a:rPr lang="en-US" dirty="0"/>
              <a:t>the fraction of organism made up of the corresponding phase [lipid </a:t>
            </a:r>
            <a:r>
              <a:rPr lang="en-US" dirty="0" smtClean="0"/>
              <a:t>(</a:t>
            </a:r>
            <a:r>
              <a:rPr lang="en-US" dirty="0"/>
              <a:t>lip), protein (prot), lignin (lig), cutin (cut), etc.], and is expressed, </a:t>
            </a:r>
            <a:r>
              <a:rPr lang="en-US" dirty="0" smtClean="0"/>
              <a:t>for </a:t>
            </a:r>
            <a:r>
              <a:rPr lang="en-US" dirty="0"/>
              <a:t>example, as (kg org. </a:t>
            </a:r>
            <a:r>
              <a:rPr lang="en-US" dirty="0" smtClean="0"/>
              <a:t>phase </a:t>
            </a:r>
            <a:r>
              <a:rPr lang="en-US" dirty="0" smtClean="0">
                <a:sym typeface="Symbol"/>
              </a:rPr>
              <a:t></a:t>
            </a:r>
            <a:r>
              <a:rPr lang="en-US" dirty="0" smtClean="0"/>
              <a:t> kg</a:t>
            </a:r>
            <a:r>
              <a:rPr lang="en-US" baseline="30000" dirty="0" smtClean="0"/>
              <a:t>-1</a:t>
            </a:r>
            <a:r>
              <a:rPr lang="en-US" dirty="0" smtClean="0"/>
              <a:t> </a:t>
            </a:r>
            <a:r>
              <a:rPr lang="en-US" dirty="0"/>
              <a:t>dry organism</a:t>
            </a:r>
            <a:r>
              <a:rPr lang="en-US" dirty="0" smtClean="0"/>
              <a:t>)</a:t>
            </a:r>
          </a:p>
          <a:p>
            <a:pPr algn="just"/>
            <a:r>
              <a:rPr lang="en-US" dirty="0" smtClean="0"/>
              <a:t>C</a:t>
            </a:r>
            <a:r>
              <a:rPr lang="en-US" baseline="-25000" dirty="0" smtClean="0">
                <a:solidFill>
                  <a:srgbClr val="FF0000"/>
                </a:solidFill>
              </a:rPr>
              <a:t>org.phase</a:t>
            </a:r>
            <a:r>
              <a:rPr lang="en-US" dirty="0" smtClean="0"/>
              <a:t> is </a:t>
            </a:r>
            <a:r>
              <a:rPr lang="en-US" dirty="0"/>
              <a:t>the concentration of the compound in a given organic phase </a:t>
            </a:r>
            <a:r>
              <a:rPr lang="en-US" dirty="0" smtClean="0"/>
              <a:t>at equilibrium </a:t>
            </a:r>
            <a:r>
              <a:rPr lang="en-US" dirty="0"/>
              <a:t>with the concentration in the environmental </a:t>
            </a:r>
            <a:r>
              <a:rPr lang="en-US" dirty="0" smtClean="0"/>
              <a:t>medium, </a:t>
            </a:r>
            <a:r>
              <a:rPr lang="en-US" dirty="0"/>
              <a:t>and is expressed, for example, as </a:t>
            </a:r>
            <a:r>
              <a:rPr lang="en-US" dirty="0" smtClean="0"/>
              <a:t>(mol </a:t>
            </a:r>
            <a:r>
              <a:rPr lang="en-US" dirty="0" smtClean="0">
                <a:sym typeface="Symbol"/>
              </a:rPr>
              <a:t></a:t>
            </a:r>
            <a:r>
              <a:rPr lang="en-US" dirty="0" smtClean="0"/>
              <a:t> kg</a:t>
            </a:r>
            <a:r>
              <a:rPr lang="en-US" baseline="30000" dirty="0" smtClean="0"/>
              <a:t>-1</a:t>
            </a:r>
            <a:r>
              <a:rPr lang="en-US" dirty="0" smtClean="0"/>
              <a:t> </a:t>
            </a:r>
            <a:r>
              <a:rPr lang="en-US" dirty="0"/>
              <a:t>dry phase) </a:t>
            </a:r>
          </a:p>
          <a:p>
            <a:pPr algn="just"/>
            <a:r>
              <a:rPr lang="en-US" dirty="0"/>
              <a:t>C</a:t>
            </a:r>
            <a:r>
              <a:rPr lang="en-US" i="1" baseline="-25000" dirty="0"/>
              <a:t>i</a:t>
            </a:r>
            <a:r>
              <a:rPr lang="en-US" baseline="-25000" dirty="0"/>
              <a:t>med</a:t>
            </a:r>
            <a:r>
              <a:rPr lang="en-US" dirty="0"/>
              <a:t> is the concentration of the compound in the environmental medium </a:t>
            </a:r>
            <a:r>
              <a:rPr lang="en-US" dirty="0" smtClean="0"/>
              <a:t>(water</a:t>
            </a:r>
            <a:r>
              <a:rPr lang="en-US" dirty="0"/>
              <a:t>, air, soil) considered to be  in  equilibrium with the </a:t>
            </a:r>
            <a:r>
              <a:rPr lang="en-US" dirty="0" smtClean="0"/>
              <a:t>organism</a:t>
            </a:r>
            <a:r>
              <a:rPr lang="en-US" dirty="0"/>
              <a:t>, and is expressed, for  example, as (</a:t>
            </a:r>
            <a:r>
              <a:rPr lang="en-US" dirty="0" smtClean="0"/>
              <a:t>mol </a:t>
            </a:r>
            <a:r>
              <a:rPr lang="en-US" dirty="0" smtClean="0">
                <a:sym typeface="Symbol"/>
              </a:rPr>
              <a:t></a:t>
            </a:r>
            <a:r>
              <a:rPr lang="en-US" dirty="0" smtClean="0"/>
              <a:t> L</a:t>
            </a:r>
            <a:r>
              <a:rPr lang="en-US" baseline="30000" dirty="0" smtClean="0"/>
              <a:t>-1</a:t>
            </a:r>
            <a:r>
              <a:rPr lang="en-US" dirty="0" smtClean="0"/>
              <a:t>med </a:t>
            </a:r>
            <a:r>
              <a:rPr lang="en-US" dirty="0"/>
              <a:t>or </a:t>
            </a:r>
            <a:r>
              <a:rPr lang="en-US" dirty="0" smtClean="0"/>
              <a:t>mol </a:t>
            </a:r>
            <a:r>
              <a:rPr lang="en-US" dirty="0" smtClean="0">
                <a:sym typeface="Symbol"/>
              </a:rPr>
              <a:t></a:t>
            </a:r>
            <a:r>
              <a:rPr lang="en-US" dirty="0" smtClean="0"/>
              <a:t> kg</a:t>
            </a:r>
            <a:r>
              <a:rPr lang="en-US" baseline="30000" dirty="0" smtClean="0"/>
              <a:t>-1</a:t>
            </a:r>
            <a:r>
              <a:rPr lang="en-US" dirty="0" smtClean="0"/>
              <a:t>med)</a:t>
            </a:r>
          </a:p>
          <a:p>
            <a:pPr algn="just"/>
            <a:r>
              <a:rPr lang="en-US" dirty="0"/>
              <a:t>In the literature, the estimated chemical's equilibrium concentration, </a:t>
            </a:r>
            <a:r>
              <a:rPr lang="en-US" dirty="0" smtClean="0"/>
              <a:t>C</a:t>
            </a:r>
            <a:r>
              <a:rPr lang="en-US" i="1" baseline="-25000" dirty="0" smtClean="0"/>
              <a:t>i</a:t>
            </a:r>
            <a:r>
              <a:rPr lang="en-US" baseline="-25000" dirty="0" smtClean="0"/>
              <a:t>bio</a:t>
            </a:r>
            <a:r>
              <a:rPr lang="en-US" dirty="0"/>
              <a:t>, in </a:t>
            </a:r>
            <a:r>
              <a:rPr lang="en-US" dirty="0" smtClean="0"/>
              <a:t>the organism is </a:t>
            </a:r>
            <a:r>
              <a:rPr lang="en-US" dirty="0"/>
              <a:t>called the theoretical </a:t>
            </a:r>
            <a:r>
              <a:rPr lang="en-US" dirty="0" smtClean="0"/>
              <a:t>bioaccumulation potential</a:t>
            </a:r>
            <a:r>
              <a:rPr lang="en-US" dirty="0"/>
              <a:t>, </a:t>
            </a:r>
            <a:r>
              <a:rPr lang="en-US" i="1" dirty="0" smtClean="0"/>
              <a:t>TBP</a:t>
            </a:r>
            <a:r>
              <a:rPr lang="en-US" i="1" baseline="-25000" dirty="0" smtClean="0"/>
              <a:t>i</a:t>
            </a:r>
            <a:r>
              <a:rPr lang="en-US" i="1" dirty="0" smtClean="0"/>
              <a:t>, </a:t>
            </a:r>
            <a:r>
              <a:rPr lang="en-US" dirty="0"/>
              <a:t>and is given by:</a:t>
            </a:r>
            <a:endParaRPr lang="en-US" dirty="0" smtClean="0"/>
          </a:p>
          <a:p>
            <a:endParaRPr lang="en-US" dirty="0"/>
          </a:p>
        </p:txBody>
      </p:sp>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14425" y="5514975"/>
            <a:ext cx="6636297" cy="428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52600" y="6000750"/>
            <a:ext cx="5658971"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0B6F83BC-6D4D-406E-B66A-3F0036CBC391}" type="slidenum">
              <a:rPr lang="en-US" smtClean="0"/>
              <a:pPr/>
              <a:t>18</a:t>
            </a:fld>
            <a:endParaRPr lang="en-US" dirty="0"/>
          </a:p>
        </p:txBody>
      </p:sp>
      <p:sp>
        <p:nvSpPr>
          <p:cNvPr id="8" name="Footer Placeholder 7"/>
          <p:cNvSpPr>
            <a:spLocks noGrp="1"/>
          </p:cNvSpPr>
          <p:nvPr>
            <p:ph type="ftr" sz="quarter" idx="11"/>
          </p:nvPr>
        </p:nvSpPr>
        <p:spPr>
          <a:xfrm>
            <a:off x="228600" y="6356350"/>
            <a:ext cx="61722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4005235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Parameters Used to Describe Experimental Bioaccumulation Data</a:t>
            </a:r>
          </a:p>
        </p:txBody>
      </p:sp>
      <p:sp>
        <p:nvSpPr>
          <p:cNvPr id="3" name="Content Placeholder 2"/>
          <p:cNvSpPr>
            <a:spLocks noGrp="1"/>
          </p:cNvSpPr>
          <p:nvPr>
            <p:ph idx="1"/>
          </p:nvPr>
        </p:nvSpPr>
        <p:spPr>
          <a:xfrm>
            <a:off x="152400" y="1371600"/>
            <a:ext cx="8686800" cy="4876800"/>
          </a:xfrm>
        </p:spPr>
        <p:txBody>
          <a:bodyPr>
            <a:normAutofit fontScale="85000" lnSpcReduction="10000"/>
          </a:bodyPr>
          <a:lstStyle/>
          <a:p>
            <a:r>
              <a:rPr lang="en-US" sz="2000" dirty="0" smtClean="0"/>
              <a:t>The  term “bioaccumulation” is used to describe the total accumulation by all possible routes (passive uptake, intake by food and digestion, etc.).</a:t>
            </a:r>
          </a:p>
          <a:p>
            <a:r>
              <a:rPr lang="en-US" sz="2000" dirty="0" smtClean="0"/>
              <a:t>Parameters </a:t>
            </a:r>
            <a:r>
              <a:rPr lang="sr-Cyrl-RS" sz="2000" dirty="0" smtClean="0"/>
              <a:t>BCF, </a:t>
            </a:r>
            <a:r>
              <a:rPr lang="sr-Cyrl-RS" sz="2000" dirty="0"/>
              <a:t>BMF</a:t>
            </a:r>
            <a:r>
              <a:rPr lang="sr-Cyrl-RS" sz="2000" b="1" i="1" baseline="-25000" dirty="0"/>
              <a:t>i</a:t>
            </a:r>
            <a:r>
              <a:rPr lang="sr-Cyrl-RS" sz="2000" dirty="0"/>
              <a:t>, </a:t>
            </a:r>
            <a:r>
              <a:rPr lang="sr-Cyrl-RS" sz="2000" dirty="0" smtClean="0"/>
              <a:t>BSAF</a:t>
            </a:r>
            <a:r>
              <a:rPr lang="en-US" sz="2000" dirty="0" smtClean="0"/>
              <a:t> present </a:t>
            </a:r>
            <a:r>
              <a:rPr lang="sr-Cyrl-RS" sz="2000" dirty="0" smtClean="0"/>
              <a:t>various </a:t>
            </a:r>
            <a:r>
              <a:rPr lang="sr-Cyrl-RS" sz="2000" dirty="0"/>
              <a:t>ways of relating </a:t>
            </a:r>
            <a:r>
              <a:rPr lang="sr-Cyrl-RS" sz="2000" dirty="0" smtClean="0"/>
              <a:t>actual concentration</a:t>
            </a:r>
            <a:r>
              <a:rPr lang="hr-HR" sz="2000" dirty="0" smtClean="0"/>
              <a:t>,</a:t>
            </a:r>
            <a:r>
              <a:rPr lang="sr-Cyrl-RS" sz="2000" dirty="0" smtClean="0"/>
              <a:t> determined </a:t>
            </a:r>
            <a:r>
              <a:rPr lang="sr-Cyrl-RS" sz="2000" dirty="0"/>
              <a:t>for a </a:t>
            </a:r>
            <a:r>
              <a:rPr lang="en-US" sz="2000" dirty="0" smtClean="0"/>
              <a:t>corresponding organic</a:t>
            </a:r>
            <a:r>
              <a:rPr lang="sr-Cyrl-RS" sz="2000" dirty="0" smtClean="0"/>
              <a:t> compound</a:t>
            </a:r>
            <a:r>
              <a:rPr lang="hr-HR" sz="2000" dirty="0" smtClean="0"/>
              <a:t>,</a:t>
            </a:r>
            <a:r>
              <a:rPr lang="sr-Cyrl-RS" sz="2000" dirty="0" smtClean="0"/>
              <a:t> </a:t>
            </a:r>
            <a:r>
              <a:rPr lang="sr-Cyrl-RS" sz="2000" dirty="0"/>
              <a:t>in an </a:t>
            </a:r>
            <a:r>
              <a:rPr lang="sr-Cyrl-RS" sz="2000" dirty="0" smtClean="0"/>
              <a:t>organism</a:t>
            </a:r>
            <a:r>
              <a:rPr lang="hr-HR" sz="2000" dirty="0" smtClean="0"/>
              <a:t>,</a:t>
            </a:r>
            <a:r>
              <a:rPr lang="sr-Cyrl-RS" sz="2000" dirty="0" smtClean="0"/>
              <a:t> </a:t>
            </a:r>
            <a:r>
              <a:rPr lang="sr-Cyrl-RS" sz="2000" dirty="0"/>
              <a:t>or organism compartment </a:t>
            </a:r>
            <a:r>
              <a:rPr lang="sr-Cyrl-RS" sz="2000" dirty="0" smtClean="0"/>
              <a:t>(in </a:t>
            </a:r>
            <a:r>
              <a:rPr lang="sr-Cyrl-RS" sz="2000" dirty="0"/>
              <a:t>the lipids</a:t>
            </a:r>
            <a:r>
              <a:rPr lang="sr-Cyrl-RS" sz="2000" dirty="0" smtClean="0"/>
              <a:t>)</a:t>
            </a:r>
            <a:r>
              <a:rPr lang="hr-HR" sz="2000" dirty="0" smtClean="0"/>
              <a:t>,</a:t>
            </a:r>
            <a:r>
              <a:rPr lang="sr-Cyrl-RS" sz="2000" dirty="0" smtClean="0"/>
              <a:t> </a:t>
            </a:r>
            <a:r>
              <a:rPr lang="sr-Cyrl-RS" sz="2000" dirty="0"/>
              <a:t>to  the compound’s concentration in  the  </a:t>
            </a:r>
            <a:r>
              <a:rPr lang="sr-Cyrl-RS" sz="2000" dirty="0" smtClean="0"/>
              <a:t>medium</a:t>
            </a:r>
            <a:r>
              <a:rPr lang="hr-HR" sz="2000" dirty="0" smtClean="0"/>
              <a:t>,</a:t>
            </a:r>
            <a:r>
              <a:rPr lang="sr-Cyrl-RS" sz="2000" dirty="0" smtClean="0"/>
              <a:t> </a:t>
            </a:r>
            <a:r>
              <a:rPr lang="sr-Cyrl-RS" sz="2000" dirty="0"/>
              <a:t>from which the compound is thought to be primarily taken up. </a:t>
            </a:r>
            <a:endParaRPr lang="en-US" sz="2000" dirty="0" smtClean="0"/>
          </a:p>
          <a:p>
            <a:r>
              <a:rPr lang="sr-Cyrl-RS" sz="2000" dirty="0" smtClean="0"/>
              <a:t>BAF</a:t>
            </a:r>
            <a:r>
              <a:rPr lang="en-US" sz="2000" b="1" i="1" baseline="-25000" dirty="0" smtClean="0"/>
              <a:t>i</a:t>
            </a:r>
            <a:r>
              <a:rPr lang="sr-Cyrl-RS" sz="2000" dirty="0" smtClean="0"/>
              <a:t> relates </a:t>
            </a:r>
            <a:r>
              <a:rPr lang="sr-Cyrl-RS" sz="2000" dirty="0"/>
              <a:t>the  actual concentration in </a:t>
            </a:r>
            <a:r>
              <a:rPr lang="sr-Cyrl-RS" sz="2000" dirty="0" smtClean="0"/>
              <a:t>the</a:t>
            </a:r>
            <a:r>
              <a:rPr lang="en-US" sz="2000" dirty="0" smtClean="0"/>
              <a:t> </a:t>
            </a:r>
            <a:r>
              <a:rPr lang="sr-Cyrl-RS" sz="2000" dirty="0" smtClean="0"/>
              <a:t>organism to </a:t>
            </a:r>
            <a:r>
              <a:rPr lang="sr-Cyrl-RS" sz="2000" dirty="0"/>
              <a:t>the </a:t>
            </a:r>
            <a:r>
              <a:rPr lang="sr-Cyrl-RS" sz="2000" dirty="0" smtClean="0"/>
              <a:t>actua</a:t>
            </a:r>
            <a:r>
              <a:rPr lang="en-US" sz="2000" dirty="0" smtClean="0"/>
              <a:t>l</a:t>
            </a:r>
            <a:r>
              <a:rPr lang="sr-Cyrl-RS" sz="2000" dirty="0" smtClean="0"/>
              <a:t> </a:t>
            </a:r>
            <a:r>
              <a:rPr lang="sr-Cyrl-RS" sz="2000" dirty="0"/>
              <a:t>concentration in one medium of the </a:t>
            </a:r>
            <a:r>
              <a:rPr lang="sr-Cyrl-RS" sz="2000" dirty="0" smtClean="0"/>
              <a:t>environment </a:t>
            </a:r>
            <a:r>
              <a:rPr lang="sr-Cyrl-RS" sz="2000" dirty="0"/>
              <a:t>in which the organism primarily </a:t>
            </a:r>
            <a:r>
              <a:rPr lang="sr-Cyrl-RS" sz="2000" dirty="0" smtClean="0"/>
              <a:t>lives</a:t>
            </a:r>
            <a:r>
              <a:rPr lang="en-US" sz="2000" dirty="0" smtClean="0"/>
              <a:t>.</a:t>
            </a:r>
          </a:p>
          <a:p>
            <a:r>
              <a:rPr lang="sr-Cyrl-RS" sz="2000" dirty="0" smtClean="0"/>
              <a:t>For </a:t>
            </a:r>
            <a:r>
              <a:rPr lang="sr-Cyrl-RS" sz="2000" dirty="0"/>
              <a:t>organisms living at the sediment-water interface, </a:t>
            </a:r>
            <a:r>
              <a:rPr lang="sr-Cyrl-RS" sz="2000" i="1" dirty="0" smtClean="0"/>
              <a:t>C</a:t>
            </a:r>
            <a:r>
              <a:rPr lang="en-US" sz="2000" b="1" i="1" baseline="-25000" dirty="0" smtClean="0"/>
              <a:t>i</a:t>
            </a:r>
            <a:r>
              <a:rPr lang="sr-Cyrl-RS" sz="2000" baseline="-25000" dirty="0" smtClean="0"/>
              <a:t>med</a:t>
            </a:r>
            <a:r>
              <a:rPr lang="sr-Cyrl-RS" sz="2000" dirty="0" smtClean="0"/>
              <a:t> </a:t>
            </a:r>
            <a:r>
              <a:rPr lang="sr-Cyrl-RS" sz="2000" dirty="0"/>
              <a:t>is often set equal to </a:t>
            </a:r>
            <a:r>
              <a:rPr lang="sr-Cyrl-RS" sz="2000" i="1" dirty="0" smtClean="0"/>
              <a:t>C</a:t>
            </a:r>
            <a:r>
              <a:rPr lang="en-US" sz="2000" b="1" i="1" baseline="-25000" dirty="0" smtClean="0"/>
              <a:t>i</a:t>
            </a:r>
            <a:r>
              <a:rPr lang="en-US" sz="2000" i="1" baseline="-25000" dirty="0" smtClean="0"/>
              <a:t>s</a:t>
            </a:r>
            <a:r>
              <a:rPr lang="en-US" sz="2000" i="1" dirty="0" smtClean="0"/>
              <a:t> </a:t>
            </a:r>
            <a:r>
              <a:rPr lang="sr-Cyrl-RS" sz="2000" dirty="0" smtClean="0"/>
              <a:t>the </a:t>
            </a:r>
            <a:r>
              <a:rPr lang="en-US" sz="2000" dirty="0" smtClean="0"/>
              <a:t>c</a:t>
            </a:r>
            <a:r>
              <a:rPr lang="sr-Cyrl-RS" sz="2000" dirty="0" smtClean="0"/>
              <a:t>oncentration </a:t>
            </a:r>
            <a:r>
              <a:rPr lang="en-US" sz="2000" dirty="0" smtClean="0"/>
              <a:t>o</a:t>
            </a:r>
            <a:r>
              <a:rPr lang="sr-Cyrl-RS" sz="2000" dirty="0" smtClean="0"/>
              <a:t>n </a:t>
            </a:r>
            <a:r>
              <a:rPr lang="sr-Cyrl-RS" sz="2000" dirty="0"/>
              <a:t>the particulate phase, that is, </a:t>
            </a:r>
            <a:r>
              <a:rPr lang="sr-Cyrl-RS" sz="2000" dirty="0" smtClean="0"/>
              <a:t>BAF </a:t>
            </a:r>
            <a:r>
              <a:rPr lang="sr-Cyrl-RS" sz="2000" dirty="0"/>
              <a:t>=</a:t>
            </a:r>
            <a:r>
              <a:rPr lang="sr-Cyrl-RS" sz="2000" dirty="0" smtClean="0"/>
              <a:t>BSAF</a:t>
            </a:r>
            <a:r>
              <a:rPr lang="en-US" sz="2000" dirty="0" smtClean="0"/>
              <a:t>.</a:t>
            </a:r>
            <a:r>
              <a:rPr lang="en-US" sz="2000" dirty="0"/>
              <a:t> In aquatic systems, </a:t>
            </a:r>
            <a:r>
              <a:rPr lang="en-US" sz="2000" dirty="0" smtClean="0"/>
              <a:t>C</a:t>
            </a:r>
            <a:r>
              <a:rPr lang="en-US" sz="2000" i="1" baseline="-25000" dirty="0" smtClean="0"/>
              <a:t>i</a:t>
            </a:r>
            <a:r>
              <a:rPr lang="en-US" sz="2000" baseline="-25000" dirty="0" smtClean="0"/>
              <a:t>med</a:t>
            </a:r>
            <a:r>
              <a:rPr lang="en-US" sz="2000" i="1" dirty="0" smtClean="0"/>
              <a:t> </a:t>
            </a:r>
            <a:r>
              <a:rPr lang="en-US" sz="2000" dirty="0"/>
              <a:t>denotes the truly dissolved </a:t>
            </a:r>
            <a:r>
              <a:rPr lang="en-US" sz="2000" dirty="0" smtClean="0"/>
              <a:t>concentration, </a:t>
            </a:r>
            <a:r>
              <a:rPr lang="en-US" sz="2000" dirty="0"/>
              <a:t>in the terrestrial environment this may </a:t>
            </a:r>
            <a:r>
              <a:rPr lang="en-US" sz="2000" dirty="0" smtClean="0"/>
              <a:t>be the truly gaseous concentration.</a:t>
            </a:r>
          </a:p>
          <a:p>
            <a:endParaRPr lang="en-US" sz="2000" dirty="0" smtClean="0"/>
          </a:p>
          <a:p>
            <a:endParaRPr lang="en-US" sz="2000" dirty="0" smtClean="0"/>
          </a:p>
          <a:p>
            <a:endParaRPr lang="en-US" sz="2000" dirty="0"/>
          </a:p>
          <a:p>
            <a:r>
              <a:rPr lang="en-US" sz="2000" dirty="0" smtClean="0"/>
              <a:t>For </a:t>
            </a:r>
            <a:r>
              <a:rPr lang="en-US" sz="2000" dirty="0"/>
              <a:t>example, animals living at the sediment-water interface can experience passive uptake of dissolved compound from water (bioconcentration) as well as uptake of the sorbed molecules on sediment particles or present in their diet (biomagnification).</a:t>
            </a:r>
          </a:p>
          <a:p>
            <a:endParaRPr lang="en-US" sz="2000"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1492932923"/>
              </p:ext>
            </p:extLst>
          </p:nvPr>
        </p:nvGraphicFramePr>
        <p:xfrm>
          <a:off x="3733800" y="4267200"/>
          <a:ext cx="1590675" cy="838200"/>
        </p:xfrm>
        <a:graphic>
          <a:graphicData uri="http://schemas.openxmlformats.org/presentationml/2006/ole">
            <p:oleObj spid="_x0000_s4212" name="Equation" r:id="rId3" imgW="1016000" imgH="457200" progId="Equation.3">
              <p:embed/>
            </p:oleObj>
          </a:graphicData>
        </a:graphic>
      </p:graphicFrame>
      <p:sp>
        <p:nvSpPr>
          <p:cNvPr id="7" name="Slide Number Placeholder 6"/>
          <p:cNvSpPr>
            <a:spLocks noGrp="1"/>
          </p:cNvSpPr>
          <p:nvPr>
            <p:ph type="sldNum" sz="quarter" idx="12"/>
          </p:nvPr>
        </p:nvSpPr>
        <p:spPr/>
        <p:txBody>
          <a:bodyPr/>
          <a:lstStyle/>
          <a:p>
            <a:fld id="{0B6F83BC-6D4D-406E-B66A-3F0036CBC391}" type="slidenum">
              <a:rPr lang="en-US" smtClean="0"/>
              <a:pPr/>
              <a:t>19</a:t>
            </a:fld>
            <a:endParaRPr lang="en-US" dirty="0"/>
          </a:p>
        </p:txBody>
      </p:sp>
      <p:sp>
        <p:nvSpPr>
          <p:cNvPr id="8" name="Footer Placeholder 7"/>
          <p:cNvSpPr>
            <a:spLocks noGrp="1"/>
          </p:cNvSpPr>
          <p:nvPr>
            <p:ph type="ftr" sz="quarter" idx="11"/>
          </p:nvPr>
        </p:nvSpPr>
        <p:spPr>
          <a:xfrm>
            <a:off x="152400" y="6356350"/>
            <a:ext cx="61722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3365924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0"/>
            <a:ext cx="6212632" cy="6477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6477000" y="3200400"/>
            <a:ext cx="2667000" cy="2743200"/>
          </a:xfrm>
        </p:spPr>
        <p:txBody>
          <a:bodyPr>
            <a:noAutofit/>
          </a:bodyPr>
          <a:lstStyle/>
          <a:p>
            <a:pPr marL="0" indent="0">
              <a:buNone/>
            </a:pPr>
            <a:r>
              <a:rPr lang="en-US" sz="2400" dirty="0" smtClean="0"/>
              <a:t>Scheme 4. Terms </a:t>
            </a:r>
            <a:r>
              <a:rPr lang="en-US" sz="2400" dirty="0"/>
              <a:t>and parameters </a:t>
            </a:r>
            <a:r>
              <a:rPr lang="en-US" sz="2400" dirty="0" smtClean="0"/>
              <a:t>frequently </a:t>
            </a:r>
            <a:r>
              <a:rPr lang="en-US" sz="2400" dirty="0"/>
              <a:t>used to describe </a:t>
            </a:r>
            <a:r>
              <a:rPr lang="en-US" sz="2400" dirty="0" smtClean="0"/>
              <a:t>accumulation </a:t>
            </a:r>
            <a:r>
              <a:rPr lang="en-US" sz="2400" dirty="0"/>
              <a:t>of chemicals in aquatic </a:t>
            </a:r>
            <a:r>
              <a:rPr lang="en-US" sz="2400" dirty="0" smtClean="0"/>
              <a:t>organisms</a:t>
            </a:r>
            <a:r>
              <a:rPr lang="en-US" sz="2400" dirty="0"/>
              <a:t>. </a:t>
            </a:r>
          </a:p>
        </p:txBody>
      </p:sp>
      <p:sp>
        <p:nvSpPr>
          <p:cNvPr id="6" name="Slide Number Placeholder 5"/>
          <p:cNvSpPr>
            <a:spLocks noGrp="1"/>
          </p:cNvSpPr>
          <p:nvPr>
            <p:ph type="sldNum" sz="quarter" idx="12"/>
          </p:nvPr>
        </p:nvSpPr>
        <p:spPr/>
        <p:txBody>
          <a:bodyPr/>
          <a:lstStyle/>
          <a:p>
            <a:fld id="{0B6F83BC-6D4D-406E-B66A-3F0036CBC391}" type="slidenum">
              <a:rPr lang="en-US" smtClean="0"/>
              <a:pPr/>
              <a:t>20</a:t>
            </a:fld>
            <a:endParaRPr lang="en-US" dirty="0"/>
          </a:p>
        </p:txBody>
      </p:sp>
      <p:sp>
        <p:nvSpPr>
          <p:cNvPr id="7" name="Footer Placeholder 6"/>
          <p:cNvSpPr>
            <a:spLocks noGrp="1"/>
          </p:cNvSpPr>
          <p:nvPr>
            <p:ph type="ftr" sz="quarter" idx="11"/>
          </p:nvPr>
        </p:nvSpPr>
        <p:spPr>
          <a:xfrm>
            <a:off x="12192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30298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Bioaccumulation in Aquatic Systems </a:t>
            </a:r>
            <a:br>
              <a:rPr lang="en-US" sz="2800" dirty="0" smtClean="0"/>
            </a:br>
            <a:r>
              <a:rPr lang="en-US" sz="2800" dirty="0" smtClean="0"/>
              <a:t>Bioaccumulation as a Dynamic Process </a:t>
            </a:r>
            <a:endParaRPr lang="en-US" sz="2800" dirty="0"/>
          </a:p>
        </p:txBody>
      </p:sp>
      <p:sp>
        <p:nvSpPr>
          <p:cNvPr id="3" name="Content Placeholder 2"/>
          <p:cNvSpPr>
            <a:spLocks noGrp="1"/>
          </p:cNvSpPr>
          <p:nvPr>
            <p:ph idx="1"/>
          </p:nvPr>
        </p:nvSpPr>
        <p:spPr>
          <a:xfrm>
            <a:off x="152400" y="1600200"/>
            <a:ext cx="8534400" cy="4525963"/>
          </a:xfrm>
        </p:spPr>
        <p:txBody>
          <a:bodyPr>
            <a:normAutofit/>
          </a:bodyPr>
          <a:lstStyle/>
          <a:p>
            <a:pPr algn="just"/>
            <a:r>
              <a:rPr lang="en-US" sz="2400" dirty="0" smtClean="0"/>
              <a:t>In the real world, equilibrium partitioning between an organism and its surroundings may not be achieved, even if a compound is not metabolized by the organism. Therefore, the observed BAF</a:t>
            </a:r>
            <a:r>
              <a:rPr lang="en-US" sz="2400" i="1" baseline="-25000" dirty="0" smtClean="0"/>
              <a:t>i</a:t>
            </a:r>
            <a:r>
              <a:rPr lang="en-US" sz="2400" dirty="0" smtClean="0"/>
              <a:t>, value may differ from the theoretical equilibrium expectation, K</a:t>
            </a:r>
            <a:r>
              <a:rPr lang="en-US" sz="2400" i="1" baseline="-25000" dirty="0" smtClean="0"/>
              <a:t>i</a:t>
            </a:r>
            <a:r>
              <a:rPr lang="en-US" sz="2400" baseline="-25000" dirty="0" smtClean="0"/>
              <a:t>bio </a:t>
            </a:r>
            <a:r>
              <a:rPr lang="en-US" sz="2400" dirty="0" smtClean="0"/>
              <a:t>(Eq. 10</a:t>
            </a:r>
            <a:r>
              <a:rPr lang="en-US" sz="2400" baseline="30000" dirty="0" smtClean="0"/>
              <a:t>-4</a:t>
            </a:r>
            <a:r>
              <a:rPr lang="en-US" sz="2400" dirty="0" smtClean="0"/>
              <a:t>). In fact, because the accumulation of a given chemical may depend on several different processes occurring at the same time, BAF</a:t>
            </a:r>
            <a:r>
              <a:rPr lang="en-US" sz="2400" i="1" baseline="-25000" dirty="0" smtClean="0"/>
              <a:t>i</a:t>
            </a:r>
            <a:r>
              <a:rPr lang="en-US" sz="2400" dirty="0" smtClean="0"/>
              <a:t> may change continuously with time for a given organism. Hence, in a given natural system (a lake), even two individuals of the same species may exhibit different BAF</a:t>
            </a:r>
            <a:r>
              <a:rPr lang="en-US" sz="2400" i="1" baseline="-25000" dirty="0" smtClean="0"/>
              <a:t>i</a:t>
            </a:r>
            <a:r>
              <a:rPr lang="en-US" sz="2400" dirty="0" smtClean="0"/>
              <a:t> values.</a:t>
            </a:r>
            <a:endParaRPr lang="en-US" sz="2400" dirty="0"/>
          </a:p>
        </p:txBody>
      </p:sp>
      <p:graphicFrame>
        <p:nvGraphicFramePr>
          <p:cNvPr id="36867" name="Object 3"/>
          <p:cNvGraphicFramePr>
            <a:graphicFrameLocks noChangeAspect="1"/>
          </p:cNvGraphicFramePr>
          <p:nvPr/>
        </p:nvGraphicFramePr>
        <p:xfrm>
          <a:off x="4343400" y="5334000"/>
          <a:ext cx="1587500" cy="838200"/>
        </p:xfrm>
        <a:graphic>
          <a:graphicData uri="http://schemas.openxmlformats.org/presentationml/2006/ole">
            <p:oleObj spid="_x0000_s36919" name="Equation" r:id="rId3" imgW="1016000" imgH="457200" progId="Equation.3">
              <p:embed/>
            </p:oleObj>
          </a:graphicData>
        </a:graphic>
      </p:graphicFrame>
      <p:sp>
        <p:nvSpPr>
          <p:cNvPr id="7" name="Slide Number Placeholder 6"/>
          <p:cNvSpPr>
            <a:spLocks noGrp="1"/>
          </p:cNvSpPr>
          <p:nvPr>
            <p:ph type="sldNum" sz="quarter" idx="12"/>
          </p:nvPr>
        </p:nvSpPr>
        <p:spPr/>
        <p:txBody>
          <a:bodyPr/>
          <a:lstStyle/>
          <a:p>
            <a:fld id="{0B6F83BC-6D4D-406E-B66A-3F0036CBC391}" type="slidenum">
              <a:rPr lang="en-US" smtClean="0"/>
              <a:pPr/>
              <a:t>21</a:t>
            </a:fld>
            <a:endParaRPr lang="en-US" dirty="0"/>
          </a:p>
        </p:txBody>
      </p:sp>
      <p:sp>
        <p:nvSpPr>
          <p:cNvPr id="8" name="Footer Placeholder 7"/>
          <p:cNvSpPr>
            <a:spLocks noGrp="1"/>
          </p:cNvSpPr>
          <p:nvPr>
            <p:ph type="ftr" sz="quarter" idx="11"/>
          </p:nvPr>
        </p:nvSpPr>
        <p:spPr>
          <a:xfrm>
            <a:off x="228600" y="6356350"/>
            <a:ext cx="62484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1999" y="2743200"/>
            <a:ext cx="7679871" cy="29592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152400" y="1143000"/>
            <a:ext cx="8686800" cy="1904999"/>
          </a:xfrm>
        </p:spPr>
        <p:txBody>
          <a:bodyPr>
            <a:noAutofit/>
          </a:bodyPr>
          <a:lstStyle/>
          <a:p>
            <a:pPr algn="just"/>
            <a:r>
              <a:rPr lang="en-US" dirty="0" smtClean="0"/>
              <a:t>T</a:t>
            </a:r>
            <a:r>
              <a:rPr lang="sr-Cyrl-RS" dirty="0" smtClean="0"/>
              <a:t>he </a:t>
            </a:r>
            <a:r>
              <a:rPr lang="sr-Cyrl-RS" dirty="0"/>
              <a:t>accumulation of a </a:t>
            </a:r>
            <a:r>
              <a:rPr lang="sr-Cyrl-RS" dirty="0" smtClean="0"/>
              <a:t>given chemical </a:t>
            </a:r>
            <a:r>
              <a:rPr lang="sr-Cyrl-RS" dirty="0"/>
              <a:t>may depend on several different processes occurring at the same </a:t>
            </a:r>
            <a:r>
              <a:rPr lang="sr-Cyrl-RS" dirty="0" smtClean="0"/>
              <a:t>time</a:t>
            </a:r>
            <a:r>
              <a:rPr lang="en-US" dirty="0" smtClean="0"/>
              <a:t>,</a:t>
            </a:r>
            <a:r>
              <a:rPr lang="sr-Cyrl-RS" dirty="0" smtClean="0"/>
              <a:t> </a:t>
            </a:r>
            <a:r>
              <a:rPr lang="en-US" dirty="0" smtClean="0"/>
              <a:t>so </a:t>
            </a:r>
            <a:r>
              <a:rPr lang="sr-Cyrl-RS" dirty="0" smtClean="0"/>
              <a:t>BAF</a:t>
            </a:r>
            <a:r>
              <a:rPr lang="en-US" b="1" i="1" baseline="-25000" dirty="0" err="1" smtClean="0"/>
              <a:t>i</a:t>
            </a:r>
            <a:r>
              <a:rPr lang="sr-Cyrl-RS" dirty="0" smtClean="0"/>
              <a:t> </a:t>
            </a:r>
            <a:r>
              <a:rPr lang="sr-Cyrl-RS" dirty="0"/>
              <a:t>may change continuously with time </a:t>
            </a:r>
            <a:r>
              <a:rPr lang="sr-Cyrl-RS" dirty="0" smtClean="0"/>
              <a:t>for</a:t>
            </a:r>
            <a:r>
              <a:rPr lang="en-US" dirty="0" smtClean="0"/>
              <a:t> a corresponding </a:t>
            </a:r>
            <a:r>
              <a:rPr lang="sr-Cyrl-RS" dirty="0" smtClean="0"/>
              <a:t>organism</a:t>
            </a:r>
            <a:r>
              <a:rPr lang="en-US" dirty="0" smtClean="0"/>
              <a:t> (Scheme 5)</a:t>
            </a:r>
            <a:r>
              <a:rPr lang="sr-Cyrl-RS" dirty="0" smtClean="0"/>
              <a:t>. </a:t>
            </a:r>
            <a:r>
              <a:rPr lang="sr-Cyrl-RS" dirty="0"/>
              <a:t>Hence, in a given natural system, even two individuals of the same species </a:t>
            </a:r>
            <a:r>
              <a:rPr lang="sr-Cyrl-RS" dirty="0" smtClean="0"/>
              <a:t>may </a:t>
            </a:r>
            <a:r>
              <a:rPr lang="sr-Cyrl-RS" dirty="0"/>
              <a:t>exhibit different BAF</a:t>
            </a:r>
            <a:r>
              <a:rPr lang="sr-Cyrl-RS" b="1" i="1" baseline="-25000" dirty="0"/>
              <a:t>i</a:t>
            </a:r>
            <a:r>
              <a:rPr lang="sr-Cyrl-RS" dirty="0"/>
              <a:t> </a:t>
            </a:r>
            <a:r>
              <a:rPr lang="sr-Cyrl-RS" dirty="0" smtClean="0"/>
              <a:t>values</a:t>
            </a:r>
            <a:r>
              <a:rPr lang="hr-HR" dirty="0" smtClean="0"/>
              <a:t>.</a:t>
            </a:r>
            <a:endParaRPr lang="en-US" dirty="0"/>
          </a:p>
          <a:p>
            <a:endParaRPr lang="en-US" dirty="0"/>
          </a:p>
        </p:txBody>
      </p:sp>
      <p:sp>
        <p:nvSpPr>
          <p:cNvPr id="6" name="TextBox 5"/>
          <p:cNvSpPr txBox="1"/>
          <p:nvPr/>
        </p:nvSpPr>
        <p:spPr>
          <a:xfrm>
            <a:off x="609600" y="5638800"/>
            <a:ext cx="82296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Scheme 5. Illustration of bioaccumulation of a chemical in a fish. The various </a:t>
            </a:r>
            <a:r>
              <a:rPr lang="en-US" i="1" dirty="0" smtClean="0">
                <a:latin typeface="Times New Roman" pitchFamily="18" charset="0"/>
                <a:cs typeface="Times New Roman" pitchFamily="18" charset="0"/>
              </a:rPr>
              <a:t>k</a:t>
            </a:r>
            <a:r>
              <a:rPr lang="en-US" dirty="0" smtClean="0">
                <a:latin typeface="Times New Roman" pitchFamily="18" charset="0"/>
                <a:cs typeface="Times New Roman" pitchFamily="18" charset="0"/>
              </a:rPr>
              <a:t> values can be formulated as first-order rate constant for description of the kinetics dependent on the physiology and behavior of the fish.</a:t>
            </a:r>
            <a:endParaRPr lang="en-US"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0B6F83BC-6D4D-406E-B66A-3F0036CBC391}" type="slidenum">
              <a:rPr lang="en-US" smtClean="0"/>
              <a:pPr/>
              <a:t>22</a:t>
            </a:fld>
            <a:endParaRPr lang="en-US" dirty="0"/>
          </a:p>
        </p:txBody>
      </p:sp>
      <p:sp>
        <p:nvSpPr>
          <p:cNvPr id="9" name="Footer Placeholder 8"/>
          <p:cNvSpPr>
            <a:spLocks noGrp="1"/>
          </p:cNvSpPr>
          <p:nvPr>
            <p:ph type="ftr" sz="quarter" idx="11"/>
          </p:nvPr>
        </p:nvSpPr>
        <p:spPr>
          <a:xfrm>
            <a:off x="228600" y="6356350"/>
            <a:ext cx="60960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15472556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noChangeAspect="1"/>
          </p:cNvGraphicFramePr>
          <p:nvPr>
            <p:ph idx="1"/>
            <p:extLst>
              <p:ext uri="{D42A27DB-BD31-4B8C-83A1-F6EECF244321}">
                <p14:modId xmlns="" xmlns:p14="http://schemas.microsoft.com/office/powerpoint/2010/main" val="491608165"/>
              </p:ext>
            </p:extLst>
          </p:nvPr>
        </p:nvGraphicFramePr>
        <p:xfrm>
          <a:off x="0" y="2590800"/>
          <a:ext cx="9144000" cy="1104451"/>
        </p:xfrm>
        <a:graphic>
          <a:graphicData uri="http://schemas.openxmlformats.org/presentationml/2006/ole">
            <p:oleObj spid="_x0000_s23665" name="Equation" r:id="rId4" imgW="5257800" imgH="635000" progId="Equation.3">
              <p:embed/>
            </p:oleObj>
          </a:graphicData>
        </a:graphic>
      </p:graphicFrame>
      <p:sp>
        <p:nvSpPr>
          <p:cNvPr id="6" name="Rectangle 5"/>
          <p:cNvSpPr/>
          <p:nvPr/>
        </p:nvSpPr>
        <p:spPr>
          <a:xfrm>
            <a:off x="857250" y="3124200"/>
            <a:ext cx="8153400" cy="369332"/>
          </a:xfrm>
          <a:prstGeom prst="rect">
            <a:avLst/>
          </a:prstGeom>
        </p:spPr>
        <p:txBody>
          <a:bodyPr wrap="square">
            <a:spAutoFit/>
          </a:bodyPr>
          <a:lstStyle/>
          <a:p>
            <a:r>
              <a:rPr lang="en-US" dirty="0" smtClean="0">
                <a:latin typeface="Times New Roman" pitchFamily="18" charset="0"/>
                <a:cs typeface="Times New Roman" pitchFamily="18" charset="0"/>
              </a:rPr>
              <a:t>   gill exchange	   uptake with food 	                excretion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hr-H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growth metabolism</a:t>
            </a:r>
            <a:endParaRPr lang="en-US" dirty="0">
              <a:latin typeface="Times New Roman" pitchFamily="18" charset="0"/>
              <a:cs typeface="Times New Roman" pitchFamily="18" charset="0"/>
            </a:endParaRPr>
          </a:p>
        </p:txBody>
      </p:sp>
      <p:sp>
        <p:nvSpPr>
          <p:cNvPr id="7" name="Rectangle 6"/>
          <p:cNvSpPr/>
          <p:nvPr/>
        </p:nvSpPr>
        <p:spPr>
          <a:xfrm>
            <a:off x="209550" y="3962400"/>
            <a:ext cx="8934450" cy="2308324"/>
          </a:xfrm>
          <a:prstGeom prst="rect">
            <a:avLst/>
          </a:prstGeom>
        </p:spPr>
        <p:txBody>
          <a:bodyPr wrap="square">
            <a:spAutoFit/>
          </a:bodyPr>
          <a:lstStyle/>
          <a:p>
            <a:pPr>
              <a:buFont typeface="Arial" pitchFamily="34" charset="0"/>
              <a:buChar char="•"/>
            </a:pP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1</a:t>
            </a: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and kG are the first-order rate constants (dim*T</a:t>
            </a:r>
            <a:r>
              <a:rPr lang="en-US" sz="2400" baseline="30000" dirty="0" smtClean="0">
                <a:latin typeface="Times New Roman" pitchFamily="18" charset="0"/>
                <a:cs typeface="Times New Roman" pitchFamily="18" charset="0"/>
              </a:rPr>
              <a:t>-1</a:t>
            </a:r>
            <a:r>
              <a:rPr lang="en-US" sz="2400" dirty="0" smtClean="0">
                <a:latin typeface="Times New Roman" pitchFamily="18" charset="0"/>
                <a:cs typeface="Times New Roman" pitchFamily="18" charset="0"/>
              </a:rPr>
              <a:t>) </a:t>
            </a:r>
          </a:p>
          <a:p>
            <a:pPr>
              <a:buFont typeface="Arial" pitchFamily="34" charset="0"/>
              <a:buChar char="•"/>
            </a:pPr>
            <a:endParaRPr lang="en-US" sz="2400" dirty="0" smtClean="0">
              <a:latin typeface="Times New Roman" pitchFamily="18" charset="0"/>
              <a:cs typeface="Times New Roman" pitchFamily="18" charset="0"/>
            </a:endParaRPr>
          </a:p>
          <a:p>
            <a:pPr>
              <a:buFont typeface="Arial" pitchFamily="34" charset="0"/>
              <a:buChar char="•"/>
            </a:pP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ifish</a:t>
            </a:r>
            <a:r>
              <a:rPr lang="en-US" sz="2400" dirty="0" smtClean="0">
                <a:latin typeface="Times New Roman" pitchFamily="18" charset="0"/>
                <a:cs typeface="Times New Roman" pitchFamily="18" charset="0"/>
              </a:rPr>
              <a:t>, K</a:t>
            </a:r>
            <a:r>
              <a:rPr lang="en-US" sz="2400" baseline="-25000" dirty="0" smtClean="0">
                <a:latin typeface="Times New Roman" pitchFamily="18" charset="0"/>
                <a:cs typeface="Times New Roman" pitchFamily="18" charset="0"/>
              </a:rPr>
              <a:t>ifishdiet</a:t>
            </a:r>
            <a:r>
              <a:rPr lang="en-US" sz="2400" dirty="0" smtClean="0">
                <a:latin typeface="Times New Roman" pitchFamily="18" charset="0"/>
                <a:cs typeface="Times New Roman" pitchFamily="18" charset="0"/>
              </a:rPr>
              <a:t>, and K</a:t>
            </a:r>
            <a:r>
              <a:rPr lang="en-US" sz="2400" baseline="-25000" dirty="0" smtClean="0">
                <a:latin typeface="Times New Roman" pitchFamily="18" charset="0"/>
                <a:cs typeface="Times New Roman" pitchFamily="18" charset="0"/>
              </a:rPr>
              <a:t>ifishexcreta </a:t>
            </a:r>
            <a:r>
              <a:rPr lang="en-US" sz="2400" dirty="0" smtClean="0">
                <a:latin typeface="Times New Roman" pitchFamily="18" charset="0"/>
                <a:cs typeface="Times New Roman" pitchFamily="18" charset="0"/>
              </a:rPr>
              <a:t> are the equilibrium constants for partitioning of chemical </a:t>
            </a:r>
            <a:r>
              <a:rPr lang="en-US" sz="2400" i="1" dirty="0"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between the various combinations of fish, water, diet, and excreta</a:t>
            </a:r>
            <a:r>
              <a:rPr lang="hr-HR"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buFont typeface="Arial" pitchFamily="34" charset="0"/>
              <a:buChar char="•"/>
            </a:pPr>
            <a:endParaRPr lang="en-US" sz="2400" dirty="0">
              <a:latin typeface="Times New Roman" pitchFamily="18" charset="0"/>
              <a:cs typeface="Times New Roman" pitchFamily="18" charset="0"/>
            </a:endParaRPr>
          </a:p>
        </p:txBody>
      </p:sp>
      <p:sp>
        <p:nvSpPr>
          <p:cNvPr id="3" name="Rectangle 2"/>
          <p:cNvSpPr/>
          <p:nvPr/>
        </p:nvSpPr>
        <p:spPr>
          <a:xfrm>
            <a:off x="76200" y="1371600"/>
            <a:ext cx="8667750" cy="830997"/>
          </a:xfrm>
          <a:prstGeom prst="rect">
            <a:avLst/>
          </a:prstGeom>
        </p:spPr>
        <p:txBody>
          <a:bodyPr wrap="square">
            <a:spAutoFit/>
          </a:bodyPr>
          <a:lstStyle/>
          <a:p>
            <a:pPr algn="just">
              <a:buFont typeface="Arial" pitchFamily="34" charset="0"/>
              <a:buChar char="•"/>
            </a:pPr>
            <a:r>
              <a:rPr lang="en-US" sz="2400" dirty="0" smtClean="0">
                <a:latin typeface="Times New Roman" pitchFamily="18" charset="0"/>
                <a:cs typeface="Times New Roman" pitchFamily="18" charset="0"/>
              </a:rPr>
              <a:t> Next </a:t>
            </a:r>
            <a:r>
              <a:rPr lang="en-US" sz="2400" dirty="0">
                <a:latin typeface="Times New Roman" pitchFamily="18" charset="0"/>
                <a:cs typeface="Times New Roman" pitchFamily="18" charset="0"/>
              </a:rPr>
              <a:t>equation indicates that the chemical's concentration in the fish can evolve over time as the various mechanisms act simultaneously.</a:t>
            </a:r>
          </a:p>
        </p:txBody>
      </p:sp>
      <p:sp>
        <p:nvSpPr>
          <p:cNvPr id="9" name="Slide Number Placeholder 8"/>
          <p:cNvSpPr>
            <a:spLocks noGrp="1"/>
          </p:cNvSpPr>
          <p:nvPr>
            <p:ph type="sldNum" sz="quarter" idx="12"/>
          </p:nvPr>
        </p:nvSpPr>
        <p:spPr/>
        <p:txBody>
          <a:bodyPr/>
          <a:lstStyle/>
          <a:p>
            <a:fld id="{0B6F83BC-6D4D-406E-B66A-3F0036CBC391}" type="slidenum">
              <a:rPr lang="en-US" smtClean="0"/>
              <a:pPr/>
              <a:t>23</a:t>
            </a:fld>
            <a:endParaRPr lang="en-US" dirty="0"/>
          </a:p>
        </p:txBody>
      </p:sp>
      <p:sp>
        <p:nvSpPr>
          <p:cNvPr id="10" name="Footer Placeholder 9"/>
          <p:cNvSpPr>
            <a:spLocks noGrp="1"/>
          </p:cNvSpPr>
          <p:nvPr>
            <p:ph type="ftr" sz="quarter" idx="11"/>
          </p:nvPr>
        </p:nvSpPr>
        <p:spPr>
          <a:xfrm>
            <a:off x="1524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8222448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7315200" cy="1143000"/>
          </a:xfrm>
        </p:spPr>
        <p:txBody>
          <a:bodyPr>
            <a:noAutofit/>
          </a:bodyPr>
          <a:lstStyle/>
          <a:p>
            <a:r>
              <a:rPr lang="en-US" sz="2800" dirty="0"/>
              <a:t>Evaluating Bioaccumulation Disequlibrium - </a:t>
            </a:r>
            <a:br>
              <a:rPr lang="en-US" sz="2800" dirty="0"/>
            </a:br>
            <a:r>
              <a:rPr lang="en-US" sz="2800" dirty="0"/>
              <a:t>Example: Biota-Sediment Accumulation Factors </a:t>
            </a:r>
          </a:p>
        </p:txBody>
      </p:sp>
      <p:sp>
        <p:nvSpPr>
          <p:cNvPr id="3" name="Content Placeholder 2"/>
          <p:cNvSpPr>
            <a:spLocks noGrp="1"/>
          </p:cNvSpPr>
          <p:nvPr>
            <p:ph idx="1"/>
          </p:nvPr>
        </p:nvSpPr>
        <p:spPr>
          <a:xfrm>
            <a:off x="381000" y="1371600"/>
            <a:ext cx="8305800" cy="4876800"/>
          </a:xfrm>
        </p:spPr>
        <p:txBody>
          <a:bodyPr>
            <a:noAutofit/>
          </a:bodyPr>
          <a:lstStyle/>
          <a:p>
            <a:pPr algn="just"/>
            <a:r>
              <a:rPr lang="en-US" sz="2000" dirty="0" smtClean="0"/>
              <a:t>Disequilibrium </a:t>
            </a:r>
            <a:r>
              <a:rPr lang="en-US" sz="2000" dirty="0"/>
              <a:t>involves cases in which </a:t>
            </a:r>
            <a:r>
              <a:rPr lang="en-US" sz="2000" dirty="0" smtClean="0"/>
              <a:t>an organism </a:t>
            </a:r>
            <a:r>
              <a:rPr lang="en-US" sz="2000" dirty="0"/>
              <a:t>is exposed to more than one environmental </a:t>
            </a:r>
            <a:r>
              <a:rPr lang="en-US" sz="2000" dirty="0" smtClean="0"/>
              <a:t>medium; for </a:t>
            </a:r>
            <a:r>
              <a:rPr lang="en-US" sz="2000" dirty="0"/>
              <a:t>example, </a:t>
            </a:r>
            <a:r>
              <a:rPr lang="en-US" sz="2000" dirty="0" smtClean="0"/>
              <a:t>in the </a:t>
            </a:r>
            <a:r>
              <a:rPr lang="en-US" sz="2000" dirty="0"/>
              <a:t>case for organisms living at the sediment-water interface </a:t>
            </a:r>
            <a:r>
              <a:rPr lang="en-US" sz="2000" dirty="0" smtClean="0"/>
              <a:t>(clams, polychaetes</a:t>
            </a:r>
            <a:r>
              <a:rPr lang="en-US" sz="2000" dirty="0"/>
              <a:t>, amphipods, insect larvae). </a:t>
            </a:r>
            <a:r>
              <a:rPr lang="en-US" sz="2000" dirty="0" smtClean="0"/>
              <a:t>Hence</a:t>
            </a:r>
            <a:r>
              <a:rPr lang="en-US" sz="2000" dirty="0"/>
              <a:t>, organisms may take up contaminants from sediments </a:t>
            </a:r>
            <a:r>
              <a:rPr lang="en-US" sz="2000" dirty="0" smtClean="0"/>
              <a:t>and simultaneously </a:t>
            </a:r>
            <a:r>
              <a:rPr lang="en-US" sz="2000" dirty="0"/>
              <a:t>release them to the water column </a:t>
            </a:r>
            <a:r>
              <a:rPr lang="en-US" sz="2000" dirty="0" smtClean="0"/>
              <a:t>(Scheme 6.). </a:t>
            </a:r>
            <a:r>
              <a:rPr lang="en-US" sz="2000" dirty="0"/>
              <a:t>In order to eat, </a:t>
            </a:r>
            <a:r>
              <a:rPr lang="en-US" sz="2000" dirty="0" smtClean="0"/>
              <a:t>such organisms </a:t>
            </a:r>
            <a:r>
              <a:rPr lang="en-US" sz="2000" dirty="0"/>
              <a:t>often ingest particles from the sediment bed and thereby incur </a:t>
            </a:r>
            <a:r>
              <a:rPr lang="en-US" sz="2000" dirty="0" smtClean="0"/>
              <a:t>high exposures</a:t>
            </a:r>
            <a:r>
              <a:rPr lang="en-US" sz="2000" dirty="0"/>
              <a:t>. In order to “breath,” these organisms must also pump water </a:t>
            </a:r>
            <a:r>
              <a:rPr lang="en-US" sz="2000" dirty="0" smtClean="0"/>
              <a:t>containing oxygen </a:t>
            </a:r>
            <a:r>
              <a:rPr lang="en-US" sz="2000" dirty="0"/>
              <a:t>in and out, thus coming into intense contact with the less </a:t>
            </a:r>
            <a:r>
              <a:rPr lang="en-US" sz="2000" dirty="0" smtClean="0"/>
              <a:t>contaminated medium</a:t>
            </a:r>
            <a:r>
              <a:rPr lang="en-US" sz="2000" dirty="0"/>
              <a:t>. Consequently, we may hypothesize that in such organisms, </a:t>
            </a:r>
            <a:r>
              <a:rPr lang="en-US" sz="2000" dirty="0" smtClean="0"/>
              <a:t>concentrations of </a:t>
            </a:r>
            <a:r>
              <a:rPr lang="en-US" sz="2000" dirty="0"/>
              <a:t>persistent chemicals will be established that lie in between those </a:t>
            </a:r>
            <a:r>
              <a:rPr lang="en-US" sz="2000" dirty="0" smtClean="0"/>
              <a:t>concentrations that </a:t>
            </a:r>
            <a:r>
              <a:rPr lang="en-US" sz="2000" dirty="0"/>
              <a:t>we would anticipate if the organism was in equilibrium with either the </a:t>
            </a:r>
            <a:r>
              <a:rPr lang="en-US" sz="2000" dirty="0" smtClean="0"/>
              <a:t>water column </a:t>
            </a:r>
            <a:r>
              <a:rPr lang="en-US" sz="2000" dirty="0"/>
              <a:t>or the sediment. In other words, we would expect </a:t>
            </a:r>
            <a:r>
              <a:rPr lang="en-US" sz="2000" dirty="0" smtClean="0"/>
              <a:t>C</a:t>
            </a:r>
            <a:r>
              <a:rPr lang="en-US" sz="2000" b="1" i="1" baseline="-25000" dirty="0" smtClean="0"/>
              <a:t>i</a:t>
            </a:r>
            <a:r>
              <a:rPr lang="en-US" sz="2000" baseline="-25000" dirty="0" smtClean="0"/>
              <a:t>organism </a:t>
            </a:r>
            <a:r>
              <a:rPr lang="en-US" sz="2000" dirty="0" smtClean="0"/>
              <a:t>and BAF</a:t>
            </a:r>
            <a:r>
              <a:rPr lang="en-US" sz="2000" i="1" baseline="-25000" dirty="0" smtClean="0"/>
              <a:t>i</a:t>
            </a:r>
            <a:r>
              <a:rPr lang="en-US" sz="2000" b="1" i="1" dirty="0" smtClean="0"/>
              <a:t> </a:t>
            </a:r>
            <a:r>
              <a:rPr lang="en-US" sz="2000" dirty="0" smtClean="0"/>
              <a:t>values that </a:t>
            </a:r>
            <a:r>
              <a:rPr lang="en-US" sz="2000" dirty="0"/>
              <a:t>are greater than predicted from equilibrium considerations involving the </a:t>
            </a:r>
            <a:r>
              <a:rPr lang="en-US" sz="2000" dirty="0" smtClean="0"/>
              <a:t>water, but C</a:t>
            </a:r>
            <a:r>
              <a:rPr lang="en-US" sz="2000" b="1" i="1" baseline="-25000" dirty="0" smtClean="0"/>
              <a:t>i</a:t>
            </a:r>
            <a:r>
              <a:rPr lang="en-US" sz="2000" baseline="-25000" dirty="0" smtClean="0"/>
              <a:t>organim</a:t>
            </a:r>
            <a:r>
              <a:rPr lang="en-US" sz="2000" dirty="0" smtClean="0"/>
              <a:t> </a:t>
            </a:r>
            <a:r>
              <a:rPr lang="en-US" sz="2000" dirty="0"/>
              <a:t>BSAF</a:t>
            </a:r>
            <a:r>
              <a:rPr lang="en-US" sz="2000" b="1" i="1" baseline="-25000" dirty="0"/>
              <a:t>i</a:t>
            </a:r>
            <a:r>
              <a:rPr lang="en-US" sz="2000" b="1" i="1" dirty="0"/>
              <a:t> </a:t>
            </a:r>
            <a:r>
              <a:rPr lang="en-US" sz="2000" dirty="0"/>
              <a:t>values that are smaller than the ones predicted </a:t>
            </a:r>
            <a:r>
              <a:rPr lang="en-US" sz="2000" dirty="0" smtClean="0"/>
              <a:t>from equilibrium </a:t>
            </a:r>
            <a:r>
              <a:rPr lang="en-US" sz="2000" dirty="0"/>
              <a:t>with the sediment.</a:t>
            </a:r>
          </a:p>
        </p:txBody>
      </p:sp>
      <p:sp>
        <p:nvSpPr>
          <p:cNvPr id="6" name="Slide Number Placeholder 5"/>
          <p:cNvSpPr>
            <a:spLocks noGrp="1"/>
          </p:cNvSpPr>
          <p:nvPr>
            <p:ph type="sldNum" sz="quarter" idx="12"/>
          </p:nvPr>
        </p:nvSpPr>
        <p:spPr/>
        <p:txBody>
          <a:bodyPr/>
          <a:lstStyle/>
          <a:p>
            <a:fld id="{0B6F83BC-6D4D-406E-B66A-3F0036CBC391}" type="slidenum">
              <a:rPr lang="en-US" smtClean="0"/>
              <a:pPr/>
              <a:t>24</a:t>
            </a:fld>
            <a:endParaRPr lang="en-US" dirty="0"/>
          </a:p>
        </p:txBody>
      </p:sp>
      <p:sp>
        <p:nvSpPr>
          <p:cNvPr id="7" name="Footer Placeholder 6"/>
          <p:cNvSpPr>
            <a:spLocks noGrp="1"/>
          </p:cNvSpPr>
          <p:nvPr>
            <p:ph type="ftr" sz="quarter" idx="11"/>
          </p:nvPr>
        </p:nvSpPr>
        <p:spPr>
          <a:xfrm>
            <a:off x="228600" y="6356350"/>
            <a:ext cx="61722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3854504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rotWithShape="1">
          <a:blip r:embed="rId2" cstate="print"/>
          <a:srcRect l="1483" t="1274" r="1314"/>
          <a:stretch/>
        </p:blipFill>
        <p:spPr bwMode="auto">
          <a:xfrm>
            <a:off x="76200" y="457200"/>
            <a:ext cx="5638800" cy="5907232"/>
          </a:xfrm>
          <a:prstGeom prst="rect">
            <a:avLst/>
          </a:prstGeom>
          <a:noFill/>
          <a:ln w="9525">
            <a:noFill/>
            <a:miter lim="800000"/>
            <a:headEnd/>
            <a:tailEnd/>
          </a:ln>
        </p:spPr>
      </p:pic>
      <p:sp>
        <p:nvSpPr>
          <p:cNvPr id="3" name="TextBox 2"/>
          <p:cNvSpPr txBox="1"/>
          <p:nvPr/>
        </p:nvSpPr>
        <p:spPr>
          <a:xfrm>
            <a:off x="5715000" y="2438400"/>
            <a:ext cx="3276600" cy="3693319"/>
          </a:xfrm>
          <a:prstGeom prst="rect">
            <a:avLst/>
          </a:prstGeom>
          <a:noFill/>
        </p:spPr>
        <p:txBody>
          <a:bodyPr wrap="square" rtlCol="0">
            <a:spAutoFit/>
          </a:bodyPr>
          <a:lstStyle/>
          <a:p>
            <a:r>
              <a:rPr lang="en-US" dirty="0" smtClean="0">
                <a:latin typeface="Times New Roman" pitchFamily="18" charset="0"/>
                <a:cs typeface="Times New Roman" pitchFamily="18" charset="0"/>
              </a:rPr>
              <a:t>Scheme 6. Illustration of </a:t>
            </a:r>
            <a:r>
              <a:rPr lang="en-US" dirty="0">
                <a:latin typeface="Times New Roman" pitchFamily="18" charset="0"/>
                <a:cs typeface="Times New Roman" pitchFamily="18" charset="0"/>
              </a:rPr>
              <a:t>uptake and depuration of </a:t>
            </a:r>
            <a:r>
              <a:rPr lang="en-US" dirty="0" smtClean="0">
                <a:latin typeface="Times New Roman" pitchFamily="18" charset="0"/>
                <a:cs typeface="Times New Roman" pitchFamily="18" charset="0"/>
              </a:rPr>
              <a:t>chemicals  by </a:t>
            </a:r>
            <a:r>
              <a:rPr lang="en-US" dirty="0">
                <a:latin typeface="Times New Roman" pitchFamily="18" charset="0"/>
                <a:cs typeface="Times New Roman" pitchFamily="18" charset="0"/>
              </a:rPr>
              <a:t>a benthic organism, a </a:t>
            </a:r>
            <a:r>
              <a:rPr lang="en-US" dirty="0" smtClean="0">
                <a:latin typeface="Times New Roman" pitchFamily="18" charset="0"/>
                <a:cs typeface="Times New Roman" pitchFamily="18" charset="0"/>
              </a:rPr>
              <a:t>clam dwelling </a:t>
            </a:r>
            <a:r>
              <a:rPr lang="en-US" dirty="0">
                <a:latin typeface="Times New Roman" pitchFamily="18" charset="0"/>
                <a:cs typeface="Times New Roman" pitchFamily="18" charset="0"/>
              </a:rPr>
              <a:t>near the </a:t>
            </a:r>
            <a:r>
              <a:rPr lang="en-US" dirty="0" smtClean="0">
                <a:latin typeface="Times New Roman" pitchFamily="18" charset="0"/>
                <a:cs typeface="Times New Roman" pitchFamily="18" charset="0"/>
              </a:rPr>
              <a:t>sediment-water interface</a:t>
            </a:r>
            <a:r>
              <a:rPr lang="hr-HR"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i</a:t>
            </a:r>
            <a:r>
              <a:rPr lang="en-US" b="1" i="1" baseline="-25000" dirty="0" smtClean="0">
                <a:latin typeface="Times New Roman" pitchFamily="18" charset="0"/>
                <a:cs typeface="Times New Roman" pitchFamily="18" charset="0"/>
              </a:rPr>
              <a:t>w</a:t>
            </a:r>
            <a:r>
              <a:rPr lang="en-US" b="1" dirty="0">
                <a:latin typeface="Times New Roman" pitchFamily="18" charset="0"/>
                <a:cs typeface="Times New Roman" pitchFamily="18" charset="0"/>
              </a:rPr>
              <a:t>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the truly </a:t>
            </a:r>
            <a:r>
              <a:rPr lang="en-US" dirty="0" smtClean="0">
                <a:latin typeface="Times New Roman" pitchFamily="18" charset="0"/>
                <a:cs typeface="Times New Roman" pitchFamily="18" charset="0"/>
              </a:rPr>
              <a:t>dissolved compound </a:t>
            </a:r>
            <a:r>
              <a:rPr lang="en-US" dirty="0">
                <a:latin typeface="Times New Roman" pitchFamily="18" charset="0"/>
                <a:cs typeface="Times New Roman" pitchFamily="18" charset="0"/>
              </a:rPr>
              <a:t>in the water column,</a:t>
            </a:r>
          </a:p>
          <a:p>
            <a:r>
              <a:rPr lang="en-US" b="1" i="1" dirty="0" smtClean="0">
                <a:latin typeface="Times New Roman" pitchFamily="18" charset="0"/>
                <a:cs typeface="Times New Roman" pitchFamily="18" charset="0"/>
              </a:rPr>
              <a:t>i</a:t>
            </a:r>
            <a:r>
              <a:rPr lang="en-US" i="1" baseline="-25000" dirty="0" smtClean="0">
                <a:latin typeface="Times New Roman" pitchFamily="18" charset="0"/>
                <a:cs typeface="Times New Roman" pitchFamily="18" charset="0"/>
              </a:rPr>
              <a:t>POM</a:t>
            </a:r>
            <a:r>
              <a:rPr lang="en-US" b="1" dirty="0" smtClean="0">
                <a:latin typeface="Times New Roman" pitchFamily="18" charset="0"/>
                <a:cs typeface="Times New Roman" pitchFamily="18" charset="0"/>
              </a:rPr>
              <a:t> </a:t>
            </a:r>
            <a:r>
              <a:rPr lang="en-US" dirty="0">
                <a:latin typeface="Times New Roman" pitchFamily="18" charset="0"/>
                <a:cs typeface="Times New Roman" pitchFamily="18" charset="0"/>
              </a:rPr>
              <a:t>is the compound </a:t>
            </a:r>
            <a:r>
              <a:rPr lang="en-US" dirty="0" smtClean="0">
                <a:latin typeface="Times New Roman" pitchFamily="18" charset="0"/>
                <a:cs typeface="Times New Roman" pitchFamily="18" charset="0"/>
              </a:rPr>
              <a:t>associated with </a:t>
            </a:r>
            <a:r>
              <a:rPr lang="en-US" dirty="0">
                <a:latin typeface="Times New Roman" pitchFamily="18" charset="0"/>
                <a:cs typeface="Times New Roman" pitchFamily="18" charset="0"/>
              </a:rPr>
              <a:t>the sediment organic </a:t>
            </a:r>
            <a:r>
              <a:rPr lang="en-US" dirty="0" smtClean="0">
                <a:latin typeface="Times New Roman" pitchFamily="18" charset="0"/>
                <a:cs typeface="Times New Roman" pitchFamily="18" charset="0"/>
              </a:rPr>
              <a:t>matter, </a:t>
            </a:r>
            <a:r>
              <a:rPr lang="en-US" b="1" i="1" dirty="0" smtClean="0">
                <a:latin typeface="Times New Roman" pitchFamily="18" charset="0"/>
                <a:cs typeface="Times New Roman" pitchFamily="18" charset="0"/>
              </a:rPr>
              <a:t>i</a:t>
            </a:r>
            <a:r>
              <a:rPr lang="en-US" b="1" i="1" baseline="-25000" dirty="0" smtClean="0">
                <a:latin typeface="Times New Roman" pitchFamily="18" charset="0"/>
                <a:cs typeface="Times New Roman" pitchFamily="18" charset="0"/>
              </a:rPr>
              <a:t>pw</a:t>
            </a:r>
            <a:r>
              <a:rPr lang="en-US" b="1" dirty="0" smtClean="0">
                <a:latin typeface="Times New Roman" pitchFamily="18" charset="0"/>
                <a:cs typeface="Times New Roman" pitchFamily="18" charset="0"/>
              </a:rPr>
              <a:t> </a:t>
            </a:r>
            <a:r>
              <a:rPr lang="en-US" dirty="0">
                <a:latin typeface="Times New Roman" pitchFamily="18" charset="0"/>
                <a:cs typeface="Times New Roman" pitchFamily="18" charset="0"/>
              </a:rPr>
              <a:t>is the compound </a:t>
            </a:r>
            <a:r>
              <a:rPr lang="en-US" dirty="0" smtClean="0">
                <a:latin typeface="Times New Roman" pitchFamily="18" charset="0"/>
                <a:cs typeface="Times New Roman" pitchFamily="18" charset="0"/>
              </a:rPr>
              <a:t>dissolved in the </a:t>
            </a:r>
            <a:r>
              <a:rPr lang="en-US" dirty="0">
                <a:latin typeface="Times New Roman" pitchFamily="18" charset="0"/>
                <a:cs typeface="Times New Roman" pitchFamily="18" charset="0"/>
              </a:rPr>
              <a:t>sediment </a:t>
            </a:r>
            <a:r>
              <a:rPr lang="en-US" dirty="0" smtClean="0">
                <a:latin typeface="Times New Roman" pitchFamily="18" charset="0"/>
                <a:cs typeface="Times New Roman" pitchFamily="18" charset="0"/>
              </a:rPr>
              <a:t>porewater. (</a:t>
            </a:r>
            <a:r>
              <a:rPr lang="en-US" i="1" dirty="0" smtClean="0">
                <a:latin typeface="Times New Roman" pitchFamily="18" charset="0"/>
                <a:cs typeface="Times New Roman" pitchFamily="18" charset="0"/>
              </a:rPr>
              <a:t>POM=</a:t>
            </a:r>
            <a:r>
              <a:rPr lang="en-US" dirty="0" smtClean="0">
                <a:latin typeface="Times New Roman" pitchFamily="18" charset="0"/>
                <a:cs typeface="Times New Roman" pitchFamily="18" charset="0"/>
              </a:rPr>
              <a:t>Solid phase </a:t>
            </a:r>
            <a:r>
              <a:rPr lang="en-US" dirty="0">
                <a:latin typeface="Times New Roman" pitchFamily="18" charset="0"/>
                <a:cs typeface="Times New Roman" pitchFamily="18" charset="0"/>
              </a:rPr>
              <a:t>organic </a:t>
            </a:r>
            <a:r>
              <a:rPr lang="en-US" dirty="0" smtClean="0">
                <a:latin typeface="Times New Roman" pitchFamily="18" charset="0"/>
                <a:cs typeface="Times New Roman" pitchFamily="18" charset="0"/>
              </a:rPr>
              <a:t>matter)</a:t>
            </a:r>
            <a:endParaRPr lang="en-US"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B6F83BC-6D4D-406E-B66A-3F0036CBC391}" type="slidenum">
              <a:rPr lang="en-US" smtClean="0"/>
              <a:pPr/>
              <a:t>25</a:t>
            </a:fld>
            <a:endParaRPr lang="en-US" dirty="0"/>
          </a:p>
        </p:txBody>
      </p:sp>
      <p:sp>
        <p:nvSpPr>
          <p:cNvPr id="7" name="Footer Placeholder 6"/>
          <p:cNvSpPr>
            <a:spLocks noGrp="1"/>
          </p:cNvSpPr>
          <p:nvPr>
            <p:ph type="ftr" sz="quarter" idx="11"/>
          </p:nvPr>
        </p:nvSpPr>
        <p:spPr>
          <a:xfrm>
            <a:off x="228600" y="6356350"/>
            <a:ext cx="61722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5" name="Content Placeholder 4"/>
          <p:cNvGraphicFramePr>
            <a:graphicFrameLocks noGrp="1" noChangeAspect="1"/>
          </p:cNvGraphicFramePr>
          <p:nvPr>
            <p:ph idx="1"/>
            <p:extLst>
              <p:ext uri="{D42A27DB-BD31-4B8C-83A1-F6EECF244321}">
                <p14:modId xmlns="" xmlns:p14="http://schemas.microsoft.com/office/powerpoint/2010/main" val="434003590"/>
              </p:ext>
            </p:extLst>
          </p:nvPr>
        </p:nvGraphicFramePr>
        <p:xfrm>
          <a:off x="1981200" y="2743200"/>
          <a:ext cx="3810895" cy="1172318"/>
        </p:xfrm>
        <a:graphic>
          <a:graphicData uri="http://schemas.openxmlformats.org/presentationml/2006/ole">
            <p:oleObj spid="_x0000_s25824" name="Equation" r:id="rId3" imgW="2311400" imgH="711200" progId="Equation.3">
              <p:embed/>
            </p:oleObj>
          </a:graphicData>
        </a:graphic>
      </p:graphicFrame>
      <p:graphicFrame>
        <p:nvGraphicFramePr>
          <p:cNvPr id="6" name="Object 5"/>
          <p:cNvGraphicFramePr>
            <a:graphicFrameLocks noChangeAspect="1"/>
          </p:cNvGraphicFramePr>
          <p:nvPr>
            <p:extLst>
              <p:ext uri="{D42A27DB-BD31-4B8C-83A1-F6EECF244321}">
                <p14:modId xmlns="" xmlns:p14="http://schemas.microsoft.com/office/powerpoint/2010/main" val="3287895982"/>
              </p:ext>
            </p:extLst>
          </p:nvPr>
        </p:nvGraphicFramePr>
        <p:xfrm>
          <a:off x="2057400" y="4191000"/>
          <a:ext cx="4756072" cy="2226556"/>
        </p:xfrm>
        <a:graphic>
          <a:graphicData uri="http://schemas.openxmlformats.org/presentationml/2006/ole">
            <p:oleObj spid="_x0000_s25825" name="Equation" r:id="rId4" imgW="2578100" imgH="1206500" progId="Equation.3">
              <p:embed/>
            </p:oleObj>
          </a:graphicData>
        </a:graphic>
      </p:graphicFrame>
      <p:sp>
        <p:nvSpPr>
          <p:cNvPr id="3" name="TextBox 2"/>
          <p:cNvSpPr txBox="1"/>
          <p:nvPr/>
        </p:nvSpPr>
        <p:spPr>
          <a:xfrm>
            <a:off x="228600" y="1219200"/>
            <a:ext cx="7543800" cy="1015663"/>
          </a:xfrm>
          <a:prstGeom prst="rect">
            <a:avLst/>
          </a:prstGeom>
          <a:noFill/>
        </p:spPr>
        <p:txBody>
          <a:bodyPr wrap="square" rtlCol="0">
            <a:spAutoFit/>
          </a:bodyPr>
          <a:lstStyle/>
          <a:p>
            <a:pPr algn="just"/>
            <a:r>
              <a:rPr lang="en-US" sz="2000" dirty="0" smtClean="0">
                <a:latin typeface="Times New Roman" pitchFamily="18" charset="0"/>
                <a:cs typeface="Times New Roman" pitchFamily="18" charset="0"/>
              </a:rPr>
              <a:t>Next relations present</a:t>
            </a:r>
            <a:r>
              <a:rPr lang="en-US" sz="2000" dirty="0">
                <a:latin typeface="Times New Roman" pitchFamily="18" charset="0"/>
                <a:cs typeface="Times New Roman" pitchFamily="18" charset="0"/>
              </a:rPr>
              <a:t> the theoretical bioaccumulation </a:t>
            </a:r>
            <a:r>
              <a:rPr lang="en-US" sz="2000" dirty="0" smtClean="0">
                <a:latin typeface="Times New Roman" pitchFamily="18" charset="0"/>
                <a:cs typeface="Times New Roman" pitchFamily="18" charset="0"/>
              </a:rPr>
              <a:t>potential of lipids (</a:t>
            </a:r>
            <a:r>
              <a:rPr lang="en-US" sz="2000" i="1" dirty="0" smtClean="0">
                <a:latin typeface="Times New Roman" pitchFamily="18" charset="0"/>
                <a:cs typeface="Times New Roman" pitchFamily="18" charset="0"/>
              </a:rPr>
              <a:t>TBP</a:t>
            </a:r>
            <a:r>
              <a:rPr lang="en-US" sz="2000" b="1" i="1" baseline="-25000" dirty="0" smtClean="0">
                <a:latin typeface="Times New Roman" pitchFamily="18" charset="0"/>
                <a:cs typeface="Times New Roman" pitchFamily="18" charset="0"/>
              </a:rPr>
              <a:t>i</a:t>
            </a:r>
            <a:r>
              <a:rPr lang="en-US" sz="2000" dirty="0" smtClean="0">
                <a:latin typeface="Times New Roman" pitchFamily="18" charset="0"/>
                <a:cs typeface="Times New Roman" pitchFamily="18" charset="0"/>
              </a:rPr>
              <a:t>)</a:t>
            </a:r>
            <a:r>
              <a:rPr lang="en-US" sz="2000" i="1" baseline="-25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from water-sediment</a:t>
            </a:r>
            <a:r>
              <a:rPr lang="en-US" sz="2000" dirty="0">
                <a:latin typeface="Times New Roman" pitchFamily="18" charset="0"/>
                <a:cs typeface="Times New Roman" pitchFamily="18" charset="0"/>
              </a:rPr>
              <a:t> interface </a:t>
            </a:r>
            <a:r>
              <a:rPr lang="en-US" sz="2000" dirty="0" smtClean="0">
                <a:latin typeface="Times New Roman" pitchFamily="18" charset="0"/>
                <a:cs typeface="Times New Roman" pitchFamily="18" charset="0"/>
              </a:rPr>
              <a:t>living organisms (clam), and the obtained results of organisms analysis are presented in Table 3:</a:t>
            </a:r>
            <a:endParaRPr lang="en-US" sz="2000"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0B6F83BC-6D4D-406E-B66A-3F0036CBC391}" type="slidenum">
              <a:rPr lang="en-US" smtClean="0"/>
              <a:pPr/>
              <a:t>26</a:t>
            </a:fld>
            <a:endParaRPr lang="en-US" dirty="0"/>
          </a:p>
        </p:txBody>
      </p:sp>
      <p:sp>
        <p:nvSpPr>
          <p:cNvPr id="9" name="Footer Placeholder 8"/>
          <p:cNvSpPr>
            <a:spLocks noGrp="1"/>
          </p:cNvSpPr>
          <p:nvPr>
            <p:ph type="ftr" sz="quarter" idx="11"/>
          </p:nvPr>
        </p:nvSpPr>
        <p:spPr>
          <a:xfrm>
            <a:off x="228600" y="6356350"/>
            <a:ext cx="61722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6626" name="Picture 2"/>
          <p:cNvPicPr>
            <a:picLocks noGrp="1" noChangeAspect="1" noChangeArrowheads="1"/>
          </p:cNvPicPr>
          <p:nvPr>
            <p:ph idx="1"/>
          </p:nvPr>
        </p:nvPicPr>
        <p:blipFill rotWithShape="1">
          <a:blip r:embed="rId2" cstate="print">
            <a:lum contrast="11000"/>
          </a:blip>
          <a:srcRect r="3750" b="5383"/>
          <a:stretch/>
        </p:blipFill>
        <p:spPr bwMode="auto">
          <a:xfrm>
            <a:off x="0" y="664972"/>
            <a:ext cx="6600825" cy="5859654"/>
          </a:xfrm>
          <a:prstGeom prst="rect">
            <a:avLst/>
          </a:prstGeom>
          <a:noFill/>
          <a:ln w="9525">
            <a:noFill/>
            <a:miter lim="800000"/>
            <a:headEnd/>
            <a:tailEnd/>
          </a:ln>
        </p:spPr>
      </p:pic>
      <p:sp>
        <p:nvSpPr>
          <p:cNvPr id="6" name="Rectangle 5"/>
          <p:cNvSpPr/>
          <p:nvPr/>
        </p:nvSpPr>
        <p:spPr>
          <a:xfrm>
            <a:off x="6705600" y="1524000"/>
            <a:ext cx="2286000" cy="4524315"/>
          </a:xfrm>
          <a:prstGeom prst="rect">
            <a:avLst/>
          </a:prstGeom>
        </p:spPr>
        <p:txBody>
          <a:bodyPr wrap="square">
            <a:spAutoFit/>
          </a:bodyPr>
          <a:lstStyle/>
          <a:p>
            <a:r>
              <a:rPr lang="en-US" dirty="0" smtClean="0">
                <a:latin typeface="Times New Roman" pitchFamily="18" charset="0"/>
                <a:cs typeface="Times New Roman" pitchFamily="18" charset="0"/>
              </a:rPr>
              <a:t> Table 3.</a:t>
            </a:r>
            <a:r>
              <a:rPr lang="hr-H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Estimated equilibrium (K</a:t>
            </a:r>
            <a:r>
              <a:rPr lang="en-US" baseline="-25000" dirty="0" smtClean="0">
                <a:latin typeface="Times New Roman" pitchFamily="18" charset="0"/>
                <a:cs typeface="Times New Roman" pitchFamily="18" charset="0"/>
              </a:rPr>
              <a:t>ilipw</a:t>
            </a:r>
            <a:r>
              <a:rPr lang="en-US" dirty="0" smtClean="0">
                <a:latin typeface="Times New Roman" pitchFamily="18" charset="0"/>
                <a:cs typeface="Times New Roman" pitchFamily="18" charset="0"/>
              </a:rPr>
              <a:t>, K</a:t>
            </a:r>
            <a:r>
              <a:rPr lang="en-US" baseline="-25000" dirty="0" smtClean="0">
                <a:latin typeface="Times New Roman" pitchFamily="18" charset="0"/>
                <a:cs typeface="Times New Roman" pitchFamily="18" charset="0"/>
              </a:rPr>
              <a:t>ilipoc</a:t>
            </a:r>
            <a:r>
              <a:rPr lang="en-US" dirty="0" smtClean="0">
                <a:latin typeface="Times New Roman" pitchFamily="18" charset="0"/>
                <a:cs typeface="Times New Roman" pitchFamily="18" charset="0"/>
              </a:rPr>
              <a:t>) versus </a:t>
            </a:r>
            <a:r>
              <a:rPr lang="hr-HR" dirty="0" smtClean="0">
                <a:latin typeface="Times New Roman" pitchFamily="18" charset="0"/>
                <a:cs typeface="Times New Roman" pitchFamily="18" charset="0"/>
              </a:rPr>
              <a:t>M</a:t>
            </a:r>
            <a:r>
              <a:rPr lang="en-US" dirty="0" err="1" smtClean="0">
                <a:latin typeface="Times New Roman" pitchFamily="18" charset="0"/>
                <a:cs typeface="Times New Roman" pitchFamily="18" charset="0"/>
              </a:rPr>
              <a:t>easured</a:t>
            </a:r>
            <a:r>
              <a:rPr lang="en-US" dirty="0" smtClean="0">
                <a:latin typeface="Times New Roman" pitchFamily="18" charset="0"/>
                <a:cs typeface="Times New Roman" pitchFamily="18" charset="0"/>
              </a:rPr>
              <a:t> Lipid-Normalized </a:t>
            </a:r>
            <a:r>
              <a:rPr lang="hr-H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Bioaccumulation Factors (BAF</a:t>
            </a:r>
            <a:r>
              <a:rPr lang="en-US" i="1" baseline="-25000" dirty="0" smtClean="0">
                <a:latin typeface="Times New Roman" pitchFamily="18" charset="0"/>
                <a:cs typeface="Times New Roman" pitchFamily="18" charset="0"/>
              </a:rPr>
              <a:t>i</a:t>
            </a:r>
            <a:r>
              <a:rPr lang="en-US" baseline="-25000" dirty="0" smtClean="0">
                <a:latin typeface="Times New Roman" pitchFamily="18" charset="0"/>
                <a:cs typeface="Times New Roman" pitchFamily="18" charset="0"/>
              </a:rPr>
              <a:t>lip</a:t>
            </a:r>
            <a:r>
              <a:rPr lang="en-US" dirty="0" smtClean="0">
                <a:latin typeface="Times New Roman" pitchFamily="18" charset="0"/>
                <a:cs typeface="Times New Roman" pitchFamily="18" charset="0"/>
              </a:rPr>
              <a:t>) and Biota-Sediment Bioaccumulation Factors (BSAF</a:t>
            </a:r>
            <a:r>
              <a:rPr lang="en-US" i="1" baseline="-25000" dirty="0" smtClean="0">
                <a:latin typeface="Times New Roman" pitchFamily="18" charset="0"/>
                <a:cs typeface="Times New Roman" pitchFamily="18" charset="0"/>
              </a:rPr>
              <a:t>i</a:t>
            </a:r>
            <a:r>
              <a:rPr lang="en-US" baseline="-25000" dirty="0" smtClean="0">
                <a:latin typeface="Times New Roman" pitchFamily="18" charset="0"/>
                <a:cs typeface="Times New Roman" pitchFamily="18" charset="0"/>
              </a:rPr>
              <a:t>lipoc</a:t>
            </a:r>
            <a:r>
              <a:rPr lang="en-US" dirty="0" smtClean="0">
                <a:latin typeface="Times New Roman" pitchFamily="18" charset="0"/>
                <a:cs typeface="Times New Roman" pitchFamily="18" charset="0"/>
              </a:rPr>
              <a:t>)  for Three PCB Congeners in Phytoplankton and Various Sediment-Dwelling Organisms in Western Lake Erie</a:t>
            </a:r>
            <a:endParaRPr lang="en-US"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0B6F83BC-6D4D-406E-B66A-3F0036CBC391}" type="slidenum">
              <a:rPr lang="en-US" smtClean="0"/>
              <a:pPr/>
              <a:t>27</a:t>
            </a:fld>
            <a:endParaRPr lang="en-US" dirty="0"/>
          </a:p>
        </p:txBody>
      </p:sp>
      <p:sp>
        <p:nvSpPr>
          <p:cNvPr id="9" name="Footer Placeholder 8"/>
          <p:cNvSpPr>
            <a:spLocks noGrp="1"/>
          </p:cNvSpPr>
          <p:nvPr>
            <p:ph type="ftr" sz="quarter" idx="11"/>
          </p:nvPr>
        </p:nvSpPr>
        <p:spPr>
          <a:xfrm>
            <a:off x="228600" y="6356350"/>
            <a:ext cx="63246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Bioaccumulation in Terrestrial Systems </a:t>
            </a:r>
            <a:endParaRPr lang="en-US" sz="2800" dirty="0"/>
          </a:p>
        </p:txBody>
      </p:sp>
      <p:sp>
        <p:nvSpPr>
          <p:cNvPr id="3" name="Content Placeholder 2"/>
          <p:cNvSpPr>
            <a:spLocks noGrp="1"/>
          </p:cNvSpPr>
          <p:nvPr>
            <p:ph idx="1"/>
          </p:nvPr>
        </p:nvSpPr>
        <p:spPr>
          <a:xfrm>
            <a:off x="0" y="1447800"/>
            <a:ext cx="8839200" cy="4678363"/>
          </a:xfrm>
        </p:spPr>
        <p:txBody>
          <a:bodyPr>
            <a:normAutofit fontScale="92500" lnSpcReduction="10000"/>
          </a:bodyPr>
          <a:lstStyle/>
          <a:p>
            <a:pPr algn="just"/>
            <a:r>
              <a:rPr lang="en-US" dirty="0" smtClean="0"/>
              <a:t>There are several facts showing that  bioaccumulation of </a:t>
            </a:r>
            <a:r>
              <a:rPr lang="en-US" dirty="0"/>
              <a:t>organic chemicals in terrestrial </a:t>
            </a:r>
            <a:r>
              <a:rPr lang="en-US" dirty="0" smtClean="0"/>
              <a:t>systems is more complicated than in aquatic systems. </a:t>
            </a:r>
            <a:r>
              <a:rPr lang="en-US" dirty="0"/>
              <a:t>First, particularly when </a:t>
            </a:r>
            <a:r>
              <a:rPr lang="en-US" dirty="0" smtClean="0"/>
              <a:t>dealing with </a:t>
            </a:r>
            <a:r>
              <a:rPr lang="en-US" dirty="0"/>
              <a:t>terrestrial plant materials, we may not </a:t>
            </a:r>
            <a:r>
              <a:rPr lang="en-US" i="1" dirty="0"/>
              <a:t>a priori</a:t>
            </a:r>
            <a:r>
              <a:rPr lang="en-US" b="1" i="1" dirty="0"/>
              <a:t> </a:t>
            </a:r>
            <a:r>
              <a:rPr lang="en-US" dirty="0"/>
              <a:t>assume that only the </a:t>
            </a:r>
            <a:r>
              <a:rPr lang="en-US" dirty="0" smtClean="0"/>
              <a:t>lipid components </a:t>
            </a:r>
            <a:r>
              <a:rPr lang="en-US" dirty="0"/>
              <a:t>predominate as the material into which the compounds </a:t>
            </a:r>
            <a:r>
              <a:rPr lang="en-US" dirty="0" smtClean="0"/>
              <a:t>partition; polymers </a:t>
            </a:r>
            <a:r>
              <a:rPr lang="en-US" dirty="0"/>
              <a:t>like lignin and cutin can also be important. Second, the composition </a:t>
            </a:r>
            <a:r>
              <a:rPr lang="en-US" dirty="0" smtClean="0"/>
              <a:t>of plant </a:t>
            </a:r>
            <a:r>
              <a:rPr lang="en-US" dirty="0"/>
              <a:t>materials and terrestrial animals, in which bioaccumulation </a:t>
            </a:r>
            <a:r>
              <a:rPr lang="en-US" dirty="0" smtClean="0"/>
              <a:t>measurements have </a:t>
            </a:r>
            <a:r>
              <a:rPr lang="en-US" dirty="0"/>
              <a:t>been made, is often not reported. </a:t>
            </a:r>
            <a:r>
              <a:rPr lang="en-US" dirty="0" smtClean="0"/>
              <a:t>Estimates </a:t>
            </a:r>
            <a:r>
              <a:rPr lang="en-US" dirty="0"/>
              <a:t>of equilibrium </a:t>
            </a:r>
            <a:r>
              <a:rPr lang="en-US" dirty="0" smtClean="0"/>
              <a:t>partition coefficients </a:t>
            </a:r>
            <a:r>
              <a:rPr lang="en-US" dirty="0"/>
              <a:t>and assessments of chemical activities </a:t>
            </a:r>
            <a:r>
              <a:rPr lang="en-US" dirty="0" smtClean="0"/>
              <a:t>are </a:t>
            </a:r>
            <a:r>
              <a:rPr lang="en-US" dirty="0"/>
              <a:t>not </a:t>
            </a:r>
            <a:r>
              <a:rPr lang="en-US" dirty="0" smtClean="0"/>
              <a:t>possible. Furthermore</a:t>
            </a:r>
            <a:r>
              <a:rPr lang="en-US" dirty="0"/>
              <a:t>, partitioning from the gas phase </a:t>
            </a:r>
            <a:r>
              <a:rPr lang="en-US" dirty="0" smtClean="0"/>
              <a:t>(air</a:t>
            </a:r>
            <a:r>
              <a:rPr lang="en-US" dirty="0"/>
              <a:t>) is strongly </a:t>
            </a:r>
            <a:r>
              <a:rPr lang="en-US" dirty="0" smtClean="0"/>
              <a:t>temperature dependent</a:t>
            </a:r>
            <a:r>
              <a:rPr lang="en-US" dirty="0"/>
              <a:t>. As a consequence, seasonal fluctuations in air-plant </a:t>
            </a:r>
            <a:r>
              <a:rPr lang="en-US" dirty="0" smtClean="0"/>
              <a:t>partitioning processes </a:t>
            </a:r>
            <a:r>
              <a:rPr lang="en-US" dirty="0"/>
              <a:t>are generally much more pronounced than fluctuations in </a:t>
            </a:r>
            <a:r>
              <a:rPr lang="en-US" dirty="0" smtClean="0"/>
              <a:t>partitioning coefficients </a:t>
            </a:r>
            <a:r>
              <a:rPr lang="en-US" dirty="0"/>
              <a:t>involving water. </a:t>
            </a:r>
            <a:endParaRPr lang="en-US" dirty="0" smtClean="0"/>
          </a:p>
          <a:p>
            <a:pPr algn="just"/>
            <a:r>
              <a:rPr lang="en-US" dirty="0" smtClean="0"/>
              <a:t>Therefore</a:t>
            </a:r>
            <a:r>
              <a:rPr lang="en-US" dirty="0"/>
              <a:t>, </a:t>
            </a:r>
            <a:r>
              <a:rPr lang="en-US" dirty="0" smtClean="0"/>
              <a:t>present </a:t>
            </a:r>
            <a:r>
              <a:rPr lang="en-US" dirty="0"/>
              <a:t>ability to predict </a:t>
            </a:r>
            <a:r>
              <a:rPr lang="en-US" dirty="0" smtClean="0"/>
              <a:t>bioaccumulation in </a:t>
            </a:r>
            <a:r>
              <a:rPr lang="en-US" dirty="0"/>
              <a:t>terrestrial systems is still rather limited. Nevertheless, a </a:t>
            </a:r>
            <a:r>
              <a:rPr lang="en-US" dirty="0" smtClean="0"/>
              <a:t>few important </a:t>
            </a:r>
            <a:r>
              <a:rPr lang="en-US" dirty="0"/>
              <a:t>general aspects can be addressed in a quantitative </a:t>
            </a:r>
            <a:r>
              <a:rPr lang="en-US" dirty="0" smtClean="0"/>
              <a:t>way.</a:t>
            </a:r>
          </a:p>
          <a:p>
            <a:pPr algn="just"/>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28</a:t>
            </a:fld>
            <a:endParaRPr lang="en-US" dirty="0"/>
          </a:p>
        </p:txBody>
      </p:sp>
      <p:sp>
        <p:nvSpPr>
          <p:cNvPr id="7" name="Footer Placeholder 6"/>
          <p:cNvSpPr>
            <a:spLocks noGrp="1"/>
          </p:cNvSpPr>
          <p:nvPr>
            <p:ph type="ftr" sz="quarter" idx="11"/>
          </p:nvPr>
        </p:nvSpPr>
        <p:spPr>
          <a:xfrm>
            <a:off x="152400" y="6356350"/>
            <a:ext cx="61722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Transfer of Organic Pollutants from Air to Terrestrial Biota</a:t>
            </a:r>
          </a:p>
        </p:txBody>
      </p:sp>
      <p:sp>
        <p:nvSpPr>
          <p:cNvPr id="3" name="Content Placeholder 2"/>
          <p:cNvSpPr>
            <a:spLocks noGrp="1"/>
          </p:cNvSpPr>
          <p:nvPr>
            <p:ph idx="1"/>
          </p:nvPr>
        </p:nvSpPr>
        <p:spPr>
          <a:xfrm>
            <a:off x="228600" y="1600200"/>
            <a:ext cx="8686800" cy="4525963"/>
          </a:xfrm>
        </p:spPr>
        <p:txBody>
          <a:bodyPr>
            <a:noAutofit/>
          </a:bodyPr>
          <a:lstStyle/>
          <a:p>
            <a:pPr algn="just"/>
            <a:r>
              <a:rPr lang="en-US" dirty="0" smtClean="0"/>
              <a:t>Presented </a:t>
            </a:r>
            <a:r>
              <a:rPr lang="en-US" dirty="0" err="1" smtClean="0"/>
              <a:t>semivolatile</a:t>
            </a:r>
            <a:r>
              <a:rPr lang="en-US" dirty="0" smtClean="0"/>
              <a:t> organic </a:t>
            </a:r>
            <a:r>
              <a:rPr lang="en-US" dirty="0"/>
              <a:t>c</a:t>
            </a:r>
            <a:r>
              <a:rPr lang="en-US" dirty="0" smtClean="0"/>
              <a:t>hemicals </a:t>
            </a:r>
            <a:r>
              <a:rPr lang="en-US" dirty="0"/>
              <a:t>(SOCs</a:t>
            </a:r>
            <a:r>
              <a:rPr lang="en-US" dirty="0" smtClean="0"/>
              <a:t>) undergo bioaccumulation </a:t>
            </a:r>
            <a:r>
              <a:rPr lang="en-US" dirty="0"/>
              <a:t>between the atmosphere and </a:t>
            </a:r>
            <a:r>
              <a:rPr lang="en-US" dirty="0" smtClean="0"/>
              <a:t>plants (partition </a:t>
            </a:r>
            <a:r>
              <a:rPr lang="en-US" dirty="0"/>
              <a:t>very favorably from air into organic </a:t>
            </a:r>
            <a:r>
              <a:rPr lang="en-US" dirty="0" smtClean="0"/>
              <a:t>phase):</a:t>
            </a:r>
            <a:r>
              <a:rPr lang="en-US" dirty="0"/>
              <a:t> </a:t>
            </a:r>
            <a:r>
              <a:rPr lang="en-US" dirty="0" smtClean="0"/>
              <a:t>polychlorinated </a:t>
            </a:r>
            <a:r>
              <a:rPr lang="en-US" dirty="0"/>
              <a:t>aromatic hydrocarbons </a:t>
            </a:r>
            <a:r>
              <a:rPr lang="en-US" dirty="0" smtClean="0"/>
              <a:t>(DDT</a:t>
            </a:r>
            <a:r>
              <a:rPr lang="en-US" dirty="0"/>
              <a:t>, DDE, DDD, HCB, PCBs), </a:t>
            </a:r>
            <a:r>
              <a:rPr lang="en-US" dirty="0" smtClean="0"/>
              <a:t>polychlorinated </a:t>
            </a:r>
            <a:r>
              <a:rPr lang="en-US" dirty="0"/>
              <a:t>dibenzo-</a:t>
            </a:r>
            <a:r>
              <a:rPr lang="en-US" i="1" dirty="0"/>
              <a:t>p</a:t>
            </a:r>
            <a:r>
              <a:rPr lang="en-US" dirty="0"/>
              <a:t>-dioxins (PCDDs</a:t>
            </a:r>
            <a:r>
              <a:rPr lang="en-US" dirty="0" smtClean="0"/>
              <a:t>), dibenzofurans </a:t>
            </a:r>
            <a:r>
              <a:rPr lang="en-US" dirty="0"/>
              <a:t>(PCDFs), as well as polycyclic aromatic hydrocarbons (PAHs</a:t>
            </a:r>
            <a:r>
              <a:rPr lang="en-US" dirty="0" smtClean="0"/>
              <a:t>).</a:t>
            </a:r>
          </a:p>
          <a:p>
            <a:pPr algn="just"/>
            <a:r>
              <a:rPr lang="en-US" dirty="0" smtClean="0"/>
              <a:t>Due </a:t>
            </a:r>
            <a:r>
              <a:rPr lang="en-US" dirty="0"/>
              <a:t>to </a:t>
            </a:r>
            <a:r>
              <a:rPr lang="en-US" dirty="0" smtClean="0"/>
              <a:t>the extensive </a:t>
            </a:r>
            <a:r>
              <a:rPr lang="en-US" dirty="0"/>
              <a:t>partitioning, terrestrial vegetation plays an important role in the cycling </a:t>
            </a:r>
            <a:r>
              <a:rPr lang="en-US" dirty="0" smtClean="0"/>
              <a:t>of SOCs </a:t>
            </a:r>
            <a:r>
              <a:rPr lang="en-US" dirty="0"/>
              <a:t>in the </a:t>
            </a:r>
            <a:r>
              <a:rPr lang="en-US" dirty="0" smtClean="0"/>
              <a:t>environment. Certain </a:t>
            </a:r>
            <a:r>
              <a:rPr lang="en-US" dirty="0"/>
              <a:t>more long-lived terrestrial plant media </a:t>
            </a:r>
            <a:r>
              <a:rPr lang="en-US" dirty="0" smtClean="0"/>
              <a:t>(lichens</a:t>
            </a:r>
            <a:r>
              <a:rPr lang="en-US" dirty="0"/>
              <a:t>, moss, pine needles, and tree </a:t>
            </a:r>
            <a:r>
              <a:rPr lang="en-US" dirty="0" smtClean="0"/>
              <a:t>bark) are </a:t>
            </a:r>
            <a:r>
              <a:rPr lang="en-US" dirty="0"/>
              <a:t>being used to </a:t>
            </a:r>
            <a:r>
              <a:rPr lang="en-US" dirty="0" smtClean="0"/>
              <a:t>monitor atmospheric </a:t>
            </a:r>
            <a:r>
              <a:rPr lang="en-US" dirty="0"/>
              <a:t>pollution with </a:t>
            </a:r>
            <a:r>
              <a:rPr lang="en-US" dirty="0" smtClean="0"/>
              <a:t>SOCs.</a:t>
            </a:r>
            <a:endParaRPr lang="en-US" dirty="0"/>
          </a:p>
          <a:p>
            <a:pPr algn="just"/>
            <a:r>
              <a:rPr lang="en-US" dirty="0" smtClean="0"/>
              <a:t>Atmosphere-terrestrial </a:t>
            </a:r>
            <a:r>
              <a:rPr lang="en-US" dirty="0"/>
              <a:t>plant partitioning is an important route for such compounds to enter agricultural food chains.</a:t>
            </a:r>
          </a:p>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29</a:t>
            </a:fld>
            <a:endParaRPr lang="en-US" dirty="0"/>
          </a:p>
        </p:txBody>
      </p:sp>
      <p:sp>
        <p:nvSpPr>
          <p:cNvPr id="7" name="Footer Placeholder 6"/>
          <p:cNvSpPr>
            <a:spLocks noGrp="1"/>
          </p:cNvSpPr>
          <p:nvPr>
            <p:ph type="ftr" sz="quarter" idx="11"/>
          </p:nvPr>
        </p:nvSpPr>
        <p:spPr>
          <a:xfrm>
            <a:off x="2286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2772859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2000" dirty="0" smtClean="0"/>
              <a:t>	Table 4. Relating Air-Plant Partition Coefficients, K</a:t>
            </a:r>
            <a:r>
              <a:rPr lang="en-US" sz="2000" b="1" i="1" baseline="-25000" dirty="0" smtClean="0"/>
              <a:t>i</a:t>
            </a:r>
            <a:r>
              <a:rPr lang="en-US" sz="2000" baseline="-25000" dirty="0" smtClean="0"/>
              <a:t>ap</a:t>
            </a:r>
            <a:r>
              <a:rPr lang="en-US" sz="2000" dirty="0" smtClean="0"/>
              <a:t>, and Air-Octanol Partition Constants, K</a:t>
            </a:r>
            <a:r>
              <a:rPr lang="en-US" sz="2000" b="1" i="1" baseline="-25000" dirty="0" smtClean="0"/>
              <a:t>i</a:t>
            </a:r>
            <a:r>
              <a:rPr lang="en-US" sz="2000" baseline="-25000" dirty="0" smtClean="0"/>
              <a:t>ap</a:t>
            </a:r>
            <a:r>
              <a:rPr lang="en-US" sz="2000" dirty="0" smtClean="0"/>
              <a:t> of PCBs for Various Herbs and Grasses at 25°C.(K</a:t>
            </a:r>
            <a:r>
              <a:rPr lang="en-US" sz="2000" b="1" i="1" baseline="-25000" dirty="0" smtClean="0"/>
              <a:t>i</a:t>
            </a:r>
            <a:r>
              <a:rPr lang="en-US" sz="2000" baseline="-25000" dirty="0" smtClean="0"/>
              <a:t>ap</a:t>
            </a:r>
            <a:r>
              <a:rPr lang="en-US" sz="2000" dirty="0" smtClean="0"/>
              <a:t> values are in kg dry weight.L</a:t>
            </a:r>
            <a:r>
              <a:rPr lang="en-US" sz="2000" baseline="30000" dirty="0" smtClean="0"/>
              <a:t>-1</a:t>
            </a:r>
            <a:r>
              <a:rPr lang="en-US" sz="2000" dirty="0" smtClean="0"/>
              <a:t>.)</a:t>
            </a:r>
            <a:endParaRPr lang="en-US" sz="2000" dirty="0"/>
          </a:p>
        </p:txBody>
      </p:sp>
      <p:pic>
        <p:nvPicPr>
          <p:cNvPr id="37890" name="Picture 2"/>
          <p:cNvPicPr>
            <a:picLocks noChangeAspect="1" noChangeArrowheads="1"/>
          </p:cNvPicPr>
          <p:nvPr/>
        </p:nvPicPr>
        <p:blipFill>
          <a:blip r:embed="rId2" cstate="print">
            <a:lum contrast="22000"/>
            <a:extLst>
              <a:ext uri="{28A0092B-C50C-407E-A947-70E740481C1C}">
                <a14:useLocalDpi xmlns="" xmlns:a14="http://schemas.microsoft.com/office/drawing/2010/main" val="0"/>
              </a:ext>
            </a:extLst>
          </a:blip>
          <a:srcRect/>
          <a:stretch>
            <a:fillRect/>
          </a:stretch>
        </p:blipFill>
        <p:spPr bwMode="auto">
          <a:xfrm>
            <a:off x="740798" y="2590800"/>
            <a:ext cx="7488801" cy="32871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0B6F83BC-6D4D-406E-B66A-3F0036CBC391}" type="slidenum">
              <a:rPr lang="en-US" smtClean="0"/>
              <a:pPr/>
              <a:t>30</a:t>
            </a:fld>
            <a:endParaRPr lang="en-US" dirty="0"/>
          </a:p>
        </p:txBody>
      </p:sp>
      <p:sp>
        <p:nvSpPr>
          <p:cNvPr id="8" name="Footer Placeholder 7"/>
          <p:cNvSpPr>
            <a:spLocks noGrp="1"/>
          </p:cNvSpPr>
          <p:nvPr>
            <p:ph type="ftr" sz="quarter" idx="11"/>
          </p:nvPr>
        </p:nvSpPr>
        <p:spPr>
          <a:xfrm>
            <a:off x="228600" y="6356350"/>
            <a:ext cx="60960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Air-Plant </a:t>
            </a:r>
            <a:r>
              <a:rPr lang="en-US" sz="2800" dirty="0" smtClean="0"/>
              <a:t>Equilibrium </a:t>
            </a:r>
            <a:r>
              <a:rPr lang="en-US" sz="2800" dirty="0"/>
              <a:t>Partitioning </a:t>
            </a:r>
          </a:p>
        </p:txBody>
      </p:sp>
      <p:sp>
        <p:nvSpPr>
          <p:cNvPr id="3" name="Content Placeholder 2"/>
          <p:cNvSpPr>
            <a:spLocks noGrp="1"/>
          </p:cNvSpPr>
          <p:nvPr>
            <p:ph idx="1"/>
          </p:nvPr>
        </p:nvSpPr>
        <p:spPr>
          <a:xfrm>
            <a:off x="381000" y="1447800"/>
            <a:ext cx="8305800" cy="4876800"/>
          </a:xfrm>
        </p:spPr>
        <p:txBody>
          <a:bodyPr>
            <a:noAutofit/>
          </a:bodyPr>
          <a:lstStyle/>
          <a:p>
            <a:r>
              <a:rPr lang="en-US" sz="2400" dirty="0" smtClean="0"/>
              <a:t>The </a:t>
            </a:r>
            <a:r>
              <a:rPr lang="en-US" sz="2400" dirty="0"/>
              <a:t>ratio of the equilibrium </a:t>
            </a:r>
            <a:r>
              <a:rPr lang="en-US" sz="2400" dirty="0" smtClean="0"/>
              <a:t>concentrations of organic pollutant </a:t>
            </a:r>
            <a:r>
              <a:rPr lang="en-US" sz="2400" b="1" i="1" dirty="0" smtClean="0"/>
              <a:t>i</a:t>
            </a:r>
            <a:r>
              <a:rPr lang="en-US" sz="2400" dirty="0" smtClean="0"/>
              <a:t> </a:t>
            </a:r>
            <a:r>
              <a:rPr lang="en-US" sz="2400" dirty="0"/>
              <a:t>in the air and in the </a:t>
            </a:r>
            <a:r>
              <a:rPr lang="en-US" sz="2400" dirty="0" smtClean="0"/>
              <a:t>plant is defined as:</a:t>
            </a:r>
          </a:p>
          <a:p>
            <a:endParaRPr lang="en-US" sz="2400" dirty="0"/>
          </a:p>
          <a:p>
            <a:endParaRPr lang="en-US" sz="2400" dirty="0" smtClean="0"/>
          </a:p>
          <a:p>
            <a:pPr>
              <a:buNone/>
            </a:pPr>
            <a:endParaRPr lang="en-US" sz="2400" dirty="0" smtClean="0"/>
          </a:p>
          <a:p>
            <a:endParaRPr lang="en-US" sz="2400" dirty="0"/>
          </a:p>
          <a:p>
            <a:endParaRPr lang="en-US" sz="2400" dirty="0" smtClean="0"/>
          </a:p>
          <a:p>
            <a:pPr>
              <a:buNone/>
            </a:pPr>
            <a:endParaRPr lang="en-US" sz="2400" dirty="0" smtClean="0"/>
          </a:p>
          <a:p>
            <a:endParaRPr lang="en-US" sz="2400" dirty="0"/>
          </a:p>
          <a:p>
            <a:r>
              <a:rPr lang="en-US" sz="2400" dirty="0" smtClean="0"/>
              <a:t>Partition coefficients for some plants species are presented in </a:t>
            </a:r>
            <a:r>
              <a:rPr lang="en-US" sz="2400" dirty="0"/>
              <a:t>Table </a:t>
            </a:r>
            <a:r>
              <a:rPr lang="en-US" sz="2400" dirty="0" smtClean="0"/>
              <a:t>4. </a:t>
            </a:r>
            <a:endParaRPr lang="en-US" sz="2400" dirty="0"/>
          </a:p>
        </p:txBody>
      </p:sp>
      <p:pic>
        <p:nvPicPr>
          <p:cNvPr id="6" name="Picture 4"/>
          <p:cNvPicPr>
            <a:picLocks noChangeAspect="1" noChangeArrowheads="1"/>
          </p:cNvPicPr>
          <p:nvPr/>
        </p:nvPicPr>
        <p:blipFill>
          <a:blip r:embed="rId2" cstate="print"/>
          <a:srcRect/>
          <a:stretch>
            <a:fillRect/>
          </a:stretch>
        </p:blipFill>
        <p:spPr bwMode="auto">
          <a:xfrm>
            <a:off x="2709862" y="3524959"/>
            <a:ext cx="3048000" cy="570271"/>
          </a:xfrm>
          <a:prstGeom prst="rect">
            <a:avLst/>
          </a:prstGeom>
          <a:noFill/>
          <a:ln w="9525">
            <a:noFill/>
            <a:miter lim="800000"/>
            <a:headEnd/>
            <a:tailEnd/>
          </a:ln>
        </p:spPr>
      </p:pic>
      <p:pic>
        <p:nvPicPr>
          <p:cNvPr id="3891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29000" y="2514600"/>
            <a:ext cx="1609725" cy="10103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990600" y="4438130"/>
            <a:ext cx="5486400" cy="830997"/>
          </a:xfrm>
          <a:prstGeom prst="rect">
            <a:avLst/>
          </a:prstGeom>
        </p:spPr>
        <p:txBody>
          <a:bodyPr wrap="square">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K</a:t>
            </a:r>
            <a:r>
              <a:rPr lang="en-US" sz="2400" b="1" i="1" baseline="-25000" dirty="0" smtClean="0">
                <a:latin typeface="Times New Roman" pitchFamily="18" charset="0"/>
                <a:cs typeface="Times New Roman" pitchFamily="18" charset="0"/>
              </a:rPr>
              <a:t>i</a:t>
            </a:r>
            <a:r>
              <a:rPr lang="en-US" sz="2400" baseline="-25000" dirty="0" smtClean="0">
                <a:latin typeface="Times New Roman" pitchFamily="18" charset="0"/>
                <a:cs typeface="Times New Roman" pitchFamily="18" charset="0"/>
              </a:rPr>
              <a:t>ap </a:t>
            </a:r>
            <a:r>
              <a:rPr lang="en-US" sz="2400" dirty="0" smtClean="0">
                <a:latin typeface="Times New Roman" pitchFamily="18" charset="0"/>
                <a:cs typeface="Times New Roman" pitchFamily="18" charset="0"/>
              </a:rPr>
              <a:t>= Air-Plant </a:t>
            </a:r>
            <a:r>
              <a:rPr lang="en-US" sz="2400" dirty="0">
                <a:latin typeface="Times New Roman" pitchFamily="18" charset="0"/>
                <a:cs typeface="Times New Roman" pitchFamily="18" charset="0"/>
              </a:rPr>
              <a:t>Partition </a:t>
            </a:r>
            <a:r>
              <a:rPr lang="en-US" sz="2400" dirty="0" smtClean="0">
                <a:latin typeface="Times New Roman" pitchFamily="18" charset="0"/>
                <a:cs typeface="Times New Roman" pitchFamily="18" charset="0"/>
              </a:rPr>
              <a:t>Coefficients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K</a:t>
            </a:r>
            <a:r>
              <a:rPr lang="en-US" sz="2400" b="1" i="1" baseline="-25000" dirty="0" smtClean="0">
                <a:latin typeface="Times New Roman" pitchFamily="18" charset="0"/>
                <a:cs typeface="Times New Roman" pitchFamily="18" charset="0"/>
              </a:rPr>
              <a:t>i</a:t>
            </a:r>
            <a:r>
              <a:rPr lang="en-US" sz="2400" baseline="-25000" dirty="0" smtClean="0">
                <a:latin typeface="Times New Roman" pitchFamily="18" charset="0"/>
                <a:cs typeface="Times New Roman" pitchFamily="18" charset="0"/>
              </a:rPr>
              <a:t>ao</a:t>
            </a:r>
            <a:r>
              <a:rPr lang="en-US" sz="2400" dirty="0" smtClean="0">
                <a:latin typeface="Times New Roman" pitchFamily="18" charset="0"/>
                <a:cs typeface="Times New Roman" pitchFamily="18" charset="0"/>
              </a:rPr>
              <a:t> = Air-Octanol </a:t>
            </a:r>
            <a:r>
              <a:rPr lang="en-US" sz="2400" dirty="0">
                <a:latin typeface="Times New Roman" pitchFamily="18" charset="0"/>
                <a:cs typeface="Times New Roman" pitchFamily="18" charset="0"/>
              </a:rPr>
              <a:t>Partition </a:t>
            </a:r>
            <a:r>
              <a:rPr lang="en-US" sz="2400" dirty="0" smtClean="0">
                <a:latin typeface="Times New Roman" pitchFamily="18" charset="0"/>
                <a:cs typeface="Times New Roman" pitchFamily="18" charset="0"/>
              </a:rPr>
              <a:t>Constants</a:t>
            </a:r>
            <a:endParaRPr lang="en-US" sz="2400" dirty="0">
              <a:latin typeface="Times New Roman" pitchFamily="18" charset="0"/>
              <a:cs typeface="Times New Roman" pitchFamily="18" charset="0"/>
            </a:endParaRPr>
          </a:p>
        </p:txBody>
      </p:sp>
      <p:sp>
        <p:nvSpPr>
          <p:cNvPr id="9" name="Slide Number Placeholder 8"/>
          <p:cNvSpPr>
            <a:spLocks noGrp="1"/>
          </p:cNvSpPr>
          <p:nvPr>
            <p:ph type="sldNum" sz="quarter" idx="12"/>
          </p:nvPr>
        </p:nvSpPr>
        <p:spPr/>
        <p:txBody>
          <a:bodyPr/>
          <a:lstStyle/>
          <a:p>
            <a:fld id="{0B6F83BC-6D4D-406E-B66A-3F0036CBC391}" type="slidenum">
              <a:rPr lang="en-US" smtClean="0"/>
              <a:pPr/>
              <a:t>31</a:t>
            </a:fld>
            <a:endParaRPr lang="en-US" dirty="0"/>
          </a:p>
        </p:txBody>
      </p:sp>
      <p:sp>
        <p:nvSpPr>
          <p:cNvPr id="10" name="Footer Placeholder 9"/>
          <p:cNvSpPr>
            <a:spLocks noGrp="1"/>
          </p:cNvSpPr>
          <p:nvPr>
            <p:ph type="ftr" sz="quarter" idx="11"/>
          </p:nvPr>
        </p:nvSpPr>
        <p:spPr>
          <a:xfrm>
            <a:off x="2286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825386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Uptake of Organic Pollutants from Soil </a:t>
            </a:r>
            <a:endParaRPr lang="en-US" sz="2800" dirty="0"/>
          </a:p>
        </p:txBody>
      </p:sp>
      <p:sp>
        <p:nvSpPr>
          <p:cNvPr id="3" name="Content Placeholder 2"/>
          <p:cNvSpPr>
            <a:spLocks noGrp="1"/>
          </p:cNvSpPr>
          <p:nvPr>
            <p:ph idx="1"/>
          </p:nvPr>
        </p:nvSpPr>
        <p:spPr>
          <a:xfrm>
            <a:off x="152400" y="1600200"/>
            <a:ext cx="8534400" cy="4525963"/>
          </a:xfrm>
        </p:spPr>
        <p:txBody>
          <a:bodyPr>
            <a:normAutofit/>
          </a:bodyPr>
          <a:lstStyle/>
          <a:p>
            <a:pPr algn="just"/>
            <a:r>
              <a:rPr lang="en-US" sz="2400" dirty="0" smtClean="0"/>
              <a:t>Important </a:t>
            </a:r>
            <a:r>
              <a:rPr lang="en-US" sz="2400" dirty="0"/>
              <a:t>uptake route for chemicals by terrestrial plants and </a:t>
            </a:r>
            <a:r>
              <a:rPr lang="en-US" sz="2400" dirty="0" smtClean="0"/>
              <a:t>organisms living </a:t>
            </a:r>
            <a:r>
              <a:rPr lang="en-US" sz="2400" dirty="0"/>
              <a:t>in </a:t>
            </a:r>
            <a:r>
              <a:rPr lang="en-US" sz="2400" dirty="0" smtClean="0"/>
              <a:t>soils</a:t>
            </a:r>
            <a:r>
              <a:rPr lang="hr-HR" sz="2400" dirty="0" smtClean="0"/>
              <a:t>,</a:t>
            </a:r>
            <a:r>
              <a:rPr lang="en-US" sz="2400" dirty="0" smtClean="0"/>
              <a:t> is </a:t>
            </a:r>
            <a:r>
              <a:rPr lang="en-US" sz="2400" dirty="0"/>
              <a:t>uptake from soil interstitial </a:t>
            </a:r>
            <a:r>
              <a:rPr lang="en-US" sz="2400" dirty="0" smtClean="0"/>
              <a:t>water</a:t>
            </a:r>
            <a:r>
              <a:rPr lang="hr-HR" sz="2400" dirty="0" smtClean="0"/>
              <a:t>,</a:t>
            </a:r>
            <a:r>
              <a:rPr lang="en-US" sz="2400" dirty="0" smtClean="0"/>
              <a:t> </a:t>
            </a:r>
            <a:r>
              <a:rPr lang="en-US" sz="2400" dirty="0"/>
              <a:t>and/or </a:t>
            </a:r>
            <a:r>
              <a:rPr lang="en-US" sz="2400" dirty="0" smtClean="0"/>
              <a:t>by ingestion </a:t>
            </a:r>
            <a:r>
              <a:rPr lang="en-US" sz="2400" dirty="0"/>
              <a:t>of soil </a:t>
            </a:r>
            <a:r>
              <a:rPr lang="en-US" sz="2400" dirty="0" smtClean="0"/>
              <a:t>particles. Uptake of contaminants from soils by certain </a:t>
            </a:r>
            <a:r>
              <a:rPr lang="en-US" sz="2400" dirty="0"/>
              <a:t>plant species (</a:t>
            </a:r>
            <a:r>
              <a:rPr lang="en-US" sz="2400" dirty="0" smtClean="0"/>
              <a:t>phytoremediation) is of great interest, since it can be used to clean up contaminated sites.</a:t>
            </a:r>
          </a:p>
          <a:p>
            <a:pPr algn="just"/>
            <a:endParaRPr lang="en-US" sz="2400" dirty="0" smtClean="0"/>
          </a:p>
          <a:p>
            <a:pPr algn="just"/>
            <a:r>
              <a:rPr lang="en-US" sz="2400" dirty="0" smtClean="0"/>
              <a:t>The idea of phytoremediation is that compounds partition from contaminated soils into the plant roots</a:t>
            </a:r>
            <a:r>
              <a:rPr lang="hr-HR" sz="2400" dirty="0" smtClean="0"/>
              <a:t>.</a:t>
            </a:r>
            <a:r>
              <a:rPr lang="en-US" sz="2400" dirty="0" smtClean="0"/>
              <a:t> </a:t>
            </a:r>
            <a:r>
              <a:rPr lang="hr-HR" sz="2400" dirty="0" smtClean="0"/>
              <a:t>S</a:t>
            </a:r>
            <a:r>
              <a:rPr lang="en-US" sz="2400" dirty="0" err="1" smtClean="0"/>
              <a:t>ubsequently</a:t>
            </a:r>
            <a:r>
              <a:rPr lang="hr-HR" sz="2400" dirty="0" smtClean="0"/>
              <a:t>,</a:t>
            </a:r>
            <a:r>
              <a:rPr lang="en-US" sz="2400" dirty="0" smtClean="0"/>
              <a:t> the compounds may be metabolized in the plant tissues, transported to woody tissues for storage, or transported to the leaves where the chemical can be transferred to the atmosphere.</a:t>
            </a:r>
          </a:p>
          <a:p>
            <a:pPr>
              <a:buNone/>
            </a:pPr>
            <a:endParaRPr lang="en-US" sz="2400" dirty="0" smtClean="0"/>
          </a:p>
          <a:p>
            <a:endParaRPr lang="en-US" sz="2400"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32</a:t>
            </a:fld>
            <a:endParaRPr lang="en-US" dirty="0"/>
          </a:p>
        </p:txBody>
      </p:sp>
      <p:sp>
        <p:nvSpPr>
          <p:cNvPr id="7" name="Footer Placeholder 6"/>
          <p:cNvSpPr>
            <a:spLocks noGrp="1"/>
          </p:cNvSpPr>
          <p:nvPr>
            <p:ph type="ftr" sz="quarter" idx="11"/>
          </p:nvPr>
        </p:nvSpPr>
        <p:spPr>
          <a:xfrm>
            <a:off x="228600" y="6356350"/>
            <a:ext cx="60198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Biomagnification </a:t>
            </a:r>
            <a:br>
              <a:rPr lang="en-US" dirty="0" smtClean="0"/>
            </a:br>
            <a:r>
              <a:rPr lang="en-US" sz="2400" dirty="0" smtClean="0"/>
              <a:t>Defining Biomagnification</a:t>
            </a:r>
            <a:endParaRPr lang="en-US" sz="2400" dirty="0"/>
          </a:p>
        </p:txBody>
      </p:sp>
      <p:sp>
        <p:nvSpPr>
          <p:cNvPr id="3" name="Content Placeholder 2"/>
          <p:cNvSpPr>
            <a:spLocks noGrp="1"/>
          </p:cNvSpPr>
          <p:nvPr>
            <p:ph idx="1"/>
          </p:nvPr>
        </p:nvSpPr>
        <p:spPr>
          <a:xfrm>
            <a:off x="152400" y="1447801"/>
            <a:ext cx="8534400" cy="1600200"/>
          </a:xfrm>
        </p:spPr>
        <p:txBody>
          <a:bodyPr>
            <a:noAutofit/>
          </a:bodyPr>
          <a:lstStyle/>
          <a:p>
            <a:r>
              <a:rPr lang="en-US" dirty="0" smtClean="0"/>
              <a:t>Biomagnification (BMF</a:t>
            </a:r>
            <a:r>
              <a:rPr lang="en-US" b="1" i="1" baseline="-25000" dirty="0" smtClean="0"/>
              <a:t>i</a:t>
            </a:r>
            <a:r>
              <a:rPr lang="en-US" dirty="0" smtClean="0"/>
              <a:t>) - the term that </a:t>
            </a:r>
            <a:r>
              <a:rPr lang="en-US" dirty="0"/>
              <a:t>describes the concentration increase </a:t>
            </a:r>
            <a:r>
              <a:rPr lang="en-US" dirty="0" smtClean="0"/>
              <a:t>of a given organic pollutant </a:t>
            </a:r>
            <a:r>
              <a:rPr lang="en-US" b="1" i="1" dirty="0" smtClean="0"/>
              <a:t>i</a:t>
            </a:r>
            <a:r>
              <a:rPr lang="en-US" dirty="0" smtClean="0"/>
              <a:t> in successive organisms along a given food chain.</a:t>
            </a:r>
          </a:p>
          <a:p>
            <a:endParaRPr lang="en-US" dirty="0"/>
          </a:p>
          <a:p>
            <a:endParaRPr lang="en-US" dirty="0" smtClean="0"/>
          </a:p>
          <a:p>
            <a:pPr marL="0" indent="0">
              <a:buNone/>
            </a:pPr>
            <a:r>
              <a:rPr lang="en-US" dirty="0" smtClean="0"/>
              <a:t> </a:t>
            </a:r>
            <a:endParaRPr lang="en-US" dirty="0"/>
          </a:p>
        </p:txBody>
      </p:sp>
      <p:sp>
        <p:nvSpPr>
          <p:cNvPr id="5" name="TextBox 4"/>
          <p:cNvSpPr txBox="1"/>
          <p:nvPr/>
        </p:nvSpPr>
        <p:spPr>
          <a:xfrm>
            <a:off x="228600" y="2743200"/>
            <a:ext cx="4343400" cy="3970318"/>
          </a:xfrm>
          <a:prstGeom prst="rect">
            <a:avLst/>
          </a:prstGeom>
          <a:noFill/>
        </p:spPr>
        <p:txBody>
          <a:bodyPr wrap="square" rtlCol="0">
            <a:spAutoFit/>
          </a:bodyPr>
          <a:lstStyle/>
          <a:p>
            <a:r>
              <a:rPr lang="en-US" dirty="0">
                <a:latin typeface="Times New Roman" pitchFamily="18" charset="0"/>
                <a:cs typeface="Times New Roman" pitchFamily="18" charset="0"/>
              </a:rPr>
              <a:t>Scheme </a:t>
            </a:r>
            <a:r>
              <a:rPr lang="en-US" dirty="0" smtClean="0">
                <a:latin typeface="Times New Roman" pitchFamily="18" charset="0"/>
                <a:cs typeface="Times New Roman" pitchFamily="18" charset="0"/>
              </a:rPr>
              <a:t>7.</a:t>
            </a:r>
            <a:r>
              <a:rPr lang="hr-H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Example </a:t>
            </a:r>
            <a:r>
              <a:rPr lang="en-US" dirty="0">
                <a:latin typeface="Times New Roman" pitchFamily="18" charset="0"/>
                <a:cs typeface="Times New Roman" pitchFamily="18" charset="0"/>
              </a:rPr>
              <a:t>of a food chain </a:t>
            </a:r>
            <a:r>
              <a:rPr lang="en-US" dirty="0" smtClean="0">
                <a:latin typeface="Times New Roman" pitchFamily="18" charset="0"/>
                <a:cs typeface="Times New Roman" pitchFamily="18" charset="0"/>
              </a:rPr>
              <a:t>biomagnification of </a:t>
            </a:r>
            <a:r>
              <a:rPr lang="en-US" dirty="0">
                <a:latin typeface="Times New Roman" pitchFamily="18" charset="0"/>
                <a:cs typeface="Times New Roman" pitchFamily="18" charset="0"/>
              </a:rPr>
              <a:t>PCB52 (2,2’,5,5’,-tetrachlorobiphenyl</a:t>
            </a:r>
            <a:r>
              <a:rPr lang="en-US" dirty="0" smtClean="0">
                <a:latin typeface="Times New Roman" pitchFamily="18" charset="0"/>
                <a:cs typeface="Times New Roman" pitchFamily="18" charset="0"/>
              </a:rPr>
              <a:t>). Concentrations </a:t>
            </a:r>
            <a:r>
              <a:rPr lang="en-US" dirty="0">
                <a:latin typeface="Times New Roman" pitchFamily="18" charset="0"/>
                <a:cs typeface="Times New Roman" pitchFamily="18" charset="0"/>
              </a:rPr>
              <a:t>in ppb of this PCB in each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phase” of two food chains: from water to </a:t>
            </a:r>
            <a:r>
              <a:rPr lang="en-US" dirty="0" smtClean="0">
                <a:latin typeface="Times New Roman" pitchFamily="18" charset="0"/>
                <a:cs typeface="Times New Roman" pitchFamily="18" charset="0"/>
              </a:rPr>
              <a:t> phytoplankton </a:t>
            </a:r>
            <a:r>
              <a:rPr lang="en-US" dirty="0">
                <a:latin typeface="Times New Roman" pitchFamily="18" charset="0"/>
                <a:cs typeface="Times New Roman" pitchFamily="18" charset="0"/>
              </a:rPr>
              <a:t>to herbivorous mysids to </a:t>
            </a:r>
            <a:r>
              <a:rPr lang="en-US" dirty="0" smtClean="0">
                <a:latin typeface="Times New Roman" pitchFamily="18" charset="0"/>
                <a:cs typeface="Times New Roman" pitchFamily="18" charset="0"/>
              </a:rPr>
              <a:t> carnivorous small fish to carnivorous large  </a:t>
            </a:r>
            <a:r>
              <a:rPr lang="en-US" dirty="0">
                <a:latin typeface="Times New Roman" pitchFamily="18" charset="0"/>
                <a:cs typeface="Times New Roman" pitchFamily="18" charset="0"/>
              </a:rPr>
              <a:t>fish, and from bed sediments to </a:t>
            </a:r>
            <a:r>
              <a:rPr lang="en-US" dirty="0" smtClean="0">
                <a:latin typeface="Times New Roman" pitchFamily="18" charset="0"/>
                <a:cs typeface="Times New Roman" pitchFamily="18" charset="0"/>
              </a:rPr>
              <a:t>detrivorous amphipods </a:t>
            </a:r>
            <a:r>
              <a:rPr lang="en-US" dirty="0">
                <a:latin typeface="Times New Roman" pitchFamily="18" charset="0"/>
                <a:cs typeface="Times New Roman" pitchFamily="18" charset="0"/>
              </a:rPr>
              <a:t>to camivorous small fish to </a:t>
            </a:r>
            <a:r>
              <a:rPr lang="en-US" dirty="0" smtClean="0">
                <a:latin typeface="Times New Roman" pitchFamily="18" charset="0"/>
                <a:cs typeface="Times New Roman" pitchFamily="18" charset="0"/>
              </a:rPr>
              <a:t> carnivorous </a:t>
            </a:r>
            <a:r>
              <a:rPr lang="en-US" dirty="0">
                <a:latin typeface="Times New Roman" pitchFamily="18" charset="0"/>
                <a:cs typeface="Times New Roman" pitchFamily="18" charset="0"/>
              </a:rPr>
              <a:t>large fish. Data from a study of </a:t>
            </a:r>
            <a:r>
              <a:rPr lang="en-US" dirty="0" smtClean="0">
                <a:latin typeface="Times New Roman" pitchFamily="18" charset="0"/>
                <a:cs typeface="Times New Roman" pitchFamily="18" charset="0"/>
              </a:rPr>
              <a:t> Lake </a:t>
            </a:r>
            <a:r>
              <a:rPr lang="fi-FI" dirty="0">
                <a:latin typeface="Times New Roman" pitchFamily="18" charset="0"/>
                <a:cs typeface="Times New Roman" pitchFamily="18" charset="0"/>
              </a:rPr>
              <a:t>Ontario </a:t>
            </a:r>
            <a:r>
              <a:rPr lang="en-US" dirty="0">
                <a:latin typeface="Times New Roman" pitchFamily="18" charset="0"/>
                <a:cs typeface="Times New Roman" pitchFamily="18" charset="0"/>
              </a:rPr>
              <a:t>assuming all organisms were </a:t>
            </a:r>
            <a:r>
              <a:rPr lang="en-US" dirty="0" smtClean="0">
                <a:latin typeface="Times New Roman" pitchFamily="18" charset="0"/>
                <a:cs typeface="Times New Roman" pitchFamily="18" charset="0"/>
              </a:rPr>
              <a:t>80% water </a:t>
            </a:r>
            <a:r>
              <a:rPr lang="en-US" dirty="0">
                <a:latin typeface="Times New Roman" pitchFamily="18" charset="0"/>
                <a:cs typeface="Times New Roman" pitchFamily="18" charset="0"/>
              </a:rPr>
              <a:t>content to convert all </a:t>
            </a:r>
            <a:r>
              <a:rPr lang="en-US" dirty="0" smtClean="0">
                <a:latin typeface="Times New Roman" pitchFamily="18" charset="0"/>
                <a:cs typeface="Times New Roman" pitchFamily="18" charset="0"/>
              </a:rPr>
              <a:t>concentrations to </a:t>
            </a:r>
            <a:r>
              <a:rPr lang="en-US" dirty="0">
                <a:latin typeface="Times New Roman" pitchFamily="18" charset="0"/>
                <a:cs typeface="Times New Roman" pitchFamily="18" charset="0"/>
              </a:rPr>
              <a:t>a dry-weight basis.</a:t>
            </a:r>
          </a:p>
          <a:p>
            <a:endParaRPr lang="en-US"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0B6F83BC-6D4D-406E-B66A-3F0036CBC391}" type="slidenum">
              <a:rPr lang="en-US" smtClean="0"/>
              <a:pPr/>
              <a:t>33</a:t>
            </a:fld>
            <a:endParaRPr lang="en-US" dirty="0"/>
          </a:p>
        </p:txBody>
      </p:sp>
      <p:sp>
        <p:nvSpPr>
          <p:cNvPr id="9" name="Footer Placeholder 8"/>
          <p:cNvSpPr>
            <a:spLocks noGrp="1"/>
          </p:cNvSpPr>
          <p:nvPr>
            <p:ph type="ftr" sz="quarter" idx="11"/>
          </p:nvPr>
        </p:nvSpPr>
        <p:spPr>
          <a:xfrm>
            <a:off x="228600" y="6356350"/>
            <a:ext cx="6096000" cy="365125"/>
          </a:xfrm>
        </p:spPr>
        <p:txBody>
          <a:bodyPr/>
          <a:lstStyle/>
          <a:p>
            <a:r>
              <a:rPr lang="en-US" dirty="0" smtClean="0"/>
              <a:t>Environmental processing / Partitioning of pollutants / Sorption in living media (bioavailability) </a:t>
            </a:r>
            <a:endParaRPr lang="en-US" dirty="0"/>
          </a:p>
        </p:txBody>
      </p:sp>
      <p:pic>
        <p:nvPicPr>
          <p:cNvPr id="32772" name="Picture 4"/>
          <p:cNvPicPr>
            <a:picLocks noChangeAspect="1" noChangeArrowheads="1"/>
          </p:cNvPicPr>
          <p:nvPr/>
        </p:nvPicPr>
        <p:blipFill>
          <a:blip r:embed="rId2" cstate="print"/>
          <a:srcRect/>
          <a:stretch>
            <a:fillRect/>
          </a:stretch>
        </p:blipFill>
        <p:spPr bwMode="auto">
          <a:xfrm>
            <a:off x="4495800" y="2294925"/>
            <a:ext cx="3886200" cy="456307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295401"/>
            <a:ext cx="8305800" cy="1600200"/>
          </a:xfrm>
        </p:spPr>
        <p:txBody>
          <a:bodyPr>
            <a:normAutofit/>
          </a:bodyPr>
          <a:lstStyle/>
          <a:p>
            <a:pPr marL="0" indent="0">
              <a:buNone/>
            </a:pPr>
            <a:r>
              <a:rPr lang="en-US" sz="2400" i="1" dirty="0" smtClean="0"/>
              <a:t>BMF</a:t>
            </a:r>
            <a:r>
              <a:rPr lang="en-US" sz="2400" b="1" baseline="-25000" dirty="0" smtClean="0"/>
              <a:t>i</a:t>
            </a:r>
            <a:r>
              <a:rPr lang="en-US" sz="2400" i="1" dirty="0" smtClean="0"/>
              <a:t>, </a:t>
            </a:r>
            <a:r>
              <a:rPr lang="en-US" sz="2400" dirty="0"/>
              <a:t>is </a:t>
            </a:r>
            <a:r>
              <a:rPr lang="en-US" sz="2400" dirty="0" smtClean="0"/>
              <a:t>defined </a:t>
            </a:r>
            <a:r>
              <a:rPr lang="en-US" sz="2400" dirty="0"/>
              <a:t>as the ratio of the chemical concentration in the </a:t>
            </a:r>
            <a:r>
              <a:rPr lang="en-US" sz="2400" dirty="0" smtClean="0"/>
              <a:t>organism of </a:t>
            </a:r>
            <a:r>
              <a:rPr lang="en-US" sz="2400" dirty="0"/>
              <a:t>the higher trophic level divided by the same chemical’s concentration in </a:t>
            </a:r>
            <a:r>
              <a:rPr lang="en-US" sz="2400" dirty="0" smtClean="0"/>
              <a:t>the organism </a:t>
            </a:r>
            <a:r>
              <a:rPr lang="en-US" sz="2400" dirty="0"/>
              <a:t>contributing a major part of the diet</a:t>
            </a:r>
          </a:p>
        </p:txBody>
      </p:sp>
      <p:pic>
        <p:nvPicPr>
          <p:cNvPr id="5" name="Picture 3"/>
          <p:cNvPicPr>
            <a:picLocks noChangeAspect="1" noChangeArrowheads="1"/>
          </p:cNvPicPr>
          <p:nvPr/>
        </p:nvPicPr>
        <p:blipFill>
          <a:blip r:embed="rId2" cstate="print"/>
          <a:srcRect/>
          <a:stretch>
            <a:fillRect/>
          </a:stretch>
        </p:blipFill>
        <p:spPr bwMode="auto">
          <a:xfrm>
            <a:off x="3012480" y="2743200"/>
            <a:ext cx="2305050" cy="914400"/>
          </a:xfrm>
          <a:prstGeom prst="rect">
            <a:avLst/>
          </a:prstGeom>
          <a:noFill/>
          <a:ln w="9525">
            <a:noFill/>
            <a:miter lim="800000"/>
            <a:headEnd/>
            <a:tailEnd/>
          </a:ln>
        </p:spPr>
      </p:pic>
      <p:pic>
        <p:nvPicPr>
          <p:cNvPr id="6" name="Picture 5"/>
          <p:cNvPicPr>
            <a:picLocks noChangeAspect="1" noChangeArrowheads="1"/>
          </p:cNvPicPr>
          <p:nvPr/>
        </p:nvPicPr>
        <p:blipFill>
          <a:blip r:embed="rId3" cstate="print"/>
          <a:srcRect/>
          <a:stretch>
            <a:fillRect/>
          </a:stretch>
        </p:blipFill>
        <p:spPr bwMode="auto">
          <a:xfrm>
            <a:off x="3048000" y="5257800"/>
            <a:ext cx="2583997" cy="786434"/>
          </a:xfrm>
          <a:prstGeom prst="rect">
            <a:avLst/>
          </a:prstGeom>
          <a:noFill/>
          <a:ln w="9525">
            <a:noFill/>
            <a:miter lim="800000"/>
            <a:headEnd/>
            <a:tailEnd/>
          </a:ln>
        </p:spPr>
      </p:pic>
      <p:sp>
        <p:nvSpPr>
          <p:cNvPr id="10" name="TextBox 9"/>
          <p:cNvSpPr txBox="1"/>
          <p:nvPr/>
        </p:nvSpPr>
        <p:spPr>
          <a:xfrm>
            <a:off x="304800" y="3715434"/>
            <a:ext cx="8458200" cy="1200329"/>
          </a:xfrm>
          <a:prstGeom prst="rect">
            <a:avLst/>
          </a:prstGeom>
          <a:noFill/>
        </p:spPr>
        <p:txBody>
          <a:bodyPr wrap="square" rtlCol="0">
            <a:spAutoFit/>
          </a:bodyPr>
          <a:lstStyle/>
          <a:p>
            <a:pPr algn="just"/>
            <a:r>
              <a:rPr lang="en-US" sz="2400" i="1" dirty="0" smtClean="0">
                <a:latin typeface="Times New Roman" pitchFamily="18" charset="0"/>
                <a:cs typeface="Times New Roman" pitchFamily="18" charset="0"/>
              </a:rPr>
              <a:t>BMF</a:t>
            </a:r>
            <a:r>
              <a:rPr lang="en-US" sz="2400" b="1" baseline="-25000" dirty="0" smtClean="0">
                <a:latin typeface="Times New Roman" pitchFamily="18" charset="0"/>
                <a:cs typeface="Times New Roman" pitchFamily="18" charset="0"/>
              </a:rPr>
              <a:t>i</a:t>
            </a:r>
            <a:r>
              <a:rPr lang="en-US" sz="2400" i="1"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can </a:t>
            </a:r>
            <a:r>
              <a:rPr lang="en-US" sz="2400" dirty="0">
                <a:latin typeface="Times New Roman" pitchFamily="18" charset="0"/>
                <a:cs typeface="Times New Roman" pitchFamily="18" charset="0"/>
              </a:rPr>
              <a:t>also be written in terms of the observed bioaccumulation </a:t>
            </a:r>
            <a:r>
              <a:rPr lang="en-US" sz="2400" dirty="0" smtClean="0">
                <a:latin typeface="Times New Roman" pitchFamily="18" charset="0"/>
                <a:cs typeface="Times New Roman" pitchFamily="18" charset="0"/>
              </a:rPr>
              <a:t>factors of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organism considered </a:t>
            </a:r>
            <a:r>
              <a:rPr lang="en-US" sz="2400" dirty="0">
                <a:latin typeface="Times New Roman" pitchFamily="18" charset="0"/>
                <a:cs typeface="Times New Roman" pitchFamily="18" charset="0"/>
              </a:rPr>
              <a:t>and of its diet if both have been referenced to </a:t>
            </a:r>
            <a:r>
              <a:rPr lang="en-US" sz="2400" dirty="0" smtClean="0">
                <a:latin typeface="Times New Roman" pitchFamily="18" charset="0"/>
                <a:cs typeface="Times New Roman" pitchFamily="18" charset="0"/>
              </a:rPr>
              <a:t>the same </a:t>
            </a:r>
            <a:r>
              <a:rPr lang="en-US" sz="2400" dirty="0">
                <a:latin typeface="Times New Roman" pitchFamily="18" charset="0"/>
                <a:cs typeface="Times New Roman" pitchFamily="18" charset="0"/>
              </a:rPr>
              <a:t>environmental medium ( </a:t>
            </a:r>
            <a:r>
              <a:rPr lang="en-US" sz="2400" dirty="0" smtClean="0">
                <a:latin typeface="Times New Roman" pitchFamily="18" charset="0"/>
                <a:cs typeface="Times New Roman" pitchFamily="18" charset="0"/>
              </a:rPr>
              <a:t>C</a:t>
            </a:r>
            <a:r>
              <a:rPr lang="en-US" sz="2400" b="1" i="1" baseline="-25000" dirty="0" smtClean="0">
                <a:latin typeface="Times New Roman" pitchFamily="18" charset="0"/>
                <a:cs typeface="Times New Roman" pitchFamily="18" charset="0"/>
              </a:rPr>
              <a:t>i</a:t>
            </a:r>
            <a:r>
              <a:rPr lang="en-US" sz="2400" baseline="-25000" dirty="0" smtClean="0">
                <a:latin typeface="Times New Roman" pitchFamily="18" charset="0"/>
                <a:cs typeface="Times New Roman" pitchFamily="18" charset="0"/>
              </a:rPr>
              <a:t>med</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9" name="Slide Number Placeholder 8"/>
          <p:cNvSpPr>
            <a:spLocks noGrp="1"/>
          </p:cNvSpPr>
          <p:nvPr>
            <p:ph type="sldNum" sz="quarter" idx="12"/>
          </p:nvPr>
        </p:nvSpPr>
        <p:spPr/>
        <p:txBody>
          <a:bodyPr/>
          <a:lstStyle/>
          <a:p>
            <a:fld id="{0B6F83BC-6D4D-406E-B66A-3F0036CBC391}" type="slidenum">
              <a:rPr lang="en-US" smtClean="0"/>
              <a:pPr/>
              <a:t>34</a:t>
            </a:fld>
            <a:endParaRPr lang="en-US" dirty="0"/>
          </a:p>
        </p:txBody>
      </p:sp>
      <p:sp>
        <p:nvSpPr>
          <p:cNvPr id="11" name="Footer Placeholder 10"/>
          <p:cNvSpPr>
            <a:spLocks noGrp="1"/>
          </p:cNvSpPr>
          <p:nvPr>
            <p:ph type="ftr" sz="quarter" idx="11"/>
          </p:nvPr>
        </p:nvSpPr>
        <p:spPr>
          <a:xfrm>
            <a:off x="152400" y="6356350"/>
            <a:ext cx="6248400" cy="365125"/>
          </a:xfrm>
        </p:spPr>
        <p:txBody>
          <a:bodyPr/>
          <a:lstStyle/>
          <a:p>
            <a:r>
              <a:rPr lang="en-US" dirty="0" smtClean="0"/>
              <a:t>Environmental processing / Partitioning of pollutants / Sorption in living media (bioavailability) </a:t>
            </a:r>
            <a:endParaRPr lang="en-US" dirty="0"/>
          </a:p>
        </p:txBody>
      </p:sp>
    </p:spTree>
    <p:extLst>
      <p:ext uri="{BB962C8B-B14F-4D97-AF65-F5344CB8AC3E}">
        <p14:creationId xmlns="" xmlns:p14="http://schemas.microsoft.com/office/powerpoint/2010/main" val="1239432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Rectangle 2"/>
          <p:cNvSpPr/>
          <p:nvPr/>
        </p:nvSpPr>
        <p:spPr>
          <a:xfrm>
            <a:off x="4495800" y="2209800"/>
            <a:ext cx="4495800" cy="4093428"/>
          </a:xfrm>
          <a:prstGeom prst="rect">
            <a:avLst/>
          </a:prstGeom>
        </p:spPr>
        <p:txBody>
          <a:bodyPr wrap="square">
            <a:spAutoFit/>
          </a:bodyPr>
          <a:lstStyle/>
          <a:p>
            <a:r>
              <a:rPr lang="en-US" sz="2000" dirty="0" smtClean="0">
                <a:latin typeface="Times New Roman" pitchFamily="18" charset="0"/>
                <a:cs typeface="Times New Roman" pitchFamily="18" charset="0"/>
              </a:rPr>
              <a:t>Scheme 8.</a:t>
            </a:r>
            <a:r>
              <a:rPr lang="hr-H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Average values of some </a:t>
            </a:r>
            <a:r>
              <a:rPr lang="en-US" sz="2000" dirty="0" err="1" smtClean="0">
                <a:latin typeface="Times New Roman" pitchFamily="18" charset="0"/>
                <a:cs typeface="Times New Roman" pitchFamily="18" charset="0"/>
              </a:rPr>
              <a:t>organochlorine</a:t>
            </a:r>
            <a:r>
              <a:rPr lang="en-US" sz="2000" dirty="0" smtClean="0">
                <a:latin typeface="Times New Roman" pitchFamily="18" charset="0"/>
                <a:cs typeface="Times New Roman" pitchFamily="18" charset="0"/>
              </a:rPr>
              <a:t> compounds concentrations (PCB 153, </a:t>
            </a:r>
            <a:endParaRPr lang="hr-HR" sz="2000" dirty="0" smtClean="0">
              <a:latin typeface="Times New Roman" pitchFamily="18" charset="0"/>
              <a:cs typeface="Times New Roman" pitchFamily="18" charset="0"/>
            </a:endParaRPr>
          </a:p>
          <a:p>
            <a:r>
              <a:rPr lang="en-US" sz="2000" dirty="0" smtClean="0">
                <a:latin typeface="Symbol" pitchFamily="18" charset="2"/>
                <a:cs typeface="Times New Roman" pitchFamily="18" charset="0"/>
              </a:rPr>
              <a:t>S</a:t>
            </a:r>
            <a:r>
              <a:rPr lang="en-US" sz="2000" dirty="0" smtClean="0">
                <a:latin typeface="Times New Roman" pitchFamily="18" charset="0"/>
                <a:cs typeface="Times New Roman" pitchFamily="18" charset="0"/>
              </a:rPr>
              <a:t>DDT = </a:t>
            </a:r>
            <a:r>
              <a:rPr lang="en-US" sz="2000" i="1" dirty="0" err="1" smtClean="0">
                <a:latin typeface="Times New Roman" pitchFamily="18" charset="0"/>
                <a:cs typeface="Times New Roman" pitchFamily="18" charset="0"/>
              </a:rPr>
              <a:t>o,p</a:t>
            </a:r>
            <a:r>
              <a:rPr lang="en-US" sz="2000" dirty="0" smtClean="0">
                <a:latin typeface="Times New Roman" pitchFamily="18" charset="0"/>
                <a:cs typeface="Times New Roman" pitchFamily="18" charset="0"/>
              </a:rPr>
              <a:t>-DDT + </a:t>
            </a:r>
            <a:r>
              <a:rPr lang="en-US" sz="2000" i="1" dirty="0" err="1" smtClean="0">
                <a:latin typeface="Times New Roman" pitchFamily="18" charset="0"/>
                <a:cs typeface="Times New Roman" pitchFamily="18" charset="0"/>
              </a:rPr>
              <a:t>p,p</a:t>
            </a:r>
            <a:r>
              <a:rPr lang="en-US" sz="2000" i="1" dirty="0" smtClean="0">
                <a:latin typeface="Times New Roman" pitchFamily="18" charset="0"/>
                <a:cs typeface="Times New Roman" pitchFamily="18" charset="0"/>
              </a:rPr>
              <a:t>-</a:t>
            </a:r>
            <a:r>
              <a:rPr lang="en-US" sz="2000" b="1"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DDT + </a:t>
            </a:r>
            <a:r>
              <a:rPr lang="en-US" sz="2000" i="1" dirty="0" err="1" smtClean="0">
                <a:latin typeface="Times New Roman" pitchFamily="18" charset="0"/>
                <a:cs typeface="Times New Roman" pitchFamily="18" charset="0"/>
              </a:rPr>
              <a:t>o,p</a:t>
            </a:r>
            <a:r>
              <a:rPr lang="en-US" sz="2000" dirty="0" smtClean="0">
                <a:latin typeface="Times New Roman" pitchFamily="18" charset="0"/>
                <a:cs typeface="Times New Roman" pitchFamily="18" charset="0"/>
              </a:rPr>
              <a:t>-DDE + </a:t>
            </a:r>
            <a:r>
              <a:rPr lang="en-US" sz="2000" i="1" dirty="0" err="1" smtClean="0">
                <a:latin typeface="Times New Roman" pitchFamily="18" charset="0"/>
                <a:cs typeface="Times New Roman" pitchFamily="18" charset="0"/>
              </a:rPr>
              <a:t>p,p</a:t>
            </a:r>
            <a:r>
              <a:rPr lang="en-US" sz="2000" dirty="0" smtClean="0">
                <a:latin typeface="Times New Roman" pitchFamily="18" charset="0"/>
                <a:cs typeface="Times New Roman" pitchFamily="18" charset="0"/>
              </a:rPr>
              <a:t>-DDE, </a:t>
            </a:r>
            <a:endParaRPr lang="hr-HR" sz="2000" dirty="0" smtClean="0">
              <a:latin typeface="Times New Roman" pitchFamily="18" charset="0"/>
              <a:cs typeface="Times New Roman" pitchFamily="18" charset="0"/>
            </a:endParaRPr>
          </a:p>
          <a:p>
            <a:r>
              <a:rPr lang="en-US" sz="2000" dirty="0" smtClean="0">
                <a:latin typeface="Symbol" pitchFamily="18" charset="2"/>
                <a:cs typeface="Times New Roman" pitchFamily="18" charset="0"/>
              </a:rPr>
              <a:t>S</a:t>
            </a:r>
            <a:r>
              <a:rPr lang="en-US" sz="2000" dirty="0" smtClean="0">
                <a:latin typeface="Times New Roman" pitchFamily="18" charset="0"/>
                <a:cs typeface="Times New Roman" pitchFamily="18" charset="0"/>
              </a:rPr>
              <a:t>HCHs = </a:t>
            </a:r>
            <a:r>
              <a:rPr lang="en-US" sz="2000" i="1" dirty="0" smtClean="0">
                <a:latin typeface="Symbol" pitchFamily="18" charset="2"/>
                <a:cs typeface="Times New Roman" pitchFamily="18" charset="0"/>
              </a:rPr>
              <a:t>a</a:t>
            </a:r>
            <a:r>
              <a:rPr lang="en-US" sz="2000" i="1" dirty="0" smtClean="0">
                <a:latin typeface="Times New Roman" pitchFamily="18" charset="0"/>
                <a:cs typeface="Times New Roman" pitchFamily="18" charset="0"/>
              </a:rPr>
              <a:t>-</a:t>
            </a:r>
            <a:r>
              <a:rPr lang="en-US" sz="2000" b="1"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i="1" dirty="0" smtClean="0">
                <a:latin typeface="Symbol" pitchFamily="18" charset="2"/>
                <a:cs typeface="Times New Roman" pitchFamily="18" charset="0"/>
              </a:rPr>
              <a:t>b</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dirty="0" smtClean="0">
                <a:latin typeface="Symbol" pitchFamily="18" charset="2"/>
                <a:cs typeface="Times New Roman" pitchFamily="18" charset="0"/>
              </a:rPr>
              <a:t>d</a:t>
            </a:r>
            <a:r>
              <a:rPr lang="en-US" sz="2000" dirty="0" smtClean="0">
                <a:latin typeface="Times New Roman" pitchFamily="18" charset="0"/>
                <a:cs typeface="Times New Roman" pitchFamily="18" charset="0"/>
              </a:rPr>
              <a:t> </a:t>
            </a:r>
            <a:endParaRPr lang="hr-HR"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hexachlorocyclohexane</a:t>
            </a:r>
            <a:r>
              <a:rPr lang="en-US" sz="2000" dirty="0" smtClean="0">
                <a:latin typeface="Times New Roman" pitchFamily="18" charset="0"/>
                <a:cs typeface="Times New Roman" pitchFamily="18" charset="0"/>
              </a:rPr>
              <a:t>, and </a:t>
            </a:r>
            <a:endParaRPr lang="hr-HR"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HCB = </a:t>
            </a:r>
            <a:r>
              <a:rPr lang="en-US" sz="2000" dirty="0" err="1" smtClean="0">
                <a:latin typeface="Times New Roman" pitchFamily="18" charset="0"/>
                <a:cs typeface="Times New Roman" pitchFamily="18" charset="0"/>
              </a:rPr>
              <a:t>hexachlorobenzene</a:t>
            </a:r>
            <a:r>
              <a:rPr lang="en-US" sz="2000" dirty="0" smtClean="0">
                <a:latin typeface="Times New Roman" pitchFamily="18" charset="0"/>
                <a:cs typeface="Times New Roman" pitchFamily="18" charset="0"/>
              </a:rPr>
              <a:t>) in organisms belonging to some food chains (</a:t>
            </a:r>
            <a:r>
              <a:rPr lang="en-US" sz="2000" dirty="0" err="1" smtClean="0">
                <a:latin typeface="Times New Roman" pitchFamily="18" charset="0"/>
                <a:cs typeface="Times New Roman" pitchFamily="18" charset="0"/>
              </a:rPr>
              <a:t>logK</a:t>
            </a:r>
            <a:r>
              <a:rPr lang="en-US" sz="2000" b="1" i="1" baseline="-25000" dirty="0" err="1" smtClean="0">
                <a:latin typeface="Times New Roman" pitchFamily="18" charset="0"/>
                <a:cs typeface="Times New Roman" pitchFamily="18" charset="0"/>
              </a:rPr>
              <a:t>i</a:t>
            </a:r>
            <a:r>
              <a:rPr lang="en-US" sz="2000" baseline="-25000" dirty="0" err="1" smtClean="0">
                <a:latin typeface="Times New Roman" pitchFamily="18" charset="0"/>
                <a:cs typeface="Times New Roman" pitchFamily="18" charset="0"/>
              </a:rPr>
              <a:t>ow</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values are given in parentheses after the compound names) for three different habitats. All concentrations are expressed in </a:t>
            </a:r>
            <a:r>
              <a:rPr lang="en-US" sz="2000" dirty="0" err="1" smtClean="0">
                <a:latin typeface="Times New Roman" pitchFamily="18" charset="0"/>
                <a:cs typeface="Times New Roman" pitchFamily="18" charset="0"/>
              </a:rPr>
              <a:t>pgg</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sym typeface="Symbol"/>
              </a:rPr>
              <a:t></a:t>
            </a:r>
            <a:r>
              <a:rPr lang="en-US" sz="2000" dirty="0" smtClean="0">
                <a:latin typeface="Times New Roman" pitchFamily="18" charset="0"/>
                <a:cs typeface="Times New Roman" pitchFamily="18" charset="0"/>
              </a:rPr>
              <a:t> kg</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fld id="{0B6F83BC-6D4D-406E-B66A-3F0036CBC391}" type="slidenum">
              <a:rPr lang="en-US" smtClean="0"/>
              <a:pPr/>
              <a:t>35</a:t>
            </a:fld>
            <a:endParaRPr lang="en-US" dirty="0"/>
          </a:p>
        </p:txBody>
      </p:sp>
      <p:sp>
        <p:nvSpPr>
          <p:cNvPr id="8" name="Footer Placeholder 7"/>
          <p:cNvSpPr>
            <a:spLocks noGrp="1"/>
          </p:cNvSpPr>
          <p:nvPr>
            <p:ph type="ftr" sz="quarter" idx="11"/>
          </p:nvPr>
        </p:nvSpPr>
        <p:spPr>
          <a:xfrm>
            <a:off x="228600" y="6356350"/>
            <a:ext cx="6324600" cy="365125"/>
          </a:xfrm>
        </p:spPr>
        <p:txBody>
          <a:bodyPr/>
          <a:lstStyle/>
          <a:p>
            <a:r>
              <a:rPr lang="en-US" dirty="0" smtClean="0"/>
              <a:t>Environmental processing / Partitioning of pollutants / Sorption in living media (bioavailability) </a:t>
            </a:r>
            <a:endParaRPr lang="en-US" dirty="0"/>
          </a:p>
        </p:txBody>
      </p:sp>
      <p:pic>
        <p:nvPicPr>
          <p:cNvPr id="3993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19426"/>
            <a:ext cx="4343400" cy="67385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Biomagnification Along Terrestrial Food Chains </a:t>
            </a:r>
            <a:endParaRPr lang="en-US" sz="2800" dirty="0"/>
          </a:p>
        </p:txBody>
      </p:sp>
      <p:pic>
        <p:nvPicPr>
          <p:cNvPr id="34818" name="Picture 2"/>
          <p:cNvPicPr>
            <a:picLocks noGrp="1" noChangeAspect="1" noChangeArrowheads="1"/>
          </p:cNvPicPr>
          <p:nvPr>
            <p:ph idx="1"/>
          </p:nvPr>
        </p:nvPicPr>
        <p:blipFill>
          <a:blip r:embed="rId2" cstate="print"/>
          <a:srcRect/>
          <a:stretch>
            <a:fillRect/>
          </a:stretch>
        </p:blipFill>
        <p:spPr bwMode="auto">
          <a:xfrm>
            <a:off x="838200" y="2057400"/>
            <a:ext cx="7094701" cy="4376035"/>
          </a:xfrm>
          <a:prstGeom prst="rect">
            <a:avLst/>
          </a:prstGeom>
          <a:noFill/>
          <a:ln w="9525">
            <a:noFill/>
            <a:miter lim="800000"/>
            <a:headEnd/>
            <a:tailEnd/>
          </a:ln>
        </p:spPr>
      </p:pic>
      <p:sp>
        <p:nvSpPr>
          <p:cNvPr id="3" name="TextBox 2"/>
          <p:cNvSpPr txBox="1"/>
          <p:nvPr/>
        </p:nvSpPr>
        <p:spPr>
          <a:xfrm>
            <a:off x="228599" y="1295400"/>
            <a:ext cx="8915401"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Influence of air pressure at different temperatures  on </a:t>
            </a:r>
            <a:r>
              <a:rPr lang="en-US" sz="2000" dirty="0" err="1" smtClean="0">
                <a:latin typeface="Times New Roman" pitchFamily="18" charset="0"/>
                <a:cs typeface="Times New Roman" pitchFamily="18" charset="0"/>
              </a:rPr>
              <a:t>biomagnification</a:t>
            </a:r>
            <a:r>
              <a:rPr lang="en-US" sz="2000" dirty="0" smtClean="0">
                <a:latin typeface="Times New Roman" pitchFamily="18" charset="0"/>
                <a:cs typeface="Times New Roman" pitchFamily="18" charset="0"/>
              </a:rPr>
              <a:t> along terrestrial food chain is presented on Scheme 9. Scheme 10 represents influence of change of seasons.</a:t>
            </a:r>
            <a:endParaRPr lang="en-US" sz="2000" dirty="0">
              <a:latin typeface="Times New Roman" pitchFamily="18" charset="0"/>
              <a:cs typeface="Times New Roman" pitchFamily="18" charset="0"/>
            </a:endParaRPr>
          </a:p>
        </p:txBody>
      </p:sp>
      <p:sp>
        <p:nvSpPr>
          <p:cNvPr id="5" name="TextBox 4"/>
          <p:cNvSpPr txBox="1"/>
          <p:nvPr/>
        </p:nvSpPr>
        <p:spPr>
          <a:xfrm>
            <a:off x="3581400" y="5943600"/>
            <a:ext cx="1152880" cy="369332"/>
          </a:xfrm>
          <a:prstGeom prst="rect">
            <a:avLst/>
          </a:prstGeom>
          <a:noFill/>
        </p:spPr>
        <p:txBody>
          <a:bodyPr wrap="none" rtlCol="0">
            <a:spAutoFit/>
          </a:bodyPr>
          <a:lstStyle/>
          <a:p>
            <a:r>
              <a:rPr lang="en-US" dirty="0" smtClean="0">
                <a:latin typeface="Times New Roman" pitchFamily="18" charset="0"/>
                <a:cs typeface="Times New Roman" pitchFamily="18" charset="0"/>
              </a:rPr>
              <a:t>Scheme 9.</a:t>
            </a:r>
            <a:endParaRPr lang="en-US"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0B6F83BC-6D4D-406E-B66A-3F0036CBC391}" type="slidenum">
              <a:rPr lang="en-US" smtClean="0"/>
              <a:pPr/>
              <a:t>36</a:t>
            </a:fld>
            <a:endParaRPr lang="en-US" dirty="0"/>
          </a:p>
        </p:txBody>
      </p:sp>
      <p:sp>
        <p:nvSpPr>
          <p:cNvPr id="9" name="Footer Placeholder 8"/>
          <p:cNvSpPr>
            <a:spLocks noGrp="1"/>
          </p:cNvSpPr>
          <p:nvPr>
            <p:ph type="ftr" sz="quarter" idx="11"/>
          </p:nvPr>
        </p:nvSpPr>
        <p:spPr>
          <a:xfrm>
            <a:off x="228600" y="6324600"/>
            <a:ext cx="61722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Grp="1" noChangeAspect="1" noChangeArrowheads="1"/>
          </p:cNvPicPr>
          <p:nvPr>
            <p:ph idx="1"/>
          </p:nvPr>
        </p:nvPicPr>
        <p:blipFill>
          <a:blip r:embed="rId2" cstate="print"/>
          <a:srcRect/>
          <a:stretch>
            <a:fillRect/>
          </a:stretch>
        </p:blipFill>
        <p:spPr bwMode="auto">
          <a:xfrm>
            <a:off x="457200" y="914400"/>
            <a:ext cx="7899318" cy="4953000"/>
          </a:xfrm>
          <a:prstGeom prst="rect">
            <a:avLst/>
          </a:prstGeom>
          <a:noFill/>
          <a:ln w="9525">
            <a:noFill/>
            <a:miter lim="800000"/>
            <a:headEnd/>
            <a:tailEnd/>
          </a:ln>
        </p:spPr>
      </p:pic>
      <p:sp>
        <p:nvSpPr>
          <p:cNvPr id="2" name="Rectangle 1"/>
          <p:cNvSpPr/>
          <p:nvPr/>
        </p:nvSpPr>
        <p:spPr>
          <a:xfrm>
            <a:off x="3581400" y="5867400"/>
            <a:ext cx="1261884" cy="369332"/>
          </a:xfrm>
          <a:prstGeom prst="rect">
            <a:avLst/>
          </a:prstGeom>
        </p:spPr>
        <p:txBody>
          <a:bodyPr wrap="none">
            <a:spAutoFit/>
          </a:bodyPr>
          <a:lstStyle/>
          <a:p>
            <a:r>
              <a:rPr lang="en-US" dirty="0">
                <a:latin typeface="Times New Roman" pitchFamily="18" charset="0"/>
                <a:cs typeface="Times New Roman" pitchFamily="18" charset="0"/>
              </a:rPr>
              <a:t>Scheme </a:t>
            </a:r>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B6F83BC-6D4D-406E-B66A-3F0036CBC391}" type="slidenum">
              <a:rPr lang="en-US" smtClean="0"/>
              <a:pPr/>
              <a:t>37</a:t>
            </a:fld>
            <a:endParaRPr lang="en-US" dirty="0"/>
          </a:p>
        </p:txBody>
      </p:sp>
      <p:sp>
        <p:nvSpPr>
          <p:cNvPr id="7" name="Footer Placeholder 6"/>
          <p:cNvSpPr>
            <a:spLocks noGrp="1"/>
          </p:cNvSpPr>
          <p:nvPr>
            <p:ph type="ftr" sz="quarter" idx="11"/>
          </p:nvPr>
        </p:nvSpPr>
        <p:spPr>
          <a:xfrm>
            <a:off x="228600" y="6356350"/>
            <a:ext cx="6096000" cy="365125"/>
          </a:xfrm>
        </p:spPr>
        <p:txBody>
          <a:bodyPr/>
          <a:lstStyle/>
          <a:p>
            <a:r>
              <a:rPr lang="en-US" dirty="0" smtClean="0"/>
              <a:t>Environmental processing / Partitioning of pollutants / Sorption in living media (bioavailability)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References</a:t>
            </a:r>
            <a:endParaRPr lang="hr-HR" dirty="0"/>
          </a:p>
        </p:txBody>
      </p:sp>
      <p:sp>
        <p:nvSpPr>
          <p:cNvPr id="3" name="Content Placeholder 2"/>
          <p:cNvSpPr>
            <a:spLocks noGrp="1"/>
          </p:cNvSpPr>
          <p:nvPr>
            <p:ph idx="1"/>
          </p:nvPr>
        </p:nvSpPr>
        <p:spPr/>
        <p:txBody>
          <a:bodyPr>
            <a:normAutofit/>
          </a:bodyPr>
          <a:lstStyle/>
          <a:p>
            <a:r>
              <a:rPr lang="sr-Latn-CS" u="sng" dirty="0" smtClean="0">
                <a:hlinkClick r:id="rId2"/>
              </a:rPr>
              <a:t>http</a:t>
            </a:r>
            <a:r>
              <a:rPr lang="sr-Latn-CS" u="sng" dirty="0" smtClean="0">
                <a:hlinkClick r:id="rId2"/>
              </a:rPr>
              <a:t>://www.scielo.cl/pdf/jsspn/v10n3/art05.pdf</a:t>
            </a:r>
            <a:endParaRPr lang="hr-HR" dirty="0" smtClean="0"/>
          </a:p>
          <a:p>
            <a:r>
              <a:rPr lang="sr-Latn-CS" dirty="0" smtClean="0"/>
              <a:t>A. Violante, V. Cozzolino, L. Perelomov,  A.G. Caporale, and M. </a:t>
            </a:r>
            <a:r>
              <a:rPr lang="sr-Latn-CS" dirty="0" smtClean="0"/>
              <a:t>Pigna</a:t>
            </a:r>
            <a:r>
              <a:rPr lang="hr-HR" dirty="0" smtClean="0"/>
              <a:t>. </a:t>
            </a:r>
            <a:r>
              <a:rPr lang="sr-Latn-CS" dirty="0" smtClean="0"/>
              <a:t>J</a:t>
            </a:r>
            <a:r>
              <a:rPr lang="sr-Latn-CS" dirty="0" smtClean="0"/>
              <a:t>. Soil. Sci. Plant Nutr. 10 (3): 268 - 292 (2010)</a:t>
            </a:r>
            <a:endParaRPr lang="hr-HR" dirty="0" smtClean="0"/>
          </a:p>
          <a:p>
            <a:r>
              <a:rPr lang="sr-Latn-CS" dirty="0" smtClean="0"/>
              <a:t> </a:t>
            </a:r>
            <a:r>
              <a:rPr lang="sr-Latn-CS" dirty="0" smtClean="0"/>
              <a:t>Schwarzenbach</a:t>
            </a:r>
            <a:r>
              <a:rPr lang="sr-Latn-CS" dirty="0" smtClean="0"/>
              <a:t>, R.P., Gschwend, P.M., Imboden, D.M. (2003). Environmental Organic Chemistry, 2nd Edition John Wiley and Sons, New Jersey</a:t>
            </a:r>
            <a:r>
              <a:rPr lang="de-DE" dirty="0" smtClean="0"/>
              <a:t>, ISBN 0-471-35750-2</a:t>
            </a:r>
            <a:endParaRPr lang="hr-HR" dirty="0" smtClean="0"/>
          </a:p>
          <a:p>
            <a:r>
              <a:rPr lang="en-US" dirty="0" smtClean="0"/>
              <a:t>Ehlers, G.A.C. and </a:t>
            </a:r>
            <a:r>
              <a:rPr lang="en-US" dirty="0" err="1" smtClean="0"/>
              <a:t>Loibner</a:t>
            </a:r>
            <a:r>
              <a:rPr lang="en-US" dirty="0" smtClean="0"/>
              <a:t>, A.P., 2006. </a:t>
            </a:r>
            <a:r>
              <a:rPr lang="en-US" i="1" dirty="0" smtClean="0"/>
              <a:t>Environmental pollution</a:t>
            </a:r>
            <a:r>
              <a:rPr lang="en-US" dirty="0" smtClean="0"/>
              <a:t> 141, </a:t>
            </a:r>
            <a:r>
              <a:rPr lang="en-US" dirty="0" smtClean="0"/>
              <a:t>494-512.</a:t>
            </a:r>
            <a:r>
              <a:rPr lang="hr-HR" dirty="0" smtClean="0"/>
              <a:t> </a:t>
            </a:r>
          </a:p>
          <a:p>
            <a:r>
              <a:rPr lang="en-US" dirty="0" err="1" smtClean="0"/>
              <a:t>Fairbrother</a:t>
            </a:r>
            <a:r>
              <a:rPr lang="en-US" dirty="0" smtClean="0"/>
              <a:t> </a:t>
            </a:r>
            <a:r>
              <a:rPr lang="en-US" dirty="0" smtClean="0"/>
              <a:t>et al., </a:t>
            </a:r>
            <a:r>
              <a:rPr lang="en-US" dirty="0" smtClean="0"/>
              <a:t>2007.</a:t>
            </a:r>
            <a:r>
              <a:rPr lang="hr-HR" dirty="0" smtClean="0"/>
              <a:t> </a:t>
            </a:r>
            <a:r>
              <a:rPr lang="en-US" dirty="0" err="1" smtClean="0"/>
              <a:t>Ecotoxicology</a:t>
            </a:r>
            <a:r>
              <a:rPr lang="en-US" dirty="0" smtClean="0"/>
              <a:t> </a:t>
            </a:r>
            <a:r>
              <a:rPr lang="en-US" dirty="0" smtClean="0"/>
              <a:t>and Environmental Safety 68, 145–227.</a:t>
            </a:r>
            <a:endParaRPr lang="hr-HR" dirty="0" smtClean="0"/>
          </a:p>
          <a:p>
            <a:endParaRPr lang="hr-HR" dirty="0"/>
          </a:p>
        </p:txBody>
      </p:sp>
      <p:sp>
        <p:nvSpPr>
          <p:cNvPr id="4" name="Footer Placeholder 3"/>
          <p:cNvSpPr>
            <a:spLocks noGrp="1"/>
          </p:cNvSpPr>
          <p:nvPr>
            <p:ph type="ftr" sz="quarter" idx="11"/>
          </p:nvPr>
        </p:nvSpPr>
        <p:spPr>
          <a:xfrm>
            <a:off x="0" y="6356350"/>
            <a:ext cx="6019800" cy="365125"/>
          </a:xfrm>
        </p:spPr>
        <p:txBody>
          <a:bodyPr/>
          <a:lstStyle/>
          <a:p>
            <a:r>
              <a:rPr lang="en-US" dirty="0" smtClean="0"/>
              <a:t>Environmental processing / Partitioning of pollutants / Sorption in living media (bioavailability)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38</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961</TotalTime>
  <Words>3852</Words>
  <Application>Microsoft Office PowerPoint</Application>
  <PresentationFormat>On-screen Show (4:3)</PresentationFormat>
  <Paragraphs>192</Paragraphs>
  <Slides>38</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Equation</vt:lpstr>
      <vt:lpstr>PARTITIONING OF ORGANIC  CHEMICALS TO LIVING  MEDIA</vt:lpstr>
      <vt:lpstr>Aims:</vt:lpstr>
      <vt:lpstr>Outcomes:</vt:lpstr>
      <vt:lpstr>The lecture content:</vt:lpstr>
      <vt:lpstr>Slide 5</vt:lpstr>
      <vt:lpstr>Slide 6</vt:lpstr>
      <vt:lpstr>Slide 7</vt:lpstr>
      <vt:lpstr>The Composition of Living Media</vt:lpstr>
      <vt:lpstr>Slide 9</vt:lpstr>
      <vt:lpstr>Slide 10</vt:lpstr>
      <vt:lpstr>Slide 11</vt:lpstr>
      <vt:lpstr>Equilibrium Partitioning to Specific Types of Organic Phases Found in Organisms</vt:lpstr>
      <vt:lpstr>Slide 13</vt:lpstr>
      <vt:lpstr>Slide 14</vt:lpstr>
      <vt:lpstr>Slide 15</vt:lpstr>
      <vt:lpstr>Slide 16</vt:lpstr>
      <vt:lpstr>A Model to Estimate Equilibrium Partitioning to Whole Organisms</vt:lpstr>
      <vt:lpstr>Slide 18</vt:lpstr>
      <vt:lpstr>Parameters Used to Describe Experimental Bioaccumulation Data</vt:lpstr>
      <vt:lpstr>Slide 20</vt:lpstr>
      <vt:lpstr>Bioaccumulation in Aquatic Systems  Bioaccumulation as a Dynamic Process </vt:lpstr>
      <vt:lpstr>Slide 22</vt:lpstr>
      <vt:lpstr>Slide 23</vt:lpstr>
      <vt:lpstr>Evaluating Bioaccumulation Disequlibrium -  Example: Biota-Sediment Accumulation Factors </vt:lpstr>
      <vt:lpstr>Slide 25</vt:lpstr>
      <vt:lpstr>Slide 26</vt:lpstr>
      <vt:lpstr>Slide 27</vt:lpstr>
      <vt:lpstr>Bioaccumulation in Terrestrial Systems </vt:lpstr>
      <vt:lpstr>Transfer of Organic Pollutants from Air to Terrestrial Biota</vt:lpstr>
      <vt:lpstr>Slide 30</vt:lpstr>
      <vt:lpstr>Air-Plant Equilibrium Partitioning </vt:lpstr>
      <vt:lpstr>Uptake of Organic Pollutants from Soil </vt:lpstr>
      <vt:lpstr>Biomagnification  Defining Biomagnification</vt:lpstr>
      <vt:lpstr>Slide 34</vt:lpstr>
      <vt:lpstr>Slide 35</vt:lpstr>
      <vt:lpstr>Biomagnification Along Terrestrial Food Chains </vt:lpstr>
      <vt:lpstr>Slide 37</vt:lpstr>
      <vt:lpstr>References</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267</cp:revision>
  <dcterms:created xsi:type="dcterms:W3CDTF">2012-10-09T06:41:53Z</dcterms:created>
  <dcterms:modified xsi:type="dcterms:W3CDTF">2013-01-05T18:57:57Z</dcterms:modified>
</cp:coreProperties>
</file>