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69" r:id="rId2"/>
    <p:sldId id="270" r:id="rId3"/>
    <p:sldId id="262" r:id="rId4"/>
    <p:sldId id="266" r:id="rId5"/>
    <p:sldId id="263" r:id="rId6"/>
    <p:sldId id="268" r:id="rId7"/>
    <p:sldId id="271" r:id="rId8"/>
    <p:sldId id="27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8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p14="http://schemas.microsoft.com/office/powerpoint/2010/main" xmlns=""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DF1DD6-7211-41E0-A7FB-A14DEA10F1BA}"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E3584EF-EE37-4FA1-849D-59F2DCA2F710}"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990BE6-7D0B-47F0-9ABA-34C13087439F}"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976914E0-1F00-474A-99D1-03FCDB416646}" type="datetime1">
              <a:rPr lang="en-US" smtClean="0"/>
              <a:pPr/>
              <a:t>1/5/2013</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D20EE8-C66E-433E-9F9E-559EBE0CAF97}" type="datetime1">
              <a:rPr lang="en-US" smtClean="0"/>
              <a:pPr/>
              <a:t>1/5/2013</a:t>
            </a:fld>
            <a:endParaRPr lang="en-US" dirty="0"/>
          </a:p>
        </p:txBody>
      </p:sp>
      <p:sp>
        <p:nvSpPr>
          <p:cNvPr id="4" name="Footer Placeholder 3"/>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CCC942-915A-44AA-BE8B-1788A7824E9E}" type="datetime1">
              <a:rPr lang="en-US" smtClean="0"/>
              <a:pPr/>
              <a:t>1/5/2013</a:t>
            </a:fld>
            <a:endParaRPr lang="en-US" dirty="0"/>
          </a:p>
        </p:txBody>
      </p:sp>
      <p:sp>
        <p:nvSpPr>
          <p:cNvPr id="3" name="Footer Placeholder 2"/>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BDE2D8-D3A9-4602-8B3F-5F906FAF98F3}" type="datetime1">
              <a:rPr lang="en-US" smtClean="0"/>
              <a:pPr/>
              <a:t>1/5/2013</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520DC9-3079-49F3-A776-C61CB05863BE}" type="datetime1">
              <a:rPr lang="en-US" smtClean="0"/>
              <a:pPr/>
              <a:t>1/5/2013</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B87D8C-FE28-4FEF-872F-98DF05E65E1A}"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376DE1-7167-41A1-9D36-E0C9DE2C94C5}"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B43F35-A6B9-4C4F-BB4A-10067FE73B2D}" type="datetime1">
              <a:rPr lang="en-US" smtClean="0"/>
              <a:pPr/>
              <a:t>1/5/2013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lvl="0"/>
            <a:r>
              <a:rPr lang="en-US" sz="3200" b="1" dirty="0">
                <a:solidFill>
                  <a:schemeClr val="bg1">
                    <a:lumMod val="65000"/>
                  </a:schemeClr>
                </a:solidFill>
              </a:rPr>
              <a:t>Environmental </a:t>
            </a:r>
            <a:r>
              <a:rPr lang="sr-Latn-RS" sz="3200" b="1" dirty="0" smtClean="0">
                <a:solidFill>
                  <a:schemeClr val="bg1">
                    <a:lumMod val="65000"/>
                  </a:schemeClr>
                </a:solidFill>
              </a:rPr>
              <a:t>Processes</a:t>
            </a:r>
            <a:r>
              <a:rPr lang="en-US" sz="3200" b="1" dirty="0">
                <a:solidFill>
                  <a:schemeClr val="bg1">
                    <a:lumMod val="65000"/>
                  </a:schemeClr>
                </a:solidFill>
              </a:rPr>
              <a:t/>
            </a:r>
            <a:br>
              <a:rPr lang="en-US" sz="3200" b="1" dirty="0">
                <a:solidFill>
                  <a:schemeClr val="bg1">
                    <a:lumMod val="65000"/>
                  </a:schemeClr>
                </a:solidFill>
              </a:rPr>
            </a:br>
            <a:r>
              <a:rPr lang="en-GB" sz="2000" b="1" dirty="0"/>
              <a:t>Partitioning of </a:t>
            </a:r>
            <a:r>
              <a:rPr lang="en-GB" sz="2000" b="1" dirty="0" smtClean="0"/>
              <a:t>pollutants</a:t>
            </a:r>
            <a:r>
              <a:rPr lang="hr-HR" sz="2000" b="1" dirty="0" smtClean="0"/>
              <a:t/>
            </a:r>
            <a:br>
              <a:rPr lang="hr-HR" sz="2000" b="1" dirty="0" smtClean="0"/>
            </a:br>
            <a:r>
              <a:rPr lang="hr-HR" sz="2000" b="1" dirty="0" smtClean="0">
                <a:solidFill>
                  <a:srgbClr val="FF0000"/>
                </a:solidFill>
              </a:rPr>
              <a:t>3.iii</a:t>
            </a:r>
            <a:endParaRPr lang="en-US" sz="2000" b="1" dirty="0">
              <a:solidFill>
                <a:srgbClr val="FF0000"/>
              </a:solidFill>
            </a:endParaRPr>
          </a:p>
        </p:txBody>
      </p:sp>
      <p:sp>
        <p:nvSpPr>
          <p:cNvPr id="3" name="Subtitle 2"/>
          <p:cNvSpPr>
            <a:spLocks noGrp="1"/>
          </p:cNvSpPr>
          <p:nvPr>
            <p:ph type="subTitle" idx="1"/>
          </p:nvPr>
        </p:nvSpPr>
        <p:spPr/>
        <p:txBody>
          <a:bodyPr>
            <a:normAutofit fontScale="77500" lnSpcReduction="20000"/>
          </a:bodyPr>
          <a:lstStyle/>
          <a:p>
            <a:r>
              <a:rPr lang="en-GB" sz="6000" b="1"/>
              <a:t>Sorption in living media (bioavailability)</a:t>
            </a:r>
            <a:endParaRPr lang="en-US" sz="6000" b="1" dirty="0"/>
          </a:p>
        </p:txBody>
      </p:sp>
    </p:spTree>
    <p:extLst>
      <p:ext uri="{BB962C8B-B14F-4D97-AF65-F5344CB8AC3E}">
        <p14:creationId xmlns:p14="http://schemas.microsoft.com/office/powerpoint/2010/main" xmlns="" val="900435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sr-Latn-RS" sz="2400" b="1" dirty="0" smtClean="0"/>
              <a:t>Aims:</a:t>
            </a:r>
          </a:p>
          <a:p>
            <a:pPr lvl="1"/>
            <a:r>
              <a:rPr lang="en-US" sz="2400" dirty="0" smtClean="0"/>
              <a:t>to </a:t>
            </a:r>
            <a:r>
              <a:rPr lang="en-US" sz="2400" dirty="0"/>
              <a:t>provide overview and terminology in sorption in living media </a:t>
            </a:r>
            <a:r>
              <a:rPr lang="en-US" sz="2400" dirty="0" smtClean="0"/>
              <a:t>(</a:t>
            </a:r>
            <a:r>
              <a:rPr lang="sr-Latn-RS" sz="2400" dirty="0"/>
              <a:t>b</a:t>
            </a:r>
            <a:r>
              <a:rPr lang="en-GB" sz="2400" dirty="0" err="1" smtClean="0"/>
              <a:t>iavailability</a:t>
            </a:r>
            <a:r>
              <a:rPr lang="en-GB" sz="2400" dirty="0"/>
              <a:t>; </a:t>
            </a:r>
            <a:r>
              <a:rPr lang="sr-Latn-RS" sz="2400" dirty="0" smtClean="0"/>
              <a:t>b</a:t>
            </a:r>
            <a:r>
              <a:rPr lang="en-GB" sz="2400" dirty="0" err="1" smtClean="0"/>
              <a:t>ioaccumulation</a:t>
            </a:r>
            <a:r>
              <a:rPr lang="en-GB" sz="2400" dirty="0"/>
              <a:t>; </a:t>
            </a:r>
            <a:r>
              <a:rPr lang="sr-Latn-RS" sz="2400" dirty="0" smtClean="0"/>
              <a:t>b</a:t>
            </a:r>
            <a:r>
              <a:rPr lang="en-GB" sz="2400" dirty="0" err="1" smtClean="0"/>
              <a:t>iomagnification</a:t>
            </a:r>
            <a:r>
              <a:rPr lang="en-GB" sz="2400" dirty="0"/>
              <a:t>)</a:t>
            </a:r>
            <a:endParaRPr lang="en-US" sz="2400" dirty="0"/>
          </a:p>
          <a:p>
            <a:pPr lvl="1"/>
            <a:r>
              <a:rPr lang="en-US" sz="2400" dirty="0" smtClean="0"/>
              <a:t>to </a:t>
            </a:r>
            <a:r>
              <a:rPr lang="en-GB" sz="2400" dirty="0"/>
              <a:t>asses </a:t>
            </a:r>
            <a:r>
              <a:rPr lang="en-GB" sz="2400" dirty="0" smtClean="0"/>
              <a:t>bioaccumulation</a:t>
            </a:r>
            <a:r>
              <a:rPr lang="sr-Latn-RS" sz="2400" dirty="0" smtClean="0"/>
              <a:t> </a:t>
            </a:r>
            <a:r>
              <a:rPr lang="en-GB" sz="2400" dirty="0" smtClean="0"/>
              <a:t>and </a:t>
            </a:r>
            <a:r>
              <a:rPr lang="en-GB" sz="2400" dirty="0" err="1" smtClean="0"/>
              <a:t>biomagnification</a:t>
            </a:r>
            <a:r>
              <a:rPr lang="sr-Latn-RS" sz="2400" dirty="0" smtClean="0"/>
              <a:t> </a:t>
            </a:r>
            <a:r>
              <a:rPr lang="en-GB" sz="2400" dirty="0" smtClean="0"/>
              <a:t>via </a:t>
            </a:r>
            <a:r>
              <a:rPr lang="en-GB" sz="2400" dirty="0"/>
              <a:t>food web</a:t>
            </a:r>
            <a:r>
              <a:rPr lang="en-GB" sz="2400" dirty="0" smtClean="0"/>
              <a:t>.</a:t>
            </a:r>
            <a:endParaRPr lang="sr-Latn-RS" sz="2400" dirty="0" smtClean="0"/>
          </a:p>
          <a:p>
            <a:endParaRPr lang="sr-Latn-RS" sz="2400" dirty="0"/>
          </a:p>
          <a:p>
            <a:r>
              <a:rPr lang="sr-Latn-RS" sz="2400" b="1" dirty="0" smtClean="0"/>
              <a:t>Outcomes:</a:t>
            </a:r>
          </a:p>
          <a:p>
            <a:pPr lvl="1"/>
            <a:r>
              <a:rPr lang="en-US" sz="2400" dirty="0" smtClean="0"/>
              <a:t>students </a:t>
            </a:r>
            <a:r>
              <a:rPr lang="en-US" sz="2400" dirty="0"/>
              <a:t>will be able to evaluate bioavailability and bioaccumulation potential of chosen pollutants based on their </a:t>
            </a:r>
            <a:r>
              <a:rPr lang="en-US" sz="2400" dirty="0" err="1"/>
              <a:t>physico</a:t>
            </a:r>
            <a:r>
              <a:rPr lang="en-US" sz="2400" dirty="0"/>
              <a:t>-chemical properties and environmental conditions.</a:t>
            </a:r>
          </a:p>
        </p:txBody>
      </p:sp>
      <p:sp>
        <p:nvSpPr>
          <p:cNvPr id="4" name="Slide Number Placeholder 3"/>
          <p:cNvSpPr>
            <a:spLocks noGrp="1"/>
          </p:cNvSpPr>
          <p:nvPr>
            <p:ph type="sldNum" sz="quarter" idx="12"/>
          </p:nvPr>
        </p:nvSpPr>
        <p:spPr/>
        <p:txBody>
          <a:bodyPr/>
          <a:lstStyle/>
          <a:p>
            <a:fld id="{0B6F83BC-6D4D-406E-B66A-3F0036CBC391}" type="slidenum">
              <a:rPr lang="en-US" smtClean="0"/>
              <a:pPr/>
              <a:t>2</a:t>
            </a:fld>
            <a:endParaRPr lang="en-US" dirty="0"/>
          </a:p>
        </p:txBody>
      </p:sp>
      <p:sp>
        <p:nvSpPr>
          <p:cNvPr id="5" name="Footer Placeholder 4"/>
          <p:cNvSpPr>
            <a:spLocks noGrp="1"/>
          </p:cNvSpPr>
          <p:nvPr>
            <p:ph type="ftr" sz="quarter" idx="11"/>
          </p:nvPr>
        </p:nvSpPr>
        <p:spPr>
          <a:xfrm>
            <a:off x="179512" y="6356350"/>
            <a:ext cx="612068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p14="http://schemas.microsoft.com/office/powerpoint/2010/main" xmlns="" val="3926408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Bioaccumulation</a:t>
            </a:r>
            <a:endParaRPr lang="en-US" b="1" dirty="0"/>
          </a:p>
        </p:txBody>
      </p:sp>
      <p:sp>
        <p:nvSpPr>
          <p:cNvPr id="3" name="Content Placeholder 2"/>
          <p:cNvSpPr>
            <a:spLocks noGrp="1"/>
          </p:cNvSpPr>
          <p:nvPr>
            <p:ph idx="1"/>
          </p:nvPr>
        </p:nvSpPr>
        <p:spPr>
          <a:xfrm>
            <a:off x="395536" y="1340768"/>
            <a:ext cx="8305800" cy="1872208"/>
          </a:xfrm>
          <a:solidFill>
            <a:schemeClr val="accent1">
              <a:lumMod val="20000"/>
              <a:lumOff val="80000"/>
            </a:schemeClr>
          </a:solidFill>
        </p:spPr>
        <p:txBody>
          <a:bodyPr>
            <a:noAutofit/>
          </a:bodyPr>
          <a:lstStyle/>
          <a:p>
            <a:pPr marL="0" indent="0" algn="just">
              <a:buNone/>
            </a:pPr>
            <a:r>
              <a:rPr lang="en-US" sz="2400" dirty="0" smtClean="0"/>
              <a:t>“Bioaccumulation is defined as the accumulation of chemicals in the tissue of organisms through any route, including respiration, ingestion, or direct contact with contaminated water, sediment, and pore water in the sediment.” – U.S. Environmental Protection Agency, 2000</a:t>
            </a:r>
            <a:r>
              <a:rPr lang="sr-Latn-CS" sz="2400" dirty="0" smtClean="0"/>
              <a:t>.</a:t>
            </a:r>
          </a:p>
        </p:txBody>
      </p:sp>
      <p:sp>
        <p:nvSpPr>
          <p:cNvPr id="4" name="Slide Number Placeholder 3"/>
          <p:cNvSpPr>
            <a:spLocks noGrp="1"/>
          </p:cNvSpPr>
          <p:nvPr>
            <p:ph type="sldNum" sz="quarter" idx="12"/>
          </p:nvPr>
        </p:nvSpPr>
        <p:spPr/>
        <p:txBody>
          <a:bodyPr/>
          <a:lstStyle/>
          <a:p>
            <a:fld id="{0B6F83BC-6D4D-406E-B66A-3F0036CBC391}" type="slidenum">
              <a:rPr lang="en-US" smtClean="0"/>
              <a:pPr/>
              <a:t>3</a:t>
            </a:fld>
            <a:endParaRPr lang="en-US" dirty="0"/>
          </a:p>
        </p:txBody>
      </p:sp>
      <p:sp>
        <p:nvSpPr>
          <p:cNvPr id="5" name="Content Placeholder 2"/>
          <p:cNvSpPr txBox="1">
            <a:spLocks/>
          </p:cNvSpPr>
          <p:nvPr/>
        </p:nvSpPr>
        <p:spPr>
          <a:xfrm>
            <a:off x="3059832" y="3356992"/>
            <a:ext cx="5606149" cy="2770519"/>
          </a:xfrm>
          <a:prstGeom prst="rect">
            <a:avLst/>
          </a:prstGeom>
          <a:solidFill>
            <a:schemeClr val="accent1">
              <a:lumMod val="40000"/>
              <a:lumOff val="6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sr-Latn-CS" sz="2400" b="1" dirty="0" smtClean="0"/>
              <a:t>Bioaccumulation  Factor</a:t>
            </a:r>
          </a:p>
          <a:p>
            <a:pPr marL="0" indent="0" algn="just">
              <a:buFont typeface="Arial" pitchFamily="34" charset="0"/>
              <a:buNone/>
            </a:pPr>
            <a:r>
              <a:rPr lang="sr-Latn-CS" sz="2400" dirty="0" smtClean="0"/>
              <a:t>The extent of chemical bioaccumulation  usually  is expressed in the form of a bioaccumulation  factor (BAF), which  is the ratio of the chemical concentrations in the organism (C</a:t>
            </a:r>
            <a:r>
              <a:rPr lang="sr-Latn-CS" sz="2400" baseline="-25000" dirty="0" smtClean="0"/>
              <a:t>B</a:t>
            </a:r>
            <a:r>
              <a:rPr lang="sr-Latn-CS" sz="2400" dirty="0" smtClean="0"/>
              <a:t>) to those in water (Cw):</a:t>
            </a:r>
          </a:p>
          <a:p>
            <a:pPr marL="0" indent="0" algn="just">
              <a:buNone/>
            </a:pPr>
            <a:r>
              <a:rPr lang="sr-Latn-CS" sz="2400" dirty="0" smtClean="0"/>
              <a:t>	BAF = C</a:t>
            </a:r>
            <a:r>
              <a:rPr lang="sr-Latn-CS" sz="2400" baseline="-25000" dirty="0" smtClean="0"/>
              <a:t>B</a:t>
            </a:r>
            <a:r>
              <a:rPr lang="sr-Latn-CS" sz="2400" dirty="0" smtClean="0"/>
              <a:t>/C</a:t>
            </a:r>
            <a:r>
              <a:rPr lang="sr-Latn-CS" sz="2400" baseline="-25000" dirty="0" smtClean="0"/>
              <a:t>W</a:t>
            </a:r>
            <a:endParaRPr lang="sr-Latn-CS" sz="2400" baseline="-25000" dirty="0"/>
          </a:p>
        </p:txBody>
      </p:sp>
      <p:sp>
        <p:nvSpPr>
          <p:cNvPr id="6" name="Footer Placeholder 5"/>
          <p:cNvSpPr>
            <a:spLocks noGrp="1"/>
          </p:cNvSpPr>
          <p:nvPr>
            <p:ph type="ftr" sz="quarter" idx="11"/>
          </p:nvPr>
        </p:nvSpPr>
        <p:spPr>
          <a:xfrm>
            <a:off x="179512" y="6356350"/>
            <a:ext cx="612068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sr-Latn-CS" b="1" dirty="0" smtClean="0"/>
              <a:t>Bioavailability</a:t>
            </a:r>
            <a:endParaRPr lang="sr-Latn-CS" b="1" dirty="0"/>
          </a:p>
        </p:txBody>
      </p:sp>
      <p:sp>
        <p:nvSpPr>
          <p:cNvPr id="3" name="Content Placeholder 2"/>
          <p:cNvSpPr>
            <a:spLocks noGrp="1"/>
          </p:cNvSpPr>
          <p:nvPr>
            <p:ph idx="1"/>
          </p:nvPr>
        </p:nvSpPr>
        <p:spPr>
          <a:xfrm>
            <a:off x="251520" y="1268760"/>
            <a:ext cx="8640960" cy="1512168"/>
          </a:xfrm>
          <a:solidFill>
            <a:schemeClr val="accent1">
              <a:lumMod val="40000"/>
              <a:lumOff val="60000"/>
            </a:schemeClr>
          </a:solidFill>
        </p:spPr>
        <p:txBody>
          <a:bodyPr>
            <a:noAutofit/>
          </a:bodyPr>
          <a:lstStyle/>
          <a:p>
            <a:pPr marL="0" indent="0">
              <a:buNone/>
            </a:pPr>
            <a:r>
              <a:rPr lang="sr-Latn-CS" sz="2400" dirty="0" smtClean="0"/>
              <a:t>Bioavailability of a chemical substance in a particular environmental  media such as water, sediment, and food is defined as "the  fraction of  chemical  in  a medium  that  is in  a state which  can be absorbed by  the organism.“</a:t>
            </a:r>
          </a:p>
        </p:txBody>
      </p:sp>
      <p:sp>
        <p:nvSpPr>
          <p:cNvPr id="4" name="Slide Number Placeholder 3"/>
          <p:cNvSpPr>
            <a:spLocks noGrp="1"/>
          </p:cNvSpPr>
          <p:nvPr>
            <p:ph type="sldNum" sz="quarter" idx="12"/>
          </p:nvPr>
        </p:nvSpPr>
        <p:spPr/>
        <p:txBody>
          <a:bodyPr/>
          <a:lstStyle/>
          <a:p>
            <a:fld id="{0B6F83BC-6D4D-406E-B66A-3F0036CBC391}" type="slidenum">
              <a:rPr lang="en-US" smtClean="0"/>
              <a:pPr/>
              <a:t>4</a:t>
            </a:fld>
            <a:endParaRPr lang="en-US" dirty="0"/>
          </a:p>
        </p:txBody>
      </p:sp>
      <p:sp>
        <p:nvSpPr>
          <p:cNvPr id="5" name="Content Placeholder 2"/>
          <p:cNvSpPr txBox="1">
            <a:spLocks/>
          </p:cNvSpPr>
          <p:nvPr/>
        </p:nvSpPr>
        <p:spPr>
          <a:xfrm>
            <a:off x="395536" y="2895195"/>
            <a:ext cx="4176464" cy="348613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sr-Latn-CS" dirty="0" smtClean="0"/>
              <a:t>This is the process by which  the chemical concentration in an aquatic organism achieves a level  that  exceeds that  in  the water, as a result  of chemical  uptake  through  all  possible routes of chemical exposure (e.g., dietary  absorption, transport  across the respiratory  surface, dermal absorption, inhalation).</a:t>
            </a:r>
          </a:p>
        </p:txBody>
      </p:sp>
      <p:sp>
        <p:nvSpPr>
          <p:cNvPr id="6" name="Footer Placeholder 5"/>
          <p:cNvSpPr>
            <a:spLocks noGrp="1"/>
          </p:cNvSpPr>
          <p:nvPr>
            <p:ph type="ftr" sz="quarter" idx="11"/>
          </p:nvPr>
        </p:nvSpPr>
        <p:spPr>
          <a:xfrm>
            <a:off x="179512" y="6356350"/>
            <a:ext cx="6048672"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sr-Latn-CS" b="1" dirty="0" smtClean="0"/>
              <a:t>Bioconcentration</a:t>
            </a:r>
            <a:endParaRPr lang="sr-Latn-CS" b="1" dirty="0"/>
          </a:p>
        </p:txBody>
      </p:sp>
      <p:sp>
        <p:nvSpPr>
          <p:cNvPr id="3" name="Content Placeholder 2"/>
          <p:cNvSpPr>
            <a:spLocks noGrp="1"/>
          </p:cNvSpPr>
          <p:nvPr>
            <p:ph idx="1"/>
          </p:nvPr>
        </p:nvSpPr>
        <p:spPr>
          <a:xfrm>
            <a:off x="323528" y="1340768"/>
            <a:ext cx="8305800" cy="1440160"/>
          </a:xfrm>
          <a:solidFill>
            <a:schemeClr val="tx2">
              <a:lumMod val="20000"/>
              <a:lumOff val="80000"/>
            </a:schemeClr>
          </a:solidFill>
        </p:spPr>
        <p:txBody>
          <a:bodyPr>
            <a:normAutofit/>
          </a:bodyPr>
          <a:lstStyle/>
          <a:p>
            <a:pPr marL="0" indent="0" algn="just">
              <a:buNone/>
            </a:pPr>
            <a:r>
              <a:rPr lang="sr-Latn-CS" dirty="0" smtClean="0"/>
              <a:t>Bioconcentration – "A process leading to a higher concentration of a substance in an organism than in environmental media to which it is exposed (after WHO, 1979)." - International Union of Pure and Applied Chemistry, 1993</a:t>
            </a:r>
          </a:p>
          <a:p>
            <a:pPr algn="just"/>
            <a:endParaRPr lang="sr-Latn-C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5</a:t>
            </a:fld>
            <a:endParaRPr lang="en-US" dirty="0"/>
          </a:p>
        </p:txBody>
      </p:sp>
      <p:sp>
        <p:nvSpPr>
          <p:cNvPr id="5" name="Content Placeholder 2"/>
          <p:cNvSpPr txBox="1">
            <a:spLocks/>
          </p:cNvSpPr>
          <p:nvPr/>
        </p:nvSpPr>
        <p:spPr>
          <a:xfrm>
            <a:off x="381000" y="2996952"/>
            <a:ext cx="3470920" cy="2664296"/>
          </a:xfrm>
          <a:prstGeom prst="rect">
            <a:avLst/>
          </a:prstGeom>
          <a:solidFill>
            <a:schemeClr val="tx2">
              <a:lumMod val="40000"/>
              <a:lumOff val="60000"/>
            </a:schemeClr>
          </a:solidFill>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sr-Latn-CS" dirty="0" smtClean="0"/>
              <a:t>Bioconcentration refers to a condition, usually achieved under laboratory conditions, where the chemical is absorbed only from the water via the respiratory surface (e.g., gills) and/or the skin.</a:t>
            </a:r>
          </a:p>
        </p:txBody>
      </p:sp>
      <p:sp>
        <p:nvSpPr>
          <p:cNvPr id="6" name="Content Placeholder 2"/>
          <p:cNvSpPr txBox="1">
            <a:spLocks/>
          </p:cNvSpPr>
          <p:nvPr/>
        </p:nvSpPr>
        <p:spPr>
          <a:xfrm>
            <a:off x="3923928" y="2924944"/>
            <a:ext cx="5040560" cy="3384376"/>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sr-Latn-CS" sz="2000" b="1" dirty="0" smtClean="0"/>
              <a:t>Bioconcentration Factor</a:t>
            </a:r>
          </a:p>
          <a:p>
            <a:pPr algn="just">
              <a:buFont typeface="Arial" pitchFamily="34" charset="0"/>
              <a:buNone/>
            </a:pPr>
            <a:r>
              <a:rPr lang="sr-Latn-CS" sz="2000" dirty="0" smtClean="0"/>
              <a:t>	</a:t>
            </a:r>
            <a:r>
              <a:rPr lang="sr-Latn-CS" sz="1800" dirty="0" smtClean="0"/>
              <a:t>Bioconcentration can be described by a bioconcentration  factor (BCF), which  is the ratio of the chemical concentration in an organism (C</a:t>
            </a:r>
            <a:r>
              <a:rPr lang="sr-Latn-CS" sz="1800" baseline="-25000" dirty="0" smtClean="0"/>
              <a:t>B</a:t>
            </a:r>
            <a:r>
              <a:rPr lang="sr-Latn-CS" sz="1800" dirty="0" smtClean="0"/>
              <a:t>) to the concentration in water (C</a:t>
            </a:r>
            <a:r>
              <a:rPr lang="sr-Latn-CS" sz="1800" baseline="-25000" dirty="0" smtClean="0"/>
              <a:t>w</a:t>
            </a:r>
            <a:r>
              <a:rPr lang="sr-Latn-CS" sz="1800" dirty="0" smtClean="0"/>
              <a:t>):</a:t>
            </a:r>
          </a:p>
          <a:p>
            <a:pPr algn="just">
              <a:buFont typeface="Arial" pitchFamily="34" charset="0"/>
              <a:buNone/>
            </a:pPr>
            <a:r>
              <a:rPr lang="sr-Latn-CS" sz="1800" dirty="0" smtClean="0"/>
              <a:t>	BCF = C</a:t>
            </a:r>
            <a:r>
              <a:rPr lang="sr-Latn-CS" sz="1800" baseline="-25000" dirty="0" smtClean="0"/>
              <a:t>D</a:t>
            </a:r>
            <a:r>
              <a:rPr lang="sr-Latn-CS" sz="1800" dirty="0" smtClean="0"/>
              <a:t>/C</a:t>
            </a:r>
            <a:r>
              <a:rPr lang="sr-Latn-CS" sz="1800" baseline="-25000" dirty="0" smtClean="0"/>
              <a:t>W</a:t>
            </a:r>
          </a:p>
          <a:p>
            <a:pPr>
              <a:buFont typeface="Arial" pitchFamily="34" charset="0"/>
              <a:buNone/>
            </a:pPr>
            <a:r>
              <a:rPr lang="sr-Latn-CS" sz="1800" dirty="0" smtClean="0"/>
              <a:t>	The BCF, like the BAF, also can be expressed in terms of the dissolved chemical concentration (C</a:t>
            </a:r>
            <a:r>
              <a:rPr lang="sr-Latn-CS" sz="1800" baseline="-25000" dirty="0" smtClean="0"/>
              <a:t>WD</a:t>
            </a:r>
            <a:r>
              <a:rPr lang="sr-Latn-CS" sz="1800" dirty="0" smtClean="0"/>
              <a:t>):</a:t>
            </a:r>
          </a:p>
          <a:p>
            <a:pPr algn="just">
              <a:buFont typeface="Arial" pitchFamily="34" charset="0"/>
              <a:buNone/>
            </a:pPr>
            <a:r>
              <a:rPr lang="sr-Latn-CS" sz="1800" dirty="0" smtClean="0"/>
              <a:t>	BCF = CD/C</a:t>
            </a:r>
            <a:r>
              <a:rPr lang="sr-Latn-CS" sz="1800" baseline="-25000" dirty="0" smtClean="0"/>
              <a:t>WD</a:t>
            </a:r>
            <a:endParaRPr lang="sr-Latn-CS" sz="1800" baseline="-25000" dirty="0"/>
          </a:p>
        </p:txBody>
      </p:sp>
      <p:sp>
        <p:nvSpPr>
          <p:cNvPr id="7" name="Footer Placeholder 6"/>
          <p:cNvSpPr>
            <a:spLocks noGrp="1"/>
          </p:cNvSpPr>
          <p:nvPr>
            <p:ph type="ftr" sz="quarter" idx="11"/>
          </p:nvPr>
        </p:nvSpPr>
        <p:spPr>
          <a:xfrm>
            <a:off x="179512" y="6356350"/>
            <a:ext cx="6264696"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sr-Latn-CS" b="1" dirty="0" smtClean="0"/>
              <a:t>Biomagnification</a:t>
            </a:r>
            <a:endParaRPr lang="en-US" b="1" dirty="0"/>
          </a:p>
        </p:txBody>
      </p:sp>
      <p:sp>
        <p:nvSpPr>
          <p:cNvPr id="3" name="Content Placeholder 2"/>
          <p:cNvSpPr>
            <a:spLocks noGrp="1"/>
          </p:cNvSpPr>
          <p:nvPr>
            <p:ph idx="1"/>
          </p:nvPr>
        </p:nvSpPr>
        <p:spPr>
          <a:xfrm>
            <a:off x="179512" y="2708920"/>
            <a:ext cx="4536504" cy="3672408"/>
          </a:xfrm>
          <a:solidFill>
            <a:schemeClr val="accent1">
              <a:lumMod val="20000"/>
              <a:lumOff val="80000"/>
            </a:schemeClr>
          </a:solidFill>
        </p:spPr>
        <p:txBody>
          <a:bodyPr>
            <a:noAutofit/>
          </a:bodyPr>
          <a:lstStyle/>
          <a:p>
            <a:pPr marL="0" indent="0">
              <a:buNone/>
            </a:pPr>
            <a:r>
              <a:rPr lang="sr-Latn-CS" sz="2000" dirty="0" smtClean="0"/>
              <a:t>This is the process in which  the chemical concentration in an organism achieves a level that exceeds that in the organism's diet, due to dietary  absorption. The extent of chemical biomagnification  in  an organism  is best determined  under  laboratory  conditions,  where organisms are administered  diets containing a known  concentration of chemical, and there is no chemical uptake through  other exposure routes (e.g., respiratory  surface, dermis).</a:t>
            </a:r>
          </a:p>
        </p:txBody>
      </p:sp>
      <p:sp>
        <p:nvSpPr>
          <p:cNvPr id="4" name="Slide Number Placeholder 3"/>
          <p:cNvSpPr>
            <a:spLocks noGrp="1"/>
          </p:cNvSpPr>
          <p:nvPr>
            <p:ph type="sldNum" sz="quarter" idx="12"/>
          </p:nvPr>
        </p:nvSpPr>
        <p:spPr/>
        <p:txBody>
          <a:bodyPr/>
          <a:lstStyle/>
          <a:p>
            <a:fld id="{0B6F83BC-6D4D-406E-B66A-3F0036CBC391}" type="slidenum">
              <a:rPr lang="en-US" smtClean="0"/>
              <a:pPr/>
              <a:t>6</a:t>
            </a:fld>
            <a:endParaRPr lang="en-US" dirty="0"/>
          </a:p>
        </p:txBody>
      </p:sp>
      <p:sp>
        <p:nvSpPr>
          <p:cNvPr id="5" name="Content Placeholder 2"/>
          <p:cNvSpPr txBox="1">
            <a:spLocks/>
          </p:cNvSpPr>
          <p:nvPr/>
        </p:nvSpPr>
        <p:spPr>
          <a:xfrm>
            <a:off x="5076056" y="2996952"/>
            <a:ext cx="3646665" cy="2808311"/>
          </a:xfrm>
          <a:prstGeom prst="rect">
            <a:avLst/>
          </a:prstGeom>
          <a:solidFill>
            <a:schemeClr val="tx2">
              <a:lumMod val="40000"/>
              <a:lumOff val="60000"/>
            </a:schemeClr>
          </a:solidFill>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sr-Latn-CS" dirty="0" smtClean="0"/>
              <a:t>Biomagnification  can be described by a </a:t>
            </a:r>
            <a:r>
              <a:rPr lang="sr-Latn-CS" b="1" dirty="0" smtClean="0"/>
              <a:t>biomagnification  factor </a:t>
            </a:r>
            <a:r>
              <a:rPr lang="sr-Latn-CS" dirty="0" smtClean="0"/>
              <a:t>(BMF), which  is the ratio of the chemical concentration in the organism to the concentration in the organism's diet:</a:t>
            </a:r>
          </a:p>
          <a:p>
            <a:pPr>
              <a:buFont typeface="Arial" pitchFamily="34" charset="0"/>
              <a:buNone/>
            </a:pPr>
            <a:r>
              <a:rPr lang="sr-Latn-CS" dirty="0" smtClean="0"/>
              <a:t>		BMF = C</a:t>
            </a:r>
            <a:r>
              <a:rPr lang="sr-Latn-CS" baseline="-25000" dirty="0" smtClean="0"/>
              <a:t>B</a:t>
            </a:r>
            <a:r>
              <a:rPr lang="sr-Latn-CS" dirty="0" smtClean="0"/>
              <a:t>/C</a:t>
            </a:r>
            <a:r>
              <a:rPr lang="sr-Latn-CS" baseline="-25000" dirty="0" smtClean="0"/>
              <a:t>D</a:t>
            </a:r>
            <a:endParaRPr lang="sr-Latn-CS" dirty="0" smtClean="0"/>
          </a:p>
          <a:p>
            <a:pPr>
              <a:buFont typeface="Arial" pitchFamily="34" charset="0"/>
              <a:buNone/>
            </a:pPr>
            <a:r>
              <a:rPr lang="sr-Latn-CS" dirty="0" smtClean="0"/>
              <a:t>The chemical concentration in the organism (C</a:t>
            </a:r>
            <a:r>
              <a:rPr lang="sr-Latn-CS" baseline="-25000" dirty="0" smtClean="0"/>
              <a:t>B</a:t>
            </a:r>
            <a:r>
              <a:rPr lang="sr-Latn-CS" dirty="0" smtClean="0"/>
              <a:t>) and the diet of the organism (C</a:t>
            </a:r>
            <a:r>
              <a:rPr lang="sr-Latn-CS" baseline="-25000" dirty="0" smtClean="0"/>
              <a:t>D</a:t>
            </a:r>
            <a:r>
              <a:rPr lang="sr-Latn-CS" dirty="0" smtClean="0"/>
              <a:t>).</a:t>
            </a:r>
            <a:endParaRPr lang="sr-Latn-CS" dirty="0"/>
          </a:p>
        </p:txBody>
      </p:sp>
      <p:sp>
        <p:nvSpPr>
          <p:cNvPr id="6" name="Content Placeholder 2"/>
          <p:cNvSpPr txBox="1">
            <a:spLocks/>
          </p:cNvSpPr>
          <p:nvPr/>
        </p:nvSpPr>
        <p:spPr>
          <a:xfrm>
            <a:off x="370656" y="1277626"/>
            <a:ext cx="8305800" cy="1287278"/>
          </a:xfrm>
          <a:prstGeom prst="rect">
            <a:avLst/>
          </a:prstGeom>
          <a:solidFill>
            <a:schemeClr val="tx2">
              <a:lumMod val="20000"/>
              <a:lumOff val="80000"/>
            </a:schemeClr>
          </a:solidFill>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sr-Latn-CS" sz="2000" smtClean="0"/>
              <a:t>Biomagnification – “Result of the process of bioaccumulation and biotransfer by which tissue concentrations of chemicals in organisms at one trophic level exceed tissue concentrations in organisms at the next lower trophic level in a food chain.” - Environmental Protection Agency, 2010.</a:t>
            </a:r>
            <a:endParaRPr lang="sr-Latn-CS" sz="2000" dirty="0" smtClean="0"/>
          </a:p>
        </p:txBody>
      </p:sp>
      <p:sp>
        <p:nvSpPr>
          <p:cNvPr id="7" name="Footer Placeholder 6"/>
          <p:cNvSpPr>
            <a:spLocks noGrp="1"/>
          </p:cNvSpPr>
          <p:nvPr>
            <p:ph type="ftr" sz="quarter" idx="11"/>
          </p:nvPr>
        </p:nvSpPr>
        <p:spPr>
          <a:xfrm>
            <a:off x="251520" y="6356350"/>
            <a:ext cx="612068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a:t>Conceptual diagram of processes controlling the bioavailability and the bioaccumulation, both toxic and benign, of metals from the environment. </a:t>
            </a:r>
          </a:p>
        </p:txBody>
      </p:sp>
      <p:sp>
        <p:nvSpPr>
          <p:cNvPr id="4" name="Slide Number Placeholder 3"/>
          <p:cNvSpPr>
            <a:spLocks noGrp="1"/>
          </p:cNvSpPr>
          <p:nvPr>
            <p:ph type="sldNum" sz="quarter" idx="12"/>
          </p:nvPr>
        </p:nvSpPr>
        <p:spPr/>
        <p:txBody>
          <a:bodyPr/>
          <a:lstStyle/>
          <a:p>
            <a:fld id="{0B6F83BC-6D4D-406E-B66A-3F0036CBC391}" type="slidenum">
              <a:rPr lang="en-US" smtClean="0"/>
              <a:pPr/>
              <a:t>7</a:t>
            </a:fld>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1556792"/>
            <a:ext cx="7200800" cy="48818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a:xfrm>
            <a:off x="179512" y="6356350"/>
            <a:ext cx="612068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p14="http://schemas.microsoft.com/office/powerpoint/2010/main" xmlns="" val="3506744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mtClean="0"/>
              <a:t>Literature</a:t>
            </a:r>
            <a:endParaRPr lang="en-US"/>
          </a:p>
        </p:txBody>
      </p:sp>
      <p:sp>
        <p:nvSpPr>
          <p:cNvPr id="3" name="Content Placeholder 2"/>
          <p:cNvSpPr>
            <a:spLocks noGrp="1"/>
          </p:cNvSpPr>
          <p:nvPr>
            <p:ph idx="1"/>
          </p:nvPr>
        </p:nvSpPr>
        <p:spPr/>
        <p:txBody>
          <a:bodyPr>
            <a:normAutofit/>
          </a:bodyPr>
          <a:lstStyle/>
          <a:p>
            <a:r>
              <a:rPr lang="en-US" sz="2400" dirty="0" smtClean="0"/>
              <a:t>Jim </a:t>
            </a:r>
            <a:r>
              <a:rPr lang="en-US" sz="2400" dirty="0" err="1"/>
              <a:t>McGeer</a:t>
            </a:r>
            <a:r>
              <a:rPr lang="en-US" sz="2400" dirty="0" smtClean="0"/>
              <a:t>, </a:t>
            </a:r>
            <a:r>
              <a:rPr lang="en-US" sz="2400" dirty="0"/>
              <a:t>Gerry </a:t>
            </a:r>
            <a:r>
              <a:rPr lang="en-US" sz="2400" dirty="0" err="1"/>
              <a:t>Henningsen</a:t>
            </a:r>
            <a:r>
              <a:rPr lang="en-US" sz="2400" dirty="0" smtClean="0"/>
              <a:t>, </a:t>
            </a:r>
            <a:r>
              <a:rPr lang="en-US" sz="2400" dirty="0"/>
              <a:t>Roman </a:t>
            </a:r>
            <a:r>
              <a:rPr lang="en-US" sz="2400" dirty="0" err="1"/>
              <a:t>Lanno</a:t>
            </a:r>
            <a:r>
              <a:rPr lang="en-US" sz="2400" dirty="0" smtClean="0"/>
              <a:t>, </a:t>
            </a:r>
            <a:r>
              <a:rPr lang="en-US" sz="2400" dirty="0"/>
              <a:t>Nicholas Fisher</a:t>
            </a:r>
            <a:r>
              <a:rPr lang="en-US" sz="2400" dirty="0" smtClean="0"/>
              <a:t>, </a:t>
            </a:r>
            <a:r>
              <a:rPr lang="en-US" sz="2400" dirty="0"/>
              <a:t>Keith </a:t>
            </a:r>
            <a:r>
              <a:rPr lang="en-US" sz="2400" dirty="0" smtClean="0"/>
              <a:t>Sappington, </a:t>
            </a:r>
            <a:r>
              <a:rPr lang="en-US" sz="2400" dirty="0"/>
              <a:t>and John </a:t>
            </a:r>
            <a:r>
              <a:rPr lang="en-US" sz="2400" dirty="0" smtClean="0"/>
              <a:t>Drexler</a:t>
            </a:r>
            <a:r>
              <a:rPr lang="sr-Latn-RS" sz="2400" dirty="0" smtClean="0"/>
              <a:t>, </a:t>
            </a:r>
            <a:r>
              <a:rPr lang="en-US" sz="2400" dirty="0" smtClean="0"/>
              <a:t>I</a:t>
            </a:r>
            <a:r>
              <a:rPr lang="hr-HR" sz="2400" dirty="0" smtClean="0"/>
              <a:t>s</a:t>
            </a:r>
            <a:r>
              <a:rPr lang="en-US" sz="2400" dirty="0" smtClean="0"/>
              <a:t>sue Paper On The Bioavailability And Bioaccumulation Of Metals</a:t>
            </a:r>
            <a:r>
              <a:rPr lang="sr-Latn-RS" sz="2400" dirty="0" smtClean="0"/>
              <a:t>, </a:t>
            </a:r>
            <a:r>
              <a:rPr lang="en-US" sz="2400" dirty="0" smtClean="0"/>
              <a:t>U.S</a:t>
            </a:r>
            <a:r>
              <a:rPr lang="en-US" sz="2400" dirty="0"/>
              <a:t>. Environmental Protection </a:t>
            </a:r>
            <a:r>
              <a:rPr lang="en-US" sz="2400" dirty="0" smtClean="0"/>
              <a:t>Agency</a:t>
            </a:r>
            <a:r>
              <a:rPr lang="sr-Latn-RS" sz="2400" dirty="0" smtClean="0"/>
              <a:t>, 2004.</a:t>
            </a:r>
            <a:r>
              <a:rPr lang="en-US" sz="2400" dirty="0" smtClean="0"/>
              <a:t> </a:t>
            </a:r>
            <a:endParaRPr lang="en-US" sz="2400"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8</a:t>
            </a:fld>
            <a:endParaRPr lang="en-US" dirty="0"/>
          </a:p>
        </p:txBody>
      </p:sp>
      <p:sp>
        <p:nvSpPr>
          <p:cNvPr id="5" name="Footer Placeholder 4"/>
          <p:cNvSpPr>
            <a:spLocks noGrp="1"/>
          </p:cNvSpPr>
          <p:nvPr>
            <p:ph type="ftr" sz="quarter" idx="11"/>
          </p:nvPr>
        </p:nvSpPr>
        <p:spPr>
          <a:xfrm>
            <a:off x="179512" y="6356350"/>
            <a:ext cx="6264696"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p14="http://schemas.microsoft.com/office/powerpoint/2010/main" xmlns="" val="30790253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TotalTime>
  <Words>600</Words>
  <Application>Microsoft Office PowerPoint</Application>
  <PresentationFormat>On-screen Show (4:3)</PresentationFormat>
  <Paragraphs>47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Environmental Processes Partitioning of pollutants 3.iii</vt:lpstr>
      <vt:lpstr>Slide 2</vt:lpstr>
      <vt:lpstr>Bioaccumulation</vt:lpstr>
      <vt:lpstr>Bioavailability</vt:lpstr>
      <vt:lpstr>Bioconcentration</vt:lpstr>
      <vt:lpstr>Biomagnification</vt:lpstr>
      <vt:lpstr>Conceptual diagram of processes controlling the bioavailability and the bioaccumulation, both toxic and benign, of metals from the environment. </vt:lpstr>
      <vt:lpstr>Literature</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38</cp:revision>
  <dcterms:created xsi:type="dcterms:W3CDTF">2012-10-09T06:41:53Z</dcterms:created>
  <dcterms:modified xsi:type="dcterms:W3CDTF">2013-01-05T20:15:52Z</dcterms:modified>
</cp:coreProperties>
</file>