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sldIdLst>
    <p:sldId id="256" r:id="rId2"/>
    <p:sldId id="275" r:id="rId3"/>
    <p:sldId id="277" r:id="rId4"/>
    <p:sldId id="278" r:id="rId5"/>
    <p:sldId id="279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90" r:id="rId15"/>
    <p:sldId id="291" r:id="rId16"/>
    <p:sldId id="289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2" r:id="rId26"/>
    <p:sldId id="301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276" r:id="rId37"/>
  </p:sldIdLst>
  <p:sldSz cx="9144000" cy="6858000" type="screen4x3"/>
  <p:notesSz cx="6669088" cy="9820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10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10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1/2/2013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64631"/>
            <a:ext cx="5335270" cy="4419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27557"/>
            <a:ext cx="2889938" cy="4910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27557"/>
            <a:ext cx="2889938" cy="4910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Daly Da&amp; </a:t>
            </a:r>
            <a:r>
              <a:rPr lang="cs-CZ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Wania</a:t>
            </a:r>
            <a:r>
              <a:rPr lang="cs-C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Wania</a:t>
            </a:r>
            <a:r>
              <a:rPr lang="cs-C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</a:t>
            </a:r>
            <a:r>
              <a:rPr lang="cs-C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</a:t>
            </a:r>
            <a:r>
              <a:rPr lang="cs-C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Technol</a:t>
            </a:r>
            <a:r>
              <a:rPr lang="cs-C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2004, 38, 4176-4186.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BCF22-6D72-4245-9E74-D10A3C8286EE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941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93D6-38CC-4DD1-8A74-9C6C44107FE1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6781800" cy="1143000"/>
          </a:xfrm>
        </p:spPr>
        <p:txBody>
          <a:bodyPr/>
          <a:lstStyle>
            <a:lvl1pPr marL="180975" indent="0"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D7E6-C8FC-4026-A609-9C53EF6B78C2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6F35-8F03-4B21-AD2D-DE2153CC5EF8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64770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D04B-9FEE-427D-A98A-B6691FDCEB03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64770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75B1-D735-4C6E-BE0A-D6153C36AD9C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15BEB-7A93-4E2B-BCF9-9F71B3146CCD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5EFF-B8DC-46C7-9510-9CD8BD183CD9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2279-8435-4C24-B001-0A8BBFA165C3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8E301-EE72-486A-BDBC-05708F4DB093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3CBCE-1543-4913-8349-88399658120D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A6D3C-6955-48F6-8D7D-A240D45637BD}" type="datetime1">
              <a:rPr lang="en-US" smtClean="0"/>
              <a:t>1/2/2013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Environmental processes / Pollutant transport / POPs migration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82975"/>
            <a:ext cx="7772400" cy="1470025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4.2 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POPs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migration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16764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</a:t>
            </a:r>
          </a:p>
          <a:p>
            <a:pPr>
              <a:spcBef>
                <a:spcPts val="0"/>
              </a:spcBef>
            </a:pPr>
            <a:r>
              <a:rPr lang="cs-CZ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</a:t>
            </a: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endParaRPr lang="cs-CZ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4525963"/>
          </a:xfrm>
        </p:spPr>
        <p:txBody>
          <a:bodyPr/>
          <a:lstStyle/>
          <a:p>
            <a:pPr marL="0" indent="0">
              <a:buNone/>
            </a:pPr>
            <a:r>
              <a:rPr lang="sr-Latn-CS" b="1" dirty="0"/>
              <a:t>Aims:</a:t>
            </a:r>
            <a:r>
              <a:rPr lang="sr-Latn-CS" dirty="0"/>
              <a:t> 	</a:t>
            </a:r>
            <a:endParaRPr lang="sr-Latn-C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to </a:t>
            </a:r>
            <a:r>
              <a:rPr lang="en-US" dirty="0"/>
              <a:t>give students basic information about pollutants properties relevant for their possible transport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to </a:t>
            </a:r>
            <a:r>
              <a:rPr lang="en-US" dirty="0"/>
              <a:t>discuss mechanisms of pollutants migration in local scale as well as those of long range </a:t>
            </a:r>
            <a:r>
              <a:rPr lang="en-US" dirty="0" smtClean="0"/>
              <a:t>transport</a:t>
            </a:r>
            <a:endParaRPr lang="cs-CZ" dirty="0" smtClean="0"/>
          </a:p>
          <a:p>
            <a:pPr marL="514350" indent="-514350">
              <a:buFont typeface="+mj-lt"/>
              <a:buAutoNum type="romanLcPeriod"/>
            </a:pPr>
            <a:endParaRPr lang="cs-CZ" dirty="0"/>
          </a:p>
          <a:p>
            <a:pPr marL="0" indent="0">
              <a:buNone/>
            </a:pPr>
            <a:r>
              <a:rPr lang="sr-Latn-CS" b="1" dirty="0"/>
              <a:t>Outcomes:</a:t>
            </a:r>
            <a:r>
              <a:rPr lang="sr-Latn-CS" dirty="0"/>
              <a:t> 	</a:t>
            </a:r>
            <a:endParaRPr lang="sr-Latn-CS" dirty="0" smtClean="0"/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students will understand the mechanisms of pollutant transport in the environment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students </a:t>
            </a:r>
            <a:r>
              <a:rPr lang="en-US" dirty="0"/>
              <a:t>will be able to evaluate </a:t>
            </a:r>
            <a:r>
              <a:rPr lang="en-US" dirty="0" smtClean="0"/>
              <a:t>its </a:t>
            </a:r>
            <a:r>
              <a:rPr lang="en-US" dirty="0"/>
              <a:t>ability for long-range </a:t>
            </a:r>
            <a:r>
              <a:rPr lang="en-US" dirty="0" smtClean="0"/>
              <a:t>transport</a:t>
            </a:r>
            <a:r>
              <a:rPr lang="cs-CZ" dirty="0" smtClean="0"/>
              <a:t> </a:t>
            </a:r>
            <a:r>
              <a:rPr lang="en-US" dirty="0" smtClean="0"/>
              <a:t>on </a:t>
            </a:r>
            <a:r>
              <a:rPr lang="en-US" dirty="0"/>
              <a:t>the base of compound properties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03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dirty="0"/>
              <a:t>Basic physical-chemical properties of pollutants relevant for pollutants </a:t>
            </a:r>
            <a:r>
              <a:rPr lang="en-US" dirty="0" smtClean="0"/>
              <a:t>transport</a:t>
            </a:r>
            <a:endParaRPr lang="cs-CZ" dirty="0" smtClean="0"/>
          </a:p>
          <a:p>
            <a:pPr marL="514350" indent="-514350">
              <a:buFont typeface="+mj-lt"/>
              <a:buAutoNum type="romanUcPeriod"/>
            </a:pPr>
            <a:r>
              <a:rPr lang="cs-CZ" dirty="0" smtClean="0"/>
              <a:t>M</a:t>
            </a:r>
            <a:r>
              <a:rPr lang="en-US" dirty="0" err="1" smtClean="0"/>
              <a:t>igration</a:t>
            </a:r>
            <a:r>
              <a:rPr lang="en-US" dirty="0" smtClean="0"/>
              <a:t> </a:t>
            </a:r>
            <a:r>
              <a:rPr lang="en-US" dirty="0"/>
              <a:t>mechanisms in air, water, </a:t>
            </a:r>
            <a:r>
              <a:rPr lang="en-US" dirty="0" smtClean="0"/>
              <a:t>soil</a:t>
            </a:r>
            <a:endParaRPr lang="cs-CZ" dirty="0" smtClean="0"/>
          </a:p>
          <a:p>
            <a:pPr marL="514350" indent="-514350">
              <a:buFont typeface="+mj-lt"/>
              <a:buAutoNum type="romanUcPeriod"/>
            </a:pPr>
            <a:r>
              <a:rPr lang="cs-CZ" dirty="0" smtClean="0"/>
              <a:t>G</a:t>
            </a:r>
            <a:r>
              <a:rPr lang="en-US" dirty="0" err="1" smtClean="0"/>
              <a:t>lobal</a:t>
            </a:r>
            <a:r>
              <a:rPr lang="en-US" dirty="0" smtClean="0"/>
              <a:t> </a:t>
            </a:r>
            <a:r>
              <a:rPr lang="en-US" dirty="0"/>
              <a:t>distribution of </a:t>
            </a:r>
            <a:r>
              <a:rPr lang="en-US" dirty="0" smtClean="0"/>
              <a:t>pollutants</a:t>
            </a:r>
            <a:endParaRPr lang="cs-CZ" dirty="0" smtClean="0"/>
          </a:p>
          <a:p>
            <a:endParaRPr lang="cs-CZ" dirty="0" smtClean="0"/>
          </a:p>
          <a:p>
            <a:r>
              <a:rPr lang="en-US" dirty="0" smtClean="0"/>
              <a:t>Content </a:t>
            </a:r>
            <a:r>
              <a:rPr lang="en-US" dirty="0"/>
              <a:t>of the practical work: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017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Targeted compounds: </a:t>
            </a:r>
          </a:p>
          <a:p>
            <a:r>
              <a:rPr lang="en-US" dirty="0" smtClean="0"/>
              <a:t>PTS = Persistent Toxic </a:t>
            </a:r>
            <a:r>
              <a:rPr lang="en-US" dirty="0" err="1" smtClean="0"/>
              <a:t>Substabces</a:t>
            </a:r>
            <a:endParaRPr lang="en-US" dirty="0" smtClean="0"/>
          </a:p>
          <a:p>
            <a:r>
              <a:rPr lang="en-US" dirty="0" smtClean="0"/>
              <a:t>PBTs = Persistent, </a:t>
            </a:r>
            <a:r>
              <a:rPr lang="en-US" dirty="0" err="1" smtClean="0"/>
              <a:t>Bioaccumulative</a:t>
            </a:r>
            <a:r>
              <a:rPr lang="en-US" dirty="0" smtClean="0"/>
              <a:t>, Toxic compounds</a:t>
            </a:r>
          </a:p>
          <a:p>
            <a:r>
              <a:rPr lang="en-US" dirty="0" smtClean="0"/>
              <a:t>POPs = Persistent Organic Pollutants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41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Common properties of persistent organic pollutants:</a:t>
            </a:r>
          </a:p>
          <a:p>
            <a:r>
              <a:rPr lang="en-US" b="1" dirty="0" smtClean="0"/>
              <a:t>Persistent: </a:t>
            </a:r>
          </a:p>
          <a:p>
            <a:pPr lvl="1"/>
            <a:r>
              <a:rPr lang="en-US" dirty="0" smtClean="0"/>
              <a:t>Resistance </a:t>
            </a:r>
            <a:r>
              <a:rPr lang="en-US" dirty="0"/>
              <a:t>to chemical, biochemical, photochemical degradation-degradation in the environment is slow or practically </a:t>
            </a:r>
            <a:r>
              <a:rPr lang="en-US" dirty="0" smtClean="0"/>
              <a:t>negligible. </a:t>
            </a:r>
          </a:p>
          <a:p>
            <a:pPr lvl="1"/>
            <a:r>
              <a:rPr lang="en-US" dirty="0" smtClean="0"/>
              <a:t>Ability to stay in the environment for years.</a:t>
            </a:r>
          </a:p>
          <a:p>
            <a:r>
              <a:rPr lang="en-US" dirty="0" smtClean="0"/>
              <a:t>(</a:t>
            </a:r>
            <a:r>
              <a:rPr lang="en-US" b="1" dirty="0" smtClean="0"/>
              <a:t>Bio)accumulative:</a:t>
            </a:r>
          </a:p>
          <a:p>
            <a:pPr lvl="1"/>
            <a:r>
              <a:rPr lang="en-US" dirty="0" smtClean="0"/>
              <a:t>Accumulation </a:t>
            </a:r>
            <a:r>
              <a:rPr lang="en-US" dirty="0"/>
              <a:t>in the abiotic environment (interaction with organic matter in soils and sediments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Accumulation in fatty tissues of living organisms </a:t>
            </a:r>
            <a:r>
              <a:rPr lang="en-US" dirty="0" smtClean="0"/>
              <a:t>(</a:t>
            </a:r>
            <a:r>
              <a:rPr lang="en-US" dirty="0" err="1" smtClean="0"/>
              <a:t>bioconcentration</a:t>
            </a:r>
            <a:r>
              <a:rPr lang="en-US" dirty="0"/>
              <a:t>, bioaccumulation)</a:t>
            </a:r>
            <a:endParaRPr lang="en-US" dirty="0" smtClean="0"/>
          </a:p>
          <a:p>
            <a:r>
              <a:rPr lang="en-US" b="1" dirty="0" smtClean="0"/>
              <a:t>Toxic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negative influence on living organisms in low </a:t>
            </a:r>
            <a:r>
              <a:rPr lang="en-US" dirty="0" err="1" smtClean="0"/>
              <a:t>concetration</a:t>
            </a:r>
            <a:endParaRPr lang="en-US" dirty="0" smtClean="0"/>
          </a:p>
          <a:p>
            <a:pPr lvl="1"/>
            <a:r>
              <a:rPr lang="en-US" dirty="0" smtClean="0"/>
              <a:t>Ability to be transformed to compounds showing these effects</a:t>
            </a:r>
          </a:p>
          <a:p>
            <a:r>
              <a:rPr lang="en-US" b="1" dirty="0" smtClean="0"/>
              <a:t>Ability of long-range transport</a:t>
            </a:r>
          </a:p>
          <a:p>
            <a:pPr lvl="1"/>
            <a:r>
              <a:rPr lang="en-US" dirty="0" smtClean="0"/>
              <a:t>Physical properties of compounds</a:t>
            </a:r>
          </a:p>
          <a:p>
            <a:r>
              <a:rPr lang="en-US" b="1" dirty="0" smtClean="0"/>
              <a:t>Production in important quantities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81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477000" cy="114300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of pollutants between environmental compartments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7338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smtClean="0"/>
              <a:t>The environment consists of environmental compartments: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Atmosphere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Hydrosphere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err="1" smtClean="0"/>
              <a:t>Pedosphere</a:t>
            </a: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err="1" smtClean="0"/>
              <a:t>Litosphere</a:t>
            </a: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Biosphere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smtClean="0"/>
              <a:t>These compartments could be divided to sub-compartments - e.g. hydrosphere: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Oceans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Rivers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Underground water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Glaciers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9258" y="1447800"/>
            <a:ext cx="4251654" cy="3810000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4572000" y="5410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Compounds could be transported in/between the environmental  compartments</a:t>
            </a:r>
            <a:endParaRPr lang="cs-CZ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681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Cycles in Nature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3733800" cy="2438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Natural cycles of the elements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Carbon Cycle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Nitrogen cycle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Cycles of compounds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Geochemical cycle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Biochemical cycle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76800" y="1371600"/>
            <a:ext cx="3733800" cy="137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Cycles in compartments</a:t>
            </a:r>
          </a:p>
          <a:p>
            <a:r>
              <a:rPr lang="en-US" dirty="0"/>
              <a:t>Water</a:t>
            </a:r>
          </a:p>
          <a:p>
            <a:r>
              <a:rPr lang="cs-CZ" dirty="0" smtClean="0"/>
              <a:t>S</a:t>
            </a:r>
            <a:r>
              <a:rPr lang="en-US" dirty="0" smtClean="0"/>
              <a:t>oil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675" y="3810000"/>
            <a:ext cx="5953125" cy="2774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726783" y="3505200"/>
            <a:ext cx="36757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Global </a:t>
            </a:r>
            <a:r>
              <a:rPr lang="en-US" sz="2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anthropogenous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cycle</a:t>
            </a:r>
            <a:endParaRPr lang="cs-CZ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575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POPs in the Environment 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Physical-chemical properties relevant for the environmental distribution of organic pollutants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6199627"/>
              </p:ext>
            </p:extLst>
          </p:nvPr>
        </p:nvGraphicFramePr>
        <p:xfrm>
          <a:off x="1524000" y="2514600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Property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Property</a:t>
                      </a:r>
                      <a:endParaRPr lang="cs-CZ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Molecular mass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Saturated vapor pressure</a:t>
                      </a:r>
                      <a:endParaRPr lang="cs-CZ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Henry’s constant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Polarity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</a:t>
                      </a:r>
                      <a:r>
                        <a:rPr lang="en-US" baseline="-25000" dirty="0" err="1" smtClean="0"/>
                        <a:t>water</a:t>
                      </a:r>
                      <a:r>
                        <a:rPr lang="en-US" baseline="-25000" dirty="0" smtClean="0"/>
                        <a:t>/air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Reactivity 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</a:t>
                      </a:r>
                      <a:r>
                        <a:rPr lang="en-US" baseline="-25000" dirty="0" err="1" smtClean="0"/>
                        <a:t>particle</a:t>
                      </a:r>
                      <a:r>
                        <a:rPr lang="en-US" baseline="-25000" dirty="0" smtClean="0"/>
                        <a:t>/air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Solubility</a:t>
                      </a:r>
                      <a:r>
                        <a:rPr lang="en-US" baseline="0" dirty="0" smtClean="0"/>
                        <a:t> in water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</a:t>
                      </a:r>
                      <a:r>
                        <a:rPr lang="en-US" baseline="-25000" dirty="0" err="1" smtClean="0"/>
                        <a:t>particle</a:t>
                      </a:r>
                      <a:r>
                        <a:rPr lang="en-US" baseline="-25000" dirty="0" smtClean="0"/>
                        <a:t>/water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Solubility in lipids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</a:t>
                      </a:r>
                      <a:r>
                        <a:rPr lang="en-US" baseline="-25000" dirty="0" err="1" smtClean="0"/>
                        <a:t>water</a:t>
                      </a:r>
                      <a:r>
                        <a:rPr lang="en-US" baseline="-25000" dirty="0" smtClean="0"/>
                        <a:t>/soil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en-US" baseline="-25000" dirty="0" smtClean="0"/>
                        <a:t>OW</a:t>
                      </a:r>
                      <a:r>
                        <a:rPr lang="en-US" dirty="0" smtClean="0"/>
                        <a:t> distribution coefficient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BCF (</a:t>
                      </a:r>
                      <a:r>
                        <a:rPr lang="en-US" dirty="0" err="1" smtClean="0"/>
                        <a:t>Bioconcentration</a:t>
                      </a:r>
                      <a:r>
                        <a:rPr lang="en-US" dirty="0" smtClean="0"/>
                        <a:t> factor)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15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Fate of 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70015"/>
            <a:ext cx="8279237" cy="391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748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Mechanisms of Pollutants in the Environment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629400" cy="496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560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of Pollutants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96694"/>
            <a:ext cx="8244840" cy="482790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881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of pollutants in the environment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762000" y="3352800"/>
            <a:ext cx="14478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Pollutant</a:t>
            </a:r>
            <a:endParaRPr lang="cs-CZ" sz="2400" b="1" dirty="0"/>
          </a:p>
        </p:txBody>
      </p:sp>
      <p:sp>
        <p:nvSpPr>
          <p:cNvPr id="5" name="Obdélník 4"/>
          <p:cNvSpPr/>
          <p:nvPr/>
        </p:nvSpPr>
        <p:spPr>
          <a:xfrm>
            <a:off x="6629400" y="3352800"/>
            <a:ext cx="14478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Water</a:t>
            </a:r>
            <a:endParaRPr lang="cs-CZ" sz="2400" b="1" dirty="0"/>
          </a:p>
        </p:txBody>
      </p:sp>
      <p:sp>
        <p:nvSpPr>
          <p:cNvPr id="6" name="Obdélník 5"/>
          <p:cNvSpPr/>
          <p:nvPr/>
        </p:nvSpPr>
        <p:spPr>
          <a:xfrm>
            <a:off x="3657600" y="1828800"/>
            <a:ext cx="18288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Atmosphere</a:t>
            </a:r>
            <a:endParaRPr lang="cs-CZ" sz="2400" b="1" dirty="0"/>
          </a:p>
        </p:txBody>
      </p:sp>
      <p:sp>
        <p:nvSpPr>
          <p:cNvPr id="7" name="Obdélník 6"/>
          <p:cNvSpPr/>
          <p:nvPr/>
        </p:nvSpPr>
        <p:spPr>
          <a:xfrm>
            <a:off x="3886200" y="4724400"/>
            <a:ext cx="14478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Soil</a:t>
            </a:r>
            <a:endParaRPr lang="cs-CZ" sz="2400" b="1" dirty="0"/>
          </a:p>
        </p:txBody>
      </p:sp>
      <p:sp>
        <p:nvSpPr>
          <p:cNvPr id="8" name="Obdélník 7"/>
          <p:cNvSpPr/>
          <p:nvPr/>
        </p:nvSpPr>
        <p:spPr>
          <a:xfrm>
            <a:off x="6629400" y="5715000"/>
            <a:ext cx="14478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Biota</a:t>
            </a:r>
            <a:endParaRPr lang="cs-CZ" sz="2400" b="1" dirty="0"/>
          </a:p>
        </p:txBody>
      </p:sp>
      <p:cxnSp>
        <p:nvCxnSpPr>
          <p:cNvPr id="10" name="Přímá spojnice se šipkou 9"/>
          <p:cNvCxnSpPr/>
          <p:nvPr/>
        </p:nvCxnSpPr>
        <p:spPr>
          <a:xfrm>
            <a:off x="4495800" y="2286000"/>
            <a:ext cx="0" cy="24384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V="1">
            <a:off x="4648200" y="2286000"/>
            <a:ext cx="0" cy="24384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/>
        </p:nvSpPr>
        <p:spPr>
          <a:xfrm rot="16200000">
            <a:off x="3100289" y="3328889"/>
            <a:ext cx="2421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dry and wet deposition</a:t>
            </a:r>
            <a:endParaRPr lang="cs-CZ" b="1" dirty="0"/>
          </a:p>
        </p:txBody>
      </p:sp>
      <p:sp>
        <p:nvSpPr>
          <p:cNvPr id="15" name="TextovéPole 14"/>
          <p:cNvSpPr txBox="1"/>
          <p:nvPr/>
        </p:nvSpPr>
        <p:spPr>
          <a:xfrm rot="16200000">
            <a:off x="4116293" y="3320534"/>
            <a:ext cx="1433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volatilization</a:t>
            </a:r>
            <a:endParaRPr lang="cs-CZ" b="1" dirty="0"/>
          </a:p>
        </p:txBody>
      </p:sp>
      <p:cxnSp>
        <p:nvCxnSpPr>
          <p:cNvPr id="17" name="Přímá spojnice 16"/>
          <p:cNvCxnSpPr>
            <a:stCxn id="4" idx="3"/>
          </p:cNvCxnSpPr>
          <p:nvPr/>
        </p:nvCxnSpPr>
        <p:spPr>
          <a:xfrm>
            <a:off x="2209800" y="3581400"/>
            <a:ext cx="1828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>
            <a:endCxn id="5" idx="1"/>
          </p:cNvCxnSpPr>
          <p:nvPr/>
        </p:nvCxnSpPr>
        <p:spPr>
          <a:xfrm>
            <a:off x="5105400" y="3581400"/>
            <a:ext cx="1524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/>
          <p:nvPr/>
        </p:nvCxnSpPr>
        <p:spPr>
          <a:xfrm flipV="1">
            <a:off x="2209800" y="2302710"/>
            <a:ext cx="1447800" cy="105009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/>
          <p:nvPr/>
        </p:nvCxnSpPr>
        <p:spPr>
          <a:xfrm>
            <a:off x="2209800" y="3834685"/>
            <a:ext cx="1600200" cy="838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/>
          <p:nvPr/>
        </p:nvCxnSpPr>
        <p:spPr>
          <a:xfrm>
            <a:off x="5562600" y="2286000"/>
            <a:ext cx="1219200" cy="9906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ovéPole 25"/>
          <p:cNvSpPr txBox="1"/>
          <p:nvPr/>
        </p:nvSpPr>
        <p:spPr>
          <a:xfrm rot="2371564">
            <a:off x="5600953" y="2462979"/>
            <a:ext cx="14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precipitation</a:t>
            </a:r>
            <a:endParaRPr lang="cs-CZ" b="1" dirty="0"/>
          </a:p>
        </p:txBody>
      </p:sp>
      <p:cxnSp>
        <p:nvCxnSpPr>
          <p:cNvPr id="28" name="Přímá spojnice se šipkou 27"/>
          <p:cNvCxnSpPr/>
          <p:nvPr/>
        </p:nvCxnSpPr>
        <p:spPr>
          <a:xfrm flipH="1" flipV="1">
            <a:off x="5410200" y="2438400"/>
            <a:ext cx="1143000" cy="9144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ovéPole 28"/>
          <p:cNvSpPr txBox="1"/>
          <p:nvPr/>
        </p:nvSpPr>
        <p:spPr>
          <a:xfrm rot="2317730">
            <a:off x="5070248" y="2783287"/>
            <a:ext cx="1375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volatilization</a:t>
            </a:r>
            <a:endParaRPr lang="cs-CZ" dirty="0"/>
          </a:p>
        </p:txBody>
      </p:sp>
      <p:cxnSp>
        <p:nvCxnSpPr>
          <p:cNvPr id="31" name="Přímá spojnice se šipkou 30"/>
          <p:cNvCxnSpPr/>
          <p:nvPr/>
        </p:nvCxnSpPr>
        <p:spPr>
          <a:xfrm flipH="1">
            <a:off x="5334000" y="3810000"/>
            <a:ext cx="1219200" cy="838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ovéPole 31"/>
          <p:cNvSpPr txBox="1"/>
          <p:nvPr/>
        </p:nvSpPr>
        <p:spPr>
          <a:xfrm rot="19507040">
            <a:off x="5200127" y="3891808"/>
            <a:ext cx="1203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adsorption</a:t>
            </a:r>
            <a:endParaRPr lang="cs-CZ" dirty="0"/>
          </a:p>
        </p:txBody>
      </p:sp>
      <p:cxnSp>
        <p:nvCxnSpPr>
          <p:cNvPr id="34" name="Přímá spojnice se šipkou 33"/>
          <p:cNvCxnSpPr/>
          <p:nvPr/>
        </p:nvCxnSpPr>
        <p:spPr>
          <a:xfrm flipV="1">
            <a:off x="5410200" y="3886200"/>
            <a:ext cx="1295400" cy="9144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ovéPole 34"/>
          <p:cNvSpPr txBox="1"/>
          <p:nvPr/>
        </p:nvSpPr>
        <p:spPr>
          <a:xfrm rot="19527651">
            <a:off x="5499400" y="4358828"/>
            <a:ext cx="1207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desorption</a:t>
            </a:r>
            <a:endParaRPr lang="cs-CZ" dirty="0"/>
          </a:p>
        </p:txBody>
      </p:sp>
      <p:cxnSp>
        <p:nvCxnSpPr>
          <p:cNvPr id="37" name="Přímá spojnice se šipkou 36"/>
          <p:cNvCxnSpPr/>
          <p:nvPr/>
        </p:nvCxnSpPr>
        <p:spPr>
          <a:xfrm>
            <a:off x="7379732" y="3810000"/>
            <a:ext cx="0" cy="1905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ovéPole 37"/>
          <p:cNvSpPr txBox="1"/>
          <p:nvPr/>
        </p:nvSpPr>
        <p:spPr>
          <a:xfrm rot="16200000">
            <a:off x="6319923" y="4541851"/>
            <a:ext cx="1750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bioaccumulation</a:t>
            </a:r>
            <a:endParaRPr lang="cs-CZ" dirty="0"/>
          </a:p>
        </p:txBody>
      </p:sp>
      <p:cxnSp>
        <p:nvCxnSpPr>
          <p:cNvPr id="41" name="Přímá spojnice se šipkou 40"/>
          <p:cNvCxnSpPr/>
          <p:nvPr/>
        </p:nvCxnSpPr>
        <p:spPr>
          <a:xfrm flipV="1">
            <a:off x="7467600" y="3851373"/>
            <a:ext cx="0" cy="186362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ovéPole 41"/>
          <p:cNvSpPr txBox="1"/>
          <p:nvPr/>
        </p:nvSpPr>
        <p:spPr>
          <a:xfrm rot="16200000">
            <a:off x="7221603" y="4532407"/>
            <a:ext cx="86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release</a:t>
            </a:r>
            <a:endParaRPr lang="cs-CZ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158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within one compartment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81000" y="1600201"/>
            <a:ext cx="28194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Transport mechanisms: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3505200" y="1600200"/>
            <a:ext cx="15808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1. Diffusion</a:t>
            </a:r>
            <a:endParaRPr lang="cs-CZ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46277" y="2895600"/>
            <a:ext cx="2734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Fick's first law of diffusion:</a:t>
            </a:r>
            <a:endParaRPr lang="en-GB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3520225" y="2751379"/>
                <a:ext cx="1406795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𝐽</m:t>
                      </m:r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𝐷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225" y="2751379"/>
                <a:ext cx="1406795" cy="6776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609600" y="3302675"/>
            <a:ext cx="8086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</a:t>
            </a:r>
          </a:p>
          <a:p>
            <a:r>
              <a:rPr lang="en-US" dirty="0" smtClean="0"/>
              <a:t> </a:t>
            </a:r>
            <a:r>
              <a:rPr lang="en-US" b="1" i="1" dirty="0" smtClean="0"/>
              <a:t>J</a:t>
            </a:r>
            <a:r>
              <a:rPr lang="en-US" dirty="0" smtClean="0"/>
              <a:t> … diffusion flux (amount </a:t>
            </a:r>
            <a:r>
              <a:rPr lang="en-US" dirty="0"/>
              <a:t>of </a:t>
            </a:r>
            <a:r>
              <a:rPr lang="en-US" dirty="0" smtClean="0"/>
              <a:t>substance </a:t>
            </a:r>
            <a:r>
              <a:rPr lang="en-US" dirty="0"/>
              <a:t>per unit area per unit </a:t>
            </a:r>
            <a:r>
              <a:rPr lang="en-US" dirty="0" smtClean="0"/>
              <a:t>time, e.g. mol.m</a:t>
            </a:r>
            <a:r>
              <a:rPr lang="en-US" baseline="30000" dirty="0" smtClean="0"/>
              <a:t>-2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marL="541338" indent="-541338"/>
            <a:r>
              <a:rPr lang="en-US" b="1" i="1" dirty="0" smtClean="0"/>
              <a:t>D</a:t>
            </a:r>
            <a:r>
              <a:rPr lang="en-US" dirty="0"/>
              <a:t> …  </a:t>
            </a:r>
            <a:r>
              <a:rPr lang="en-US" dirty="0" smtClean="0"/>
              <a:t>diffusion </a:t>
            </a:r>
            <a:r>
              <a:rPr lang="en-US" dirty="0"/>
              <a:t>coefficient </a:t>
            </a:r>
            <a:r>
              <a:rPr lang="en-US" dirty="0" smtClean="0"/>
              <a:t>(or diffusivity) </a:t>
            </a:r>
            <a:r>
              <a:rPr lang="en-US" dirty="0"/>
              <a:t>in dimensions of [length</a:t>
            </a:r>
            <a:r>
              <a:rPr lang="en-US" baseline="30000" dirty="0"/>
              <a:t>2</a:t>
            </a:r>
            <a:r>
              <a:rPr lang="en-US" dirty="0"/>
              <a:t> time</a:t>
            </a:r>
            <a:r>
              <a:rPr lang="en-US" baseline="30000" dirty="0"/>
              <a:t>−1</a:t>
            </a:r>
            <a:r>
              <a:rPr lang="en-US" dirty="0"/>
              <a:t>], </a:t>
            </a:r>
            <a:r>
              <a:rPr lang="en-US" dirty="0" smtClean="0"/>
              <a:t>e.g. m</a:t>
            </a:r>
            <a:r>
              <a:rPr lang="en-US" baseline="30000" dirty="0" smtClean="0"/>
              <a:t>2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endParaRPr lang="en-US" dirty="0" smtClean="0"/>
          </a:p>
          <a:p>
            <a:pPr marL="541338" indent="-541338"/>
            <a:r>
              <a:rPr lang="en-US" b="1" i="1" dirty="0" smtClean="0"/>
              <a:t>C </a:t>
            </a:r>
            <a:r>
              <a:rPr lang="en-US" dirty="0"/>
              <a:t>…  </a:t>
            </a:r>
            <a:r>
              <a:rPr lang="en-US" dirty="0" smtClean="0"/>
              <a:t>concentration </a:t>
            </a:r>
            <a:r>
              <a:rPr lang="en-US" dirty="0"/>
              <a:t>in dimensions of [amount of substance per unit volume</a:t>
            </a:r>
            <a:r>
              <a:rPr lang="en-US" dirty="0" smtClean="0"/>
              <a:t>], e.g. mol.m</a:t>
            </a:r>
            <a:r>
              <a:rPr lang="en-US" baseline="30000" dirty="0" smtClean="0"/>
              <a:t>-3</a:t>
            </a:r>
            <a:endParaRPr lang="en-US" dirty="0" smtClean="0"/>
          </a:p>
          <a:p>
            <a:pPr marL="541338" indent="-541338"/>
            <a:r>
              <a:rPr lang="en-US" b="1" i="1" dirty="0" smtClean="0"/>
              <a:t>x</a:t>
            </a:r>
            <a:r>
              <a:rPr lang="en-US" dirty="0" smtClean="0"/>
              <a:t> … length (m)</a:t>
            </a:r>
            <a:endParaRPr lang="cs-CZ" b="1" i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533400" y="5301840"/>
            <a:ext cx="3028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Fick's second law of diffusion:</a:t>
            </a:r>
            <a:endParaRPr lang="en-GB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ovéPole 10"/>
              <p:cNvSpPr txBox="1"/>
              <p:nvPr/>
            </p:nvSpPr>
            <p:spPr>
              <a:xfrm>
                <a:off x="3945128" y="5154011"/>
                <a:ext cx="1455848" cy="664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cs-CZ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128" y="5154011"/>
                <a:ext cx="1455848" cy="66499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ovéPole 11"/>
          <p:cNvSpPr txBox="1"/>
          <p:nvPr/>
        </p:nvSpPr>
        <p:spPr>
          <a:xfrm>
            <a:off x="609600" y="5678269"/>
            <a:ext cx="8086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indent="-541338"/>
            <a:r>
              <a:rPr lang="en-US" b="1" i="1" dirty="0" smtClean="0"/>
              <a:t>t</a:t>
            </a:r>
            <a:r>
              <a:rPr lang="en-US" dirty="0" smtClean="0"/>
              <a:t> … time (s)</a:t>
            </a:r>
          </a:p>
          <a:p>
            <a:pPr marL="541338" indent="-541338"/>
            <a:r>
              <a:rPr lang="en-US" dirty="0" smtClean="0"/>
              <a:t>other symbols as above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546277" y="2031087"/>
            <a:ext cx="8292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dirty="0" err="1"/>
              <a:t>spontaneous</a:t>
            </a:r>
            <a:r>
              <a:rPr lang="cs-CZ" dirty="0"/>
              <a:t> </a:t>
            </a:r>
            <a:r>
              <a:rPr lang="cs-CZ" dirty="0" smtClean="0"/>
              <a:t>transport</a:t>
            </a:r>
            <a:r>
              <a:rPr lang="en-US" dirty="0"/>
              <a:t>  </a:t>
            </a:r>
            <a:r>
              <a:rPr lang="en-US" dirty="0" smtClean="0"/>
              <a:t>which </a:t>
            </a:r>
            <a:r>
              <a:rPr lang="en-US" dirty="0"/>
              <a:t>goes from regions of higher concentration to regions of lower concentration</a:t>
            </a:r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780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within one compartment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81000" y="1600201"/>
            <a:ext cx="28194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Transport mechanisms: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3505200" y="1600200"/>
            <a:ext cx="15808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1. Diffusion</a:t>
            </a:r>
            <a:endParaRPr lang="cs-CZ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609600" y="2228217"/>
            <a:ext cx="2287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Diffusivity in air:</a:t>
            </a:r>
            <a:endParaRPr lang="cs-CZ" sz="2400" b="1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96490325"/>
              </p:ext>
            </p:extLst>
          </p:nvPr>
        </p:nvGraphicFramePr>
        <p:xfrm>
          <a:off x="2684463" y="2160588"/>
          <a:ext cx="3776662" cy="1627187"/>
        </p:xfrm>
        <a:graphic>
          <a:graphicData uri="http://schemas.openxmlformats.org/presentationml/2006/ole">
            <p:oleObj spid="_x0000_s3084" name="Rovnice" r:id="rId3" imgW="1739880" imgH="749160" progId="Equation.3">
              <p:embed/>
            </p:oleObj>
          </a:graphicData>
        </a:graphic>
      </p:graphicFrame>
      <p:sp>
        <p:nvSpPr>
          <p:cNvPr id="14" name="TextovéPole 13"/>
          <p:cNvSpPr txBox="1"/>
          <p:nvPr/>
        </p:nvSpPr>
        <p:spPr>
          <a:xfrm>
            <a:off x="6858000" y="2952482"/>
            <a:ext cx="123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[cm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.s</a:t>
            </a:r>
            <a:r>
              <a:rPr lang="en-US" sz="2400" b="1" baseline="30000" dirty="0" smtClean="0"/>
              <a:t>-1</a:t>
            </a:r>
            <a:r>
              <a:rPr lang="en-US" sz="2400" b="1" dirty="0" smtClean="0"/>
              <a:t>]</a:t>
            </a:r>
            <a:endParaRPr lang="cs-CZ" sz="2400" b="1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09600" y="3941691"/>
            <a:ext cx="593309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</a:t>
            </a:r>
            <a:r>
              <a:rPr lang="cs-CZ" dirty="0" smtClean="0"/>
              <a:t>:</a:t>
            </a:r>
            <a:endParaRPr lang="cs-CZ" dirty="0"/>
          </a:p>
          <a:p>
            <a:r>
              <a:rPr lang="cs-CZ" i="1" dirty="0"/>
              <a:t>T</a:t>
            </a:r>
            <a:r>
              <a:rPr lang="cs-CZ" dirty="0"/>
              <a:t> – </a:t>
            </a:r>
            <a:r>
              <a:rPr lang="en-US" dirty="0" smtClean="0"/>
              <a:t>temperature</a:t>
            </a:r>
            <a:r>
              <a:rPr lang="cs-CZ" dirty="0" smtClean="0"/>
              <a:t> </a:t>
            </a:r>
            <a:r>
              <a:rPr lang="cs-CZ" dirty="0"/>
              <a:t>[K]</a:t>
            </a:r>
          </a:p>
          <a:p>
            <a:r>
              <a:rPr lang="cs-CZ" i="1" dirty="0" err="1"/>
              <a:t>m</a:t>
            </a:r>
            <a:r>
              <a:rPr lang="cs-CZ" i="1" baseline="-25000" dirty="0" err="1"/>
              <a:t>air</a:t>
            </a:r>
            <a:r>
              <a:rPr lang="cs-CZ" dirty="0"/>
              <a:t> </a:t>
            </a:r>
            <a:r>
              <a:rPr lang="cs-CZ" dirty="0" smtClean="0"/>
              <a:t>–</a:t>
            </a:r>
            <a:r>
              <a:rPr lang="en-US" dirty="0" smtClean="0"/>
              <a:t>average molecular mass of air</a:t>
            </a:r>
            <a:r>
              <a:rPr lang="cs-CZ" dirty="0" smtClean="0"/>
              <a:t> </a:t>
            </a:r>
            <a:r>
              <a:rPr lang="cs-CZ" dirty="0"/>
              <a:t>[</a:t>
            </a:r>
            <a:r>
              <a:rPr lang="cs-CZ" dirty="0" smtClean="0"/>
              <a:t>28</a:t>
            </a:r>
            <a:r>
              <a:rPr lang="en-US" dirty="0" smtClean="0"/>
              <a:t>.</a:t>
            </a:r>
            <a:r>
              <a:rPr lang="cs-CZ" dirty="0" smtClean="0"/>
              <a:t>97 </a:t>
            </a:r>
            <a:r>
              <a:rPr lang="cs-CZ" dirty="0"/>
              <a:t>g.mol</a:t>
            </a:r>
            <a:r>
              <a:rPr lang="cs-CZ" baseline="30000" dirty="0"/>
              <a:t>-1</a:t>
            </a:r>
            <a:r>
              <a:rPr lang="cs-CZ" dirty="0"/>
              <a:t>]</a:t>
            </a:r>
          </a:p>
          <a:p>
            <a:r>
              <a:rPr lang="cs-CZ" i="1" dirty="0"/>
              <a:t>m</a:t>
            </a:r>
            <a:r>
              <a:rPr lang="cs-CZ" dirty="0"/>
              <a:t> – </a:t>
            </a:r>
            <a:r>
              <a:rPr lang="en-US" dirty="0"/>
              <a:t>molecular mass of </a:t>
            </a:r>
            <a:r>
              <a:rPr lang="en-US" dirty="0" smtClean="0"/>
              <a:t>compounds</a:t>
            </a:r>
            <a:r>
              <a:rPr lang="cs-CZ" dirty="0" smtClean="0"/>
              <a:t> </a:t>
            </a:r>
            <a:r>
              <a:rPr lang="cs-CZ" dirty="0"/>
              <a:t>[g.mol</a:t>
            </a:r>
            <a:r>
              <a:rPr lang="cs-CZ" baseline="30000" dirty="0"/>
              <a:t>-1</a:t>
            </a:r>
            <a:r>
              <a:rPr lang="cs-CZ" dirty="0"/>
              <a:t>]</a:t>
            </a:r>
          </a:p>
          <a:p>
            <a:r>
              <a:rPr lang="cs-CZ" i="1" dirty="0"/>
              <a:t>P</a:t>
            </a:r>
            <a:r>
              <a:rPr lang="cs-CZ" dirty="0"/>
              <a:t> – </a:t>
            </a:r>
            <a:r>
              <a:rPr lang="en-US" dirty="0" smtClean="0"/>
              <a:t>pressure of gaseous phase</a:t>
            </a:r>
            <a:r>
              <a:rPr lang="cs-CZ" dirty="0" smtClean="0"/>
              <a:t> </a:t>
            </a:r>
            <a:r>
              <a:rPr lang="cs-CZ" dirty="0"/>
              <a:t>[</a:t>
            </a:r>
            <a:r>
              <a:rPr lang="cs-CZ" dirty="0" err="1"/>
              <a:t>atm</a:t>
            </a:r>
            <a:r>
              <a:rPr lang="cs-CZ" dirty="0"/>
              <a:t>]</a:t>
            </a:r>
          </a:p>
          <a:p>
            <a:r>
              <a:rPr lang="cs-CZ" i="1" dirty="0" err="1"/>
              <a:t>V</a:t>
            </a:r>
            <a:r>
              <a:rPr lang="cs-CZ" i="1" baseline="-25000" dirty="0" err="1"/>
              <a:t>air</a:t>
            </a:r>
            <a:r>
              <a:rPr lang="cs-CZ" dirty="0"/>
              <a:t> </a:t>
            </a:r>
            <a:r>
              <a:rPr lang="cs-CZ" dirty="0" smtClean="0"/>
              <a:t>–</a:t>
            </a:r>
            <a:r>
              <a:rPr lang="en-US" dirty="0" smtClean="0"/>
              <a:t> average </a:t>
            </a:r>
            <a:r>
              <a:rPr lang="cs-CZ" dirty="0" smtClean="0"/>
              <a:t>mol</a:t>
            </a:r>
            <a:r>
              <a:rPr lang="en-US" dirty="0" smtClean="0"/>
              <a:t>a</a:t>
            </a:r>
            <a:r>
              <a:rPr lang="cs-CZ" dirty="0" smtClean="0"/>
              <a:t>r</a:t>
            </a:r>
            <a:r>
              <a:rPr lang="en-US" dirty="0" smtClean="0"/>
              <a:t> volume of gases in air</a:t>
            </a:r>
            <a:r>
              <a:rPr lang="cs-CZ" dirty="0" smtClean="0"/>
              <a:t> </a:t>
            </a:r>
            <a:r>
              <a:rPr lang="cs-CZ" dirty="0"/>
              <a:t>[~ </a:t>
            </a:r>
            <a:r>
              <a:rPr lang="cs-CZ" dirty="0" smtClean="0"/>
              <a:t>20</a:t>
            </a:r>
            <a:r>
              <a:rPr lang="en-US" dirty="0" smtClean="0"/>
              <a:t>.</a:t>
            </a:r>
            <a:r>
              <a:rPr lang="cs-CZ" dirty="0" smtClean="0"/>
              <a:t>1 </a:t>
            </a:r>
            <a:r>
              <a:rPr lang="cs-CZ" dirty="0"/>
              <a:t>cm</a:t>
            </a:r>
            <a:r>
              <a:rPr lang="cs-CZ" baseline="30000" dirty="0"/>
              <a:t>3</a:t>
            </a:r>
            <a:r>
              <a:rPr lang="cs-CZ" dirty="0"/>
              <a:t>.mol</a:t>
            </a:r>
            <a:r>
              <a:rPr lang="cs-CZ" baseline="30000" dirty="0"/>
              <a:t>-1</a:t>
            </a:r>
            <a:r>
              <a:rPr lang="cs-CZ" dirty="0"/>
              <a:t>]</a:t>
            </a:r>
          </a:p>
          <a:p>
            <a:r>
              <a:rPr lang="cs-CZ" i="1" dirty="0"/>
              <a:t>V</a:t>
            </a:r>
            <a:r>
              <a:rPr lang="cs-CZ" dirty="0"/>
              <a:t> – </a:t>
            </a:r>
            <a:r>
              <a:rPr lang="cs-CZ" dirty="0" smtClean="0"/>
              <a:t>mol</a:t>
            </a:r>
            <a:r>
              <a:rPr lang="en-US" dirty="0" smtClean="0"/>
              <a:t>a</a:t>
            </a:r>
            <a:r>
              <a:rPr lang="cs-CZ" dirty="0" smtClean="0"/>
              <a:t>r </a:t>
            </a:r>
            <a:r>
              <a:rPr lang="en-US" dirty="0" smtClean="0"/>
              <a:t>volume</a:t>
            </a:r>
            <a:r>
              <a:rPr lang="cs-CZ" dirty="0" smtClean="0"/>
              <a:t> </a:t>
            </a:r>
            <a:r>
              <a:rPr lang="en-US" dirty="0" smtClean="0"/>
              <a:t>of compound</a:t>
            </a:r>
            <a:r>
              <a:rPr lang="cs-CZ" dirty="0" smtClean="0"/>
              <a:t> </a:t>
            </a:r>
            <a:r>
              <a:rPr lang="cs-CZ" dirty="0"/>
              <a:t>[cm</a:t>
            </a:r>
            <a:r>
              <a:rPr lang="cs-CZ" baseline="30000" dirty="0"/>
              <a:t>3</a:t>
            </a:r>
            <a:r>
              <a:rPr lang="cs-CZ" dirty="0"/>
              <a:t>.mol</a:t>
            </a:r>
            <a:r>
              <a:rPr lang="cs-CZ" baseline="30000" dirty="0"/>
              <a:t>-1</a:t>
            </a:r>
            <a:r>
              <a:rPr lang="cs-CZ" dirty="0"/>
              <a:t>]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286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within one compartment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81000" y="1600201"/>
            <a:ext cx="28194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Transport mechanisms: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3505200" y="1600200"/>
            <a:ext cx="15808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1. Diffusion</a:t>
            </a:r>
            <a:endParaRPr lang="cs-CZ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609600" y="2228217"/>
            <a:ext cx="269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Diffusivity in water:</a:t>
            </a:r>
            <a:endParaRPr lang="cs-CZ" sz="2400" b="1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847114" y="2490817"/>
            <a:ext cx="123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[cm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.s</a:t>
            </a:r>
            <a:r>
              <a:rPr lang="en-US" sz="2400" b="1" baseline="30000" dirty="0" smtClean="0"/>
              <a:t>-1</a:t>
            </a:r>
            <a:r>
              <a:rPr lang="en-US" sz="2400" b="1" dirty="0" smtClean="0"/>
              <a:t>]</a:t>
            </a:r>
            <a:endParaRPr lang="cs-CZ" sz="2400" b="1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8743820"/>
              </p:ext>
            </p:extLst>
          </p:nvPr>
        </p:nvGraphicFramePr>
        <p:xfrm>
          <a:off x="3886200" y="2270782"/>
          <a:ext cx="2216150" cy="912532"/>
        </p:xfrm>
        <a:graphic>
          <a:graphicData uri="http://schemas.openxmlformats.org/presentationml/2006/ole">
            <p:oleObj spid="_x0000_s4105" name="Rovnice" r:id="rId3" imgW="1079280" imgH="444240" progId="Equation.3">
              <p:embed/>
            </p:oleObj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696071" y="3276600"/>
            <a:ext cx="56285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</a:t>
            </a:r>
            <a:r>
              <a:rPr lang="cs-CZ" dirty="0" smtClean="0"/>
              <a:t>:</a:t>
            </a:r>
            <a:endParaRPr lang="cs-CZ" dirty="0"/>
          </a:p>
          <a:p>
            <a:r>
              <a:rPr lang="cs-CZ" dirty="0" smtClean="0">
                <a:sym typeface="Symbol"/>
              </a:rPr>
              <a:t> … </a:t>
            </a:r>
            <a:r>
              <a:rPr lang="cs-CZ" dirty="0" err="1" smtClean="0">
                <a:sym typeface="Symbol"/>
              </a:rPr>
              <a:t>viscosity</a:t>
            </a:r>
            <a:r>
              <a:rPr lang="cs-CZ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at given temperature [</a:t>
            </a:r>
            <a:r>
              <a:rPr lang="en-US" dirty="0" err="1" smtClean="0">
                <a:sym typeface="Symbol"/>
              </a:rPr>
              <a:t>cPoise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= </a:t>
            </a:r>
            <a:r>
              <a:rPr lang="en-US" dirty="0" smtClean="0">
                <a:sym typeface="Symbol"/>
              </a:rPr>
              <a:t>10</a:t>
            </a:r>
            <a:r>
              <a:rPr lang="en-US" baseline="30000" dirty="0" smtClean="0">
                <a:sym typeface="Symbol"/>
              </a:rPr>
              <a:t>-2</a:t>
            </a:r>
            <a:r>
              <a:rPr lang="en-US" dirty="0" smtClean="0">
                <a:sym typeface="Symbol"/>
              </a:rPr>
              <a:t>.g.cm</a:t>
            </a:r>
            <a:r>
              <a:rPr lang="en-US" baseline="30000" dirty="0" smtClean="0">
                <a:sym typeface="Symbol"/>
              </a:rPr>
              <a:t>-1</a:t>
            </a:r>
            <a:r>
              <a:rPr lang="en-US" dirty="0" smtClean="0">
                <a:sym typeface="Symbol"/>
              </a:rPr>
              <a:t>.s</a:t>
            </a:r>
            <a:r>
              <a:rPr lang="en-US" baseline="30000" dirty="0" smtClean="0">
                <a:sym typeface="Symbol"/>
              </a:rPr>
              <a:t>-1</a:t>
            </a:r>
            <a:r>
              <a:rPr lang="en-US" dirty="0">
                <a:sym typeface="Symbol"/>
              </a:rPr>
              <a:t>]</a:t>
            </a:r>
            <a:endParaRPr lang="cs-CZ" dirty="0" smtClean="0">
              <a:sym typeface="Symbol"/>
            </a:endParaRPr>
          </a:p>
          <a:p>
            <a:r>
              <a:rPr lang="cs-CZ" dirty="0" smtClean="0"/>
              <a:t>V </a:t>
            </a:r>
            <a:r>
              <a:rPr lang="cs-CZ" dirty="0"/>
              <a:t>– </a:t>
            </a:r>
            <a:r>
              <a:rPr lang="cs-CZ" dirty="0" smtClean="0"/>
              <a:t>mol</a:t>
            </a:r>
            <a:r>
              <a:rPr lang="en-US" dirty="0" smtClean="0"/>
              <a:t>a</a:t>
            </a:r>
            <a:r>
              <a:rPr lang="cs-CZ" dirty="0" smtClean="0"/>
              <a:t>r </a:t>
            </a:r>
            <a:r>
              <a:rPr lang="en-US" dirty="0" smtClean="0"/>
              <a:t>volume</a:t>
            </a:r>
            <a:r>
              <a:rPr lang="cs-CZ" dirty="0" smtClean="0"/>
              <a:t> </a:t>
            </a:r>
            <a:r>
              <a:rPr lang="en-US" dirty="0" smtClean="0"/>
              <a:t>of compound</a:t>
            </a:r>
            <a:r>
              <a:rPr lang="cs-CZ" dirty="0" smtClean="0"/>
              <a:t> </a:t>
            </a:r>
            <a:r>
              <a:rPr lang="cs-CZ" dirty="0"/>
              <a:t>[cm</a:t>
            </a:r>
            <a:r>
              <a:rPr lang="cs-CZ" baseline="30000" dirty="0"/>
              <a:t>3</a:t>
            </a:r>
            <a:r>
              <a:rPr lang="cs-CZ" dirty="0"/>
              <a:t>.mol</a:t>
            </a:r>
            <a:r>
              <a:rPr lang="cs-CZ" baseline="30000" dirty="0"/>
              <a:t>-1</a:t>
            </a:r>
            <a:r>
              <a:rPr lang="cs-CZ" dirty="0"/>
              <a:t>]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095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within one compartment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81000" y="1600201"/>
            <a:ext cx="28194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Transport mechanisms: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3505200" y="1600200"/>
            <a:ext cx="16743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2. Advection</a:t>
            </a:r>
            <a:endParaRPr lang="cs-CZ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81000" y="21336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Advective</a:t>
            </a:r>
            <a:r>
              <a:rPr lang="en-US" dirty="0" smtClean="0"/>
              <a:t> </a:t>
            </a:r>
            <a:r>
              <a:rPr lang="en-US" dirty="0"/>
              <a:t>transport describes the movement of some quantity via the bulk flow of a fluid (as in a river or pipeline)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ovéPole 6"/>
              <p:cNvSpPr txBox="1"/>
              <p:nvPr/>
            </p:nvSpPr>
            <p:spPr>
              <a:xfrm>
                <a:off x="1681303" y="2935513"/>
                <a:ext cx="18238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𝑎𝑑𝑣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𝐶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𝑣</m:t>
                      </m:r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303" y="2935513"/>
                <a:ext cx="1823897" cy="46166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ovéPole 7"/>
          <p:cNvSpPr txBox="1"/>
          <p:nvPr/>
        </p:nvSpPr>
        <p:spPr>
          <a:xfrm>
            <a:off x="609600" y="3447871"/>
            <a:ext cx="8086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</a:t>
            </a:r>
          </a:p>
          <a:p>
            <a:pPr marL="623888" indent="-623888"/>
            <a:r>
              <a:rPr lang="en-US" b="1" i="1" dirty="0" err="1" smtClean="0"/>
              <a:t>F</a:t>
            </a:r>
            <a:r>
              <a:rPr lang="en-US" b="1" i="1" baseline="-25000" dirty="0" err="1" smtClean="0"/>
              <a:t>adv</a:t>
            </a:r>
            <a:r>
              <a:rPr lang="en-US" dirty="0" smtClean="0"/>
              <a:t> … </a:t>
            </a:r>
            <a:r>
              <a:rPr lang="en-US" dirty="0" err="1" smtClean="0"/>
              <a:t>advective</a:t>
            </a:r>
            <a:r>
              <a:rPr lang="en-US" dirty="0" smtClean="0"/>
              <a:t> flux (amount </a:t>
            </a:r>
            <a:r>
              <a:rPr lang="en-US" dirty="0"/>
              <a:t>of </a:t>
            </a:r>
            <a:r>
              <a:rPr lang="en-US" dirty="0" smtClean="0"/>
              <a:t>substance </a:t>
            </a:r>
            <a:r>
              <a:rPr lang="en-US" dirty="0"/>
              <a:t>per unit area per unit </a:t>
            </a:r>
            <a:r>
              <a:rPr lang="en-US" dirty="0" smtClean="0"/>
              <a:t>time, e.g. mol.m</a:t>
            </a:r>
            <a:r>
              <a:rPr lang="en-US" baseline="30000" dirty="0" smtClean="0"/>
              <a:t>˗2</a:t>
            </a:r>
            <a:r>
              <a:rPr lang="en-US" dirty="0" smtClean="0"/>
              <a:t>.s</a:t>
            </a:r>
            <a:r>
              <a:rPr lang="en-US" baseline="30000" dirty="0" smtClean="0"/>
              <a:t>˗1</a:t>
            </a:r>
            <a:r>
              <a:rPr lang="en-US" dirty="0" smtClean="0"/>
              <a:t>)</a:t>
            </a:r>
          </a:p>
          <a:p>
            <a:pPr marL="623888" indent="-623888"/>
            <a:r>
              <a:rPr lang="en-US" b="1" i="1" dirty="0" smtClean="0"/>
              <a:t>C </a:t>
            </a:r>
            <a:r>
              <a:rPr lang="en-US" dirty="0"/>
              <a:t>…  </a:t>
            </a:r>
            <a:r>
              <a:rPr lang="en-US" dirty="0" smtClean="0"/>
              <a:t>concentration </a:t>
            </a:r>
            <a:r>
              <a:rPr lang="en-US" dirty="0"/>
              <a:t>in dimensions of [amount of substance per unit volume</a:t>
            </a:r>
            <a:r>
              <a:rPr lang="en-US" dirty="0" smtClean="0"/>
              <a:t>], e.g. mol.m</a:t>
            </a:r>
            <a:r>
              <a:rPr lang="en-US" baseline="30000" dirty="0" smtClean="0"/>
              <a:t>-3</a:t>
            </a:r>
          </a:p>
          <a:p>
            <a:pPr marL="623888" indent="-623888"/>
            <a:r>
              <a:rPr lang="en-US" i="1" dirty="0" smtClean="0"/>
              <a:t>V</a:t>
            </a:r>
            <a:r>
              <a:rPr lang="en-US" dirty="0" smtClean="0"/>
              <a:t> … flow velocity [m.s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i="1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68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within one compartment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81000" y="1600201"/>
            <a:ext cx="28194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Transport mechanisms: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3505200" y="1600200"/>
            <a:ext cx="16743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2. Advection</a:t>
            </a:r>
            <a:endParaRPr lang="cs-CZ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81000" y="21336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flow velocity is constant, then advection transport time </a:t>
            </a:r>
            <a:r>
              <a:rPr lang="en-US" b="1" i="1" dirty="0" err="1" smtClean="0"/>
              <a:t>t</a:t>
            </a:r>
            <a:r>
              <a:rPr lang="en-US" b="1" i="1" baseline="-25000" dirty="0" err="1" smtClean="0"/>
              <a:t>adv</a:t>
            </a:r>
            <a:r>
              <a:rPr lang="en-US" i="1" baseline="-25000" dirty="0" smtClean="0"/>
              <a:t> </a:t>
            </a:r>
            <a:r>
              <a:rPr lang="en-US" dirty="0" smtClean="0"/>
              <a:t>could be calculated as: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609600" y="3503474"/>
            <a:ext cx="8086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</a:t>
            </a:r>
          </a:p>
          <a:p>
            <a:pPr marL="623888" indent="-623888"/>
            <a:r>
              <a:rPr lang="en-US" b="1" i="1" dirty="0" smtClean="0"/>
              <a:t>L</a:t>
            </a:r>
            <a:r>
              <a:rPr lang="en-US" dirty="0" smtClean="0"/>
              <a:t> … distance of advection [m]</a:t>
            </a:r>
          </a:p>
          <a:p>
            <a:pPr marL="623888" indent="-623888"/>
            <a:r>
              <a:rPr lang="en-US" i="1" dirty="0" smtClean="0"/>
              <a:t>V</a:t>
            </a:r>
            <a:r>
              <a:rPr lang="en-US" dirty="0" smtClean="0"/>
              <a:t> … flow velocity [m.s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i="1" dirty="0" smtClean="0"/>
          </a:p>
        </p:txBody>
      </p:sp>
      <p:sp>
        <p:nvSpPr>
          <p:cNvPr id="9" name="TextovéPole 8"/>
          <p:cNvSpPr txBox="1"/>
          <p:nvPr/>
        </p:nvSpPr>
        <p:spPr>
          <a:xfrm>
            <a:off x="457200" y="50292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Remark:</a:t>
            </a:r>
          </a:p>
          <a:p>
            <a:r>
              <a:rPr lang="en-US" b="1" i="1" dirty="0" smtClean="0"/>
              <a:t>Convection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cs-CZ" dirty="0" err="1" smtClean="0"/>
              <a:t>usually</a:t>
            </a:r>
            <a:r>
              <a:rPr lang="cs-CZ" dirty="0" smtClean="0"/>
              <a:t> </a:t>
            </a:r>
            <a:r>
              <a:rPr lang="cs-CZ" dirty="0" err="1" smtClean="0"/>
              <a:t>defined</a:t>
            </a:r>
            <a:r>
              <a:rPr lang="cs-CZ" dirty="0" smtClean="0"/>
              <a:t> as </a:t>
            </a:r>
            <a:r>
              <a:rPr lang="en-US" dirty="0" smtClean="0"/>
              <a:t>the </a:t>
            </a:r>
            <a:r>
              <a:rPr lang="en-US" dirty="0"/>
              <a:t>sum of transport by diffusion and </a:t>
            </a:r>
            <a:r>
              <a:rPr lang="en-US" dirty="0" smtClean="0"/>
              <a:t>advection.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ovéPole 9"/>
              <p:cNvSpPr txBox="1"/>
              <p:nvPr/>
            </p:nvSpPr>
            <p:spPr>
              <a:xfrm>
                <a:off x="1676400" y="2669927"/>
                <a:ext cx="1198598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𝒂𝒅𝒗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/>
                            </a:rPr>
                            <m:t>𝑳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/>
                            </a:rPr>
                            <m:t>𝒗</m:t>
                          </m:r>
                        </m:den>
                      </m:f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0" name="TextovéPol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2669927"/>
                <a:ext cx="1198598" cy="66851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ovéPole 10"/>
          <p:cNvSpPr txBox="1"/>
          <p:nvPr/>
        </p:nvSpPr>
        <p:spPr>
          <a:xfrm>
            <a:off x="3677706" y="2804130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[ s ]</a:t>
            </a:r>
            <a:endParaRPr lang="cs-CZ" sz="2000" b="1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562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Transport between environmental compartments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Wet deposition of gases and particles</a:t>
            </a:r>
          </a:p>
          <a:p>
            <a:r>
              <a:rPr lang="en-US" dirty="0" smtClean="0"/>
              <a:t>Gas deposition to surfaces (soil, water, vegetation)</a:t>
            </a:r>
          </a:p>
          <a:p>
            <a:r>
              <a:rPr lang="en-US" dirty="0" smtClean="0"/>
              <a:t>Re-emission from water, soil and biota</a:t>
            </a:r>
          </a:p>
          <a:p>
            <a:r>
              <a:rPr lang="en-US" dirty="0" smtClean="0"/>
              <a:t>Dry particle deposition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0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deposition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Transport of compounds from air to water and/or soil surface by:</a:t>
            </a:r>
          </a:p>
          <a:p>
            <a:r>
              <a:rPr lang="en-US" b="1" dirty="0" smtClean="0"/>
              <a:t>Wet atmospheric deposition:</a:t>
            </a:r>
          </a:p>
          <a:p>
            <a:pPr lvl="1"/>
            <a:r>
              <a:rPr lang="en-US" dirty="0" smtClean="0"/>
              <a:t>Precipitation scavenging (bellow-cloud scavenging)</a:t>
            </a:r>
          </a:p>
          <a:p>
            <a:pPr lvl="2"/>
            <a:r>
              <a:rPr lang="en-US" dirty="0"/>
              <a:t> falling rain droplets collide with </a:t>
            </a:r>
            <a:r>
              <a:rPr lang="en-US" dirty="0" smtClean="0"/>
              <a:t>particles</a:t>
            </a:r>
          </a:p>
          <a:p>
            <a:pPr lvl="1"/>
            <a:r>
              <a:rPr lang="en-US" dirty="0"/>
              <a:t>In-cloud </a:t>
            </a:r>
            <a:r>
              <a:rPr lang="en-US" dirty="0" smtClean="0"/>
              <a:t>scavenging</a:t>
            </a:r>
          </a:p>
          <a:p>
            <a:pPr lvl="2"/>
            <a:r>
              <a:rPr lang="en-US" dirty="0"/>
              <a:t> aerosol particles collide with the water droplets in </a:t>
            </a:r>
            <a:r>
              <a:rPr lang="en-US" dirty="0" smtClean="0"/>
              <a:t>clouds (e.g. inside fog)</a:t>
            </a:r>
          </a:p>
          <a:p>
            <a:pPr lvl="1"/>
            <a:r>
              <a:rPr lang="en-US" dirty="0"/>
              <a:t>Snow scavenging (falling snow "removes" the material below </a:t>
            </a:r>
            <a:r>
              <a:rPr lang="en-US" dirty="0" smtClean="0"/>
              <a:t>it)</a:t>
            </a:r>
          </a:p>
          <a:p>
            <a:pPr lvl="1"/>
            <a:r>
              <a:rPr lang="en-US" dirty="0"/>
              <a:t>Nucleation </a:t>
            </a:r>
            <a:r>
              <a:rPr lang="en-US" dirty="0" smtClean="0"/>
              <a:t>scavenging (aerosol </a:t>
            </a:r>
            <a:r>
              <a:rPr lang="en-US" dirty="0"/>
              <a:t>particles </a:t>
            </a:r>
            <a:r>
              <a:rPr lang="en-US" dirty="0" smtClean="0"/>
              <a:t>initiate forming </a:t>
            </a:r>
            <a:r>
              <a:rPr lang="en-US" dirty="0"/>
              <a:t>cloud droplets and then are lost when the cloud droplets become rain </a:t>
            </a:r>
            <a:r>
              <a:rPr lang="en-US" dirty="0" smtClean="0"/>
              <a:t>drops)</a:t>
            </a:r>
            <a:endParaRPr lang="en-US" dirty="0"/>
          </a:p>
          <a:p>
            <a:r>
              <a:rPr lang="en-US" b="1" dirty="0" smtClean="0"/>
              <a:t>Dry atmospheric deposition</a:t>
            </a:r>
          </a:p>
          <a:p>
            <a:pPr lvl="1"/>
            <a:r>
              <a:rPr lang="en-US" dirty="0" smtClean="0"/>
              <a:t>Deposition of aerosol and gases adsorption on surfaces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059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deposition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1524000"/>
            <a:ext cx="6660642" cy="3716228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447800" y="5562600"/>
            <a:ext cx="6192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Atmospheric loading = Net flux = </a:t>
            </a:r>
          </a:p>
          <a:p>
            <a:r>
              <a:rPr lang="en-US" b="1" dirty="0" smtClean="0"/>
              <a:t>= (Dry removal + Wet removal) – (</a:t>
            </a:r>
            <a:r>
              <a:rPr lang="en-US" b="1" dirty="0" err="1" smtClean="0"/>
              <a:t>resuspension</a:t>
            </a:r>
            <a:r>
              <a:rPr lang="en-US" b="1" dirty="0" smtClean="0"/>
              <a:t> + volatilization)</a:t>
            </a:r>
            <a:endParaRPr lang="cs-CZ" b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950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69875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deposition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2134426"/>
            <a:ext cx="7010400" cy="3809174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38200" y="1600200"/>
            <a:ext cx="4880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Phase distribution of </a:t>
            </a:r>
            <a:r>
              <a:rPr lang="en-US" sz="2000" b="1" dirty="0" err="1" smtClean="0"/>
              <a:t>semivolatile</a:t>
            </a:r>
            <a:r>
              <a:rPr lang="en-US" sz="2000" b="1" dirty="0" smtClean="0"/>
              <a:t> pollutants</a:t>
            </a:r>
            <a:endParaRPr lang="cs-CZ" sz="20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deposition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182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Rain-out, wash-out and deposition: one-way </a:t>
            </a:r>
            <a:r>
              <a:rPr lang="en-US" dirty="0" err="1" smtClean="0"/>
              <a:t>advective</a:t>
            </a:r>
            <a:r>
              <a:rPr lang="en-US" dirty="0" smtClean="0"/>
              <a:t> transport processes</a:t>
            </a:r>
          </a:p>
          <a:p>
            <a:r>
              <a:rPr lang="en-US" dirty="0" smtClean="0"/>
              <a:t>Gas adsorption on soil surface/absorption in water: reversible processes, direction depending on the real conditions (fugacity of the concrete compound in both phases on concrete place)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838200" y="3600510"/>
            <a:ext cx="47195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Fugacity: partial pressure in ideal gases:</a:t>
            </a:r>
            <a:endParaRPr lang="cs-CZ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ovéPole 5"/>
              <p:cNvSpPr txBox="1"/>
              <p:nvPr/>
            </p:nvSpPr>
            <p:spPr>
              <a:xfrm>
                <a:off x="6162086" y="3581400"/>
                <a:ext cx="19913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𝑨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sym typeface="Symbol"/>
                            </a:rPr>
                            <m:t>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𝑨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𝑷</m:t>
                      </m:r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6" name="TextovéPo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86" y="3581400"/>
                <a:ext cx="1991314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ovéPole 6"/>
          <p:cNvSpPr txBox="1"/>
          <p:nvPr/>
        </p:nvSpPr>
        <p:spPr>
          <a:xfrm>
            <a:off x="838200" y="4267200"/>
            <a:ext cx="600972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Where:</a:t>
            </a:r>
          </a:p>
          <a:p>
            <a:r>
              <a:rPr lang="en-US" sz="2200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200" i="1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… fugacity of the compound A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  <a:sym typeface="Symbol"/>
              </a:rPr>
              <a:t></a:t>
            </a:r>
            <a:r>
              <a:rPr lang="en-US" sz="22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Symbol"/>
              </a:rPr>
              <a:t> … fugacity coefficient of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compound 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</a:p>
          <a:p>
            <a:r>
              <a:rPr lang="en-US" sz="2200" i="1" dirty="0" err="1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200" i="1" baseline="-25000" dirty="0" err="1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Symbol"/>
              </a:rPr>
              <a:t> … molar fraction of the compound A in mixture</a:t>
            </a:r>
          </a:p>
          <a:p>
            <a:r>
              <a:rPr lang="en-US" sz="2200" i="1" dirty="0">
                <a:latin typeface="Times New Roman" pitchFamily="18" charset="0"/>
                <a:cs typeface="Times New Roman" pitchFamily="18" charset="0"/>
                <a:sym typeface="Symbol"/>
              </a:rPr>
              <a:t>P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Symbol"/>
              </a:rPr>
              <a:t> … total pressure</a:t>
            </a:r>
            <a:endParaRPr lang="cs-CZ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617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depositional processes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4038" y="1600200"/>
            <a:ext cx="6639724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60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Dry atmospheric deposition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Deposition velocity </a:t>
            </a:r>
            <a:r>
              <a:rPr lang="en-US" b="1" i="1" dirty="0" err="1" smtClean="0"/>
              <a:t>v</a:t>
            </a:r>
            <a:r>
              <a:rPr lang="en-US" b="1" i="1" baseline="-25000" dirty="0" err="1" smtClean="0"/>
              <a:t>d</a:t>
            </a:r>
            <a:r>
              <a:rPr lang="en-US" b="1" i="1" dirty="0" smtClean="0"/>
              <a:t> </a:t>
            </a:r>
            <a:r>
              <a:rPr lang="en-US" dirty="0" smtClean="0"/>
              <a:t>is inversely proportional to three “resistors” (analogy </a:t>
            </a:r>
            <a:r>
              <a:rPr lang="en-US" dirty="0"/>
              <a:t>to passage of electric </a:t>
            </a:r>
            <a:r>
              <a:rPr lang="en-US" dirty="0" smtClean="0"/>
              <a:t>current)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39218" y="2514600"/>
            <a:ext cx="3071382" cy="3438834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665679" y="2579985"/>
                <a:ext cx="2763321" cy="8490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79" y="2579985"/>
                <a:ext cx="2763321" cy="84901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685800" y="3733800"/>
            <a:ext cx="4953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where:</a:t>
            </a:r>
          </a:p>
          <a:p>
            <a:r>
              <a:rPr lang="en-US" i="1" dirty="0" smtClean="0"/>
              <a:t>R</a:t>
            </a:r>
            <a:r>
              <a:rPr lang="cs-CZ" i="1" baseline="-25000" dirty="0" smtClean="0"/>
              <a:t>a</a:t>
            </a:r>
            <a:r>
              <a:rPr lang="cs-CZ" dirty="0" smtClean="0"/>
              <a:t> </a:t>
            </a:r>
            <a:r>
              <a:rPr lang="cs-CZ" dirty="0"/>
              <a:t>= </a:t>
            </a:r>
            <a:r>
              <a:rPr lang="cs-CZ" dirty="0" err="1" smtClean="0"/>
              <a:t>atmos</a:t>
            </a:r>
            <a:r>
              <a:rPr lang="en-US" dirty="0" err="1" smtClean="0"/>
              <a:t>phe</a:t>
            </a:r>
            <a:r>
              <a:rPr lang="cs-CZ" dirty="0" err="1" smtClean="0"/>
              <a:t>ric</a:t>
            </a:r>
            <a:r>
              <a:rPr lang="cs-CZ" dirty="0" smtClean="0"/>
              <a:t> </a:t>
            </a:r>
            <a:r>
              <a:rPr lang="en-US" dirty="0" smtClean="0"/>
              <a:t>resistance</a:t>
            </a:r>
            <a:endParaRPr lang="cs-CZ" dirty="0"/>
          </a:p>
          <a:p>
            <a:r>
              <a:rPr lang="en-US" i="1" dirty="0" smtClean="0"/>
              <a:t>R</a:t>
            </a:r>
            <a:r>
              <a:rPr lang="cs-CZ" i="1" baseline="-25000" dirty="0" smtClean="0"/>
              <a:t>b</a:t>
            </a:r>
            <a:r>
              <a:rPr lang="cs-CZ" dirty="0" smtClean="0"/>
              <a:t> </a:t>
            </a:r>
            <a:r>
              <a:rPr lang="cs-CZ" dirty="0"/>
              <a:t>= </a:t>
            </a:r>
            <a:r>
              <a:rPr lang="en-US" dirty="0" smtClean="0"/>
              <a:t>resistance of</a:t>
            </a:r>
            <a:r>
              <a:rPr lang="cs-CZ" dirty="0" smtClean="0"/>
              <a:t> lamin</a:t>
            </a:r>
            <a:r>
              <a:rPr lang="en-US" dirty="0" smtClean="0"/>
              <a:t>a</a:t>
            </a:r>
            <a:r>
              <a:rPr lang="cs-CZ" dirty="0" smtClean="0"/>
              <a:t>r </a:t>
            </a:r>
            <a:r>
              <a:rPr lang="en-US" dirty="0" smtClean="0"/>
              <a:t>layer</a:t>
            </a:r>
            <a:endParaRPr lang="cs-CZ" dirty="0"/>
          </a:p>
          <a:p>
            <a:r>
              <a:rPr lang="en-US" i="1" dirty="0" smtClean="0"/>
              <a:t>R</a:t>
            </a:r>
            <a:r>
              <a:rPr lang="cs-CZ" i="1" baseline="-25000" dirty="0" smtClean="0"/>
              <a:t>c</a:t>
            </a:r>
            <a:r>
              <a:rPr lang="cs-CZ" dirty="0" smtClean="0"/>
              <a:t> </a:t>
            </a:r>
            <a:r>
              <a:rPr lang="cs-CZ" dirty="0"/>
              <a:t>= </a:t>
            </a:r>
            <a:r>
              <a:rPr lang="en-US" dirty="0" smtClean="0"/>
              <a:t>r</a:t>
            </a:r>
            <a:r>
              <a:rPr lang="hr-HR" dirty="0" smtClean="0"/>
              <a:t>e</a:t>
            </a:r>
            <a:r>
              <a:rPr lang="en-US" dirty="0" err="1" smtClean="0"/>
              <a:t>sistance</a:t>
            </a:r>
            <a:r>
              <a:rPr lang="cs-CZ" dirty="0" smtClean="0"/>
              <a:t> </a:t>
            </a:r>
            <a:r>
              <a:rPr lang="en-US" dirty="0" smtClean="0"/>
              <a:t>of surface cover</a:t>
            </a:r>
          </a:p>
          <a:p>
            <a:endParaRPr lang="cs-CZ" dirty="0"/>
          </a:p>
          <a:p>
            <a:r>
              <a:rPr lang="en-US" i="1" dirty="0" smtClean="0"/>
              <a:t>R</a:t>
            </a:r>
            <a:r>
              <a:rPr lang="cs-CZ" i="1" baseline="-25000" dirty="0" smtClean="0"/>
              <a:t>a</a:t>
            </a:r>
            <a:r>
              <a:rPr lang="cs-CZ" i="1" dirty="0" smtClean="0"/>
              <a:t> </a:t>
            </a:r>
            <a:r>
              <a:rPr lang="cs-CZ" i="1" dirty="0"/>
              <a:t>, </a:t>
            </a:r>
            <a:r>
              <a:rPr lang="en-US" i="1" dirty="0" smtClean="0"/>
              <a:t>R</a:t>
            </a:r>
            <a:r>
              <a:rPr lang="cs-CZ" i="1" baseline="-25000" dirty="0" smtClean="0"/>
              <a:t>b</a:t>
            </a:r>
            <a:r>
              <a:rPr lang="cs-CZ" dirty="0" smtClean="0"/>
              <a:t> </a:t>
            </a:r>
            <a:r>
              <a:rPr lang="cs-CZ" dirty="0"/>
              <a:t>– </a:t>
            </a:r>
            <a:r>
              <a:rPr lang="en-US" dirty="0" smtClean="0"/>
              <a:t>depend</a:t>
            </a:r>
            <a:r>
              <a:rPr lang="cs-CZ" dirty="0" smtClean="0"/>
              <a:t> </a:t>
            </a:r>
            <a:r>
              <a:rPr lang="en-US" dirty="0" smtClean="0"/>
              <a:t>on the </a:t>
            </a:r>
            <a:r>
              <a:rPr lang="cs-CZ" dirty="0" smtClean="0"/>
              <a:t>stabilit</a:t>
            </a:r>
            <a:r>
              <a:rPr lang="en-US" dirty="0" smtClean="0"/>
              <a:t>y of</a:t>
            </a:r>
            <a:r>
              <a:rPr lang="cs-CZ" dirty="0" smtClean="0"/>
              <a:t> </a:t>
            </a:r>
            <a:r>
              <a:rPr lang="cs-CZ" dirty="0" err="1" smtClean="0"/>
              <a:t>atmos</a:t>
            </a:r>
            <a:r>
              <a:rPr lang="en-US" dirty="0" err="1" smtClean="0"/>
              <a:t>phe</a:t>
            </a:r>
            <a:r>
              <a:rPr lang="cs-CZ" dirty="0" smtClean="0"/>
              <a:t>r</a:t>
            </a:r>
            <a:r>
              <a:rPr lang="en-US" dirty="0" smtClean="0"/>
              <a:t>e</a:t>
            </a:r>
            <a:endParaRPr lang="cs-CZ" dirty="0"/>
          </a:p>
          <a:p>
            <a:pPr marL="360363" indent="-360363"/>
            <a:r>
              <a:rPr lang="en-US" i="1" dirty="0" smtClean="0"/>
              <a:t>R</a:t>
            </a:r>
            <a:r>
              <a:rPr lang="cs-CZ" i="1" baseline="-25000" dirty="0" smtClean="0"/>
              <a:t>c</a:t>
            </a:r>
            <a:r>
              <a:rPr lang="cs-CZ" dirty="0" smtClean="0"/>
              <a:t> – </a:t>
            </a:r>
            <a:r>
              <a:rPr lang="en-US" dirty="0" smtClean="0"/>
              <a:t>depends on</a:t>
            </a:r>
            <a:r>
              <a:rPr lang="cs-CZ" dirty="0" smtClean="0"/>
              <a:t> </a:t>
            </a:r>
            <a:r>
              <a:rPr lang="cs-CZ" dirty="0" err="1" smtClean="0"/>
              <a:t>chemic</a:t>
            </a:r>
            <a:r>
              <a:rPr lang="en-US" dirty="0" smtClean="0"/>
              <a:t>al</a:t>
            </a:r>
            <a:r>
              <a:rPr lang="cs-CZ" dirty="0" smtClean="0"/>
              <a:t> </a:t>
            </a:r>
            <a:r>
              <a:rPr lang="en-US" dirty="0" smtClean="0"/>
              <a:t>composition</a:t>
            </a:r>
            <a:r>
              <a:rPr lang="cs-CZ" dirty="0" smtClean="0"/>
              <a:t> a</a:t>
            </a:r>
            <a:r>
              <a:rPr lang="en-US" dirty="0" err="1" smtClean="0"/>
              <a:t>nd</a:t>
            </a:r>
            <a:r>
              <a:rPr lang="cs-CZ" dirty="0" smtClean="0"/>
              <a:t> </a:t>
            </a:r>
            <a:r>
              <a:rPr lang="en-US" dirty="0" err="1" smtClean="0"/>
              <a:t>ph</a:t>
            </a:r>
            <a:r>
              <a:rPr lang="cs-CZ" dirty="0" smtClean="0"/>
              <a:t>y</a:t>
            </a:r>
            <a:r>
              <a:rPr lang="en-US" dirty="0" smtClean="0"/>
              <a:t>s</a:t>
            </a:r>
            <a:r>
              <a:rPr lang="cs-CZ" dirty="0" smtClean="0"/>
              <a:t>i</a:t>
            </a:r>
            <a:r>
              <a:rPr lang="en-US" dirty="0" err="1" smtClean="0"/>
              <a:t>ca</a:t>
            </a:r>
            <a:r>
              <a:rPr lang="cs-CZ" dirty="0" smtClean="0"/>
              <a:t>l </a:t>
            </a:r>
            <a:r>
              <a:rPr lang="cs-CZ" dirty="0" err="1" smtClean="0"/>
              <a:t>stru</a:t>
            </a:r>
            <a:r>
              <a:rPr lang="en-US" dirty="0" smtClean="0"/>
              <a:t>c</a:t>
            </a:r>
            <a:r>
              <a:rPr lang="cs-CZ" dirty="0" smtClean="0"/>
              <a:t>tu</a:t>
            </a:r>
            <a:r>
              <a:rPr lang="en-US" dirty="0" smtClean="0"/>
              <a:t>r</a:t>
            </a:r>
            <a:r>
              <a:rPr lang="cs-CZ" dirty="0" smtClean="0"/>
              <a:t>e </a:t>
            </a:r>
            <a:r>
              <a:rPr lang="en-US" dirty="0"/>
              <a:t>of receiving surface</a:t>
            </a:r>
            <a:r>
              <a:rPr lang="cs-CZ" dirty="0" smtClean="0"/>
              <a:t> a</a:t>
            </a:r>
            <a:r>
              <a:rPr lang="en-US" dirty="0" err="1" smtClean="0"/>
              <a:t>nd</a:t>
            </a:r>
            <a:r>
              <a:rPr lang="cs-CZ" dirty="0" smtClean="0"/>
              <a:t> depo</a:t>
            </a:r>
            <a:r>
              <a:rPr lang="en-US" dirty="0" smtClean="0"/>
              <a:t>sited</a:t>
            </a:r>
            <a:r>
              <a:rPr lang="cs-CZ" dirty="0" smtClean="0"/>
              <a:t> </a:t>
            </a:r>
            <a:r>
              <a:rPr lang="cs-CZ" dirty="0" err="1" smtClean="0"/>
              <a:t>materi</a:t>
            </a:r>
            <a:r>
              <a:rPr lang="en-US" dirty="0" smtClean="0"/>
              <a:t>a</a:t>
            </a:r>
            <a:r>
              <a:rPr lang="cs-CZ" dirty="0" smtClean="0"/>
              <a:t>l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962400" y="2804437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[m.s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]</a:t>
            </a:r>
            <a:endParaRPr lang="cs-CZ" sz="2000" b="1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792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Resistance model for dry atmospheric deposition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80807"/>
            <a:ext cx="3886200" cy="5324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4419600" y="2209800"/>
            <a:ext cx="457200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itchFamily="34" charset="0"/>
              <a:buChar char="•"/>
            </a:pPr>
            <a:r>
              <a:rPr lang="en-US" sz="1600" dirty="0" smtClean="0"/>
              <a:t>Aerodynamic </a:t>
            </a:r>
            <a:r>
              <a:rPr lang="en-US" sz="1600" dirty="0"/>
              <a:t>resistance (R</a:t>
            </a:r>
            <a:r>
              <a:rPr lang="en-US" sz="1600" baseline="-25000" dirty="0"/>
              <a:t>a</a:t>
            </a:r>
            <a:r>
              <a:rPr lang="en-US" sz="1600" dirty="0"/>
              <a:t>) </a:t>
            </a:r>
            <a:r>
              <a:rPr lang="en-US" sz="1600" dirty="0" smtClean="0"/>
              <a:t>- </a:t>
            </a:r>
            <a:r>
              <a:rPr lang="en-US" sz="1600" dirty="0"/>
              <a:t>wholly determined by atmospheric properties (predominantly turbulent exchange</a:t>
            </a:r>
            <a:r>
              <a:rPr lang="en-US" sz="1600" dirty="0" smtClean="0"/>
              <a:t>)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en-US" sz="1600" dirty="0"/>
              <a:t>A quasi-laminar boundary layer resistance (</a:t>
            </a:r>
            <a:r>
              <a:rPr lang="en-US" sz="1600" dirty="0" err="1"/>
              <a:t>R</a:t>
            </a:r>
            <a:r>
              <a:rPr lang="en-US" sz="1600" baseline="-25000" dirty="0" err="1"/>
              <a:t>b</a:t>
            </a:r>
            <a:r>
              <a:rPr lang="en-US" sz="1600" dirty="0" smtClean="0"/>
              <a:t>) accounts for pollutant </a:t>
            </a:r>
            <a:r>
              <a:rPr lang="en-US" sz="1600" dirty="0"/>
              <a:t>transfer in the vicinity of receptor surfaces </a:t>
            </a:r>
            <a:r>
              <a:rPr lang="en-US" sz="1600" dirty="0" smtClean="0"/>
              <a:t>which is </a:t>
            </a:r>
            <a:r>
              <a:rPr lang="en-US" sz="1600" dirty="0"/>
              <a:t>affected by the molecular </a:t>
            </a:r>
            <a:r>
              <a:rPr lang="en-US" sz="1600" dirty="0" smtClean="0"/>
              <a:t>diffusivity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en-US" sz="1600" dirty="0"/>
              <a:t>A surface or canopy resistance (</a:t>
            </a:r>
            <a:r>
              <a:rPr lang="en-US" sz="1600" dirty="0" err="1"/>
              <a:t>R</a:t>
            </a:r>
            <a:r>
              <a:rPr lang="en-US" sz="1600" baseline="-25000" dirty="0" err="1"/>
              <a:t>c</a:t>
            </a:r>
            <a:r>
              <a:rPr lang="en-US" sz="1600" dirty="0"/>
              <a:t>) </a:t>
            </a:r>
            <a:r>
              <a:rPr lang="en-US" sz="1600" dirty="0" smtClean="0"/>
              <a:t>combines </a:t>
            </a:r>
            <a:r>
              <a:rPr lang="en-US" sz="1600" dirty="0"/>
              <a:t>the consequences of all uptake processes involving individual elements of the surface into a single number that is characteristic of the pollutant in question and the surface at the site under </a:t>
            </a:r>
            <a:r>
              <a:rPr lang="en-US" sz="1600" dirty="0" smtClean="0"/>
              <a:t>consideration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en-US" sz="1600" dirty="0"/>
              <a:t>A gravitational settling term (V</a:t>
            </a:r>
            <a:r>
              <a:rPr lang="en-US" sz="1600" baseline="-25000" dirty="0"/>
              <a:t>g</a:t>
            </a:r>
            <a:r>
              <a:rPr lang="en-US" sz="1600" dirty="0"/>
              <a:t>) is needed for larger (more dense) particles where the settling velocity is not negligible. V</a:t>
            </a:r>
            <a:r>
              <a:rPr lang="en-US" sz="1600" baseline="-25000" dirty="0"/>
              <a:t>g</a:t>
            </a:r>
            <a:r>
              <a:rPr lang="en-US" sz="1600" dirty="0"/>
              <a:t> is a function of the particulate density and diameter.</a:t>
            </a:r>
            <a:endParaRPr lang="cs-CZ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ovéPole 11"/>
              <p:cNvSpPr txBox="1"/>
              <p:nvPr/>
            </p:nvSpPr>
            <p:spPr>
              <a:xfrm>
                <a:off x="4876800" y="1380807"/>
                <a:ext cx="3896772" cy="691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𝑡𝑜𝑡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12" name="TextovéPol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1380807"/>
                <a:ext cx="3896772" cy="69115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295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Dry atmospheric deposition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5333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Dry deposition flux </a:t>
            </a:r>
            <a:r>
              <a:rPr lang="en-US" b="1" i="1" dirty="0" err="1" smtClean="0"/>
              <a:t>F</a:t>
            </a:r>
            <a:r>
              <a:rPr lang="en-US" b="1" i="1" baseline="-25000" dirty="0" err="1" smtClean="0"/>
              <a:t>dd</a:t>
            </a:r>
            <a:r>
              <a:rPr lang="en-US" dirty="0" smtClean="0"/>
              <a:t> could be expressed as: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1371600" y="2362200"/>
                <a:ext cx="31205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𝑑𝑑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362200"/>
                <a:ext cx="3120598" cy="46166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685800" y="3276600"/>
            <a:ext cx="5802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where:</a:t>
            </a:r>
          </a:p>
          <a:p>
            <a:r>
              <a:rPr lang="en-US" dirty="0" err="1" smtClean="0"/>
              <a:t>v</a:t>
            </a:r>
            <a:r>
              <a:rPr lang="en-US" baseline="-25000" dirty="0" err="1" smtClean="0"/>
              <a:t>d</a:t>
            </a:r>
            <a:r>
              <a:rPr lang="cs-CZ" dirty="0" smtClean="0"/>
              <a:t> </a:t>
            </a:r>
            <a:r>
              <a:rPr lang="en-US" dirty="0" smtClean="0"/>
              <a:t>…</a:t>
            </a:r>
            <a:r>
              <a:rPr lang="cs-CZ" dirty="0" smtClean="0"/>
              <a:t> </a:t>
            </a:r>
            <a:r>
              <a:rPr lang="en-US" dirty="0" smtClean="0"/>
              <a:t>deposition velocity [m.s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cs-CZ" dirty="0"/>
          </a:p>
          <a:p>
            <a:r>
              <a:rPr lang="en-US" dirty="0" smtClean="0"/>
              <a:t>A</a:t>
            </a:r>
            <a:r>
              <a:rPr lang="cs-CZ" dirty="0" smtClean="0"/>
              <a:t> </a:t>
            </a:r>
            <a:r>
              <a:rPr lang="en-US" dirty="0" smtClean="0"/>
              <a:t>…</a:t>
            </a:r>
            <a:r>
              <a:rPr lang="cs-CZ" dirty="0" smtClean="0"/>
              <a:t> </a:t>
            </a:r>
            <a:r>
              <a:rPr lang="en-US" dirty="0" smtClean="0"/>
              <a:t>area of the air/water or air/soil </a:t>
            </a:r>
            <a:r>
              <a:rPr lang="en-US" dirty="0"/>
              <a:t>interface </a:t>
            </a:r>
            <a:r>
              <a:rPr lang="en-US" dirty="0" smtClean="0"/>
              <a:t>[m</a:t>
            </a:r>
            <a:r>
              <a:rPr lang="en-US" baseline="30000" dirty="0" smtClean="0"/>
              <a:t>2</a:t>
            </a:r>
            <a:r>
              <a:rPr lang="en-US" dirty="0" smtClean="0"/>
              <a:t>]</a:t>
            </a:r>
            <a:endParaRPr lang="cs-CZ" dirty="0"/>
          </a:p>
          <a:p>
            <a:r>
              <a:rPr lang="en-US" dirty="0" smtClean="0"/>
              <a:t>C</a:t>
            </a:r>
            <a:r>
              <a:rPr lang="en-US" baseline="-25000" dirty="0" smtClean="0"/>
              <a:t>A</a:t>
            </a:r>
            <a:r>
              <a:rPr lang="cs-CZ" dirty="0" smtClean="0"/>
              <a:t> </a:t>
            </a:r>
            <a:r>
              <a:rPr lang="en-US" dirty="0" smtClean="0"/>
              <a:t>…</a:t>
            </a:r>
            <a:r>
              <a:rPr lang="cs-CZ" dirty="0" smtClean="0"/>
              <a:t> </a:t>
            </a:r>
            <a:r>
              <a:rPr lang="en-US" dirty="0" smtClean="0"/>
              <a:t>atmospheric concentration of compound A [mol.m</a:t>
            </a:r>
            <a:r>
              <a:rPr lang="en-US" baseline="30000" dirty="0" smtClean="0"/>
              <a:t>-3</a:t>
            </a:r>
            <a:r>
              <a:rPr lang="en-US" dirty="0" smtClean="0"/>
              <a:t>]</a:t>
            </a:r>
          </a:p>
          <a:p>
            <a:r>
              <a:rPr lang="en-US" dirty="0" smtClean="0"/>
              <a:t>FR</a:t>
            </a:r>
            <a:r>
              <a:rPr lang="cs-CZ" baseline="-25000" dirty="0" smtClean="0"/>
              <a:t>a</a:t>
            </a:r>
            <a:r>
              <a:rPr lang="cs-CZ" dirty="0" smtClean="0"/>
              <a:t> </a:t>
            </a:r>
            <a:r>
              <a:rPr lang="en-US" dirty="0" smtClean="0"/>
              <a:t>… fraction of the compound A associated with aerosol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417597" y="2362423"/>
            <a:ext cx="1071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[mol.s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]</a:t>
            </a:r>
            <a:endParaRPr lang="cs-CZ" sz="2000" b="1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07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Wet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deposition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3505199"/>
          </a:xfrm>
        </p:spPr>
        <p:txBody>
          <a:bodyPr>
            <a:normAutofit/>
          </a:bodyPr>
          <a:lstStyle/>
          <a:p>
            <a:r>
              <a:rPr lang="en-US" b="1" dirty="0"/>
              <a:t>Wet atmospheric deposition:</a:t>
            </a:r>
          </a:p>
          <a:p>
            <a:pPr lvl="1"/>
            <a:r>
              <a:rPr lang="en-US" dirty="0"/>
              <a:t>Precipitation scavenging (bellow-cloud scavenging)</a:t>
            </a:r>
          </a:p>
          <a:p>
            <a:pPr lvl="2"/>
            <a:r>
              <a:rPr lang="en-US" dirty="0"/>
              <a:t> falling rain droplets collide with particles</a:t>
            </a:r>
          </a:p>
          <a:p>
            <a:pPr lvl="1"/>
            <a:r>
              <a:rPr lang="en-US" dirty="0"/>
              <a:t>In-cloud scavenging</a:t>
            </a:r>
          </a:p>
          <a:p>
            <a:pPr lvl="2"/>
            <a:r>
              <a:rPr lang="en-US" dirty="0"/>
              <a:t> aerosol particles collide with the water droplets in clouds (e.g. inside fog)</a:t>
            </a:r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002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Wet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atmospheric deposition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914399"/>
          </a:xfrm>
        </p:spPr>
        <p:txBody>
          <a:bodyPr>
            <a:normAutofit/>
          </a:bodyPr>
          <a:lstStyle/>
          <a:p>
            <a:r>
              <a:rPr lang="en-US" b="1" dirty="0"/>
              <a:t>Wet atmospheric </a:t>
            </a:r>
            <a:r>
              <a:rPr lang="en-US" b="1" dirty="0" smtClean="0"/>
              <a:t>deposition flux </a:t>
            </a:r>
            <a:r>
              <a:rPr lang="en-US" b="1" i="1" dirty="0" err="1" smtClean="0"/>
              <a:t>F</a:t>
            </a:r>
            <a:r>
              <a:rPr lang="en-US" b="1" i="1" baseline="-25000" dirty="0" err="1" smtClean="0"/>
              <a:t>wd</a:t>
            </a:r>
            <a:r>
              <a:rPr lang="en-US" b="1" i="1" baseline="-25000" dirty="0" smtClean="0"/>
              <a:t>  </a:t>
            </a:r>
            <a:r>
              <a:rPr lang="en-US" dirty="0" smtClean="0"/>
              <a:t>could be described by the equation:</a:t>
            </a:r>
            <a:endParaRPr lang="en-US" b="1" dirty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ovéPole 1"/>
              <p:cNvSpPr txBox="1"/>
              <p:nvPr/>
            </p:nvSpPr>
            <p:spPr>
              <a:xfrm>
                <a:off x="685800" y="2590800"/>
                <a:ext cx="29107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𝒘𝒅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∙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𝑨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∙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  <a:sym typeface="Symbol"/>
                            </a:rPr>
                            <m:t>𝒛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  <a:ea typeface="Cambria Math"/>
                              <a:sym typeface="Symbol"/>
                            </a:rPr>
                            <m:t>𝑨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∙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  <a:sym typeface="Symbol"/>
                            </a:rPr>
                            <m:t>𝑪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  <a:ea typeface="Cambria Math"/>
                              <a:sym typeface="Symbol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cs-CZ" sz="2400" b="1" dirty="0"/>
              </a:p>
            </p:txBody>
          </p:sp>
        </mc:Choice>
        <mc:Fallback>
          <p:sp>
            <p:nvSpPr>
              <p:cNvPr id="2" name="TextovéPo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590800"/>
                <a:ext cx="2910733" cy="46166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ovéPole 2"/>
          <p:cNvSpPr txBox="1"/>
          <p:nvPr/>
        </p:nvSpPr>
        <p:spPr>
          <a:xfrm>
            <a:off x="3886199" y="2621076"/>
            <a:ext cx="1071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[mol.s</a:t>
            </a:r>
            <a:r>
              <a:rPr lang="en-US" sz="2000" b="1" baseline="30000" dirty="0"/>
              <a:t>-1</a:t>
            </a:r>
            <a:r>
              <a:rPr lang="en-US" sz="2000" b="1" dirty="0"/>
              <a:t>]</a:t>
            </a:r>
            <a:endParaRPr lang="cs-CZ" sz="2000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685800" y="3551872"/>
            <a:ext cx="580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where:</a:t>
            </a:r>
          </a:p>
          <a:p>
            <a:r>
              <a:rPr lang="en-US" dirty="0" smtClean="0">
                <a:sym typeface="Symbol"/>
              </a:rPr>
              <a:t></a:t>
            </a:r>
            <a:r>
              <a:rPr lang="cs-CZ" dirty="0" smtClean="0"/>
              <a:t> </a:t>
            </a:r>
            <a:r>
              <a:rPr lang="en-US" dirty="0" smtClean="0"/>
              <a:t>…</a:t>
            </a:r>
            <a:r>
              <a:rPr lang="cs-CZ" dirty="0" smtClean="0"/>
              <a:t> </a:t>
            </a:r>
            <a:r>
              <a:rPr lang="en-US" dirty="0" smtClean="0"/>
              <a:t>total scavenging coefficient [s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cs-CZ" dirty="0"/>
          </a:p>
          <a:p>
            <a:r>
              <a:rPr lang="en-US" dirty="0" err="1" smtClean="0"/>
              <a:t>z</a:t>
            </a:r>
            <a:r>
              <a:rPr lang="en-US" baseline="-25000" dirty="0" err="1" smtClean="0"/>
              <a:t>A</a:t>
            </a:r>
            <a:r>
              <a:rPr lang="cs-CZ" dirty="0" smtClean="0"/>
              <a:t> </a:t>
            </a:r>
            <a:r>
              <a:rPr lang="en-US" dirty="0" smtClean="0"/>
              <a:t>…</a:t>
            </a:r>
            <a:r>
              <a:rPr lang="cs-CZ" dirty="0" smtClean="0"/>
              <a:t> </a:t>
            </a:r>
            <a:r>
              <a:rPr lang="en-US" dirty="0" smtClean="0"/>
              <a:t>height of air layer [m]</a:t>
            </a:r>
            <a:endParaRPr lang="cs-CZ" dirty="0"/>
          </a:p>
          <a:p>
            <a:r>
              <a:rPr lang="en-US" dirty="0" smtClean="0"/>
              <a:t>C</a:t>
            </a:r>
            <a:r>
              <a:rPr lang="en-US" baseline="-25000" dirty="0" smtClean="0"/>
              <a:t>A</a:t>
            </a:r>
            <a:r>
              <a:rPr lang="cs-CZ" dirty="0" smtClean="0"/>
              <a:t> </a:t>
            </a:r>
            <a:r>
              <a:rPr lang="en-US" dirty="0" smtClean="0"/>
              <a:t>…</a:t>
            </a:r>
            <a:r>
              <a:rPr lang="cs-CZ" dirty="0" smtClean="0"/>
              <a:t> </a:t>
            </a:r>
            <a:r>
              <a:rPr lang="en-US" dirty="0" smtClean="0"/>
              <a:t>atmospheric concentration of compound A [mol.m</a:t>
            </a:r>
            <a:r>
              <a:rPr lang="en-US" baseline="30000" dirty="0" smtClean="0"/>
              <a:t>-3</a:t>
            </a:r>
            <a:r>
              <a:rPr lang="en-US" dirty="0" smtClean="0"/>
              <a:t>]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237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Sedimentation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1295400"/>
          </a:xfrm>
        </p:spPr>
        <p:txBody>
          <a:bodyPr/>
          <a:lstStyle/>
          <a:p>
            <a:r>
              <a:rPr lang="en-US" dirty="0"/>
              <a:t>transport mechanism </a:t>
            </a:r>
            <a:r>
              <a:rPr lang="en-US" dirty="0" smtClean="0"/>
              <a:t>particles </a:t>
            </a:r>
            <a:r>
              <a:rPr lang="en-US" dirty="0"/>
              <a:t>in the water body</a:t>
            </a:r>
          </a:p>
          <a:p>
            <a:r>
              <a:rPr lang="en-US" dirty="0" smtClean="0"/>
              <a:t>tendency </a:t>
            </a:r>
            <a:r>
              <a:rPr lang="en-US" dirty="0"/>
              <a:t>for particles in suspension to settle out of the fluid in which they are entrained, induced by gravity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57411"/>
            <a:ext cx="2514600" cy="181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1" y="3757411"/>
            <a:ext cx="2420617" cy="210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757411"/>
            <a:ext cx="2748160" cy="1513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438400" y="3200400"/>
            <a:ext cx="453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Transport mechanisms of sedimentation:</a:t>
            </a:r>
            <a:endParaRPr lang="cs-CZ" sz="2000" b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832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esuspendation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86287"/>
            <a:ext cx="8077200" cy="29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685800" y="1524000"/>
            <a:ext cx="5825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Possible pathways of pollutants after </a:t>
            </a:r>
            <a:r>
              <a:rPr lang="en-US" sz="2000" b="1" dirty="0" err="1" smtClean="0"/>
              <a:t>resuspendation</a:t>
            </a:r>
            <a:endParaRPr lang="cs-CZ" sz="20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880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Long-range atmospheric transport of persistent organic 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Classification of POPs owing to long-range transport mechanisms: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609600" y="2133600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Single-hop compounds: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non-volatile, water insoluble, transported on particles in air 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water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Compound 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emitted to the atmosphere, transported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deposited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earth’s surface and never returns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atmosphere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cs-CZ" sz="2000" dirty="0">
              <a:latin typeface="Times New Roman" pitchFamily="18" charset="0"/>
              <a:cs typeface="Times New Roman" pitchFamily="18" charset="0"/>
            </a:endParaRPr>
          </a:p>
          <a:p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62200"/>
            <a:ext cx="1295400" cy="278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61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Long-range atmospheric transport of persistent organic 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Classification of POPs owing to long-range transport mechanisms: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609600" y="2133600"/>
            <a:ext cx="45720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Multi-hop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compounds: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semi-volatile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distributed between gas and condensed phase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compound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reenters 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atmosphere after initial deposition 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earth’s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surface, it can travel long distances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via subsequent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multiple atmospheric hops; also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so-called  grasshopper effect</a:t>
            </a:r>
            <a:endParaRPr lang="cs-C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438400"/>
            <a:ext cx="1600200" cy="1857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48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Long-range atmospheric transport of persistent organic 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Classification of POPs owing to long-range transport mechanisms: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609600" y="2133600"/>
            <a:ext cx="457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No-hop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compounds: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Compounds relatively soluble in water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Main LRT mechanism is through water</a:t>
            </a:r>
            <a:endParaRPr lang="cs-CZ" dirty="0"/>
          </a:p>
        </p:txBody>
      </p:sp>
      <p:pic>
        <p:nvPicPr>
          <p:cNvPr id="10242" name="Picture 2" descr="File:Gamma-Hexachlorocyclohexane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43921"/>
            <a:ext cx="2895600" cy="222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90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 Migration Processes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3" descr="globpop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74788" y="1268413"/>
            <a:ext cx="6192837" cy="5187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998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Glob</a:t>
            </a:r>
            <a:r>
              <a:rPr lang="en-US" b="1" dirty="0" smtClean="0"/>
              <a:t>a</a:t>
            </a:r>
            <a:r>
              <a:rPr lang="cs-CZ" b="1" dirty="0" smtClean="0"/>
              <a:t>l </a:t>
            </a:r>
            <a:r>
              <a:rPr lang="en-US" b="1" dirty="0" smtClean="0"/>
              <a:t>Distillation of POPs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89EF-A403-4433-8053-F8C42C1F1170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6948568" cy="481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276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Further</a:t>
            </a:r>
            <a:r>
              <a:rPr lang="cs-CZ" b="1" dirty="0" smtClean="0"/>
              <a:t> </a:t>
            </a:r>
            <a:r>
              <a:rPr lang="cs-CZ" b="1" dirty="0" err="1" smtClean="0"/>
              <a:t>reading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</a:t>
            </a:r>
            <a:r>
              <a:rPr lang="cs-CZ" dirty="0" smtClean="0"/>
              <a:t>.</a:t>
            </a:r>
            <a:r>
              <a:rPr lang="en-GB" dirty="0" smtClean="0"/>
              <a:t> </a:t>
            </a:r>
            <a:r>
              <a:rPr lang="en-GB" dirty="0" err="1" smtClean="0"/>
              <a:t>Mehmetli</a:t>
            </a:r>
            <a:r>
              <a:rPr lang="en-GB" dirty="0" smtClean="0"/>
              <a:t>, B</a:t>
            </a:r>
            <a:r>
              <a:rPr lang="cs-CZ" dirty="0" smtClean="0"/>
              <a:t>.</a:t>
            </a:r>
            <a:r>
              <a:rPr lang="en-GB" dirty="0" smtClean="0"/>
              <a:t> </a:t>
            </a:r>
            <a:r>
              <a:rPr lang="en-GB" dirty="0" err="1" smtClean="0"/>
              <a:t>Koumanova</a:t>
            </a:r>
            <a:r>
              <a:rPr lang="en-GB" dirty="0" smtClean="0"/>
              <a:t>: </a:t>
            </a:r>
            <a:r>
              <a:rPr lang="en-GB" i="1" dirty="0" smtClean="0"/>
              <a:t>The Fate of Persistent Organic Pollutants in the Environment. </a:t>
            </a:r>
            <a:r>
              <a:rPr lang="en-GB" dirty="0" smtClean="0"/>
              <a:t>Springer 2008</a:t>
            </a:r>
          </a:p>
          <a:p>
            <a:r>
              <a:rPr lang="en-GB" dirty="0" smtClean="0"/>
              <a:t>S</a:t>
            </a:r>
            <a:r>
              <a:rPr lang="cs-CZ" dirty="0" smtClean="0"/>
              <a:t>.</a:t>
            </a:r>
            <a:r>
              <a:rPr lang="en-GB" dirty="0" smtClean="0"/>
              <a:t> </a:t>
            </a:r>
            <a:r>
              <a:rPr lang="en-GB" dirty="0" err="1" smtClean="0"/>
              <a:t>Harrad</a:t>
            </a:r>
            <a:r>
              <a:rPr lang="en-GB" dirty="0" smtClean="0"/>
              <a:t>: Persistent Organic Pollutants. John Wiley &amp; Sons, 2010, ISBN 978-1-40-51693-0</a:t>
            </a:r>
          </a:p>
          <a:p>
            <a:r>
              <a:rPr lang="en-GB" dirty="0" smtClean="0"/>
              <a:t>R. </a:t>
            </a:r>
            <a:r>
              <a:rPr lang="en-GB" dirty="0" err="1" smtClean="0"/>
              <a:t>Lohmann</a:t>
            </a:r>
            <a:r>
              <a:rPr lang="en-GB" dirty="0" smtClean="0"/>
              <a:t>, K. </a:t>
            </a:r>
            <a:r>
              <a:rPr lang="en-GB" dirty="0" err="1" smtClean="0"/>
              <a:t>Breivik</a:t>
            </a:r>
            <a:r>
              <a:rPr lang="en-GB" dirty="0" smtClean="0"/>
              <a:t>, J. </a:t>
            </a:r>
            <a:r>
              <a:rPr lang="en-GB" dirty="0" err="1" smtClean="0"/>
              <a:t>Dachs</a:t>
            </a:r>
            <a:r>
              <a:rPr lang="en-GB" dirty="0" smtClean="0"/>
              <a:t> and D. Muir: Global fate of POPs: Current and future research directions. Environmental Pollution 150/1 (2007) 150-165</a:t>
            </a:r>
          </a:p>
          <a:p>
            <a:r>
              <a:rPr lang="en-GB" dirty="0" smtClean="0"/>
              <a:t>M. </a:t>
            </a:r>
            <a:r>
              <a:rPr lang="en-GB" dirty="0" err="1" smtClean="0"/>
              <a:t>Scheringer</a:t>
            </a:r>
            <a:r>
              <a:rPr lang="en-GB" dirty="0" smtClean="0"/>
              <a:t>: Long-Range Transport of Organic Chemicals in the Environment. Environmental Toxicology and Chemistry 28/4 (2009) 677-690</a:t>
            </a:r>
          </a:p>
          <a:p>
            <a:r>
              <a:rPr lang="en-GB" dirty="0" smtClean="0"/>
              <a:t>B</a:t>
            </a:r>
            <a:r>
              <a:rPr lang="cs-CZ" dirty="0" smtClean="0"/>
              <a:t>.</a:t>
            </a:r>
            <a:r>
              <a:rPr lang="en-GB" dirty="0" smtClean="0"/>
              <a:t> Xing,</a:t>
            </a:r>
            <a:r>
              <a:rPr lang="cs-CZ" dirty="0" smtClean="0"/>
              <a:t> </a:t>
            </a:r>
            <a:r>
              <a:rPr lang="en-GB" dirty="0" smtClean="0"/>
              <a:t>N</a:t>
            </a:r>
            <a:r>
              <a:rPr lang="cs-CZ" dirty="0" smtClean="0"/>
              <a:t>.</a:t>
            </a:r>
            <a:r>
              <a:rPr lang="en-GB" dirty="0" smtClean="0"/>
              <a:t> </a:t>
            </a:r>
            <a:r>
              <a:rPr lang="en-GB" dirty="0" err="1" smtClean="0"/>
              <a:t>Senesi</a:t>
            </a:r>
            <a:r>
              <a:rPr lang="en-GB" dirty="0" smtClean="0"/>
              <a:t>,</a:t>
            </a:r>
            <a:r>
              <a:rPr lang="cs-CZ" dirty="0" smtClean="0"/>
              <a:t> </a:t>
            </a:r>
            <a:r>
              <a:rPr lang="en-GB" dirty="0" smtClean="0"/>
              <a:t>P</a:t>
            </a:r>
            <a:r>
              <a:rPr lang="cs-CZ" dirty="0" smtClean="0"/>
              <a:t>.</a:t>
            </a:r>
            <a:r>
              <a:rPr lang="en-GB" dirty="0" smtClean="0"/>
              <a:t> Ming Huang: </a:t>
            </a:r>
            <a:r>
              <a:rPr lang="en-GB" dirty="0" err="1" smtClean="0"/>
              <a:t>Biophysico</a:t>
            </a:r>
            <a:r>
              <a:rPr lang="en-GB" dirty="0" smtClean="0"/>
              <a:t>-Chemical Processes of Anthropogenic Organic Compounds in Environmental Systems. Wiley 2011, ISBN 978-0-470-53963-7</a:t>
            </a:r>
            <a:r>
              <a:rPr lang="cs-CZ" dirty="0" smtClean="0"/>
              <a:t> (</a:t>
            </a:r>
            <a:r>
              <a:rPr lang="cs-CZ" dirty="0" err="1" smtClean="0"/>
              <a:t>cloth</a:t>
            </a:r>
            <a:r>
              <a:rPr lang="cs-CZ" dirty="0" smtClean="0"/>
              <a:t>), 978-0-470-94447-9 (e-</a:t>
            </a:r>
            <a:r>
              <a:rPr lang="cs-CZ" dirty="0" err="1" smtClean="0"/>
              <a:t>Book</a:t>
            </a:r>
            <a:r>
              <a:rPr lang="cs-CZ" dirty="0" smtClean="0"/>
              <a:t>), 978-0-470-94446-2 (e-PDF)</a:t>
            </a:r>
            <a:endParaRPr lang="en-GB" dirty="0" smtClean="0"/>
          </a:p>
          <a:p>
            <a:endParaRPr lang="en-US" dirty="0"/>
          </a:p>
          <a:p>
            <a:endParaRPr lang="en-US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019800" cy="365125"/>
          </a:xfrm>
        </p:spPr>
        <p:txBody>
          <a:bodyPr/>
          <a:lstStyle/>
          <a:p>
            <a:r>
              <a:rPr lang="fr-FR" dirty="0" err="1" smtClean="0"/>
              <a:t>Environmental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 / </a:t>
            </a:r>
            <a:r>
              <a:rPr lang="fr-FR" dirty="0" err="1" smtClean="0"/>
              <a:t>Pollutant</a:t>
            </a:r>
            <a:r>
              <a:rPr lang="fr-FR" dirty="0" smtClean="0"/>
              <a:t> transport / </a:t>
            </a:r>
            <a:r>
              <a:rPr lang="fr-FR" dirty="0" err="1" smtClean="0"/>
              <a:t>POPs</a:t>
            </a:r>
            <a:r>
              <a:rPr lang="fr-FR" dirty="0" smtClean="0"/>
              <a:t>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41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1949</Words>
  <Application>Microsoft Office PowerPoint</Application>
  <PresentationFormat>On-screen Show (4:3)</PresentationFormat>
  <Paragraphs>323</Paragraphs>
  <Slides>36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Rovnice</vt:lpstr>
      <vt:lpstr>4.2  POPs migration</vt:lpstr>
      <vt:lpstr>Slide 2</vt:lpstr>
      <vt:lpstr>Lecture Content</vt:lpstr>
      <vt:lpstr>Important properties of pollutants</vt:lpstr>
      <vt:lpstr>Important properties of pollutants</vt:lpstr>
      <vt:lpstr>Transport of pollutants between environmental compartments</vt:lpstr>
      <vt:lpstr>Natural Cycles in Nature</vt:lpstr>
      <vt:lpstr>POPs in the Environment </vt:lpstr>
      <vt:lpstr>Environmental Fate of Pollutants</vt:lpstr>
      <vt:lpstr>Transport Mechanisms of Pollutants in the Environment</vt:lpstr>
      <vt:lpstr>Transport of Pollutants  in the Environment</vt:lpstr>
      <vt:lpstr>Transport of pollutants in the environment </vt:lpstr>
      <vt:lpstr>Transport within one compartment</vt:lpstr>
      <vt:lpstr>Transport within one compartment</vt:lpstr>
      <vt:lpstr>Transport within one compartment</vt:lpstr>
      <vt:lpstr>Transport within one compartment</vt:lpstr>
      <vt:lpstr>Transport within one compartment</vt:lpstr>
      <vt:lpstr>Transport between environmental compartments</vt:lpstr>
      <vt:lpstr>Atmospheric deposition </vt:lpstr>
      <vt:lpstr>Atmospheric deposition </vt:lpstr>
      <vt:lpstr>Atmospheric deposition</vt:lpstr>
      <vt:lpstr>Atmospheric deposition</vt:lpstr>
      <vt:lpstr>Atmospheric depositional processes</vt:lpstr>
      <vt:lpstr>Dry atmospheric deposition</vt:lpstr>
      <vt:lpstr>Resistance model for dry atmospheric deposition</vt:lpstr>
      <vt:lpstr>Dry atmospheric deposition</vt:lpstr>
      <vt:lpstr>Wet atmospheric deposition</vt:lpstr>
      <vt:lpstr>Wet atmospheric deposition</vt:lpstr>
      <vt:lpstr>Sedimentation</vt:lpstr>
      <vt:lpstr>Resuspendation</vt:lpstr>
      <vt:lpstr>Long-range atmospheric transport of persistent organic pollutants</vt:lpstr>
      <vt:lpstr>Long-range atmospheric transport of persistent organic pollutants</vt:lpstr>
      <vt:lpstr>Long-range atmospheric transport of persistent organic pollutants</vt:lpstr>
      <vt:lpstr>POP Migration Processes</vt:lpstr>
      <vt:lpstr>Global Distillation of POPs</vt:lpstr>
      <vt:lpstr>Further reading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79</cp:revision>
  <cp:lastPrinted>2012-12-28T13:10:31Z</cp:lastPrinted>
  <dcterms:created xsi:type="dcterms:W3CDTF">2012-10-09T06:41:53Z</dcterms:created>
  <dcterms:modified xsi:type="dcterms:W3CDTF">2013-01-02T21:05:23Z</dcterms:modified>
</cp:coreProperties>
</file>