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docx" ContentType="application/vnd.openxmlformats-officedocument.wordprocessingml.document"/>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8" r:id="rId2"/>
    <p:sldId id="289" r:id="rId3"/>
    <p:sldId id="290" r:id="rId4"/>
    <p:sldId id="259" r:id="rId5"/>
    <p:sldId id="260" r:id="rId6"/>
    <p:sldId id="261" r:id="rId7"/>
    <p:sldId id="262" r:id="rId8"/>
    <p:sldId id="263" r:id="rId9"/>
    <p:sldId id="264" r:id="rId10"/>
    <p:sldId id="267" r:id="rId11"/>
    <p:sldId id="268" r:id="rId12"/>
    <p:sldId id="269" r:id="rId13"/>
    <p:sldId id="271" r:id="rId14"/>
    <p:sldId id="270" r:id="rId15"/>
    <p:sldId id="272" r:id="rId16"/>
    <p:sldId id="273" r:id="rId17"/>
    <p:sldId id="274" r:id="rId18"/>
    <p:sldId id="275" r:id="rId19"/>
    <p:sldId id="278" r:id="rId20"/>
    <p:sldId id="279" r:id="rId21"/>
    <p:sldId id="280" r:id="rId22"/>
    <p:sldId id="281" r:id="rId23"/>
    <p:sldId id="282" r:id="rId24"/>
    <p:sldId id="283" r:id="rId25"/>
    <p:sldId id="284" r:id="rId26"/>
    <p:sldId id="285" r:id="rId27"/>
    <p:sldId id="286" r:id="rId28"/>
    <p:sldId id="287" r:id="rId29"/>
    <p:sldId id="288"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8" d="100"/>
          <a:sy n="78" d="100"/>
        </p:scale>
        <p:origin x="-1134"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22C4D2-D119-4843-8B50-C5CAB13A2C14}" type="datetimeFigureOut">
              <a:rPr lang="en-US" smtClean="0"/>
              <a:pPr/>
              <a:t>1/4/2013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0BCF22-6D72-4245-9E74-D10A3C8286EE}" type="slidenum">
              <a:rPr lang="en-US" smtClean="0"/>
              <a:pPr/>
              <a:t>‹#›</a:t>
            </a:fld>
            <a:endParaRPr lang="en-US" dirty="0"/>
          </a:p>
        </p:txBody>
      </p:sp>
    </p:spTree>
    <p:extLst>
      <p:ext uri="{BB962C8B-B14F-4D97-AF65-F5344CB8AC3E}">
        <p14:creationId xmlns="" xmlns:p14="http://schemas.microsoft.com/office/powerpoint/2010/main" val="3866327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Cambria (Headings)"/>
              </a:rPr>
              <a:t>Heavy metals </a:t>
            </a:r>
            <a:r>
              <a:rPr lang="sr-Latn-CS" dirty="0" smtClean="0">
                <a:latin typeface="Cambria (Headings)"/>
              </a:rPr>
              <a:t> </a:t>
            </a:r>
            <a:r>
              <a:rPr lang="en-US" dirty="0" err="1" smtClean="0">
                <a:latin typeface="Cambria (Headings)"/>
              </a:rPr>
              <a:t>technogenic</a:t>
            </a:r>
            <a:r>
              <a:rPr lang="en-US" dirty="0" smtClean="0">
                <a:latin typeface="Cambria (Headings)"/>
              </a:rPr>
              <a:t> dispersion flow with the rigid special connection with its source – </a:t>
            </a:r>
            <a:r>
              <a:rPr lang="sr-Latn-CS" dirty="0" smtClean="0">
                <a:latin typeface="Cambria (Headings)"/>
              </a:rPr>
              <a:t> </a:t>
            </a:r>
            <a:r>
              <a:rPr lang="en-US" dirty="0" smtClean="0">
                <a:latin typeface="Cambria (Headings)"/>
              </a:rPr>
              <a:t>solid industrial wastes is formed in the soil section (profile) and the observed </a:t>
            </a:r>
            <a:r>
              <a:rPr lang="sr-Latn-CS" dirty="0" smtClean="0">
                <a:latin typeface="Cambria (Headings)"/>
              </a:rPr>
              <a:t> </a:t>
            </a:r>
            <a:r>
              <a:rPr lang="en-US" dirty="0" err="1" smtClean="0">
                <a:latin typeface="Cambria (Headings)"/>
              </a:rPr>
              <a:t>technogenic</a:t>
            </a:r>
            <a:r>
              <a:rPr lang="en-US" dirty="0" smtClean="0">
                <a:latin typeface="Cambria (Headings)"/>
              </a:rPr>
              <a:t> HM anomaly is characterized by the dynamic, instable parameters of </a:t>
            </a:r>
            <a:r>
              <a:rPr lang="en-US" dirty="0" err="1" smtClean="0">
                <a:latin typeface="Cambria (Headings)"/>
              </a:rPr>
              <a:t>polymetal</a:t>
            </a:r>
            <a:r>
              <a:rPr lang="en-US" dirty="0" smtClean="0">
                <a:latin typeface="Cambria (Headings)"/>
              </a:rPr>
              <a:t> pollution</a:t>
            </a:r>
            <a:r>
              <a:rPr lang="hr-HR" dirty="0" smtClean="0">
                <a:latin typeface="Cambria (Headings)"/>
              </a:rPr>
              <a:t>.</a:t>
            </a:r>
            <a:endParaRPr lang="hr-HR" dirty="0"/>
          </a:p>
        </p:txBody>
      </p:sp>
      <p:sp>
        <p:nvSpPr>
          <p:cNvPr id="4" name="Slide Number Placeholder 3"/>
          <p:cNvSpPr>
            <a:spLocks noGrp="1"/>
          </p:cNvSpPr>
          <p:nvPr>
            <p:ph type="sldNum" sz="quarter" idx="10"/>
          </p:nvPr>
        </p:nvSpPr>
        <p:spPr/>
        <p:txBody>
          <a:bodyPr/>
          <a:lstStyle/>
          <a:p>
            <a:fld id="{00C9145C-DF81-4E2A-9D71-CD177B69E888}" type="slidenum">
              <a:rPr lang="hr-HR" smtClean="0"/>
              <a:pPr/>
              <a:t>4</a:t>
            </a:fld>
            <a:endParaRPr lang="hr-H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r>
              <a:rPr lang="en-US" dirty="0" smtClean="0">
                <a:latin typeface="Cambria (Headings)"/>
              </a:rPr>
              <a:t>Zink, lead, copper and nickel are claimed to possess the highest migration </a:t>
            </a:r>
          </a:p>
          <a:p>
            <a:pPr>
              <a:buNone/>
            </a:pPr>
            <a:r>
              <a:rPr lang="en-US" dirty="0" smtClean="0">
                <a:latin typeface="Cambria (Headings)"/>
              </a:rPr>
              <a:t>intrusion in the acid oxidized medium. The following HM succession from </a:t>
            </a:r>
          </a:p>
          <a:p>
            <a:pPr>
              <a:buNone/>
            </a:pPr>
            <a:r>
              <a:rPr lang="en-US" dirty="0" smtClean="0">
                <a:latin typeface="Cambria (Headings)"/>
              </a:rPr>
              <a:t>wastes is fixed: </a:t>
            </a:r>
            <a:r>
              <a:rPr lang="en-US" dirty="0" err="1" smtClean="0">
                <a:latin typeface="Cambria (Headings)"/>
              </a:rPr>
              <a:t>Pb</a:t>
            </a:r>
            <a:r>
              <a:rPr lang="en-US" dirty="0" smtClean="0">
                <a:latin typeface="Cambria (Headings)"/>
              </a:rPr>
              <a:t> &gt; Cu  ≥ Zn  ≥ Ni &gt; </a:t>
            </a:r>
            <a:r>
              <a:rPr lang="en-US" dirty="0" err="1" smtClean="0">
                <a:latin typeface="Cambria (Headings)"/>
              </a:rPr>
              <a:t>Mn</a:t>
            </a:r>
            <a:r>
              <a:rPr lang="en-US" dirty="0" smtClean="0">
                <a:latin typeface="Cambria (Headings)"/>
              </a:rPr>
              <a:t> &gt; Cr  ≥ Fe &gt; Co. The greatest </a:t>
            </a:r>
          </a:p>
          <a:p>
            <a:pPr marL="0" indent="0">
              <a:buNone/>
            </a:pPr>
            <a:r>
              <a:rPr lang="en-US" dirty="0" smtClean="0">
                <a:latin typeface="Cambria (Headings)"/>
              </a:rPr>
              <a:t>contribution into the </a:t>
            </a:r>
            <a:r>
              <a:rPr lang="en-US" dirty="0" err="1" smtClean="0">
                <a:latin typeface="Cambria (Headings)"/>
              </a:rPr>
              <a:t>polymetal</a:t>
            </a:r>
            <a:r>
              <a:rPr lang="en-US" dirty="0" smtClean="0">
                <a:latin typeface="Cambria (Headings)"/>
              </a:rPr>
              <a:t> soil pollution is made by the elements</a:t>
            </a:r>
            <a:r>
              <a:rPr lang="hr-HR" dirty="0" smtClean="0">
                <a:latin typeface="Cambria (Headings)"/>
              </a:rPr>
              <a:t> </a:t>
            </a:r>
            <a:r>
              <a:rPr lang="en-US" dirty="0" smtClean="0">
                <a:latin typeface="Cambria (Headings)"/>
              </a:rPr>
              <a:t>possessing the highest relative atom mass and various migration types. </a:t>
            </a:r>
          </a:p>
          <a:p>
            <a:pPr>
              <a:buNone/>
            </a:pPr>
            <a:r>
              <a:rPr lang="en-US" dirty="0" smtClean="0">
                <a:latin typeface="Cambria (Headings)"/>
              </a:rPr>
              <a:t>The degree of pollution of a soil solution on depth and time is </a:t>
            </a:r>
          </a:p>
          <a:p>
            <a:pPr>
              <a:buNone/>
            </a:pPr>
            <a:r>
              <a:rPr lang="en-US" dirty="0" smtClean="0">
                <a:latin typeface="Cambria (Headings)"/>
              </a:rPr>
              <a:t>experimentally </a:t>
            </a:r>
            <a:r>
              <a:rPr lang="hr-HR" dirty="0" smtClean="0">
                <a:latin typeface="Cambria (Headings)"/>
              </a:rPr>
              <a:t>assessed</a:t>
            </a:r>
            <a:r>
              <a:rPr lang="en-US" dirty="0" smtClean="0">
                <a:latin typeface="Cambria (Headings)"/>
              </a:rPr>
              <a:t>; function of the response of system «industrial </a:t>
            </a:r>
          </a:p>
          <a:p>
            <a:pPr>
              <a:buNone/>
            </a:pPr>
            <a:r>
              <a:rPr lang="en-US" dirty="0" smtClean="0">
                <a:latin typeface="Cambria (Headings)"/>
              </a:rPr>
              <a:t>wastes - grey forest soils» (fig. 3) is received.</a:t>
            </a:r>
          </a:p>
          <a:p>
            <a:endParaRPr lang="hr-HR" dirty="0"/>
          </a:p>
        </p:txBody>
      </p:sp>
      <p:sp>
        <p:nvSpPr>
          <p:cNvPr id="4" name="Slide Number Placeholder 3"/>
          <p:cNvSpPr>
            <a:spLocks noGrp="1"/>
          </p:cNvSpPr>
          <p:nvPr>
            <p:ph type="sldNum" sz="quarter" idx="10"/>
          </p:nvPr>
        </p:nvSpPr>
        <p:spPr/>
        <p:txBody>
          <a:bodyPr/>
          <a:lstStyle/>
          <a:p>
            <a:fld id="{00C9145C-DF81-4E2A-9D71-CD177B69E888}" type="slidenum">
              <a:rPr lang="hr-HR" smtClean="0"/>
              <a:pPr/>
              <a:t>6</a:t>
            </a:fld>
            <a:endParaRPr lang="hr-H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hr-HR" sz="1200" dirty="0" smtClean="0">
                <a:latin typeface="Cambria (Headings)"/>
              </a:rPr>
              <a:t>I</a:t>
            </a:r>
            <a:r>
              <a:rPr lang="en-US" sz="1200" dirty="0" smtClean="0">
                <a:latin typeface="Cambria (Headings)"/>
              </a:rPr>
              <a:t>n acid and slightly acid medium industrial wastes is able to create impact, collision </a:t>
            </a:r>
            <a:r>
              <a:rPr lang="sr-Latn-CS" sz="1200" dirty="0" smtClean="0">
                <a:latin typeface="Cambria (Headings)"/>
              </a:rPr>
              <a:t> </a:t>
            </a:r>
            <a:r>
              <a:rPr lang="en-US" sz="1200" dirty="0" err="1" smtClean="0">
                <a:latin typeface="Cambria (Headings)"/>
              </a:rPr>
              <a:t>technogenic</a:t>
            </a:r>
            <a:r>
              <a:rPr lang="en-US" sz="1200" dirty="0" smtClean="0">
                <a:latin typeface="Cambria (Headings)"/>
              </a:rPr>
              <a:t> load on the </a:t>
            </a:r>
            <a:r>
              <a:rPr lang="en-US" sz="1200" dirty="0" err="1" smtClean="0">
                <a:latin typeface="Cambria (Headings)"/>
              </a:rPr>
              <a:t>polymetal</a:t>
            </a:r>
            <a:r>
              <a:rPr lang="en-US" sz="1200" dirty="0" smtClean="0">
                <a:latin typeface="Cambria (Headings)"/>
              </a:rPr>
              <a:t> soil type. </a:t>
            </a:r>
            <a:endParaRPr lang="en-US" dirty="0" smtClean="0"/>
          </a:p>
        </p:txBody>
      </p:sp>
      <p:sp>
        <p:nvSpPr>
          <p:cNvPr id="4" name="Slide Number Placeholder 3"/>
          <p:cNvSpPr>
            <a:spLocks noGrp="1"/>
          </p:cNvSpPr>
          <p:nvPr>
            <p:ph type="sldNum" sz="quarter" idx="10"/>
          </p:nvPr>
        </p:nvSpPr>
        <p:spPr/>
        <p:txBody>
          <a:bodyPr/>
          <a:lstStyle/>
          <a:p>
            <a:fld id="{080BCF22-6D72-4245-9E74-D10A3C8286EE}" type="slidenum">
              <a:rPr lang="en-US" smtClean="0"/>
              <a:pPr/>
              <a:t>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hr-HR" dirty="0"/>
          </a:p>
        </p:txBody>
      </p:sp>
      <p:sp>
        <p:nvSpPr>
          <p:cNvPr id="4" name="Slide Number Placeholder 3"/>
          <p:cNvSpPr>
            <a:spLocks noGrp="1"/>
          </p:cNvSpPr>
          <p:nvPr>
            <p:ph type="sldNum" sz="quarter" idx="10"/>
          </p:nvPr>
        </p:nvSpPr>
        <p:spPr/>
        <p:txBody>
          <a:bodyPr/>
          <a:lstStyle/>
          <a:p>
            <a:fld id="{080BCF22-6D72-4245-9E74-D10A3C8286EE}" type="slidenum">
              <a:rPr lang="en-US" smtClean="0"/>
              <a:pPr/>
              <a:t>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latin typeface="Cambria (Headings)"/>
              </a:rPr>
              <a:t>Chemometrics</a:t>
            </a:r>
            <a:r>
              <a:rPr lang="en-US" dirty="0" smtClean="0">
                <a:latin typeface="Cambria (Headings)"/>
              </a:rPr>
              <a:t> is the new domain, which can improve  the understanding of chemical information, characterize multidimensional data and get some model of described chemical phenomena by applying different mathematical, statistical, graphical or symbolic methods. </a:t>
            </a:r>
            <a:endParaRPr lang="hr-HR" dirty="0"/>
          </a:p>
        </p:txBody>
      </p:sp>
      <p:sp>
        <p:nvSpPr>
          <p:cNvPr id="4" name="Slide Number Placeholder 3"/>
          <p:cNvSpPr>
            <a:spLocks noGrp="1"/>
          </p:cNvSpPr>
          <p:nvPr>
            <p:ph type="sldNum" sz="quarter" idx="10"/>
          </p:nvPr>
        </p:nvSpPr>
        <p:spPr/>
        <p:txBody>
          <a:bodyPr/>
          <a:lstStyle/>
          <a:p>
            <a:fld id="{080BCF22-6D72-4245-9E74-D10A3C8286EE}" type="slidenum">
              <a:rPr lang="en-US" smtClean="0"/>
              <a:pPr/>
              <a:t>12</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Cambria (Headings)"/>
              </a:rPr>
              <a:t>. This model permits us to </a:t>
            </a:r>
            <a:r>
              <a:rPr lang="hr-HR" dirty="0" smtClean="0">
                <a:latin typeface="Cambria (Headings)"/>
              </a:rPr>
              <a:t>obtain</a:t>
            </a:r>
            <a:r>
              <a:rPr lang="en-US" dirty="0" smtClean="0">
                <a:latin typeface="Cambria (Headings)"/>
              </a:rPr>
              <a:t> some parameters characterizing occurrences reaching the examined  system. The last step is checking our model in different  physicochemical conditions to define where and when this  model can be applied. </a:t>
            </a:r>
            <a:endParaRPr lang="hr-HR" dirty="0"/>
          </a:p>
        </p:txBody>
      </p:sp>
      <p:sp>
        <p:nvSpPr>
          <p:cNvPr id="4" name="Slide Number Placeholder 3"/>
          <p:cNvSpPr>
            <a:spLocks noGrp="1"/>
          </p:cNvSpPr>
          <p:nvPr>
            <p:ph type="sldNum" sz="quarter" idx="10"/>
          </p:nvPr>
        </p:nvSpPr>
        <p:spPr/>
        <p:txBody>
          <a:bodyPr/>
          <a:lstStyle/>
          <a:p>
            <a:fld id="{080BCF22-6D72-4245-9E74-D10A3C8286EE}" type="slidenum">
              <a:rPr lang="en-US" smtClean="0"/>
              <a:pPr/>
              <a:t>14</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800" kern="1200" dirty="0" smtClean="0">
                <a:solidFill>
                  <a:schemeClr val="tx1"/>
                </a:solidFill>
                <a:latin typeface="+mn-lt"/>
                <a:ea typeface="+mn-ea"/>
                <a:cs typeface="+mn-cs"/>
              </a:rPr>
              <a:t>Although wastewater irrigation has many positive effects like reliable water supply to farmers, better crop yield, pollution reduction of rivers, and other surface water resources</a:t>
            </a:r>
            <a:r>
              <a:rPr lang="hr-HR" sz="800" kern="1200" dirty="0" smtClean="0">
                <a:solidFill>
                  <a:schemeClr val="tx1"/>
                </a:solidFill>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080BCF22-6D72-4245-9E74-D10A3C8286EE}" type="slidenum">
              <a:rPr lang="en-US" smtClean="0"/>
              <a:pPr/>
              <a:t>16</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800" kern="1200" dirty="0" smtClean="0">
                <a:solidFill>
                  <a:schemeClr val="tx1"/>
                </a:solidFill>
                <a:latin typeface="+mn-lt"/>
                <a:ea typeface="+mn-ea"/>
                <a:cs typeface="+mn-cs"/>
              </a:rPr>
              <a:t>Since the environment comprises soil, plants, and soil organisms, wastewater use is directly associated with environmental quality due to its immediate contact with the soil–plant system</a:t>
            </a:r>
            <a:r>
              <a:rPr lang="hr-HR" sz="800" kern="1200" dirty="0" smtClean="0">
                <a:solidFill>
                  <a:schemeClr val="tx1"/>
                </a:solidFill>
                <a:latin typeface="+mn-lt"/>
                <a:ea typeface="+mn-ea"/>
                <a:cs typeface="+mn-cs"/>
              </a:rPr>
              <a:t>,</a:t>
            </a:r>
            <a:r>
              <a:rPr lang="en-US" sz="800" kern="1200" dirty="0" smtClean="0">
                <a:solidFill>
                  <a:schemeClr val="tx1"/>
                </a:solidFill>
                <a:latin typeface="+mn-lt"/>
                <a:ea typeface="+mn-ea"/>
                <a:cs typeface="+mn-cs"/>
              </a:rPr>
              <a:t> and consequently</a:t>
            </a:r>
            <a:r>
              <a:rPr lang="hr-HR" sz="800" kern="1200" dirty="0" smtClean="0">
                <a:solidFill>
                  <a:schemeClr val="tx1"/>
                </a:solidFill>
                <a:latin typeface="+mn-lt"/>
                <a:ea typeface="+mn-ea"/>
                <a:cs typeface="+mn-cs"/>
              </a:rPr>
              <a:t>,</a:t>
            </a:r>
            <a:r>
              <a:rPr lang="en-US" sz="800" kern="1200" dirty="0" smtClean="0">
                <a:solidFill>
                  <a:schemeClr val="tx1"/>
                </a:solidFill>
                <a:latin typeface="+mn-lt"/>
                <a:ea typeface="+mn-ea"/>
                <a:cs typeface="+mn-cs"/>
              </a:rPr>
              <a:t> can impact on it. For example, the presence of organic matter in wastewater-irrigated sites significantly affects the mobility and bioavailability of heavy metal(</a:t>
            </a:r>
            <a:r>
              <a:rPr lang="en-US" sz="800" kern="1200" dirty="0" err="1" smtClean="0">
                <a:solidFill>
                  <a:schemeClr val="tx1"/>
                </a:solidFill>
                <a:latin typeface="+mn-lt"/>
                <a:ea typeface="+mn-ea"/>
                <a:cs typeface="+mn-cs"/>
              </a:rPr>
              <a:t>loid</a:t>
            </a:r>
            <a:r>
              <a:rPr lang="en-US" sz="800" kern="1200" dirty="0" smtClean="0">
                <a:solidFill>
                  <a:schemeClr val="tx1"/>
                </a:solidFill>
                <a:latin typeface="+mn-lt"/>
                <a:ea typeface="+mn-ea"/>
                <a:cs typeface="+mn-cs"/>
              </a:rPr>
              <a:t>)s in the soil. </a:t>
            </a:r>
            <a:endParaRPr lang="hr-HR" dirty="0"/>
          </a:p>
        </p:txBody>
      </p:sp>
      <p:sp>
        <p:nvSpPr>
          <p:cNvPr id="4" name="Slide Number Placeholder 3"/>
          <p:cNvSpPr>
            <a:spLocks noGrp="1"/>
          </p:cNvSpPr>
          <p:nvPr>
            <p:ph type="sldNum" sz="quarter" idx="10"/>
          </p:nvPr>
        </p:nvSpPr>
        <p:spPr/>
        <p:txBody>
          <a:bodyPr/>
          <a:lstStyle/>
          <a:p>
            <a:fld id="{080BCF22-6D72-4245-9E74-D10A3C8286EE}" type="slidenum">
              <a:rPr lang="en-US" smtClean="0"/>
              <a:pPr/>
              <a:t>17</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process industries such as: fertilizer breweries, refineries, paper mills, textiles, chemical and petrochemicals, water could be used as coolant, process water, and raw material solvent etc. However, in the process of usage, industrial water becomes polluted and contaminated with various substances it comes in contact with and this gives rise to waste water, which consists of water with variety of potentially harmful substance which is the sources of environmental pollution. Sewage sludge is therefore, a by - product of purification of waste water. The resulting sewage sludge has significant organic mater content and contained macro and micro nutrient that are essential for plant growing. These heavy metals which may include cadmium, lead, arsenic etc are metallic element with relatively high atomic weight that can contaminate ground water, surface water, food etc. and have the potential to be toxic and relatively low concentration metal. </a:t>
            </a:r>
            <a:endParaRPr lang="en-US" dirty="0"/>
          </a:p>
        </p:txBody>
      </p:sp>
      <p:sp>
        <p:nvSpPr>
          <p:cNvPr id="4" name="Slide Number Placeholder 3"/>
          <p:cNvSpPr>
            <a:spLocks noGrp="1"/>
          </p:cNvSpPr>
          <p:nvPr>
            <p:ph type="sldNum" sz="quarter" idx="10"/>
          </p:nvPr>
        </p:nvSpPr>
        <p:spPr/>
        <p:txBody>
          <a:bodyPr/>
          <a:lstStyle/>
          <a:p>
            <a:fld id="{080BCF22-6D72-4245-9E74-D10A3C8286EE}" type="slidenum">
              <a:rPr lang="en-US" smtClean="0"/>
              <a:pPr/>
              <a:t>21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mobility and availability depends on several factor including soil texture and pH (</a:t>
            </a:r>
            <a:r>
              <a:rPr lang="en-US" dirty="0" err="1" smtClean="0"/>
              <a:t>Nouri</a:t>
            </a:r>
            <a:r>
              <a:rPr lang="en-US" dirty="0" smtClean="0"/>
              <a:t>., 1980 and </a:t>
            </a:r>
            <a:r>
              <a:rPr lang="en-US" dirty="0" err="1" smtClean="0"/>
              <a:t>Alloway</a:t>
            </a:r>
            <a:r>
              <a:rPr lang="en-US" dirty="0" smtClean="0"/>
              <a:t>., 1995). Mobile forms of metals release from sludge, which are not taken up by plant root, may move down the profile and reach the water table. This pollution of ground water may affect surface water and possibly portable water supplies.</a:t>
            </a:r>
            <a:endParaRPr lang="hr-HR" dirty="0" smtClean="0"/>
          </a:p>
          <a:p>
            <a:r>
              <a:rPr lang="en-US" dirty="0" smtClean="0"/>
              <a:t> Several worker have already investigated the mobility of heavy metal in the soil amended with sewage sludge and concluded that only relatively small amount of metal were available for transport in the soil water immediately after sludge application (Slide and </a:t>
            </a:r>
            <a:r>
              <a:rPr lang="en-US" dirty="0" err="1" smtClean="0"/>
              <a:t>Kardos</a:t>
            </a:r>
            <a:r>
              <a:rPr lang="en-US" dirty="0" smtClean="0"/>
              <a:t>, 1977).</a:t>
            </a:r>
            <a:endParaRPr lang="hr-HR" dirty="0" smtClean="0"/>
          </a:p>
          <a:p>
            <a:r>
              <a:rPr lang="en-US" dirty="0" smtClean="0"/>
              <a:t>However, little or nothing had been done as regard to modeling of the process of mobility of heavy metals in the soil after the application of sewage sludge. This research work, therefore aimed at developing a mathematical model equation that shows the mobility of heavy metals in the soil amended with sewage sludge.</a:t>
            </a:r>
            <a:endParaRPr lang="hr-HR" dirty="0"/>
          </a:p>
        </p:txBody>
      </p:sp>
      <p:sp>
        <p:nvSpPr>
          <p:cNvPr id="4" name="Slide Number Placeholder 3"/>
          <p:cNvSpPr>
            <a:spLocks noGrp="1"/>
          </p:cNvSpPr>
          <p:nvPr>
            <p:ph type="sldNum" sz="quarter" idx="10"/>
          </p:nvPr>
        </p:nvSpPr>
        <p:spPr/>
        <p:txBody>
          <a:bodyPr/>
          <a:lstStyle/>
          <a:p>
            <a:fld id="{080BCF22-6D72-4245-9E74-D10A3C8286EE}" type="slidenum">
              <a:rPr lang="en-US" smtClean="0"/>
              <a:pPr/>
              <a:t>22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4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2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35250FE-A3EF-413A-9C01-AD58D2B53F80}" type="datetime1">
              <a:rPr lang="en-US" smtClean="0"/>
              <a:pPr/>
              <a:t>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pic>
        <p:nvPicPr>
          <p:cNvPr id="9" name="Picture 3" descr="MCHEM Logo FINAL small.jpg"/>
          <p:cNvPicPr>
            <a:picLocks noChangeAspect="1"/>
          </p:cNvPicPr>
          <p:nvPr userDrawn="1"/>
        </p:nvPicPr>
        <p:blipFill>
          <a:blip r:embed="rId2" cstate="print"/>
          <a:srcRect/>
          <a:stretch>
            <a:fillRect/>
          </a:stretch>
        </p:blipFill>
        <p:spPr bwMode="auto">
          <a:xfrm>
            <a:off x="6931101" y="230589"/>
            <a:ext cx="1984299" cy="1215223"/>
          </a:xfrm>
          <a:prstGeom prst="rect">
            <a:avLst/>
          </a:prstGeom>
          <a:noFill/>
          <a:ln w="9525">
            <a:noFill/>
            <a:miter lim="800000"/>
            <a:headEnd/>
            <a:tailEnd/>
          </a:ln>
        </p:spPr>
      </p:pic>
      <p:pic>
        <p:nvPicPr>
          <p:cNvPr id="10" name="Picture 9" descr="eu_flag_tempus.jpg"/>
          <p:cNvPicPr>
            <a:picLocks noChangeAspect="1"/>
          </p:cNvPicPr>
          <p:nvPr userDrawn="1"/>
        </p:nvPicPr>
        <p:blipFill>
          <a:blip r:embed="rId3" cstate="print"/>
          <a:stretch>
            <a:fillRect/>
          </a:stretch>
        </p:blipFill>
        <p:spPr>
          <a:xfrm>
            <a:off x="304800" y="311296"/>
            <a:ext cx="2711576" cy="105380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6477000" cy="1143000"/>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381000" y="1600200"/>
            <a:ext cx="8305800" cy="45259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8201B003-77AD-4260-80C9-72025A604A3C}" type="datetime1">
              <a:rPr lang="en-US" smtClean="0"/>
              <a:pPr/>
              <a:t>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799" y="4406900"/>
            <a:ext cx="7427913"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1066799" y="2906713"/>
            <a:ext cx="7427913"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25475D-0CEC-47A3-8224-28C7429070C5}" type="datetime1">
              <a:rPr lang="en-US" smtClean="0"/>
              <a:pPr/>
              <a:t>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1066800" y="1600200"/>
            <a:ext cx="3733800" cy="4525963"/>
          </a:xfrm>
        </p:spPr>
        <p:txBody>
          <a:bodyPr>
            <a:normAutofit/>
          </a:bodyPr>
          <a:lstStyle>
            <a:lvl1pP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953000" y="1600200"/>
            <a:ext cx="3733800" cy="4525963"/>
          </a:xfrm>
        </p:spPr>
        <p:txBody>
          <a:bodyPr>
            <a:normAutofit/>
          </a:bodyPr>
          <a:lstStyle>
            <a:lvl1pP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576BCA55-43AC-4EC4-AB42-A2049B65C776}" type="datetime1">
              <a:rPr lang="en-US" smtClean="0"/>
              <a:pPr/>
              <a:t>1/4/2013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9C9B86A-9F04-46D4-B452-0038E01D4E8F}" type="datetime1">
              <a:rPr lang="en-US" smtClean="0"/>
              <a:pPr/>
              <a:t>1/4/2013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4C8300-359B-4A88-B52F-40B40F498E86}" type="datetime1">
              <a:rPr lang="en-US" smtClean="0"/>
              <a:pPr/>
              <a:t>1/4/2013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8B238E-61BD-454C-A81B-2DF80FD05213}" type="datetime1">
              <a:rPr lang="en-US" smtClean="0"/>
              <a:pPr/>
              <a:t>1/4/2013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57DF80-E326-4639-B86E-57AF1C546174}" type="datetime1">
              <a:rPr lang="en-US" smtClean="0"/>
              <a:pPr/>
              <a:t>1/4/2013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6E2F15-FF3C-48BD-B624-52DA38F2F9F5}" type="datetime1">
              <a:rPr lang="en-US" smtClean="0"/>
              <a:pPr/>
              <a:t>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BA37F4-0EB9-4DD4-BD19-153B5A865C49}" type="datetime1">
              <a:rPr lang="en-US" smtClean="0"/>
              <a:pPr/>
              <a:t>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09800" y="274638"/>
            <a:ext cx="64770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021635-F3A6-4371-8B08-94E0A70388A0}" type="datetime1">
              <a:rPr lang="en-US" smtClean="0"/>
              <a:pPr/>
              <a:t>1/4/2013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6F83BC-6D4D-406E-B66A-3F0036CBC391}" type="slidenum">
              <a:rPr lang="en-US" smtClean="0"/>
              <a:pPr/>
              <a:t>‹#›</a:t>
            </a:fld>
            <a:endParaRPr lang="en-US" dirty="0"/>
          </a:p>
        </p:txBody>
      </p:sp>
      <p:pic>
        <p:nvPicPr>
          <p:cNvPr id="7" name="Picture 3" descr="MCHEM Logo FINAL small.jpg"/>
          <p:cNvPicPr>
            <a:picLocks noChangeAspect="1"/>
          </p:cNvPicPr>
          <p:nvPr userDrawn="1"/>
        </p:nvPicPr>
        <p:blipFill>
          <a:blip r:embed="rId12" cstate="print"/>
          <a:srcRect/>
          <a:stretch>
            <a:fillRect/>
          </a:stretch>
        </p:blipFill>
        <p:spPr bwMode="auto">
          <a:xfrm>
            <a:off x="7315199" y="232577"/>
            <a:ext cx="1600201" cy="979994"/>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58" r:id="rId9"/>
    <p:sldLayoutId id="2147483659" r:id="rId10"/>
  </p:sldLayoutIdLst>
  <p:hf hdr="0" ftr="0" dt="0"/>
  <p:txStyles>
    <p:titleStyle>
      <a:lvl1pPr algn="ctr" defTabSz="914400" rtl="0" eaLnBrk="1" latinLnBrk="0" hangingPunct="1">
        <a:spcBef>
          <a:spcPct val="0"/>
        </a:spcBef>
        <a:buNone/>
        <a:defRPr sz="3200" kern="1200">
          <a:solidFill>
            <a:schemeClr val="tx1"/>
          </a:solidFill>
          <a:latin typeface="Times New Roman" pitchFamily="18" charset="0"/>
          <a:ea typeface="+mj-ea"/>
          <a:cs typeface="Times New Roman" pitchFamily="18" charset="0"/>
        </a:defRPr>
      </a:lvl1pPr>
    </p:titleStyle>
    <p:bodyStyle>
      <a:lvl1pPr marL="342900" indent="-3429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1pPr>
      <a:lvl2pPr marL="742950" indent="-28575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3pPr>
      <a:lvl4pPr marL="16002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4pPr>
      <a:lvl5pPr marL="20574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package" Target="../embeddings/Microsoft_Office_Word_Document1.docx"/><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ideo" Target="file:///D:\Documents\Downloads\Free%20YouTube%20Downloader\heavy%20metal%20symptoms%20%20Symptoms%20of%20Heavy%20Metal%20Toxicity.avi"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jst.go.jp/sicp/ws2010_ch_nsfc7th/abst/abst_04.pdf" TargetMode="External"/><Relationship Id="rId2" Type="http://schemas.openxmlformats.org/officeDocument/2006/relationships/hyperlink" Target="http://www.environmental-expert.com/Files/6063/articles/10010/Measuringheavymetalmigrationrates.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a:t>Heavy metals migration </a:t>
            </a:r>
            <a:endParaRPr lang="hr-HR" dirty="0"/>
          </a:p>
        </p:txBody>
      </p:sp>
      <p:sp>
        <p:nvSpPr>
          <p:cNvPr id="3" name="Subtitle 2"/>
          <p:cNvSpPr>
            <a:spLocks noGrp="1"/>
          </p:cNvSpPr>
          <p:nvPr>
            <p:ph type="subTitle" idx="1"/>
          </p:nvPr>
        </p:nvSpPr>
        <p:spPr/>
        <p:txBody>
          <a:bodyPr/>
          <a:lstStyle/>
          <a:p>
            <a:r>
              <a:rPr lang="hr-HR" dirty="0" smtClean="0"/>
              <a:t>4(iii)</a:t>
            </a:r>
            <a:endParaRPr lang="hr-H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CS" sz="4400" smtClean="0"/>
              <a:t>Aims</a:t>
            </a:r>
            <a:endParaRPr lang="en-US" sz="4400"/>
          </a:p>
        </p:txBody>
      </p:sp>
      <p:sp>
        <p:nvSpPr>
          <p:cNvPr id="3" name="Content Placeholder 2"/>
          <p:cNvSpPr>
            <a:spLocks noGrp="1"/>
          </p:cNvSpPr>
          <p:nvPr>
            <p:ph idx="1"/>
          </p:nvPr>
        </p:nvSpPr>
        <p:spPr>
          <a:xfrm>
            <a:off x="381000" y="1905000"/>
            <a:ext cx="8305800" cy="4525963"/>
          </a:xfrm>
        </p:spPr>
        <p:txBody>
          <a:bodyPr/>
          <a:lstStyle/>
          <a:p>
            <a:r>
              <a:rPr lang="en-US" sz="2800" smtClean="0"/>
              <a:t>(i) to understand the distribution of heavy metals in the environment and possibilities of their migration between environmental compartments </a:t>
            </a:r>
          </a:p>
          <a:p>
            <a:r>
              <a:rPr lang="en-US" sz="2800" smtClean="0"/>
              <a:t>(ii) to discuss possibilities for contact of heavy metals and man.</a:t>
            </a:r>
          </a:p>
          <a:p>
            <a:endParaRPr lang="en-US"/>
          </a:p>
        </p:txBody>
      </p:sp>
      <p:sp>
        <p:nvSpPr>
          <p:cNvPr id="4" name="Slide Number Placeholder 3"/>
          <p:cNvSpPr>
            <a:spLocks noGrp="1"/>
          </p:cNvSpPr>
          <p:nvPr>
            <p:ph type="sldNum" sz="quarter" idx="12"/>
          </p:nvPr>
        </p:nvSpPr>
        <p:spPr/>
        <p:txBody>
          <a:bodyPr/>
          <a:lstStyle/>
          <a:p>
            <a:fld id="{0B6F83BC-6D4D-406E-B66A-3F0036CBC391}" type="slidenum">
              <a:rPr lang="en-US" smtClean="0"/>
              <a:pPr/>
              <a:t>2</a:t>
            </a:fld>
            <a:endParaRPr lang="en-US" dirty="0"/>
          </a:p>
        </p:txBody>
      </p:sp>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CS" sz="4400" smtClean="0"/>
              <a:t>Outcams</a:t>
            </a:r>
            <a:endParaRPr lang="en-US" sz="4400"/>
          </a:p>
        </p:txBody>
      </p:sp>
      <p:sp>
        <p:nvSpPr>
          <p:cNvPr id="3" name="Content Placeholder 2"/>
          <p:cNvSpPr>
            <a:spLocks noGrp="1"/>
          </p:cNvSpPr>
          <p:nvPr>
            <p:ph idx="1"/>
          </p:nvPr>
        </p:nvSpPr>
        <p:spPr>
          <a:xfrm>
            <a:off x="381000" y="1981200"/>
            <a:ext cx="8305800" cy="4525963"/>
          </a:xfrm>
        </p:spPr>
        <p:txBody>
          <a:bodyPr/>
          <a:lstStyle/>
          <a:p>
            <a:r>
              <a:rPr lang="en-US" sz="2800" smtClean="0"/>
              <a:t>(i)  Students will be able on the basis of theoretical knowledge to solve some practical problems related with the occurrence of heavy metals in the environment.</a:t>
            </a:r>
          </a:p>
          <a:p>
            <a:endParaRPr lang="en-US"/>
          </a:p>
        </p:txBody>
      </p:sp>
      <p:sp>
        <p:nvSpPr>
          <p:cNvPr id="4" name="Slide Number Placeholder 3"/>
          <p:cNvSpPr>
            <a:spLocks noGrp="1"/>
          </p:cNvSpPr>
          <p:nvPr>
            <p:ph type="sldNum" sz="quarter" idx="12"/>
          </p:nvPr>
        </p:nvSpPr>
        <p:spPr/>
        <p:txBody>
          <a:bodyPr/>
          <a:lstStyle/>
          <a:p>
            <a:fld id="{0B6F83BC-6D4D-406E-B66A-3F0036CBC391}" type="slidenum">
              <a:rPr lang="en-US" smtClean="0"/>
              <a:pPr/>
              <a:t>3</a:t>
            </a:fld>
            <a:endParaRPr lang="en-US" dirty="0"/>
          </a:p>
        </p:txBody>
      </p:sp>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851104" cy="1143000"/>
          </a:xfrm>
        </p:spPr>
        <p:txBody>
          <a:bodyPr/>
          <a:lstStyle/>
          <a:p>
            <a:r>
              <a:rPr lang="en-GB" b="1" dirty="0" smtClean="0"/>
              <a:t>Heavy metals migration </a:t>
            </a:r>
            <a:endParaRPr lang="en-US" dirty="0"/>
          </a:p>
        </p:txBody>
      </p:sp>
      <p:sp>
        <p:nvSpPr>
          <p:cNvPr id="3" name="Content Placeholder 2"/>
          <p:cNvSpPr>
            <a:spLocks noGrp="1"/>
          </p:cNvSpPr>
          <p:nvPr>
            <p:ph idx="1"/>
          </p:nvPr>
        </p:nvSpPr>
        <p:spPr>
          <a:xfrm>
            <a:off x="395536" y="2132856"/>
            <a:ext cx="8229600" cy="3412976"/>
          </a:xfrm>
        </p:spPr>
        <p:txBody>
          <a:bodyPr>
            <a:normAutofit/>
          </a:bodyPr>
          <a:lstStyle/>
          <a:p>
            <a:pPr>
              <a:buNone/>
            </a:pPr>
            <a:r>
              <a:rPr lang="en-US" dirty="0" smtClean="0">
                <a:latin typeface="Cambria (Headings)"/>
              </a:rPr>
              <a:t>Heavy metals (HM) migration from the industrial wastes into grey forest and </a:t>
            </a:r>
            <a:r>
              <a:rPr lang="sr-Latn-CS" dirty="0" smtClean="0">
                <a:latin typeface="Cambria (Headings)"/>
              </a:rPr>
              <a:t> </a:t>
            </a:r>
            <a:r>
              <a:rPr lang="en-US" dirty="0" smtClean="0">
                <a:latin typeface="Cambria (Headings)"/>
              </a:rPr>
              <a:t>turf</a:t>
            </a:r>
            <a:r>
              <a:rPr lang="hr-HR" dirty="0" smtClean="0">
                <a:latin typeface="Cambria (Headings)"/>
              </a:rPr>
              <a:t> </a:t>
            </a:r>
            <a:r>
              <a:rPr lang="en-US" dirty="0" smtClean="0">
                <a:latin typeface="Cambria (Headings)"/>
              </a:rPr>
              <a:t>p</a:t>
            </a:r>
            <a:r>
              <a:rPr lang="hr-HR" dirty="0" smtClean="0">
                <a:latin typeface="Cambria (Headings)"/>
              </a:rPr>
              <a:t>o</a:t>
            </a:r>
            <a:r>
              <a:rPr lang="en-US" dirty="0" err="1" smtClean="0">
                <a:latin typeface="Cambria (Headings)"/>
              </a:rPr>
              <a:t>dsol</a:t>
            </a:r>
            <a:r>
              <a:rPr lang="en-US" dirty="0" smtClean="0">
                <a:latin typeface="Cambria (Headings)"/>
              </a:rPr>
              <a:t> soils. </a:t>
            </a:r>
            <a:endParaRPr lang="hr-HR" dirty="0" smtClean="0">
              <a:latin typeface="Cambria (Headings)"/>
            </a:endParaRPr>
          </a:p>
          <a:p>
            <a:pPr>
              <a:buNone/>
            </a:pPr>
            <a:endParaRPr lang="hr-HR" dirty="0" smtClean="0">
              <a:latin typeface="Cambria (Headings)"/>
            </a:endParaRPr>
          </a:p>
          <a:p>
            <a:pPr>
              <a:buNone/>
            </a:pPr>
            <a:r>
              <a:rPr lang="en-US" dirty="0" smtClean="0">
                <a:latin typeface="Cambria (Headings)"/>
              </a:rPr>
              <a:t>Heavy metals </a:t>
            </a:r>
            <a:r>
              <a:rPr lang="en-US" dirty="0" err="1" smtClean="0">
                <a:latin typeface="Cambria (Headings)"/>
              </a:rPr>
              <a:t>technogenic</a:t>
            </a:r>
            <a:r>
              <a:rPr lang="en-US" dirty="0" smtClean="0">
                <a:latin typeface="Cambria (Headings)"/>
              </a:rPr>
              <a:t> migration </a:t>
            </a:r>
            <a:r>
              <a:rPr lang="sr-Latn-CS" dirty="0" smtClean="0">
                <a:latin typeface="Cambria (Headings)"/>
              </a:rPr>
              <a:t> </a:t>
            </a:r>
            <a:r>
              <a:rPr lang="en-US" dirty="0" smtClean="0">
                <a:latin typeface="Cambria (Headings)"/>
              </a:rPr>
              <a:t>in the “wastes-soil”.</a:t>
            </a:r>
            <a:endParaRPr lang="hr-HR" dirty="0" smtClean="0">
              <a:latin typeface="Cambria (Headings)"/>
            </a:endParaRPr>
          </a:p>
          <a:p>
            <a:pPr>
              <a:buNone/>
            </a:pPr>
            <a:endParaRPr lang="hr-HR" dirty="0" smtClean="0">
              <a:latin typeface="Cambria (Headings)"/>
            </a:endParaRPr>
          </a:p>
        </p:txBody>
      </p:sp>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5</a:t>
            </a:fld>
            <a:endParaRPr lang="en-US"/>
          </a:p>
        </p:txBody>
      </p:sp>
      <p:pic>
        <p:nvPicPr>
          <p:cNvPr id="6" name="Picture 2" descr="untitled3"/>
          <p:cNvPicPr>
            <a:picLocks noChangeAspect="1" noChangeArrowheads="1"/>
          </p:cNvPicPr>
          <p:nvPr/>
        </p:nvPicPr>
        <p:blipFill>
          <a:blip r:embed="rId2" cstate="print">
            <a:lum bright="-6000" contrast="45000"/>
          </a:blip>
          <a:srcRect/>
          <a:stretch>
            <a:fillRect/>
          </a:stretch>
        </p:blipFill>
        <p:spPr bwMode="auto">
          <a:xfrm>
            <a:off x="494386" y="1181495"/>
            <a:ext cx="7735214" cy="514310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908720"/>
            <a:ext cx="8229600" cy="5400600"/>
          </a:xfrm>
        </p:spPr>
        <p:txBody>
          <a:bodyPr>
            <a:normAutofit/>
          </a:bodyPr>
          <a:lstStyle/>
          <a:p>
            <a:r>
              <a:rPr lang="en-US" sz="2000" dirty="0" smtClean="0">
                <a:latin typeface="Cambria (Headings)"/>
              </a:rPr>
              <a:t>The three </a:t>
            </a:r>
            <a:r>
              <a:rPr lang="en-US" sz="2000" dirty="0" err="1" smtClean="0">
                <a:latin typeface="Cambria (Headings)"/>
              </a:rPr>
              <a:t>princip</a:t>
            </a:r>
            <a:r>
              <a:rPr lang="hr-HR" sz="2000" dirty="0" smtClean="0">
                <a:latin typeface="Cambria (Headings)"/>
              </a:rPr>
              <a:t>a</a:t>
            </a:r>
            <a:r>
              <a:rPr lang="en-US" sz="2000" dirty="0" smtClean="0">
                <a:latin typeface="Cambria (Headings)"/>
              </a:rPr>
              <a:t>l stages of </a:t>
            </a:r>
            <a:r>
              <a:rPr lang="en-US" sz="2000" dirty="0" err="1" smtClean="0">
                <a:latin typeface="Cambria (Headings)"/>
              </a:rPr>
              <a:t>technogenic</a:t>
            </a:r>
            <a:r>
              <a:rPr lang="en-US" sz="2000" dirty="0" smtClean="0">
                <a:latin typeface="Cambria (Headings)"/>
              </a:rPr>
              <a:t> HM transformation in “wastes</a:t>
            </a:r>
            <a:r>
              <a:rPr lang="hr-HR" sz="2000" dirty="0" smtClean="0">
                <a:latin typeface="Cambria (Headings)"/>
              </a:rPr>
              <a:t>-</a:t>
            </a:r>
            <a:r>
              <a:rPr lang="en-US" sz="2000" dirty="0" smtClean="0">
                <a:latin typeface="Cambria (Headings)"/>
              </a:rPr>
              <a:t>soil”</a:t>
            </a:r>
            <a:r>
              <a:rPr lang="sr-Latn-CS" sz="2000" dirty="0">
                <a:latin typeface="Cambria (Headings)"/>
              </a:rPr>
              <a:t> </a:t>
            </a:r>
            <a:r>
              <a:rPr lang="en-US" sz="2000" dirty="0" smtClean="0">
                <a:latin typeface="Cambria (Headings)"/>
              </a:rPr>
              <a:t>system are </a:t>
            </a:r>
            <a:endParaRPr lang="hr-HR" sz="2000" dirty="0" smtClean="0">
              <a:latin typeface="Cambria (Headings)"/>
            </a:endParaRPr>
          </a:p>
          <a:p>
            <a:pPr>
              <a:buNone/>
            </a:pPr>
            <a:r>
              <a:rPr lang="hr-HR" sz="2000" dirty="0">
                <a:latin typeface="Cambria (Headings)"/>
              </a:rPr>
              <a:t>	</a:t>
            </a:r>
            <a:r>
              <a:rPr lang="en-US" sz="2000" dirty="0" smtClean="0">
                <a:latin typeface="Cambria (Headings)"/>
              </a:rPr>
              <a:t>1) HM leaching; </a:t>
            </a:r>
            <a:endParaRPr lang="hr-HR" sz="2000" dirty="0" smtClean="0">
              <a:latin typeface="Cambria (Headings)"/>
            </a:endParaRPr>
          </a:p>
          <a:p>
            <a:pPr>
              <a:buNone/>
            </a:pPr>
            <a:r>
              <a:rPr lang="hr-HR" sz="2000" dirty="0">
                <a:latin typeface="Cambria (Headings)"/>
              </a:rPr>
              <a:t>	</a:t>
            </a:r>
            <a:r>
              <a:rPr lang="en-US" sz="2000" dirty="0" smtClean="0">
                <a:latin typeface="Cambria (Headings)"/>
              </a:rPr>
              <a:t>2) transformation connected with HM </a:t>
            </a:r>
            <a:r>
              <a:rPr lang="en-US" sz="2000" dirty="0" err="1" smtClean="0">
                <a:latin typeface="Cambria (Headings)"/>
              </a:rPr>
              <a:t>deponing</a:t>
            </a:r>
            <a:r>
              <a:rPr lang="en-US" sz="2000" dirty="0" smtClean="0">
                <a:latin typeface="Cambria (Headings)"/>
              </a:rPr>
              <a:t> and ion-exchange by the soil substance; </a:t>
            </a:r>
            <a:endParaRPr lang="hr-HR" sz="2000" dirty="0" smtClean="0">
              <a:latin typeface="Cambria (Headings)"/>
            </a:endParaRPr>
          </a:p>
          <a:p>
            <a:pPr>
              <a:buNone/>
            </a:pPr>
            <a:r>
              <a:rPr lang="hr-HR" sz="2000" dirty="0">
                <a:latin typeface="Cambria (Headings)"/>
              </a:rPr>
              <a:t>	</a:t>
            </a:r>
            <a:r>
              <a:rPr lang="en-US" sz="2000" dirty="0" smtClean="0">
                <a:latin typeface="Cambria (Headings)"/>
              </a:rPr>
              <a:t>3) conversion caused by HM transportation in the filtration flow. </a:t>
            </a:r>
          </a:p>
          <a:p>
            <a:pPr>
              <a:buNone/>
            </a:pPr>
            <a:endParaRPr lang="hr-HR" sz="2000" dirty="0" smtClean="0">
              <a:latin typeface="Cambria (Headings)"/>
            </a:endParaRPr>
          </a:p>
          <a:p>
            <a:pPr>
              <a:buNone/>
            </a:pPr>
            <a:r>
              <a:rPr lang="en-US" sz="2000" dirty="0" smtClean="0">
                <a:latin typeface="Cambria (Headings)"/>
              </a:rPr>
              <a:t>Heavy metals </a:t>
            </a:r>
            <a:r>
              <a:rPr lang="en-US" sz="2000" dirty="0" err="1" smtClean="0">
                <a:latin typeface="Cambria (Headings)"/>
              </a:rPr>
              <a:t>technogenic</a:t>
            </a:r>
            <a:r>
              <a:rPr lang="en-US" sz="2000" dirty="0" smtClean="0">
                <a:latin typeface="Cambria (Headings)"/>
              </a:rPr>
              <a:t> transformation peculiarities in “wastes-soil” </a:t>
            </a:r>
          </a:p>
          <a:p>
            <a:pPr>
              <a:buNone/>
            </a:pPr>
            <a:r>
              <a:rPr lang="en-US" sz="2000" dirty="0" smtClean="0">
                <a:latin typeface="Cambria (Headings)"/>
              </a:rPr>
              <a:t>system is defined by </a:t>
            </a:r>
            <a:endParaRPr lang="hr-HR" sz="2000" dirty="0" smtClean="0">
              <a:latin typeface="Cambria (Headings)"/>
            </a:endParaRPr>
          </a:p>
          <a:p>
            <a:pPr>
              <a:buNone/>
            </a:pPr>
            <a:r>
              <a:rPr lang="hr-HR" sz="2000" dirty="0">
                <a:latin typeface="Cambria (Headings)"/>
              </a:rPr>
              <a:t>	</a:t>
            </a:r>
            <a:r>
              <a:rPr lang="en-US" sz="2000" dirty="0" smtClean="0">
                <a:latin typeface="Cambria (Headings)"/>
              </a:rPr>
              <a:t>1) complex formation; </a:t>
            </a:r>
            <a:endParaRPr lang="hr-HR" sz="2000" dirty="0" smtClean="0">
              <a:latin typeface="Cambria (Headings)"/>
            </a:endParaRPr>
          </a:p>
          <a:p>
            <a:pPr>
              <a:buNone/>
            </a:pPr>
            <a:r>
              <a:rPr lang="hr-HR" sz="2000" dirty="0">
                <a:latin typeface="Cambria (Headings)"/>
              </a:rPr>
              <a:t>	</a:t>
            </a:r>
            <a:r>
              <a:rPr lang="en-US" sz="2000" dirty="0" smtClean="0">
                <a:latin typeface="Cambria (Headings)"/>
              </a:rPr>
              <a:t>2) HM highly intensive migration; </a:t>
            </a:r>
          </a:p>
          <a:p>
            <a:pPr>
              <a:buNone/>
            </a:pPr>
            <a:r>
              <a:rPr lang="hr-HR" sz="2000" dirty="0" smtClean="0">
                <a:latin typeface="Cambria (Headings)"/>
              </a:rPr>
              <a:t>	</a:t>
            </a:r>
            <a:r>
              <a:rPr lang="en-US" sz="2000" dirty="0" smtClean="0">
                <a:latin typeface="Cambria (Headings)"/>
              </a:rPr>
              <a:t>3) high humus horizon intrusion. </a:t>
            </a:r>
          </a:p>
          <a:p>
            <a:pPr>
              <a:buNone/>
            </a:pPr>
            <a:endParaRPr lang="hr-HR" sz="2000" dirty="0" smtClean="0">
              <a:latin typeface="Cambria (Headings)"/>
            </a:endParaRPr>
          </a:p>
          <a:p>
            <a:pPr>
              <a:buNone/>
            </a:pPr>
            <a:r>
              <a:rPr lang="en-US" sz="2000" dirty="0" smtClean="0">
                <a:latin typeface="Cambria (Headings)"/>
              </a:rPr>
              <a:t> The following HM succession from </a:t>
            </a:r>
            <a:r>
              <a:rPr lang="hr-HR" sz="2000" dirty="0" smtClean="0">
                <a:latin typeface="Cambria (Headings)"/>
              </a:rPr>
              <a:t> </a:t>
            </a:r>
            <a:r>
              <a:rPr lang="en-US" sz="2000" dirty="0" smtClean="0">
                <a:latin typeface="Cambria (Headings)"/>
              </a:rPr>
              <a:t>wastes is fixed:</a:t>
            </a:r>
            <a:endParaRPr lang="hr-HR" sz="2000" dirty="0" smtClean="0">
              <a:latin typeface="Cambria (Headings)"/>
            </a:endParaRPr>
          </a:p>
          <a:p>
            <a:pPr>
              <a:buNone/>
            </a:pPr>
            <a:r>
              <a:rPr lang="hr-HR" sz="2000" dirty="0">
                <a:latin typeface="Cambria (Headings)"/>
              </a:rPr>
              <a:t>	</a:t>
            </a:r>
            <a:r>
              <a:rPr lang="en-US" sz="2000" dirty="0" smtClean="0">
                <a:latin typeface="Cambria (Headings)"/>
              </a:rPr>
              <a:t> </a:t>
            </a:r>
            <a:r>
              <a:rPr lang="en-US" sz="2000" dirty="0" err="1" smtClean="0">
                <a:latin typeface="Cambria (Headings)"/>
              </a:rPr>
              <a:t>Pb</a:t>
            </a:r>
            <a:r>
              <a:rPr lang="en-US" sz="2000" dirty="0" smtClean="0">
                <a:latin typeface="Cambria (Headings)"/>
              </a:rPr>
              <a:t> &gt; Cu  ≥ Zn  ≥ Ni &gt; </a:t>
            </a:r>
            <a:r>
              <a:rPr lang="en-US" sz="2000" dirty="0" err="1" smtClean="0">
                <a:latin typeface="Cambria (Headings)"/>
              </a:rPr>
              <a:t>Mn</a:t>
            </a:r>
            <a:r>
              <a:rPr lang="en-US" sz="2000" dirty="0" smtClean="0">
                <a:latin typeface="Cambria (Headings)"/>
              </a:rPr>
              <a:t> &gt; Cr  ≥ Fe &gt; Co. </a:t>
            </a:r>
            <a:endParaRPr lang="en-US" sz="2000" dirty="0"/>
          </a:p>
        </p:txBody>
      </p:sp>
      <p:sp>
        <p:nvSpPr>
          <p:cNvPr id="5" name="Footer Placeholder 4"/>
          <p:cNvSpPr>
            <a:spLocks noGrp="1"/>
          </p:cNvSpPr>
          <p:nvPr>
            <p:ph type="ftr" sz="quarter" idx="11"/>
          </p:nvPr>
        </p:nvSpPr>
        <p:spPr>
          <a:xfrm>
            <a:off x="0" y="6356350"/>
            <a:ext cx="81534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7</a:t>
            </a:fld>
            <a:endParaRPr lang="en-US"/>
          </a:p>
        </p:txBody>
      </p:sp>
      <p:pic>
        <p:nvPicPr>
          <p:cNvPr id="6" name="Picture 2" descr="fig 3"/>
          <p:cNvPicPr>
            <a:picLocks noChangeAspect="1" noChangeArrowheads="1"/>
          </p:cNvPicPr>
          <p:nvPr/>
        </p:nvPicPr>
        <p:blipFill>
          <a:blip r:embed="rId2" cstate="print">
            <a:lum bright="-4000" contrast="9000"/>
          </a:blip>
          <a:srcRect/>
          <a:stretch>
            <a:fillRect/>
          </a:stretch>
        </p:blipFill>
        <p:spPr bwMode="auto">
          <a:xfrm>
            <a:off x="403885" y="181216"/>
            <a:ext cx="6911315" cy="634772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181600"/>
          </a:xfrm>
        </p:spPr>
        <p:txBody>
          <a:bodyPr>
            <a:normAutofit fontScale="62500" lnSpcReduction="20000"/>
          </a:bodyPr>
          <a:lstStyle/>
          <a:p>
            <a:r>
              <a:rPr lang="en-US" sz="4200" dirty="0" smtClean="0">
                <a:latin typeface="Cambria (Headings)"/>
              </a:rPr>
              <a:t>The main factor causing HM leaching is the medium reaction.</a:t>
            </a:r>
            <a:endParaRPr lang="hr-HR" sz="4200" dirty="0" smtClean="0">
              <a:latin typeface="Cambria (Headings)"/>
            </a:endParaRPr>
          </a:p>
          <a:p>
            <a:pPr>
              <a:buNone/>
            </a:pPr>
            <a:endParaRPr lang="hr-HR" sz="4200" dirty="0" smtClean="0">
              <a:latin typeface="Cambria (Headings)"/>
            </a:endParaRPr>
          </a:p>
          <a:p>
            <a:r>
              <a:rPr lang="en-US" sz="4200" dirty="0" smtClean="0">
                <a:latin typeface="Cambria (Headings)"/>
              </a:rPr>
              <a:t>Under the </a:t>
            </a:r>
            <a:r>
              <a:rPr lang="en-US" sz="4200" dirty="0" err="1" smtClean="0">
                <a:latin typeface="Cambria (Headings)"/>
              </a:rPr>
              <a:t>polymetal</a:t>
            </a:r>
            <a:r>
              <a:rPr lang="en-US" sz="4200" dirty="0" smtClean="0">
                <a:latin typeface="Cambria (Headings)"/>
              </a:rPr>
              <a:t> pollution </a:t>
            </a:r>
            <a:r>
              <a:rPr lang="sr-Latn-CS" sz="4200" dirty="0" smtClean="0">
                <a:latin typeface="Cambria (Headings)"/>
              </a:rPr>
              <a:t> </a:t>
            </a:r>
            <a:r>
              <a:rPr lang="en-US" sz="4200" dirty="0" smtClean="0">
                <a:latin typeface="Cambria (Headings)"/>
              </a:rPr>
              <a:t>conditions</a:t>
            </a:r>
            <a:r>
              <a:rPr lang="hr-HR" sz="4200" dirty="0" smtClean="0">
                <a:latin typeface="Cambria (Headings)"/>
              </a:rPr>
              <a:t>,</a:t>
            </a:r>
            <a:r>
              <a:rPr lang="en-US" sz="4200" dirty="0" smtClean="0">
                <a:latin typeface="Cambria (Headings)"/>
              </a:rPr>
              <a:t> heavy metals solution and migration capacity is higher than of </a:t>
            </a:r>
            <a:r>
              <a:rPr lang="sr-Latn-CS" sz="4200" dirty="0" smtClean="0">
                <a:latin typeface="Cambria (Headings)"/>
              </a:rPr>
              <a:t> </a:t>
            </a:r>
            <a:r>
              <a:rPr lang="en-US" sz="4200" dirty="0" smtClean="0">
                <a:latin typeface="Cambria (Headings)"/>
              </a:rPr>
              <a:t>separate HM compounds that is typical of lead.</a:t>
            </a:r>
            <a:endParaRPr lang="sr-Latn-CS" sz="4200" dirty="0" smtClean="0">
              <a:latin typeface="Cambria (Headings)"/>
            </a:endParaRPr>
          </a:p>
          <a:p>
            <a:pPr>
              <a:buNone/>
            </a:pPr>
            <a:r>
              <a:rPr lang="en-US" sz="4200" dirty="0" smtClean="0">
                <a:latin typeface="Cambria (Headings)"/>
              </a:rPr>
              <a:t> </a:t>
            </a:r>
          </a:p>
          <a:p>
            <a:pPr>
              <a:buNone/>
            </a:pPr>
            <a:r>
              <a:rPr lang="en-US" sz="4200" dirty="0" smtClean="0">
                <a:latin typeface="Cambria (Headings)"/>
              </a:rPr>
              <a:t>Soil horizon </a:t>
            </a:r>
            <a:r>
              <a:rPr lang="en-US" sz="4200" dirty="0" err="1" smtClean="0">
                <a:latin typeface="Cambria (Headings)"/>
              </a:rPr>
              <a:t>polymetal</a:t>
            </a:r>
            <a:r>
              <a:rPr lang="en-US" sz="4200" dirty="0" smtClean="0">
                <a:latin typeface="Cambria (Headings)"/>
              </a:rPr>
              <a:t> pollution expands the upper half-meter soil</a:t>
            </a:r>
            <a:r>
              <a:rPr lang="sr-Latn-CS" sz="4200" dirty="0" smtClean="0">
                <a:latin typeface="Cambria (Headings)"/>
              </a:rPr>
              <a:t> </a:t>
            </a:r>
            <a:r>
              <a:rPr lang="en-US" sz="4200" dirty="0" smtClean="0">
                <a:latin typeface="Cambria (Headings)"/>
              </a:rPr>
              <a:t>level threatening the ground waters pollution.</a:t>
            </a:r>
            <a:endParaRPr lang="hr-HR" sz="4200" dirty="0" smtClean="0">
              <a:latin typeface="Cambria (Headings)"/>
            </a:endParaRPr>
          </a:p>
          <a:p>
            <a:pPr>
              <a:buNone/>
            </a:pPr>
            <a:endParaRPr lang="hr-HR" sz="4200" dirty="0" smtClean="0">
              <a:latin typeface="Cambria (Headings)"/>
            </a:endParaRPr>
          </a:p>
          <a:p>
            <a:pPr>
              <a:buNone/>
            </a:pPr>
            <a:r>
              <a:rPr lang="en-US" sz="4200" dirty="0" smtClean="0">
                <a:latin typeface="Cambria (Headings)"/>
              </a:rPr>
              <a:t>Within 3 years were traced maintenance</a:t>
            </a:r>
            <a:r>
              <a:rPr lang="hr-HR" sz="4200" dirty="0" smtClean="0">
                <a:latin typeface="Cambria (Headings)"/>
              </a:rPr>
              <a:t> of </a:t>
            </a:r>
            <a:r>
              <a:rPr lang="en-US" sz="4200" dirty="0" smtClean="0">
                <a:latin typeface="Cambria (Headings)"/>
              </a:rPr>
              <a:t>HM</a:t>
            </a:r>
            <a:r>
              <a:rPr lang="hr-HR" sz="4200" dirty="0" smtClean="0">
                <a:latin typeface="Cambria (Headings)"/>
              </a:rPr>
              <a:t>s</a:t>
            </a:r>
            <a:r>
              <a:rPr lang="en-US" sz="4200" dirty="0" smtClean="0">
                <a:latin typeface="Cambria (Headings)"/>
              </a:rPr>
              <a:t> in the top half-meter layer soils and their change in places of local influence of</a:t>
            </a:r>
            <a:r>
              <a:rPr lang="sr-Latn-CS" sz="4200" dirty="0" smtClean="0">
                <a:latin typeface="Cambria (Headings)"/>
              </a:rPr>
              <a:t> </a:t>
            </a:r>
            <a:r>
              <a:rPr lang="en-US" sz="4200" dirty="0" smtClean="0">
                <a:latin typeface="Cambria (Headings)"/>
              </a:rPr>
              <a:t>waste products. </a:t>
            </a:r>
            <a:endParaRPr lang="sr-Latn-CS" sz="4200" dirty="0" smtClean="0">
              <a:latin typeface="Cambria (Headings)"/>
            </a:endParaRPr>
          </a:p>
        </p:txBody>
      </p:sp>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sz="2800" dirty="0" smtClean="0">
                <a:latin typeface="Cambria (Headings)"/>
              </a:rPr>
              <a:t>1) Migration of metals from industrial wastes </a:t>
            </a:r>
            <a:r>
              <a:rPr lang="en-US" sz="2800" dirty="0" err="1" smtClean="0">
                <a:latin typeface="Cambria (Headings)"/>
              </a:rPr>
              <a:t>polymetal</a:t>
            </a:r>
            <a:r>
              <a:rPr lang="en-US" sz="2800" dirty="0" smtClean="0">
                <a:latin typeface="Cambria (Headings)"/>
              </a:rPr>
              <a:t> structure into grey forest and turf</a:t>
            </a:r>
            <a:r>
              <a:rPr lang="hr-HR" sz="2800" dirty="0" smtClean="0">
                <a:latin typeface="Cambria (Headings)"/>
              </a:rPr>
              <a:t> </a:t>
            </a:r>
            <a:r>
              <a:rPr lang="en-US" sz="2800" dirty="0" smtClean="0">
                <a:latin typeface="Cambria (Headings)"/>
              </a:rPr>
              <a:t>p</a:t>
            </a:r>
            <a:r>
              <a:rPr lang="hr-HR" sz="2800" dirty="0" smtClean="0">
                <a:latin typeface="Cambria (Headings)"/>
              </a:rPr>
              <a:t>o</a:t>
            </a:r>
            <a:r>
              <a:rPr lang="en-US" sz="2800" dirty="0" err="1" smtClean="0">
                <a:latin typeface="Cambria (Headings)"/>
              </a:rPr>
              <a:t>dsol</a:t>
            </a:r>
            <a:r>
              <a:rPr lang="en-US" sz="2800" dirty="0" smtClean="0">
                <a:latin typeface="Cambria (Headings)"/>
              </a:rPr>
              <a:t> soils is characterized by </a:t>
            </a:r>
            <a:r>
              <a:rPr lang="hr-HR" sz="2800" dirty="0" smtClean="0">
                <a:latin typeface="Cambria (Headings)"/>
              </a:rPr>
              <a:t>its </a:t>
            </a:r>
            <a:r>
              <a:rPr lang="en-US" sz="2800" dirty="0" smtClean="0">
                <a:latin typeface="Cambria (Headings)"/>
              </a:rPr>
              <a:t>high intensity. </a:t>
            </a:r>
          </a:p>
          <a:p>
            <a:pPr>
              <a:buNone/>
            </a:pPr>
            <a:r>
              <a:rPr lang="en-US" sz="2800" dirty="0" smtClean="0">
                <a:latin typeface="Cambria (Headings)"/>
              </a:rPr>
              <a:t>2) Up to 50 % of the heavy metals contained in wastes, migrates on a structure soils within one year that creates real threat of sharp local pollution of subsoil waters. </a:t>
            </a:r>
          </a:p>
          <a:p>
            <a:pPr>
              <a:buNone/>
            </a:pPr>
            <a:endParaRPr lang="en-US" sz="2800" dirty="0"/>
          </a:p>
        </p:txBody>
      </p:sp>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1-s2.0-S0147651312000085-gr1.jpg"/>
          <p:cNvPicPr>
            <a:picLocks noGrp="1" noChangeAspect="1"/>
          </p:cNvPicPr>
          <p:nvPr>
            <p:ph idx="1"/>
          </p:nvPr>
        </p:nvPicPr>
        <p:blipFill>
          <a:blip r:embed="rId2" cstate="print">
            <a:lum bright="-20000" contrast="49000"/>
          </a:blip>
          <a:srcRect t="1147" r="1147"/>
          <a:stretch>
            <a:fillRect/>
          </a:stretch>
        </p:blipFill>
        <p:spPr>
          <a:xfrm rot="5400000">
            <a:off x="1939036" y="-562770"/>
            <a:ext cx="4062949" cy="7149947"/>
          </a:xfrm>
        </p:spPr>
      </p:pic>
      <p:sp>
        <p:nvSpPr>
          <p:cNvPr id="7" name="Footer Placeholder 6"/>
          <p:cNvSpPr>
            <a:spLocks noGrp="1"/>
          </p:cNvSpPr>
          <p:nvPr>
            <p:ph type="ftr" sz="quarter" idx="11"/>
          </p:nvPr>
        </p:nvSpPr>
        <p:spPr>
          <a:xfrm>
            <a:off x="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10</a:t>
            </a:fld>
            <a:endParaRPr lang="en-US"/>
          </a:p>
        </p:txBody>
      </p:sp>
      <p:sp>
        <p:nvSpPr>
          <p:cNvPr id="6" name="Rectangle 5"/>
          <p:cNvSpPr/>
          <p:nvPr/>
        </p:nvSpPr>
        <p:spPr>
          <a:xfrm>
            <a:off x="395536" y="5157192"/>
            <a:ext cx="7467600" cy="1323439"/>
          </a:xfrm>
          <a:prstGeom prst="rect">
            <a:avLst/>
          </a:prstGeom>
        </p:spPr>
        <p:txBody>
          <a:bodyPr wrap="square">
            <a:spAutoFit/>
          </a:bodyPr>
          <a:lstStyle/>
          <a:p>
            <a:r>
              <a:rPr lang="en-US" sz="1600" dirty="0" smtClean="0">
                <a:latin typeface="Cambria (Headings)"/>
              </a:rPr>
              <a:t> Effects of environmental conditions and earthworm densities on dynamics of major nutrients (N and P) transformation (total and water soluble) during </a:t>
            </a:r>
            <a:r>
              <a:rPr lang="en-US" sz="1600" dirty="0" err="1" smtClean="0">
                <a:latin typeface="Cambria (Headings)"/>
              </a:rPr>
              <a:t>vermicomposting</a:t>
            </a:r>
            <a:r>
              <a:rPr lang="en-US" sz="1600" dirty="0" smtClean="0">
                <a:latin typeface="Cambria (Headings)"/>
              </a:rPr>
              <a:t> of primary sewage sludge (PSS).</a:t>
            </a:r>
            <a:r>
              <a:rPr lang="en-US" sz="1600" dirty="0" smtClean="0"/>
              <a:t> </a:t>
            </a:r>
            <a:endParaRPr lang="hr-HR" sz="1600" dirty="0" smtClean="0"/>
          </a:p>
          <a:p>
            <a:endParaRPr lang="hr-HR" sz="1600" dirty="0"/>
          </a:p>
          <a:p>
            <a:r>
              <a:rPr lang="en-US" sz="1600" dirty="0" smtClean="0"/>
              <a:t>http://www.sciencedirect.com/science/article/pii/S0147651312000085</a:t>
            </a:r>
            <a:endParaRPr lang="sr-Latn-CS" sz="1600" dirty="0" smtClean="0">
              <a:latin typeface="Cambria (Heading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0" y="6356350"/>
            <a:ext cx="81534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11</a:t>
            </a:fld>
            <a:endParaRPr lang="en-US"/>
          </a:p>
        </p:txBody>
      </p:sp>
      <p:sp>
        <p:nvSpPr>
          <p:cNvPr id="6" name="Rectangle 5"/>
          <p:cNvSpPr/>
          <p:nvPr/>
        </p:nvSpPr>
        <p:spPr>
          <a:xfrm>
            <a:off x="4343400" y="1295400"/>
            <a:ext cx="4572000" cy="3477875"/>
          </a:xfrm>
          <a:prstGeom prst="rect">
            <a:avLst/>
          </a:prstGeom>
        </p:spPr>
        <p:txBody>
          <a:bodyPr wrap="square">
            <a:spAutoFit/>
          </a:bodyPr>
          <a:lstStyle/>
          <a:p>
            <a:r>
              <a:rPr lang="en-US" sz="2000" dirty="0" smtClean="0">
                <a:latin typeface="Cambria (Headings)"/>
              </a:rPr>
              <a:t>Effect of environmental conditions on the change in total and water soluble macro-nutrients (K, Na, Ca and Mg) contents in primary sewage sludge (PSS) with and without earthworm treatment. </a:t>
            </a:r>
            <a:endParaRPr lang="hr-HR" sz="2000" dirty="0" smtClean="0">
              <a:latin typeface="Cambria (Headings)"/>
            </a:endParaRPr>
          </a:p>
          <a:p>
            <a:endParaRPr lang="hr-HR" sz="2000" dirty="0" smtClean="0">
              <a:latin typeface="Cambria (Headings)"/>
            </a:endParaRPr>
          </a:p>
          <a:p>
            <a:r>
              <a:rPr lang="en-US" sz="2000" dirty="0" smtClean="0">
                <a:latin typeface="Cambria (Headings)"/>
              </a:rPr>
              <a:t>Columns followed by the same letter for control and </a:t>
            </a:r>
            <a:r>
              <a:rPr lang="en-US" sz="2000" dirty="0" err="1" smtClean="0">
                <a:latin typeface="Cambria (Headings)"/>
              </a:rPr>
              <a:t>vermicompost</a:t>
            </a:r>
            <a:r>
              <a:rPr lang="en-US" sz="2000" dirty="0" smtClean="0">
                <a:latin typeface="Cambria (Headings)"/>
              </a:rPr>
              <a:t> do not differ significantly (ANOVA; </a:t>
            </a:r>
            <a:r>
              <a:rPr lang="en-US" sz="2000" dirty="0" err="1" smtClean="0">
                <a:latin typeface="Cambria (Headings)"/>
              </a:rPr>
              <a:t>Tukey's</a:t>
            </a:r>
            <a:r>
              <a:rPr lang="en-US" sz="2000" dirty="0" smtClean="0">
                <a:latin typeface="Cambria (Headings)"/>
              </a:rPr>
              <a:t> test, </a:t>
            </a:r>
            <a:r>
              <a:rPr lang="en-US" sz="2000" i="1" dirty="0" smtClean="0">
                <a:latin typeface="Cambria (Headings)"/>
              </a:rPr>
              <a:t>P</a:t>
            </a:r>
            <a:r>
              <a:rPr lang="en-US" sz="2000" dirty="0" smtClean="0">
                <a:latin typeface="Cambria (Headings)"/>
              </a:rPr>
              <a:t>&lt;0.05)</a:t>
            </a:r>
            <a:endParaRPr lang="en-US" sz="2000" dirty="0">
              <a:latin typeface="Cambria (Headings)"/>
            </a:endParaRPr>
          </a:p>
        </p:txBody>
      </p:sp>
      <p:sp>
        <p:nvSpPr>
          <p:cNvPr id="7" name="Rectangle 6"/>
          <p:cNvSpPr/>
          <p:nvPr/>
        </p:nvSpPr>
        <p:spPr>
          <a:xfrm>
            <a:off x="4038600" y="5029200"/>
            <a:ext cx="4495800" cy="646331"/>
          </a:xfrm>
          <a:prstGeom prst="rect">
            <a:avLst/>
          </a:prstGeom>
        </p:spPr>
        <p:txBody>
          <a:bodyPr wrap="square">
            <a:spAutoFit/>
          </a:bodyPr>
          <a:lstStyle/>
          <a:p>
            <a:r>
              <a:rPr lang="en-US" dirty="0" smtClean="0"/>
              <a:t>http://www.sciencedirect.com/science/article/pii/S0147651312000085</a:t>
            </a:r>
            <a:endParaRPr lang="en-US" dirty="0"/>
          </a:p>
        </p:txBody>
      </p:sp>
      <p:pic>
        <p:nvPicPr>
          <p:cNvPr id="5" name="Content Placeholder 4" descr="1-s2.0-S0147651312000085-gr3.jpg"/>
          <p:cNvPicPr>
            <a:picLocks noGrp="1" noChangeAspect="1"/>
          </p:cNvPicPr>
          <p:nvPr>
            <p:ph idx="1"/>
          </p:nvPr>
        </p:nvPicPr>
        <p:blipFill>
          <a:blip r:embed="rId2" cstate="print">
            <a:lum bright="-9000" contrast="32000"/>
          </a:blip>
          <a:stretch>
            <a:fillRect/>
          </a:stretch>
        </p:blipFill>
        <p:spPr>
          <a:xfrm>
            <a:off x="228600" y="71504"/>
            <a:ext cx="3685032" cy="6562774"/>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548680"/>
            <a:ext cx="6934200" cy="808856"/>
          </a:xfrm>
        </p:spPr>
        <p:txBody>
          <a:bodyPr>
            <a:normAutofit fontScale="90000"/>
          </a:bodyPr>
          <a:lstStyle/>
          <a:p>
            <a:r>
              <a:rPr lang="en-US" sz="3100" b="1" dirty="0" smtClean="0"/>
              <a:t>Modeling and Simulation of Transport of  Heavy Metals in Soils</a:t>
            </a:r>
            <a:endParaRPr lang="en-US" dirty="0"/>
          </a:p>
        </p:txBody>
      </p:sp>
      <p:sp>
        <p:nvSpPr>
          <p:cNvPr id="3" name="Content Placeholder 2"/>
          <p:cNvSpPr>
            <a:spLocks noGrp="1"/>
          </p:cNvSpPr>
          <p:nvPr>
            <p:ph idx="1"/>
          </p:nvPr>
        </p:nvSpPr>
        <p:spPr>
          <a:xfrm>
            <a:off x="251520" y="1752600"/>
            <a:ext cx="8229600" cy="4762203"/>
          </a:xfrm>
        </p:spPr>
        <p:txBody>
          <a:bodyPr>
            <a:normAutofit/>
          </a:bodyPr>
          <a:lstStyle/>
          <a:p>
            <a:pPr>
              <a:buNone/>
            </a:pPr>
            <a:r>
              <a:rPr lang="en-US" dirty="0" smtClean="0">
                <a:latin typeface="Cambria (Headings)"/>
              </a:rPr>
              <a:t>Developing computer methods is one of the driving forces in modern environmental chemistry. In the 1970s the  modern discipline of chemistry was born - </a:t>
            </a:r>
            <a:r>
              <a:rPr lang="en-US" dirty="0" err="1" smtClean="0">
                <a:latin typeface="Cambria (Headings)"/>
              </a:rPr>
              <a:t>chemometrics</a:t>
            </a:r>
            <a:r>
              <a:rPr lang="en-US" dirty="0" smtClean="0">
                <a:latin typeface="Cambria (Headings)"/>
              </a:rPr>
              <a:t>. </a:t>
            </a:r>
            <a:endParaRPr lang="sr-Latn-CS" dirty="0" smtClean="0">
              <a:latin typeface="Cambria (Headings)"/>
            </a:endParaRPr>
          </a:p>
          <a:p>
            <a:pPr>
              <a:buNone/>
            </a:pPr>
            <a:r>
              <a:rPr lang="en-US" dirty="0" smtClean="0">
                <a:latin typeface="Cambria (Headings)"/>
              </a:rPr>
              <a:t>Modeling and simulation is one of the most important parts of  </a:t>
            </a:r>
            <a:r>
              <a:rPr lang="en-US" dirty="0" err="1" smtClean="0">
                <a:latin typeface="Cambria (Headings)"/>
              </a:rPr>
              <a:t>chemometrics</a:t>
            </a:r>
            <a:r>
              <a:rPr lang="en-US" dirty="0" smtClean="0">
                <a:latin typeface="Cambria (Headings)"/>
              </a:rPr>
              <a:t>. These two mentioned methods are very useful in describing the chemical problems in different environmental matrices. </a:t>
            </a:r>
            <a:endParaRPr lang="hr-HR" dirty="0" smtClean="0">
              <a:latin typeface="Cambria (Headings)"/>
            </a:endParaRPr>
          </a:p>
          <a:p>
            <a:pPr>
              <a:buNone/>
            </a:pPr>
            <a:r>
              <a:rPr lang="en-US" dirty="0" smtClean="0">
                <a:latin typeface="Cambria (Headings)"/>
              </a:rPr>
              <a:t>Each model is created on the data received </a:t>
            </a:r>
            <a:r>
              <a:rPr lang="hr-HR" dirty="0" smtClean="0">
                <a:latin typeface="Cambria (Headings)"/>
              </a:rPr>
              <a:t>as</a:t>
            </a:r>
            <a:r>
              <a:rPr lang="en-US" dirty="0" smtClean="0">
                <a:latin typeface="Cambria (Headings)"/>
              </a:rPr>
              <a:t> result of  observation of simplified (“pseudo-natural”) system, which  must be accurately defined  and in controlled conditions. </a:t>
            </a:r>
            <a:endParaRPr lang="hr-HR" dirty="0" smtClean="0">
              <a:latin typeface="Cambria (Headings)"/>
            </a:endParaRPr>
          </a:p>
          <a:p>
            <a:pPr>
              <a:buNone/>
            </a:pPr>
            <a:endParaRPr lang="hr-HR" dirty="0" smtClean="0">
              <a:latin typeface="Cambria (Headings)"/>
            </a:endParaRPr>
          </a:p>
          <a:p>
            <a:pPr>
              <a:buNone/>
            </a:pPr>
            <a:r>
              <a:rPr lang="en-US" dirty="0" smtClean="0">
                <a:latin typeface="Cambria (Headings)"/>
              </a:rPr>
              <a:t>Obtained results are transformed into a general formula. </a:t>
            </a:r>
          </a:p>
        </p:txBody>
      </p:sp>
      <p:sp>
        <p:nvSpPr>
          <p:cNvPr id="5" name="Footer Placeholder 4"/>
          <p:cNvSpPr>
            <a:spLocks noGrp="1"/>
          </p:cNvSpPr>
          <p:nvPr>
            <p:ph type="ftr" sz="quarter" idx="11"/>
          </p:nvPr>
        </p:nvSpPr>
        <p:spPr>
          <a:xfrm>
            <a:off x="0" y="6356350"/>
            <a:ext cx="81534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2362200"/>
            <a:ext cx="7924800" cy="3763963"/>
          </a:xfrm>
        </p:spPr>
        <p:txBody>
          <a:bodyPr>
            <a:normAutofit/>
          </a:bodyPr>
          <a:lstStyle/>
          <a:p>
            <a:pPr>
              <a:buNone/>
            </a:pPr>
            <a:r>
              <a:rPr lang="sr-Latn-CS" sz="2400" dirty="0" smtClean="0">
                <a:latin typeface="Cambria (Headings)"/>
              </a:rPr>
              <a:t>W</a:t>
            </a:r>
            <a:r>
              <a:rPr lang="en-US" sz="2400" dirty="0" smtClean="0">
                <a:latin typeface="Cambria (Headings)"/>
              </a:rPr>
              <a:t>here:</a:t>
            </a:r>
            <a:endParaRPr lang="en-US" sz="2400" dirty="0" smtClean="0"/>
          </a:p>
          <a:p>
            <a:r>
              <a:rPr lang="en-US" sz="2400" i="1" dirty="0" smtClean="0">
                <a:latin typeface="Cambria (Headings)"/>
              </a:rPr>
              <a:t>S</a:t>
            </a:r>
            <a:r>
              <a:rPr lang="en-US" sz="2400" i="1" baseline="-25000" dirty="0" smtClean="0">
                <a:latin typeface="Cambria (Headings)"/>
              </a:rPr>
              <a:t>i</a:t>
            </a:r>
            <a:r>
              <a:rPr lang="en-US" sz="2400" dirty="0" smtClean="0">
                <a:latin typeface="Cambria (Headings)"/>
              </a:rPr>
              <a:t> - concentration of sorbent in solid state; </a:t>
            </a:r>
          </a:p>
          <a:p>
            <a:r>
              <a:rPr lang="en-US" sz="2400" i="1" dirty="0" smtClean="0">
                <a:latin typeface="Cambria (Headings)"/>
              </a:rPr>
              <a:t>C</a:t>
            </a:r>
            <a:r>
              <a:rPr lang="en-US" sz="2400" dirty="0" smtClean="0">
                <a:latin typeface="Cambria (Headings)"/>
              </a:rPr>
              <a:t> - concentration of solution in equilibrium; </a:t>
            </a:r>
          </a:p>
          <a:p>
            <a:r>
              <a:rPr lang="en-US" sz="2400" i="1" dirty="0" smtClean="0">
                <a:latin typeface="Cambria (Headings)"/>
              </a:rPr>
              <a:t>K</a:t>
            </a:r>
            <a:r>
              <a:rPr lang="en-US" sz="2400" dirty="0" smtClean="0">
                <a:latin typeface="Cambria (Headings)"/>
              </a:rPr>
              <a:t> - equilibrium constant;  </a:t>
            </a:r>
          </a:p>
          <a:p>
            <a:r>
              <a:rPr lang="en-US" sz="2400" i="1" dirty="0" smtClean="0">
                <a:latin typeface="Cambria (Headings)"/>
              </a:rPr>
              <a:t>b</a:t>
            </a:r>
            <a:r>
              <a:rPr lang="en-US" sz="2400" dirty="0" smtClean="0">
                <a:latin typeface="Cambria (Headings)"/>
              </a:rPr>
              <a:t> - capacity of monolayer;</a:t>
            </a:r>
          </a:p>
          <a:p>
            <a:endParaRPr lang="en-US" sz="2400" dirty="0"/>
          </a:p>
        </p:txBody>
      </p:sp>
      <p:sp>
        <p:nvSpPr>
          <p:cNvPr id="6" name="Footer Placeholder 5"/>
          <p:cNvSpPr>
            <a:spLocks noGrp="1"/>
          </p:cNvSpPr>
          <p:nvPr>
            <p:ph type="ftr" sz="quarter" idx="11"/>
          </p:nvPr>
        </p:nvSpPr>
        <p:spPr>
          <a:xfrm>
            <a:off x="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13</a:t>
            </a:fld>
            <a:endParaRPr lang="en-US"/>
          </a:p>
        </p:txBody>
      </p:sp>
      <p:sp>
        <p:nvSpPr>
          <p:cNvPr id="2253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hr-HR"/>
          </a:p>
        </p:txBody>
      </p:sp>
      <p:graphicFrame>
        <p:nvGraphicFramePr>
          <p:cNvPr id="22531" name="Object 3"/>
          <p:cNvGraphicFramePr>
            <a:graphicFrameLocks noChangeAspect="1"/>
          </p:cNvGraphicFramePr>
          <p:nvPr/>
        </p:nvGraphicFramePr>
        <p:xfrm>
          <a:off x="609600" y="1295400"/>
          <a:ext cx="5741988" cy="938213"/>
        </p:xfrm>
        <a:graphic>
          <a:graphicData uri="http://schemas.openxmlformats.org/presentationml/2006/ole">
            <p:oleObj spid="_x0000_s22531" name="Document" r:id="rId3" imgW="5757256" imgH="945420" progId="Word.Document.12">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19200"/>
            <a:ext cx="8458200" cy="4754563"/>
          </a:xfrm>
        </p:spPr>
        <p:txBody>
          <a:bodyPr>
            <a:normAutofit/>
          </a:bodyPr>
          <a:lstStyle/>
          <a:p>
            <a:pPr>
              <a:buNone/>
            </a:pPr>
            <a:r>
              <a:rPr lang="en-US" sz="2400" dirty="0" smtClean="0">
                <a:latin typeface="Cambria (Headings)"/>
              </a:rPr>
              <a:t>On the ground of this formula a researcher chooses a suitable model</a:t>
            </a:r>
            <a:r>
              <a:rPr lang="hr-HR" sz="2400" dirty="0" smtClean="0">
                <a:latin typeface="Cambria (Headings)"/>
              </a:rPr>
              <a:t>.</a:t>
            </a:r>
            <a:endParaRPr lang="en-US" sz="2400" dirty="0" smtClean="0">
              <a:latin typeface="Cambria (Headings)"/>
            </a:endParaRPr>
          </a:p>
          <a:p>
            <a:pPr>
              <a:buNone/>
            </a:pPr>
            <a:r>
              <a:rPr lang="sr-Latn-CS" sz="2400" dirty="0" smtClean="0">
                <a:latin typeface="Cambria (Headings)"/>
              </a:rPr>
              <a:t>   </a:t>
            </a:r>
          </a:p>
          <a:p>
            <a:pPr>
              <a:buNone/>
            </a:pPr>
            <a:r>
              <a:rPr lang="en-US" sz="2400" dirty="0" smtClean="0">
                <a:latin typeface="Cambria (Headings)"/>
              </a:rPr>
              <a:t>On account of the role of soil in ecosystems, a lot of  models of different heavy metals sorption and transportation in this matrix have arisen.</a:t>
            </a:r>
            <a:endParaRPr lang="hr-HR" sz="2400" dirty="0" smtClean="0">
              <a:latin typeface="Cambria (Headings)"/>
            </a:endParaRPr>
          </a:p>
          <a:p>
            <a:pPr>
              <a:buNone/>
            </a:pPr>
            <a:r>
              <a:rPr lang="en-US" sz="2400" dirty="0" smtClean="0">
                <a:latin typeface="Cambria (Headings)"/>
              </a:rPr>
              <a:t> The most of well-known  sorption models are partitioned into two groups: </a:t>
            </a:r>
          </a:p>
          <a:p>
            <a:pPr>
              <a:buNone/>
            </a:pPr>
            <a:r>
              <a:rPr lang="sr-Latn-CS" sz="2400" dirty="0" smtClean="0">
                <a:latin typeface="Cambria (Headings)"/>
              </a:rPr>
              <a:t>     </a:t>
            </a:r>
            <a:r>
              <a:rPr lang="en-US" sz="2400" dirty="0" smtClean="0">
                <a:latin typeface="Cambria (Headings)"/>
              </a:rPr>
              <a:t>- models, which takes account of electrostatic forces and  bonding</a:t>
            </a:r>
            <a:r>
              <a:rPr lang="hr-HR" sz="2400" dirty="0" smtClean="0">
                <a:latin typeface="Cambria (Headings)"/>
              </a:rPr>
              <a:t>.</a:t>
            </a:r>
            <a:endParaRPr lang="en-US" sz="2400" dirty="0" smtClean="0">
              <a:latin typeface="Cambria (Headings)"/>
            </a:endParaRPr>
          </a:p>
          <a:p>
            <a:pPr>
              <a:buNone/>
            </a:pPr>
            <a:r>
              <a:rPr lang="sr-Latn-CS" sz="2400" dirty="0" smtClean="0">
                <a:latin typeface="Cambria (Headings)"/>
              </a:rPr>
              <a:t>    </a:t>
            </a:r>
            <a:r>
              <a:rPr lang="en-US" sz="2400" dirty="0" smtClean="0">
                <a:latin typeface="Cambria (Headings)"/>
              </a:rPr>
              <a:t>- models, which do not include </a:t>
            </a:r>
            <a:r>
              <a:rPr lang="en-US" sz="2400" dirty="0" err="1" smtClean="0">
                <a:latin typeface="Cambria (Headings)"/>
              </a:rPr>
              <a:t>th</a:t>
            </a:r>
            <a:r>
              <a:rPr lang="hr-HR" sz="2400" dirty="0" smtClean="0">
                <a:latin typeface="Cambria (Headings)"/>
              </a:rPr>
              <a:t>e</a:t>
            </a:r>
            <a:r>
              <a:rPr lang="en-US" sz="2400" dirty="0" smtClean="0">
                <a:latin typeface="Cambria (Headings)"/>
              </a:rPr>
              <a:t>s</a:t>
            </a:r>
            <a:r>
              <a:rPr lang="hr-HR" sz="2400" dirty="0" smtClean="0">
                <a:latin typeface="Cambria (Headings)"/>
              </a:rPr>
              <a:t>e</a:t>
            </a:r>
            <a:r>
              <a:rPr lang="en-US" sz="2400" dirty="0" smtClean="0">
                <a:latin typeface="Cambria (Headings)"/>
              </a:rPr>
              <a:t> interaction. </a:t>
            </a:r>
            <a:endParaRPr lang="en-US" sz="2400" dirty="0">
              <a:latin typeface="Cambria (Headings)"/>
            </a:endParaRPr>
          </a:p>
        </p:txBody>
      </p:sp>
      <p:sp>
        <p:nvSpPr>
          <p:cNvPr id="5" name="Footer Placeholder 4"/>
          <p:cNvSpPr>
            <a:spLocks noGrp="1"/>
          </p:cNvSpPr>
          <p:nvPr>
            <p:ph type="ftr" sz="quarter" idx="11"/>
          </p:nvPr>
        </p:nvSpPr>
        <p:spPr>
          <a:xfrm>
            <a:off x="0" y="6356350"/>
            <a:ext cx="82296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229600" cy="1143000"/>
          </a:xfrm>
        </p:spPr>
        <p:txBody>
          <a:bodyPr>
            <a:noAutofit/>
          </a:bodyPr>
          <a:lstStyle/>
          <a:p>
            <a:r>
              <a:rPr lang="sr-Latn-CS" sz="3600" b="1" i="1" dirty="0" smtClean="0"/>
              <a:t>(iii)</a:t>
            </a:r>
            <a:r>
              <a:rPr lang="en-GB" sz="3600" b="1" i="1" dirty="0" smtClean="0"/>
              <a:t>Transport of heavy metals in the environment: examples and mechanisms</a:t>
            </a:r>
            <a:endParaRPr lang="en-US" sz="3600" b="1" dirty="0"/>
          </a:p>
        </p:txBody>
      </p:sp>
      <p:pic>
        <p:nvPicPr>
          <p:cNvPr id="5" name="heavy metal symptoms  Symptoms of Heavy Metal Toxicity.avi">
            <a:hlinkClick r:id="" action="ppaction://media"/>
          </p:cNvPr>
          <p:cNvPicPr>
            <a:picLocks noGrp="1" noRot="1" noChangeAspect="1"/>
          </p:cNvPicPr>
          <p:nvPr>
            <p:ph idx="1"/>
            <a:videoFile r:link="rId1"/>
          </p:nvPr>
        </p:nvPicPr>
        <p:blipFill>
          <a:blip r:embed="rId3" cstate="print">
            <a:duotone>
              <a:prstClr val="black"/>
              <a:schemeClr val="accent5">
                <a:tint val="45000"/>
                <a:satMod val="400000"/>
              </a:schemeClr>
            </a:duotone>
            <a:lum bright="-4000" contrast="-20000"/>
          </a:blip>
          <a:stretch>
            <a:fillRect/>
          </a:stretch>
        </p:blipFill>
        <p:spPr>
          <a:xfrm>
            <a:off x="1830388" y="1752600"/>
            <a:ext cx="5100637" cy="3825875"/>
          </a:xfrm>
          <a:prstGeom prst="rect">
            <a:avLst/>
          </a:prstGeom>
          <a:scene3d>
            <a:camera prst="orthographicFront"/>
            <a:lightRig rig="twoPt" dir="t"/>
          </a:scene3d>
          <a:sp3d>
            <a:bevelT w="6350" h="12700"/>
            <a:bevelB w="6350" h="38100"/>
          </a:sp3d>
        </p:spPr>
      </p:pic>
      <p:sp>
        <p:nvSpPr>
          <p:cNvPr id="8" name="Footer Placeholder 7"/>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15</a:t>
            </a:fld>
            <a:endParaRPr lang="en-US"/>
          </a:p>
        </p:txBody>
      </p:sp>
      <p:sp>
        <p:nvSpPr>
          <p:cNvPr id="6" name="Rectangle 5"/>
          <p:cNvSpPr/>
          <p:nvPr/>
        </p:nvSpPr>
        <p:spPr>
          <a:xfrm>
            <a:off x="838200" y="5562600"/>
            <a:ext cx="7010400" cy="646331"/>
          </a:xfrm>
          <a:prstGeom prst="rect">
            <a:avLst/>
          </a:prstGeom>
        </p:spPr>
        <p:txBody>
          <a:bodyPr wrap="square">
            <a:spAutoFit/>
          </a:bodyPr>
          <a:lstStyle/>
          <a:p>
            <a:r>
              <a:rPr lang="sr-Latn-CS" smtClean="0"/>
              <a:t>Video recording.</a:t>
            </a:r>
          </a:p>
          <a:p>
            <a:endParaRPr lang="sr-Latn-CS" smtClean="0"/>
          </a:p>
        </p:txBody>
      </p:sp>
      <p:sp>
        <p:nvSpPr>
          <p:cNvPr id="7" name="Rectangle 6"/>
          <p:cNvSpPr/>
          <p:nvPr/>
        </p:nvSpPr>
        <p:spPr>
          <a:xfrm>
            <a:off x="914400" y="5867400"/>
            <a:ext cx="6934200" cy="369332"/>
          </a:xfrm>
          <a:prstGeom prst="rect">
            <a:avLst/>
          </a:prstGeom>
        </p:spPr>
        <p:txBody>
          <a:bodyPr wrap="square">
            <a:spAutoFit/>
          </a:bodyPr>
          <a:lstStyle/>
          <a:p>
            <a:r>
              <a:rPr lang="en-US" smtClean="0"/>
              <a:t>http://www.youtube.com/watch?v=HohP5UTIoSg&amp;feature=related</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230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7162800" cy="1143000"/>
          </a:xfrm>
        </p:spPr>
        <p:txBody>
          <a:bodyPr>
            <a:noAutofit/>
          </a:bodyPr>
          <a:lstStyle/>
          <a:p>
            <a:r>
              <a:rPr lang="sr-Latn-CS" sz="4000" i="1" dirty="0" smtClean="0"/>
              <a:t>(IV)</a:t>
            </a:r>
            <a:r>
              <a:rPr lang="en-GB" sz="4000" i="1" dirty="0" smtClean="0"/>
              <a:t>Heavy metal transformation: examples and mechanisms </a:t>
            </a:r>
            <a:endParaRPr lang="en-US" sz="4000" dirty="0"/>
          </a:p>
        </p:txBody>
      </p:sp>
      <p:sp>
        <p:nvSpPr>
          <p:cNvPr id="3" name="Content Placeholder 2"/>
          <p:cNvSpPr>
            <a:spLocks noGrp="1"/>
          </p:cNvSpPr>
          <p:nvPr>
            <p:ph idx="1"/>
          </p:nvPr>
        </p:nvSpPr>
        <p:spPr>
          <a:xfrm>
            <a:off x="457200" y="1828800"/>
            <a:ext cx="8229600" cy="4389120"/>
          </a:xfrm>
        </p:spPr>
        <p:txBody>
          <a:bodyPr>
            <a:normAutofit/>
          </a:bodyPr>
          <a:lstStyle/>
          <a:p>
            <a:pPr>
              <a:buNone/>
            </a:pPr>
            <a:r>
              <a:rPr lang="hr-HR" sz="2400" dirty="0" smtClean="0">
                <a:latin typeface="+mj-lt"/>
              </a:rPr>
              <a:t>Growing </a:t>
            </a:r>
            <a:r>
              <a:rPr lang="en-US" sz="2400" dirty="0" smtClean="0">
                <a:latin typeface="+mj-lt"/>
              </a:rPr>
              <a:t>us</a:t>
            </a:r>
            <a:r>
              <a:rPr lang="hr-HR" sz="2400" dirty="0" smtClean="0">
                <a:latin typeface="+mj-lt"/>
              </a:rPr>
              <a:t>e of</a:t>
            </a:r>
            <a:r>
              <a:rPr lang="en-US" sz="2400" dirty="0" smtClean="0">
                <a:latin typeface="+mj-lt"/>
              </a:rPr>
              <a:t> alternative water supplies including recycled waste</a:t>
            </a:r>
            <a:r>
              <a:rPr lang="hr-HR" sz="2400" dirty="0" smtClean="0">
                <a:latin typeface="+mj-lt"/>
              </a:rPr>
              <a:t>-</a:t>
            </a:r>
            <a:r>
              <a:rPr lang="en-US" sz="2400" dirty="0" smtClean="0">
                <a:latin typeface="+mj-lt"/>
              </a:rPr>
              <a:t>water for irrigation purposes. </a:t>
            </a:r>
            <a:endParaRPr lang="hr-HR" sz="2400" dirty="0" smtClean="0">
              <a:latin typeface="+mj-lt"/>
            </a:endParaRPr>
          </a:p>
          <a:p>
            <a:pPr>
              <a:buNone/>
            </a:pPr>
            <a:r>
              <a:rPr lang="en-US" sz="2400" dirty="0" smtClean="0">
                <a:latin typeface="+mj-lt"/>
              </a:rPr>
              <a:t>Waste</a:t>
            </a:r>
            <a:r>
              <a:rPr lang="hr-HR" sz="2400" dirty="0" smtClean="0">
                <a:latin typeface="+mj-lt"/>
              </a:rPr>
              <a:t>-</a:t>
            </a:r>
            <a:r>
              <a:rPr lang="en-US" sz="2400" dirty="0" smtClean="0">
                <a:latin typeface="+mj-lt"/>
              </a:rPr>
              <a:t>water is derived from a number of sources including domestic sewage effluent or municipal wastewater, agricultural (farm effluents) and industrial effluents, and storm</a:t>
            </a:r>
            <a:r>
              <a:rPr lang="hr-HR" sz="2400" dirty="0" smtClean="0">
                <a:latin typeface="+mj-lt"/>
              </a:rPr>
              <a:t>-</a:t>
            </a:r>
            <a:r>
              <a:rPr lang="en-US" sz="2400" dirty="0" smtClean="0">
                <a:latin typeface="+mj-lt"/>
              </a:rPr>
              <a:t>water. </a:t>
            </a:r>
            <a:endParaRPr lang="hr-HR" sz="2400" dirty="0" smtClean="0">
              <a:latin typeface="+mj-lt"/>
            </a:endParaRPr>
          </a:p>
          <a:p>
            <a:pPr>
              <a:buNone/>
            </a:pPr>
            <a:r>
              <a:rPr lang="hr-HR" sz="2400" dirty="0" smtClean="0">
                <a:latin typeface="+mj-lt"/>
              </a:rPr>
              <a:t>T</a:t>
            </a:r>
            <a:r>
              <a:rPr lang="en-US" sz="2400" dirty="0" smtClean="0">
                <a:latin typeface="+mj-lt"/>
              </a:rPr>
              <a:t>here are problems associated with it such as health risks to irrigators, build-up of chemical pollutants (e.g., heavy metal(</a:t>
            </a:r>
            <a:r>
              <a:rPr lang="en-US" sz="2400" dirty="0" err="1" smtClean="0">
                <a:latin typeface="+mj-lt"/>
              </a:rPr>
              <a:t>loid</a:t>
            </a:r>
            <a:r>
              <a:rPr lang="en-US" sz="2400" dirty="0" smtClean="0">
                <a:latin typeface="+mj-lt"/>
              </a:rPr>
              <a:t>)s and pesticides) in soils and contamination of groundwater. </a:t>
            </a:r>
            <a:endParaRPr lang="en-US" sz="2400" dirty="0">
              <a:latin typeface="+mj-lt"/>
            </a:endParaRPr>
          </a:p>
        </p:txBody>
      </p:sp>
      <p:sp>
        <p:nvSpPr>
          <p:cNvPr id="5" name="Footer Placeholder 4"/>
          <p:cNvSpPr>
            <a:spLocks noGrp="1"/>
          </p:cNvSpPr>
          <p:nvPr>
            <p:ph type="ftr" sz="quarter" idx="11"/>
          </p:nvPr>
        </p:nvSpPr>
        <p:spPr>
          <a:xfrm>
            <a:off x="0" y="6356350"/>
            <a:ext cx="80010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181600"/>
          </a:xfrm>
        </p:spPr>
        <p:txBody>
          <a:bodyPr>
            <a:normAutofit/>
          </a:bodyPr>
          <a:lstStyle/>
          <a:p>
            <a:pPr>
              <a:buNone/>
            </a:pPr>
            <a:r>
              <a:rPr lang="en-US" sz="2800" dirty="0" smtClean="0">
                <a:latin typeface="+mj-lt"/>
              </a:rPr>
              <a:t>Waste</a:t>
            </a:r>
            <a:r>
              <a:rPr lang="hr-HR" sz="2800" dirty="0" smtClean="0">
                <a:latin typeface="+mj-lt"/>
              </a:rPr>
              <a:t>-</a:t>
            </a:r>
            <a:r>
              <a:rPr lang="en-US" sz="2800" dirty="0" smtClean="0">
                <a:latin typeface="+mj-lt"/>
              </a:rPr>
              <a:t>water irrigation can act as a source of heavy metal(</a:t>
            </a:r>
            <a:r>
              <a:rPr lang="en-US" sz="2800" dirty="0" err="1" smtClean="0">
                <a:latin typeface="+mj-lt"/>
              </a:rPr>
              <a:t>loid</a:t>
            </a:r>
            <a:r>
              <a:rPr lang="en-US" sz="2800" dirty="0" smtClean="0">
                <a:latin typeface="+mj-lt"/>
              </a:rPr>
              <a:t>) input to soils.</a:t>
            </a:r>
            <a:r>
              <a:rPr lang="hr-HR" sz="2800" dirty="0" smtClean="0">
                <a:latin typeface="+mj-lt"/>
              </a:rPr>
              <a:t> </a:t>
            </a:r>
            <a:r>
              <a:rPr lang="en-US" sz="2800" dirty="0" smtClean="0">
                <a:latin typeface="+mj-lt"/>
              </a:rPr>
              <a:t>The various sources of wastewater irrigation and heavy metal(</a:t>
            </a:r>
            <a:r>
              <a:rPr lang="en-US" sz="2800" dirty="0" err="1" smtClean="0">
                <a:latin typeface="+mj-lt"/>
              </a:rPr>
              <a:t>loid</a:t>
            </a:r>
            <a:r>
              <a:rPr lang="en-US" sz="2800" dirty="0" smtClean="0">
                <a:latin typeface="+mj-lt"/>
              </a:rPr>
              <a:t>) input to soil are identified; </a:t>
            </a:r>
            <a:endParaRPr lang="hr-HR" sz="2800" dirty="0" smtClean="0">
              <a:latin typeface="+mj-lt"/>
            </a:endParaRPr>
          </a:p>
          <a:p>
            <a:pPr>
              <a:buNone/>
            </a:pPr>
            <a:r>
              <a:rPr lang="hr-HR" sz="2800" dirty="0" smtClean="0">
                <a:latin typeface="+mj-lt"/>
              </a:rPr>
              <a:t>W</a:t>
            </a:r>
            <a:r>
              <a:rPr lang="en-US" sz="2800" dirty="0" err="1" smtClean="0">
                <a:latin typeface="+mj-lt"/>
              </a:rPr>
              <a:t>aste</a:t>
            </a:r>
            <a:r>
              <a:rPr lang="hr-HR" sz="2800" dirty="0" smtClean="0">
                <a:latin typeface="+mj-lt"/>
              </a:rPr>
              <a:t>-</a:t>
            </a:r>
            <a:r>
              <a:rPr lang="en-US" sz="2800" dirty="0" smtClean="0">
                <a:latin typeface="+mj-lt"/>
              </a:rPr>
              <a:t>water irrigation </a:t>
            </a:r>
            <a:r>
              <a:rPr lang="hr-HR" sz="2800" dirty="0" smtClean="0">
                <a:latin typeface="+mj-lt"/>
              </a:rPr>
              <a:t>affects</a:t>
            </a:r>
            <a:r>
              <a:rPr lang="en-US" sz="2800" dirty="0" smtClean="0">
                <a:latin typeface="+mj-lt"/>
              </a:rPr>
              <a:t> soil properties</a:t>
            </a:r>
            <a:r>
              <a:rPr lang="hr-HR" sz="2800" dirty="0" smtClean="0">
                <a:latin typeface="+mj-lt"/>
              </a:rPr>
              <a:t> -</a:t>
            </a:r>
            <a:r>
              <a:rPr lang="en-US" sz="2800" dirty="0" smtClean="0">
                <a:latin typeface="+mj-lt"/>
              </a:rPr>
              <a:t> affecting heavy metal(</a:t>
            </a:r>
            <a:r>
              <a:rPr lang="en-US" sz="2800" dirty="0" err="1" smtClean="0">
                <a:latin typeface="+mj-lt"/>
              </a:rPr>
              <a:t>loid</a:t>
            </a:r>
            <a:r>
              <a:rPr lang="en-US" sz="2800" dirty="0" smtClean="0">
                <a:latin typeface="+mj-lt"/>
              </a:rPr>
              <a:t>) interactions</a:t>
            </a:r>
            <a:r>
              <a:rPr lang="hr-HR" sz="2800" dirty="0" smtClean="0">
                <a:latin typeface="+mj-lt"/>
              </a:rPr>
              <a:t>.</a:t>
            </a:r>
            <a:r>
              <a:rPr lang="en-US" sz="2800" dirty="0" smtClean="0">
                <a:latin typeface="+mj-lt"/>
              </a:rPr>
              <a:t> </a:t>
            </a:r>
            <a:endParaRPr lang="hr-HR" sz="2800" dirty="0" smtClean="0">
              <a:latin typeface="+mj-lt"/>
            </a:endParaRPr>
          </a:p>
          <a:p>
            <a:pPr>
              <a:buNone/>
            </a:pPr>
            <a:r>
              <a:rPr lang="hr-HR" sz="2800" dirty="0" smtClean="0">
                <a:latin typeface="+mj-lt"/>
              </a:rPr>
              <a:t>W</a:t>
            </a:r>
            <a:r>
              <a:rPr lang="en-US" sz="2800" dirty="0" err="1" smtClean="0">
                <a:latin typeface="+mj-lt"/>
              </a:rPr>
              <a:t>aste</a:t>
            </a:r>
            <a:r>
              <a:rPr lang="hr-HR" sz="2800" dirty="0" smtClean="0">
                <a:latin typeface="+mj-lt"/>
              </a:rPr>
              <a:t>-</a:t>
            </a:r>
            <a:r>
              <a:rPr lang="en-US" sz="2800" dirty="0" smtClean="0">
                <a:latin typeface="+mj-lt"/>
              </a:rPr>
              <a:t>water irrigation</a:t>
            </a:r>
            <a:r>
              <a:rPr lang="hr-HR" sz="2800" dirty="0" smtClean="0">
                <a:latin typeface="+mj-lt"/>
              </a:rPr>
              <a:t> plays role</a:t>
            </a:r>
            <a:r>
              <a:rPr lang="en-US" sz="2800" dirty="0" smtClean="0">
                <a:latin typeface="+mj-lt"/>
              </a:rPr>
              <a:t> </a:t>
            </a:r>
            <a:r>
              <a:rPr lang="hr-HR" sz="2800" dirty="0" smtClean="0">
                <a:latin typeface="+mj-lt"/>
              </a:rPr>
              <a:t>i</a:t>
            </a:r>
            <a:r>
              <a:rPr lang="en-US" sz="2800" dirty="0" smtClean="0">
                <a:latin typeface="+mj-lt"/>
              </a:rPr>
              <a:t>n heavy metal(</a:t>
            </a:r>
            <a:r>
              <a:rPr lang="en-US" sz="2800" dirty="0" err="1" smtClean="0">
                <a:latin typeface="+mj-lt"/>
              </a:rPr>
              <a:t>loid</a:t>
            </a:r>
            <a:r>
              <a:rPr lang="en-US" sz="2800" dirty="0" smtClean="0">
                <a:latin typeface="+mj-lt"/>
              </a:rPr>
              <a:t>) dynamics including adsorption and </a:t>
            </a:r>
            <a:r>
              <a:rPr lang="en-US" sz="2800" dirty="0" err="1" smtClean="0">
                <a:latin typeface="+mj-lt"/>
              </a:rPr>
              <a:t>complexation</a:t>
            </a:r>
            <a:r>
              <a:rPr lang="en-US" sz="2800" dirty="0" smtClean="0">
                <a:latin typeface="+mj-lt"/>
              </a:rPr>
              <a:t>, </a:t>
            </a:r>
            <a:r>
              <a:rPr lang="en-US" sz="2800" dirty="0" err="1" smtClean="0">
                <a:latin typeface="+mj-lt"/>
              </a:rPr>
              <a:t>redox</a:t>
            </a:r>
            <a:r>
              <a:rPr lang="en-US" sz="2800" dirty="0" smtClean="0">
                <a:latin typeface="+mj-lt"/>
              </a:rPr>
              <a:t> reactions, transport, and bioavailability</a:t>
            </a:r>
            <a:r>
              <a:rPr lang="hr-HR" sz="2800" dirty="0" smtClean="0">
                <a:latin typeface="+mj-lt"/>
              </a:rPr>
              <a:t>.</a:t>
            </a:r>
            <a:r>
              <a:rPr lang="en-US" sz="2800" dirty="0" smtClean="0">
                <a:latin typeface="+mj-lt"/>
              </a:rPr>
              <a:t> </a:t>
            </a:r>
            <a:r>
              <a:rPr lang="hr-HR" sz="2800" dirty="0" smtClean="0">
                <a:latin typeface="+mj-lt"/>
              </a:rPr>
              <a:t>It </a:t>
            </a:r>
            <a:r>
              <a:rPr lang="en-US" sz="2800" dirty="0" smtClean="0">
                <a:latin typeface="+mj-lt"/>
              </a:rPr>
              <a:t>is </a:t>
            </a:r>
            <a:r>
              <a:rPr lang="hr-HR" sz="2800" dirty="0" smtClean="0">
                <a:latin typeface="+mj-lt"/>
              </a:rPr>
              <a:t>hihly relevant</a:t>
            </a:r>
            <a:r>
              <a:rPr lang="en-US" sz="2800" dirty="0" smtClean="0">
                <a:latin typeface="+mj-lt"/>
              </a:rPr>
              <a:t> to strategies designed to mitigate wastewater-induced environmental impacts.</a:t>
            </a:r>
          </a:p>
          <a:p>
            <a:endParaRPr lang="en-US" sz="2800" dirty="0"/>
          </a:p>
        </p:txBody>
      </p:sp>
      <p:sp>
        <p:nvSpPr>
          <p:cNvPr id="5" name="Footer Placeholder 4"/>
          <p:cNvSpPr>
            <a:spLocks noGrp="1"/>
          </p:cNvSpPr>
          <p:nvPr>
            <p:ph type="ftr" sz="quarter" idx="11"/>
          </p:nvPr>
        </p:nvSpPr>
        <p:spPr>
          <a:xfrm>
            <a:off x="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1-s2.0-B9780123942760000056-f05-01-9780123942760.jpg"/>
          <p:cNvPicPr>
            <a:picLocks noGrp="1" noChangeAspect="1"/>
          </p:cNvPicPr>
          <p:nvPr>
            <p:ph idx="1"/>
          </p:nvPr>
        </p:nvPicPr>
        <p:blipFill>
          <a:blip r:embed="rId2" cstate="print"/>
          <a:stretch>
            <a:fillRect/>
          </a:stretch>
        </p:blipFill>
        <p:spPr>
          <a:xfrm>
            <a:off x="457200" y="152400"/>
            <a:ext cx="6859701" cy="5008671"/>
          </a:xfrm>
        </p:spPr>
      </p:pic>
      <p:sp>
        <p:nvSpPr>
          <p:cNvPr id="5" name="Footer Placeholder 4"/>
          <p:cNvSpPr>
            <a:spLocks noGrp="1"/>
          </p:cNvSpPr>
          <p:nvPr>
            <p:ph type="ftr" sz="quarter" idx="11"/>
          </p:nvPr>
        </p:nvSpPr>
        <p:spPr>
          <a:xfrm>
            <a:off x="0" y="6356350"/>
            <a:ext cx="81534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18</a:t>
            </a:fld>
            <a:endParaRPr lang="en-US"/>
          </a:p>
        </p:txBody>
      </p:sp>
      <p:sp>
        <p:nvSpPr>
          <p:cNvPr id="10" name="Rectangle 9"/>
          <p:cNvSpPr/>
          <p:nvPr/>
        </p:nvSpPr>
        <p:spPr>
          <a:xfrm>
            <a:off x="304800" y="5257800"/>
            <a:ext cx="7620000" cy="1323439"/>
          </a:xfrm>
          <a:prstGeom prst="rect">
            <a:avLst/>
          </a:prstGeom>
        </p:spPr>
        <p:txBody>
          <a:bodyPr wrap="square">
            <a:spAutoFit/>
          </a:bodyPr>
          <a:lstStyle/>
          <a:p>
            <a:r>
              <a:rPr lang="en-US" sz="1600" dirty="0" smtClean="0">
                <a:latin typeface="+mj-lt"/>
              </a:rPr>
              <a:t>Schematic representation of waste</a:t>
            </a:r>
            <a:r>
              <a:rPr lang="hr-HR" sz="1600" dirty="0" smtClean="0">
                <a:latin typeface="+mj-lt"/>
              </a:rPr>
              <a:t>-</a:t>
            </a:r>
            <a:r>
              <a:rPr lang="en-US" sz="1600" dirty="0" smtClean="0">
                <a:latin typeface="+mj-lt"/>
              </a:rPr>
              <a:t>water sources and their effect on metal(</a:t>
            </a:r>
            <a:r>
              <a:rPr lang="en-US" sz="1600" dirty="0" err="1" smtClean="0">
                <a:latin typeface="+mj-lt"/>
              </a:rPr>
              <a:t>loid</a:t>
            </a:r>
            <a:r>
              <a:rPr lang="en-US" sz="1600" dirty="0" smtClean="0">
                <a:latin typeface="+mj-lt"/>
              </a:rPr>
              <a:t>) transformation and fate in soils by acting as a source and sink for metal(</a:t>
            </a:r>
            <a:r>
              <a:rPr lang="en-US" sz="1600" dirty="0" err="1" smtClean="0">
                <a:latin typeface="+mj-lt"/>
              </a:rPr>
              <a:t>loid</a:t>
            </a:r>
            <a:r>
              <a:rPr lang="en-US" sz="1600" dirty="0" smtClean="0">
                <a:latin typeface="+mj-lt"/>
              </a:rPr>
              <a:t>)s and by altering soil properties.</a:t>
            </a:r>
            <a:endParaRPr lang="hr-HR" sz="1600" dirty="0" smtClean="0">
              <a:latin typeface="+mj-lt"/>
            </a:endParaRPr>
          </a:p>
          <a:p>
            <a:endParaRPr lang="en-US" sz="1600" dirty="0" smtClean="0">
              <a:latin typeface="+mj-lt"/>
            </a:endParaRPr>
          </a:p>
          <a:p>
            <a:r>
              <a:rPr lang="en-US" sz="1600" dirty="0" smtClean="0">
                <a:latin typeface="+mj-lt"/>
              </a:rPr>
              <a:t>http://www.sciencedirect.com/science/article/pii/B9780123942760000056</a:t>
            </a:r>
            <a:endParaRPr lang="en-US" sz="1600" dirty="0">
              <a:latin typeface="+mj-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7239000" cy="1143000"/>
          </a:xfrm>
        </p:spPr>
        <p:txBody>
          <a:bodyPr>
            <a:normAutofit/>
          </a:bodyPr>
          <a:lstStyle/>
          <a:p>
            <a:r>
              <a:rPr lang="en-GB" b="1" dirty="0" smtClean="0"/>
              <a:t>Heavy metals migration </a:t>
            </a:r>
            <a:endParaRPr lang="en-US" dirty="0"/>
          </a:p>
        </p:txBody>
      </p:sp>
      <p:sp>
        <p:nvSpPr>
          <p:cNvPr id="3" name="Content Placeholder 2"/>
          <p:cNvSpPr>
            <a:spLocks noGrp="1"/>
          </p:cNvSpPr>
          <p:nvPr>
            <p:ph idx="1"/>
          </p:nvPr>
        </p:nvSpPr>
        <p:spPr>
          <a:xfrm>
            <a:off x="457200" y="1295400"/>
            <a:ext cx="8229600" cy="5105400"/>
          </a:xfrm>
        </p:spPr>
        <p:txBody>
          <a:bodyPr>
            <a:normAutofit/>
          </a:bodyPr>
          <a:lstStyle/>
          <a:p>
            <a:pPr>
              <a:buNone/>
            </a:pPr>
            <a:r>
              <a:rPr lang="en-US" sz="2800" dirty="0" smtClean="0"/>
              <a:t>A number of trace metals are used by living organisms to stabilize protein structures, facilitate electron transfer reactions and catalyze enzymatic reactions</a:t>
            </a:r>
            <a:r>
              <a:rPr lang="hr-HR" sz="2800" dirty="0" smtClean="0"/>
              <a:t>.</a:t>
            </a:r>
          </a:p>
          <a:p>
            <a:pPr>
              <a:buNone/>
            </a:pPr>
            <a:r>
              <a:rPr lang="en-US" sz="2800" dirty="0" smtClean="0"/>
              <a:t>For example, copper (Cu), zinc (Zn), and iron (Fe) are essential as constituents of the catalytic sites of several</a:t>
            </a:r>
            <a:r>
              <a:rPr lang="hr-HR" sz="2800" dirty="0" smtClean="0"/>
              <a:t>. </a:t>
            </a:r>
          </a:p>
          <a:p>
            <a:pPr>
              <a:buNone/>
            </a:pPr>
            <a:r>
              <a:rPr lang="en-US" sz="2800" dirty="0" smtClean="0"/>
              <a:t>Other metals, however, such as lead (</a:t>
            </a:r>
            <a:r>
              <a:rPr lang="en-US" sz="2800" dirty="0" err="1" smtClean="0"/>
              <a:t>Pb</a:t>
            </a:r>
            <a:r>
              <a:rPr lang="en-US" sz="2800" dirty="0" smtClean="0"/>
              <a:t>), mercury (Hg), and cadmium (</a:t>
            </a:r>
            <a:r>
              <a:rPr lang="en-US" sz="2800" dirty="0" err="1" smtClean="0"/>
              <a:t>Cd</a:t>
            </a:r>
            <a:r>
              <a:rPr lang="en-US" sz="2800" dirty="0" smtClean="0"/>
              <a:t>)</a:t>
            </a:r>
            <a:r>
              <a:rPr lang="hr-HR" sz="2800" dirty="0" smtClean="0"/>
              <a:t>,</a:t>
            </a:r>
            <a:r>
              <a:rPr lang="en-US" sz="2800" dirty="0" smtClean="0"/>
              <a:t> may displace or substitute</a:t>
            </a:r>
            <a:r>
              <a:rPr lang="hr-HR" sz="2800" dirty="0" smtClean="0"/>
              <a:t> </a:t>
            </a:r>
            <a:r>
              <a:rPr lang="en-US" sz="2800" dirty="0" smtClean="0"/>
              <a:t>essential trace metals and interfere with proper functioning of enzymes and associated cofactors.</a:t>
            </a:r>
            <a:endParaRPr lang="en-US" sz="2800" dirty="0"/>
          </a:p>
        </p:txBody>
      </p:sp>
      <p:sp>
        <p:nvSpPr>
          <p:cNvPr id="5" name="Footer Placeholder 4"/>
          <p:cNvSpPr>
            <a:spLocks noGrp="1"/>
          </p:cNvSpPr>
          <p:nvPr>
            <p:ph type="ftr" sz="quarter" idx="11"/>
          </p:nvPr>
        </p:nvSpPr>
        <p:spPr>
          <a:xfrm>
            <a:off x="152400" y="6356350"/>
            <a:ext cx="80772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781800" cy="1143000"/>
          </a:xfrm>
        </p:spPr>
        <p:txBody>
          <a:bodyPr>
            <a:normAutofit/>
          </a:bodyPr>
          <a:lstStyle/>
          <a:p>
            <a:r>
              <a:rPr lang="en-GB" b="1" smtClean="0"/>
              <a:t>Content of the practical work: </a:t>
            </a:r>
            <a:endParaRPr lang="en-US" b="1"/>
          </a:p>
        </p:txBody>
      </p:sp>
      <p:sp>
        <p:nvSpPr>
          <p:cNvPr id="3" name="Content Placeholder 2"/>
          <p:cNvSpPr>
            <a:spLocks noGrp="1"/>
          </p:cNvSpPr>
          <p:nvPr>
            <p:ph idx="1"/>
          </p:nvPr>
        </p:nvSpPr>
        <p:spPr/>
        <p:txBody>
          <a:bodyPr>
            <a:noAutofit/>
          </a:bodyPr>
          <a:lstStyle/>
          <a:p>
            <a:r>
              <a:rPr lang="en-GB" sz="2400" dirty="0" smtClean="0"/>
              <a:t>Content of the practical work: Bleaching of the materials exposed to light.</a:t>
            </a:r>
            <a:endParaRPr lang="en-US" sz="2400" dirty="0" smtClean="0"/>
          </a:p>
          <a:p>
            <a:r>
              <a:rPr lang="en-GB" sz="2400" dirty="0" smtClean="0"/>
              <a:t>Monitor (by spectrophotometer) degradation of </a:t>
            </a:r>
            <a:r>
              <a:rPr lang="en-GB" sz="2400" dirty="0" err="1" smtClean="0"/>
              <a:t>diclofenac</a:t>
            </a:r>
            <a:r>
              <a:rPr lang="en-GB" sz="2400" dirty="0" smtClean="0"/>
              <a:t> in aqueous medium (with and without contact with soil).</a:t>
            </a:r>
            <a:endParaRPr lang="en-US" sz="2400" dirty="0" smtClean="0"/>
          </a:p>
          <a:p>
            <a:r>
              <a:rPr lang="en-GB" sz="2400" i="1" dirty="0" err="1" smtClean="0"/>
              <a:t>Redox</a:t>
            </a:r>
            <a:r>
              <a:rPr lang="en-GB" sz="2400" i="1" dirty="0" smtClean="0"/>
              <a:t> reactions mechanisms and examples on how to solve a problem (http://www.shodor.org/unchem/advanced/redox/index.html) </a:t>
            </a:r>
            <a:endParaRPr lang="en-US" sz="2400" dirty="0" smtClean="0"/>
          </a:p>
          <a:p>
            <a:r>
              <a:rPr lang="en-GB" sz="2400" i="1" dirty="0" smtClean="0"/>
              <a:t>The Hydrolysis of Salts in Water (http://www.chemteam.info/AcidBase/Hydrolysis.html)</a:t>
            </a:r>
            <a:endParaRPr lang="en-US" sz="2400" dirty="0"/>
          </a:p>
        </p:txBody>
      </p:sp>
      <p:sp>
        <p:nvSpPr>
          <p:cNvPr id="5" name="Footer Placeholder 4"/>
          <p:cNvSpPr>
            <a:spLocks noGrp="1"/>
          </p:cNvSpPr>
          <p:nvPr>
            <p:ph type="ftr" sz="quarter" idx="11"/>
          </p:nvPr>
        </p:nvSpPr>
        <p:spPr>
          <a:xfrm>
            <a:off x="0" y="6356350"/>
            <a:ext cx="81534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7239000" cy="1143000"/>
          </a:xfrm>
        </p:spPr>
        <p:txBody>
          <a:bodyPr>
            <a:noAutofit/>
          </a:bodyPr>
          <a:lstStyle/>
          <a:p>
            <a:r>
              <a:rPr lang="en-GB" sz="2800" b="1" dirty="0" smtClean="0"/>
              <a:t>Mathematical Modelling and </a:t>
            </a:r>
            <a:r>
              <a:rPr lang="sr-Latn-CS" sz="2800" b="1" dirty="0" smtClean="0"/>
              <a:t/>
            </a:r>
            <a:br>
              <a:rPr lang="sr-Latn-CS" sz="2800" b="1" dirty="0" smtClean="0"/>
            </a:br>
            <a:r>
              <a:rPr lang="en-GB" sz="2800" b="1" dirty="0" smtClean="0"/>
              <a:t>Simulation</a:t>
            </a:r>
            <a:r>
              <a:rPr lang="hr-HR" sz="2800" b="1" dirty="0" smtClean="0"/>
              <a:t> </a:t>
            </a:r>
            <a:r>
              <a:rPr lang="en-GB" sz="2800" b="1" dirty="0" smtClean="0"/>
              <a:t>of</a:t>
            </a:r>
            <a:r>
              <a:rPr lang="sr-Latn-CS" sz="2800" b="1" dirty="0" smtClean="0"/>
              <a:t> </a:t>
            </a:r>
            <a:r>
              <a:rPr lang="en-GB" sz="2800" b="1" dirty="0" smtClean="0"/>
              <a:t>Mobility of Heavy Metals in</a:t>
            </a:r>
            <a:r>
              <a:rPr lang="sr-Latn-CS" sz="2800" b="1" dirty="0" smtClean="0"/>
              <a:t/>
            </a:r>
            <a:br>
              <a:rPr lang="sr-Latn-CS" sz="2800" b="1" dirty="0" smtClean="0"/>
            </a:br>
            <a:r>
              <a:rPr lang="en-GB" sz="2800" b="1" dirty="0" smtClean="0"/>
              <a:t> Soil </a:t>
            </a:r>
            <a:r>
              <a:rPr lang="sr-Latn-CS" sz="2800" b="1" dirty="0" smtClean="0"/>
              <a:t>c</a:t>
            </a:r>
            <a:r>
              <a:rPr lang="en-GB" sz="2800" b="1" dirty="0" err="1" smtClean="0"/>
              <a:t>ontaminated</a:t>
            </a:r>
            <a:r>
              <a:rPr lang="en-GB" sz="2800" b="1" dirty="0" smtClean="0"/>
              <a:t> With Sewage Sludge</a:t>
            </a:r>
            <a:endParaRPr lang="en-US" sz="2800" dirty="0"/>
          </a:p>
        </p:txBody>
      </p:sp>
      <p:sp>
        <p:nvSpPr>
          <p:cNvPr id="3" name="Content Placeholder 2"/>
          <p:cNvSpPr>
            <a:spLocks noGrp="1"/>
          </p:cNvSpPr>
          <p:nvPr>
            <p:ph idx="1"/>
          </p:nvPr>
        </p:nvSpPr>
        <p:spPr>
          <a:xfrm>
            <a:off x="381000" y="1905000"/>
            <a:ext cx="8305800" cy="4221163"/>
          </a:xfrm>
        </p:spPr>
        <p:txBody>
          <a:bodyPr>
            <a:normAutofit/>
          </a:bodyPr>
          <a:lstStyle/>
          <a:p>
            <a:pPr>
              <a:buNone/>
            </a:pPr>
            <a:r>
              <a:rPr lang="en-US" sz="2800" dirty="0" smtClean="0"/>
              <a:t>All heavy metal exist in waste water in colloidal, particulate and dissolve phases</a:t>
            </a:r>
            <a:r>
              <a:rPr lang="hr-HR" sz="2800" dirty="0" smtClean="0"/>
              <a:t>.</a:t>
            </a:r>
          </a:p>
          <a:p>
            <a:pPr>
              <a:buNone/>
            </a:pPr>
            <a:r>
              <a:rPr lang="hr-HR" sz="2800" dirty="0" smtClean="0"/>
              <a:t>I</a:t>
            </a:r>
            <a:r>
              <a:rPr lang="en-US" sz="2800" dirty="0" smtClean="0"/>
              <a:t>n dissolve concentration </a:t>
            </a:r>
            <a:r>
              <a:rPr lang="hr-HR" sz="2800" dirty="0" smtClean="0"/>
              <a:t>metals </a:t>
            </a:r>
            <a:r>
              <a:rPr lang="en-US" sz="2800" dirty="0" smtClean="0"/>
              <a:t>may be found the colloidal and particulate</a:t>
            </a:r>
            <a:r>
              <a:rPr lang="hr-HR" sz="2800" dirty="0" smtClean="0"/>
              <a:t> phases</a:t>
            </a:r>
            <a:r>
              <a:rPr lang="en-US" sz="2800" dirty="0" smtClean="0"/>
              <a:t> </a:t>
            </a:r>
            <a:r>
              <a:rPr lang="hr-HR" sz="2800" dirty="0" smtClean="0"/>
              <a:t>as</a:t>
            </a:r>
            <a:r>
              <a:rPr lang="en-US" sz="2800" dirty="0" smtClean="0"/>
              <a:t> hydroxide, oxide, silicate or </a:t>
            </a:r>
            <a:r>
              <a:rPr lang="hr-HR" sz="2800" dirty="0" smtClean="0"/>
              <a:t>‘unchanged’ </a:t>
            </a:r>
            <a:r>
              <a:rPr lang="en-US" sz="2800" dirty="0" smtClean="0"/>
              <a:t>substance: or </a:t>
            </a:r>
            <a:r>
              <a:rPr lang="en-US" sz="2800" dirty="0" err="1" smtClean="0"/>
              <a:t>sorbed</a:t>
            </a:r>
            <a:r>
              <a:rPr lang="en-US" sz="2800" dirty="0" smtClean="0"/>
              <a:t> </a:t>
            </a:r>
            <a:r>
              <a:rPr lang="en-US" sz="2800" dirty="0" smtClean="0"/>
              <a:t>to clay, silica or organic matter.</a:t>
            </a:r>
            <a:endParaRPr lang="en-US" sz="2800" dirty="0"/>
          </a:p>
        </p:txBody>
      </p:sp>
      <p:sp>
        <p:nvSpPr>
          <p:cNvPr id="4" name="Footer Placeholder 3"/>
          <p:cNvSpPr>
            <a:spLocks noGrp="1"/>
          </p:cNvSpPr>
          <p:nvPr>
            <p:ph type="ftr" sz="quarter" idx="11"/>
          </p:nvPr>
        </p:nvSpPr>
        <p:spPr>
          <a:xfrm>
            <a:off x="304800" y="6356350"/>
            <a:ext cx="80772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p:txBody>
          <a:bodyPr/>
          <a:lstStyle/>
          <a:p>
            <a:fld id="{0B6F83BC-6D4D-406E-B66A-3F0036CBC391}" type="slidenum">
              <a:rPr lang="en-US" smtClean="0"/>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830763"/>
          </a:xfrm>
        </p:spPr>
        <p:txBody>
          <a:bodyPr>
            <a:noAutofit/>
          </a:bodyPr>
          <a:lstStyle/>
          <a:p>
            <a:pPr>
              <a:buNone/>
            </a:pPr>
            <a:r>
              <a:rPr lang="hr-HR" sz="2400" dirty="0" smtClean="0"/>
              <a:t>W</a:t>
            </a:r>
            <a:r>
              <a:rPr lang="en-US" sz="2400" dirty="0" err="1" smtClean="0"/>
              <a:t>hile</a:t>
            </a:r>
            <a:r>
              <a:rPr lang="en-US" sz="2400" dirty="0" smtClean="0"/>
              <a:t> remaining in the soil solution as iron and organic and inorganic complexes some are mobile for uptake by plants.</a:t>
            </a:r>
            <a:endParaRPr lang="hr-HR" sz="2400" dirty="0" smtClean="0"/>
          </a:p>
          <a:p>
            <a:pPr>
              <a:buNone/>
            </a:pPr>
            <a:r>
              <a:rPr lang="en-US" sz="2400" dirty="0" smtClean="0"/>
              <a:t> Changes can occur in chemical form and mobility of metal in the </a:t>
            </a:r>
            <a:r>
              <a:rPr lang="en-US" sz="2400" dirty="0" err="1" smtClean="0"/>
              <a:t>leachate</a:t>
            </a:r>
            <a:r>
              <a:rPr lang="en-US" sz="2400" dirty="0" smtClean="0"/>
              <a:t>, such as complexities of </a:t>
            </a:r>
            <a:r>
              <a:rPr lang="hr-HR" sz="2400" dirty="0" smtClean="0"/>
              <a:t>chelation</a:t>
            </a:r>
            <a:r>
              <a:rPr lang="en-US" sz="2400" dirty="0" smtClean="0"/>
              <a:t> which are usually the result of variation in PH or reduction-oxidation. </a:t>
            </a:r>
            <a:endParaRPr lang="hr-HR" sz="2400" dirty="0" smtClean="0"/>
          </a:p>
          <a:p>
            <a:pPr>
              <a:buNone/>
            </a:pPr>
            <a:r>
              <a:rPr lang="hr-HR" sz="2400" dirty="0" smtClean="0"/>
              <a:t>O</a:t>
            </a:r>
            <a:r>
              <a:rPr lang="en-US" sz="2400" dirty="0" err="1" smtClean="0"/>
              <a:t>nly</a:t>
            </a:r>
            <a:r>
              <a:rPr lang="en-US" sz="2400" dirty="0" smtClean="0"/>
              <a:t> relatively small amount</a:t>
            </a:r>
            <a:r>
              <a:rPr lang="hr-HR" sz="2400" dirty="0" smtClean="0"/>
              <a:t>s</a:t>
            </a:r>
            <a:r>
              <a:rPr lang="en-US" sz="2400" dirty="0" smtClean="0"/>
              <a:t> of metal were available for transport in the soil water immediately after sludge application </a:t>
            </a:r>
            <a:r>
              <a:rPr lang="hr-HR" sz="2400" dirty="0" smtClean="0"/>
              <a:t>to soil</a:t>
            </a:r>
            <a:r>
              <a:rPr lang="en-US" sz="2400" dirty="0" smtClean="0"/>
              <a:t>.</a:t>
            </a:r>
          </a:p>
          <a:p>
            <a:pPr>
              <a:buNone/>
            </a:pPr>
            <a:r>
              <a:rPr lang="hr-HR" sz="2400" dirty="0" smtClean="0"/>
              <a:t>U</a:t>
            </a:r>
            <a:r>
              <a:rPr lang="en-US" sz="2400" dirty="0" err="1" smtClean="0"/>
              <a:t>nder</a:t>
            </a:r>
            <a:r>
              <a:rPr lang="en-US" sz="2400" dirty="0" smtClean="0"/>
              <a:t> excessive leaching condition, movement of heavy metal in soil is somewhat greater from inorganic than from complexes sources found in sewage sludge. </a:t>
            </a:r>
          </a:p>
          <a:p>
            <a:endParaRPr lang="en-US" sz="2400" dirty="0"/>
          </a:p>
        </p:txBody>
      </p:sp>
      <p:sp>
        <p:nvSpPr>
          <p:cNvPr id="4" name="Footer Placeholder 3"/>
          <p:cNvSpPr>
            <a:spLocks noGrp="1"/>
          </p:cNvSpPr>
          <p:nvPr>
            <p:ph type="ftr" sz="quarter" idx="11"/>
          </p:nvPr>
        </p:nvSpPr>
        <p:spPr>
          <a:xfrm>
            <a:off x="152400" y="6356350"/>
            <a:ext cx="82296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p:txBody>
          <a:bodyPr/>
          <a:lstStyle/>
          <a:p>
            <a:fld id="{0B6F83BC-6D4D-406E-B66A-3F0036CBC391}" type="slidenum">
              <a:rPr lang="en-US" smtClean="0"/>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143000"/>
            <a:ext cx="8305800" cy="4983163"/>
          </a:xfrm>
        </p:spPr>
        <p:txBody>
          <a:bodyPr>
            <a:normAutofit/>
          </a:bodyPr>
          <a:lstStyle/>
          <a:p>
            <a:pPr>
              <a:buNone/>
            </a:pPr>
            <a:r>
              <a:rPr lang="hr-HR" sz="2400" dirty="0" smtClean="0"/>
              <a:t>D</a:t>
            </a:r>
            <a:r>
              <a:rPr lang="en-US" sz="2400" dirty="0" err="1" smtClean="0"/>
              <a:t>eveloping</a:t>
            </a:r>
            <a:r>
              <a:rPr lang="en-US" sz="2400" dirty="0" smtClean="0"/>
              <a:t> a mathematical model equation can be achieved through the</a:t>
            </a:r>
            <a:r>
              <a:rPr lang="sr-Latn-CS" sz="2400" dirty="0" smtClean="0"/>
              <a:t> </a:t>
            </a:r>
            <a:r>
              <a:rPr lang="en-US" sz="2400" dirty="0" smtClean="0"/>
              <a:t>realization of the following objectives:</a:t>
            </a:r>
          </a:p>
          <a:p>
            <a:r>
              <a:rPr lang="en-US" sz="2400" dirty="0" smtClean="0"/>
              <a:t>Collection of data showing the concentration of heavy metals at different percentage of sewage sludge amended to the soil with respect to distance and time.</a:t>
            </a:r>
          </a:p>
          <a:p>
            <a:r>
              <a:rPr lang="en-US" sz="2400" dirty="0" smtClean="0"/>
              <a:t>Development of mathematical model equations for the mobility of heavy metals in the soil amended with different percentage of sewage sludge.</a:t>
            </a:r>
          </a:p>
          <a:p>
            <a:r>
              <a:rPr lang="en-US" sz="2400" dirty="0" smtClean="0"/>
              <a:t> Simulation of the model equation using computer software programmed.</a:t>
            </a:r>
          </a:p>
          <a:p>
            <a:r>
              <a:rPr lang="en-US" sz="2400" dirty="0" smtClean="0"/>
              <a:t>Compare the simulated result with the experimental data.</a:t>
            </a:r>
          </a:p>
          <a:p>
            <a:pPr>
              <a:buNone/>
            </a:pPr>
            <a:r>
              <a:rPr lang="en-US" sz="2400" dirty="0" smtClean="0"/>
              <a:t> </a:t>
            </a:r>
          </a:p>
          <a:p>
            <a:pPr>
              <a:buNone/>
            </a:pPr>
            <a:endParaRPr lang="en-US" sz="2400" dirty="0"/>
          </a:p>
        </p:txBody>
      </p:sp>
      <p:sp>
        <p:nvSpPr>
          <p:cNvPr id="4" name="Footer Placeholder 3"/>
          <p:cNvSpPr>
            <a:spLocks noGrp="1"/>
          </p:cNvSpPr>
          <p:nvPr>
            <p:ph type="ftr" sz="quarter" idx="11"/>
          </p:nvPr>
        </p:nvSpPr>
        <p:spPr>
          <a:xfrm>
            <a:off x="0" y="6324600"/>
            <a:ext cx="83820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p:txBody>
          <a:bodyPr/>
          <a:lstStyle/>
          <a:p>
            <a:fld id="{0B6F83BC-6D4D-406E-B66A-3F0036CBC391}" type="slidenum">
              <a:rPr lang="en-US" smtClean="0"/>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191000"/>
          </a:xfrm>
        </p:spPr>
        <p:txBody>
          <a:bodyPr>
            <a:normAutofit/>
          </a:bodyPr>
          <a:lstStyle/>
          <a:p>
            <a:r>
              <a:rPr lang="en-US" sz="2400" b="1" i="1" dirty="0" smtClean="0"/>
              <a:t>Modeling of Mobility of Heavy Metals in Soil</a:t>
            </a:r>
            <a:endParaRPr lang="en-US" sz="2400" dirty="0" smtClean="0"/>
          </a:p>
          <a:p>
            <a:r>
              <a:rPr lang="en-US" sz="2400" i="1" dirty="0" smtClean="0"/>
              <a:t>Assumptions</a:t>
            </a:r>
            <a:endParaRPr lang="en-US" sz="2400" dirty="0" smtClean="0"/>
          </a:p>
          <a:p>
            <a:r>
              <a:rPr lang="en-US" sz="2400" dirty="0" smtClean="0"/>
              <a:t>The assumptions involved in this modeling of the mobility of heavy metals in the soil are thus:</a:t>
            </a:r>
          </a:p>
          <a:p>
            <a:r>
              <a:rPr lang="en-US" sz="2400" dirty="0" smtClean="0"/>
              <a:t>1)Porous medium is homogeneous, isotropic, and saturated</a:t>
            </a:r>
          </a:p>
          <a:p>
            <a:r>
              <a:rPr lang="en-US" sz="2400" dirty="0" smtClean="0"/>
              <a:t>2) There is no dispersion in the directions transverse to the flow direction</a:t>
            </a:r>
          </a:p>
          <a:p>
            <a:pPr>
              <a:buNone/>
            </a:pPr>
            <a:r>
              <a:rPr lang="sr-Latn-CS" sz="2400" b="1" i="1" dirty="0" smtClean="0"/>
              <a:t>     </a:t>
            </a:r>
            <a:r>
              <a:rPr lang="en-US" sz="2400" i="1" dirty="0" smtClean="0"/>
              <a:t>Modeling of the system</a:t>
            </a:r>
            <a:endParaRPr lang="en-US" sz="2400" dirty="0" smtClean="0"/>
          </a:p>
          <a:p>
            <a:r>
              <a:rPr lang="en-US" sz="2400" dirty="0" smtClean="0"/>
              <a:t>The equation that describes the flow of heavy metals material through soil is shown   in equation:</a:t>
            </a:r>
            <a:endParaRPr lang="sr-Latn-CS" sz="2400" dirty="0" smtClean="0"/>
          </a:p>
          <a:p>
            <a:endParaRPr lang="en-US" sz="2400" dirty="0" smtClean="0"/>
          </a:p>
          <a:p>
            <a:pPr>
              <a:buNone/>
            </a:pPr>
            <a:endParaRPr lang="en-US" sz="2400" dirty="0"/>
          </a:p>
        </p:txBody>
      </p:sp>
      <p:sp>
        <p:nvSpPr>
          <p:cNvPr id="4" name="Footer Placeholder 3"/>
          <p:cNvSpPr>
            <a:spLocks noGrp="1"/>
          </p:cNvSpPr>
          <p:nvPr>
            <p:ph type="ftr" sz="quarter" idx="11"/>
          </p:nvPr>
        </p:nvSpPr>
        <p:spPr>
          <a:xfrm>
            <a:off x="228600" y="6356350"/>
            <a:ext cx="80772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p:txBody>
          <a:bodyPr/>
          <a:lstStyle/>
          <a:p>
            <a:fld id="{0B6F83BC-6D4D-406E-B66A-3F0036CBC391}" type="slidenum">
              <a:rPr lang="en-US" smtClean="0"/>
              <a:pPr/>
              <a:t>24</a:t>
            </a:fld>
            <a:endParaRPr lang="en-US"/>
          </a:p>
        </p:txBody>
      </p:sp>
      <p:pic>
        <p:nvPicPr>
          <p:cNvPr id="99331" name="Picture 3"/>
          <p:cNvPicPr>
            <a:picLocks noChangeAspect="1" noChangeArrowheads="1"/>
          </p:cNvPicPr>
          <p:nvPr/>
        </p:nvPicPr>
        <p:blipFill>
          <a:blip r:embed="rId2" cstate="print">
            <a:lum bright="-25000" contrast="46000"/>
          </a:blip>
          <a:srcRect/>
          <a:stretch>
            <a:fillRect/>
          </a:stretch>
        </p:blipFill>
        <p:spPr bwMode="auto">
          <a:xfrm>
            <a:off x="1905000" y="5410200"/>
            <a:ext cx="4343400" cy="751114"/>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6248400" cy="914400"/>
          </a:xfrm>
        </p:spPr>
        <p:txBody>
          <a:bodyPr/>
          <a:lstStyle/>
          <a:p>
            <a:r>
              <a:rPr lang="en-US" sz="2400" dirty="0" smtClean="0"/>
              <a:t>where </a:t>
            </a:r>
            <a:r>
              <a:rPr lang="en-US" sz="2400" dirty="0" err="1" smtClean="0"/>
              <a:t>k</a:t>
            </a:r>
            <a:r>
              <a:rPr lang="en-US" sz="2400" baseline="-25000" dirty="0" err="1" smtClean="0"/>
              <a:t>d</a:t>
            </a:r>
            <a:r>
              <a:rPr lang="en-US" sz="2400" dirty="0" smtClean="0"/>
              <a:t> = distribution coefficient</a:t>
            </a:r>
          </a:p>
          <a:p>
            <a:r>
              <a:rPr lang="en-US" sz="2400" dirty="0" smtClean="0"/>
              <a:t>Equation can then be written as:</a:t>
            </a:r>
          </a:p>
          <a:p>
            <a:pPr>
              <a:buNone/>
            </a:pPr>
            <a:endParaRPr lang="en-US" dirty="0"/>
          </a:p>
        </p:txBody>
      </p:sp>
      <p:sp>
        <p:nvSpPr>
          <p:cNvPr id="4" name="Footer Placeholder 3"/>
          <p:cNvSpPr>
            <a:spLocks noGrp="1"/>
          </p:cNvSpPr>
          <p:nvPr>
            <p:ph type="ftr" sz="quarter" idx="11"/>
          </p:nvPr>
        </p:nvSpPr>
        <p:spPr>
          <a:xfrm>
            <a:off x="304800" y="6356350"/>
            <a:ext cx="80772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p:txBody>
          <a:bodyPr/>
          <a:lstStyle/>
          <a:p>
            <a:fld id="{0B6F83BC-6D4D-406E-B66A-3F0036CBC391}" type="slidenum">
              <a:rPr lang="en-US" smtClean="0"/>
              <a:pPr/>
              <a:t>25</a:t>
            </a:fld>
            <a:endParaRPr lang="en-US"/>
          </a:p>
        </p:txBody>
      </p:sp>
      <p:pic>
        <p:nvPicPr>
          <p:cNvPr id="100355" name="Picture 3"/>
          <p:cNvPicPr>
            <a:picLocks noChangeAspect="1" noChangeArrowheads="1"/>
          </p:cNvPicPr>
          <p:nvPr/>
        </p:nvPicPr>
        <p:blipFill>
          <a:blip r:embed="rId2" cstate="print">
            <a:lum bright="-15000" contrast="52000"/>
          </a:blip>
          <a:srcRect/>
          <a:stretch>
            <a:fillRect/>
          </a:stretch>
        </p:blipFill>
        <p:spPr bwMode="auto">
          <a:xfrm>
            <a:off x="990601" y="1027866"/>
            <a:ext cx="5029199" cy="5677734"/>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04800" y="6356350"/>
            <a:ext cx="80772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p:txBody>
          <a:bodyPr/>
          <a:lstStyle/>
          <a:p>
            <a:fld id="{0B6F83BC-6D4D-406E-B66A-3F0036CBC391}" type="slidenum">
              <a:rPr lang="en-US" smtClean="0"/>
              <a:pPr/>
              <a:t>26</a:t>
            </a:fld>
            <a:endParaRPr lang="en-US"/>
          </a:p>
        </p:txBody>
      </p:sp>
      <p:pic>
        <p:nvPicPr>
          <p:cNvPr id="101378" name="Picture 2"/>
          <p:cNvPicPr>
            <a:picLocks noGrp="1" noChangeAspect="1" noChangeArrowheads="1"/>
          </p:cNvPicPr>
          <p:nvPr>
            <p:ph idx="1"/>
          </p:nvPr>
        </p:nvPicPr>
        <p:blipFill>
          <a:blip r:embed="rId2" cstate="print">
            <a:lum bright="-13000" contrast="57000"/>
          </a:blip>
          <a:srcRect/>
          <a:stretch>
            <a:fillRect/>
          </a:stretch>
        </p:blipFill>
        <p:spPr bwMode="auto">
          <a:xfrm>
            <a:off x="152401" y="0"/>
            <a:ext cx="7213905" cy="6858000"/>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04800" y="6356350"/>
            <a:ext cx="8077200" cy="365125"/>
          </a:xfrm>
        </p:spPr>
        <p:txBody>
          <a:bodyPr/>
          <a:lstStyle/>
          <a:p>
            <a:r>
              <a:rPr lang="en-US" smtClean="0"/>
              <a:t>Environmental processing / Fundamental processes in soil, atmospheric &amp; aquatic systems / Chemical and biochemical changes    </a:t>
            </a:r>
            <a:endParaRPr lang="en-US"/>
          </a:p>
        </p:txBody>
      </p:sp>
      <p:pic>
        <p:nvPicPr>
          <p:cNvPr id="102402" name="Picture 2"/>
          <p:cNvPicPr>
            <a:picLocks noGrp="1" noChangeAspect="1" noChangeArrowheads="1"/>
          </p:cNvPicPr>
          <p:nvPr>
            <p:ph idx="1"/>
          </p:nvPr>
        </p:nvPicPr>
        <p:blipFill>
          <a:blip r:embed="rId2" cstate="print">
            <a:lum bright="-9000" contrast="49000"/>
          </a:blip>
          <a:srcRect/>
          <a:stretch>
            <a:fillRect/>
          </a:stretch>
        </p:blipFill>
        <p:spPr bwMode="auto">
          <a:xfrm>
            <a:off x="0" y="457200"/>
            <a:ext cx="7238999" cy="5921502"/>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0B6F83BC-6D4D-406E-B66A-3F0036CBC391}" type="slidenum">
              <a:rPr lang="en-US" smtClean="0"/>
              <a:pPr/>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04800" y="6356350"/>
            <a:ext cx="8077200" cy="365125"/>
          </a:xfrm>
        </p:spPr>
        <p:txBody>
          <a:bodyPr/>
          <a:lstStyle/>
          <a:p>
            <a:r>
              <a:rPr lang="en-US" smtClean="0"/>
              <a:t>Environmental processing / Fundamental processes in soil, atmospheric &amp; aquatic systems / Chemical and biochemical changes    </a:t>
            </a:r>
            <a:endParaRPr lang="en-US"/>
          </a:p>
        </p:txBody>
      </p:sp>
      <p:sp>
        <p:nvSpPr>
          <p:cNvPr id="5" name="Slide Number Placeholder 4"/>
          <p:cNvSpPr>
            <a:spLocks noGrp="1"/>
          </p:cNvSpPr>
          <p:nvPr>
            <p:ph type="sldNum" sz="quarter" idx="12"/>
          </p:nvPr>
        </p:nvSpPr>
        <p:spPr/>
        <p:txBody>
          <a:bodyPr/>
          <a:lstStyle/>
          <a:p>
            <a:fld id="{0B6F83BC-6D4D-406E-B66A-3F0036CBC391}" type="slidenum">
              <a:rPr lang="en-US" smtClean="0"/>
              <a:pPr/>
              <a:t>28</a:t>
            </a:fld>
            <a:endParaRPr lang="en-US"/>
          </a:p>
        </p:txBody>
      </p:sp>
      <p:pic>
        <p:nvPicPr>
          <p:cNvPr id="103426" name="Picture 2"/>
          <p:cNvPicPr>
            <a:picLocks noGrp="1" noChangeAspect="1" noChangeArrowheads="1"/>
          </p:cNvPicPr>
          <p:nvPr>
            <p:ph idx="1"/>
          </p:nvPr>
        </p:nvPicPr>
        <p:blipFill>
          <a:blip r:embed="rId2" cstate="print">
            <a:lum bright="-12000" contrast="48000"/>
          </a:blip>
          <a:srcRect/>
          <a:stretch>
            <a:fillRect/>
          </a:stretch>
        </p:blipFill>
        <p:spPr bwMode="auto">
          <a:xfrm>
            <a:off x="1066800" y="0"/>
            <a:ext cx="5181601" cy="6400800"/>
          </a:xfrm>
          <a:prstGeom prst="rect">
            <a:avLst/>
          </a:prstGeom>
          <a:noFill/>
          <a:ln w="9525">
            <a:noFill/>
            <a:miter lim="800000"/>
            <a:headEnd/>
            <a:tailEnd/>
          </a:ln>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0" y="6356350"/>
            <a:ext cx="8153400" cy="365125"/>
          </a:xfrm>
        </p:spPr>
        <p:txBody>
          <a:bodyPr/>
          <a:lstStyle/>
          <a:p>
            <a:r>
              <a:rPr lang="en-US" dirty="0" smtClean="0"/>
              <a:t>Environmental processing / Fundamental processes in soil, atmospheric &amp; aquatic systems / Chemical and biochemical changes    </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29</a:t>
            </a:fld>
            <a:endParaRPr lang="en-US"/>
          </a:p>
        </p:txBody>
      </p:sp>
      <p:sp>
        <p:nvSpPr>
          <p:cNvPr id="10" name="Title 1"/>
          <p:cNvSpPr>
            <a:spLocks noGrp="1"/>
          </p:cNvSpPr>
          <p:nvPr>
            <p:ph type="title"/>
          </p:nvPr>
        </p:nvSpPr>
        <p:spPr>
          <a:xfrm>
            <a:off x="1403648" y="188640"/>
            <a:ext cx="5572472" cy="1143000"/>
          </a:xfrm>
        </p:spPr>
        <p:txBody>
          <a:bodyPr/>
          <a:lstStyle/>
          <a:p>
            <a:r>
              <a:rPr lang="en-US" dirty="0" smtClean="0"/>
              <a:t>References:</a:t>
            </a:r>
            <a:endParaRPr lang="en-US" dirty="0"/>
          </a:p>
        </p:txBody>
      </p:sp>
      <p:sp>
        <p:nvSpPr>
          <p:cNvPr id="6" name="Content Placeholder 2"/>
          <p:cNvSpPr>
            <a:spLocks noGrp="1"/>
          </p:cNvSpPr>
          <p:nvPr>
            <p:ph idx="1"/>
          </p:nvPr>
        </p:nvSpPr>
        <p:spPr>
          <a:xfrm>
            <a:off x="152400" y="1295400"/>
            <a:ext cx="8534400" cy="5029200"/>
          </a:xfrm>
        </p:spPr>
        <p:txBody>
          <a:bodyPr>
            <a:normAutofit/>
          </a:bodyPr>
          <a:lstStyle/>
          <a:p>
            <a:r>
              <a:rPr lang="en-US" sz="2000" dirty="0" smtClean="0"/>
              <a:t>V. Antoniadis</a:t>
            </a:r>
            <a:r>
              <a:rPr lang="sr-Latn-CS" sz="2000" dirty="0" smtClean="0"/>
              <a:t> </a:t>
            </a:r>
            <a:r>
              <a:rPr lang="en-US" sz="2000" dirty="0" smtClean="0"/>
              <a:t>· J. D. McKinley</a:t>
            </a:r>
            <a:r>
              <a:rPr lang="sr-Latn-CS" sz="2000" dirty="0" smtClean="0"/>
              <a:t> - </a:t>
            </a:r>
            <a:r>
              <a:rPr lang="en-US" sz="2000" dirty="0" smtClean="0"/>
              <a:t> "Measuring heavy metal migration rates in a low-permeability soil“</a:t>
            </a:r>
            <a:r>
              <a:rPr lang="sr-Latn-CS" sz="2000" dirty="0" smtClean="0"/>
              <a:t> - </a:t>
            </a:r>
            <a:r>
              <a:rPr lang="sr-Latn-CS" sz="2000" u="sng" dirty="0" smtClean="0">
                <a:hlinkClick r:id="rId2"/>
              </a:rPr>
              <a:t>http://www.environmental-expert.com/Files/6063/articles/10010/Measuringheavymetalmigrationrates.pdf</a:t>
            </a:r>
            <a:endParaRPr lang="en-US" sz="2000" dirty="0" smtClean="0"/>
          </a:p>
          <a:p>
            <a:pPr>
              <a:buNone/>
            </a:pPr>
            <a:r>
              <a:rPr lang="sr-Latn-CS" sz="2000" dirty="0" smtClean="0"/>
              <a:t>     </a:t>
            </a:r>
            <a:r>
              <a:rPr lang="en-US" sz="2000" dirty="0" smtClean="0"/>
              <a:t>David Kier Building, </a:t>
            </a:r>
            <a:r>
              <a:rPr lang="en-US" sz="2000" dirty="0" err="1" smtClean="0"/>
              <a:t>Stranmillis</a:t>
            </a:r>
            <a:r>
              <a:rPr lang="en-US" sz="2000" dirty="0" smtClean="0"/>
              <a:t> Road, Belfast, BT9 5AG, UK</a:t>
            </a:r>
            <a:r>
              <a:rPr lang="sr-Latn-CS" sz="2000" dirty="0" smtClean="0"/>
              <a:t>,2003, pg 103-106, </a:t>
            </a:r>
            <a:r>
              <a:rPr lang="en-US" sz="2000" dirty="0" smtClean="0"/>
              <a:t>DOI 10.1007/s10311-002-0019</a:t>
            </a:r>
            <a:endParaRPr lang="sr-Latn-CS" sz="2000" dirty="0" smtClean="0"/>
          </a:p>
          <a:p>
            <a:r>
              <a:rPr lang="de-DE" sz="2000" dirty="0" smtClean="0"/>
              <a:t>Chen YX, Hua YM, Zhang SH, Tian GM</a:t>
            </a:r>
            <a:r>
              <a:rPr lang="sr-Latn-CS" sz="2000" dirty="0" smtClean="0"/>
              <a:t> - </a:t>
            </a:r>
            <a:r>
              <a:rPr lang="de-DE" sz="2000" dirty="0" smtClean="0"/>
              <a:t>"Transformation of heavy metal forms during sewage sludge bioleaching“</a:t>
            </a:r>
            <a:r>
              <a:rPr lang="sr-Latn-CS" sz="2000" dirty="0" smtClean="0"/>
              <a:t> - </a:t>
            </a:r>
            <a:r>
              <a:rPr lang="de-DE" sz="2000" dirty="0" smtClean="0"/>
              <a:t>J Hazard Mater. 2005 Aug 31;</a:t>
            </a:r>
            <a:r>
              <a:rPr lang="sr-Latn-CS" sz="2000" dirty="0" smtClean="0"/>
              <a:t> pg </a:t>
            </a:r>
            <a:r>
              <a:rPr lang="de-DE" sz="2000" dirty="0" smtClean="0"/>
              <a:t>123(1-3):196-202.</a:t>
            </a:r>
            <a:r>
              <a:rPr lang="sr-Latn-CS" sz="2000" dirty="0" smtClean="0"/>
              <a:t>, </a:t>
            </a:r>
            <a:r>
              <a:rPr lang="en-US" sz="2000" dirty="0" smtClean="0"/>
              <a:t>PMID: 15905024</a:t>
            </a:r>
            <a:endParaRPr lang="sr-Latn-CS" sz="2000" dirty="0" smtClean="0"/>
          </a:p>
          <a:p>
            <a:r>
              <a:rPr lang="en-US" sz="2000" dirty="0" smtClean="0"/>
              <a:t>Run</a:t>
            </a:r>
            <a:r>
              <a:rPr lang="sr-Latn-CS" sz="2000" dirty="0" smtClean="0"/>
              <a:t> </a:t>
            </a:r>
            <a:r>
              <a:rPr lang="en-US" sz="2000" dirty="0" smtClean="0"/>
              <a:t>Dong</a:t>
            </a:r>
            <a:r>
              <a:rPr lang="sr-Latn-CS" sz="2000" dirty="0" smtClean="0"/>
              <a:t> Li – </a:t>
            </a:r>
            <a:r>
              <a:rPr lang="en-US" sz="2000" dirty="0" smtClean="0"/>
              <a:t>“Migration and Transformation of Heavy Metals during</a:t>
            </a:r>
            <a:r>
              <a:rPr lang="sr-Latn-CS" sz="2000" dirty="0" smtClean="0"/>
              <a:t> </a:t>
            </a:r>
            <a:r>
              <a:rPr lang="en-US" sz="2000" dirty="0" smtClean="0"/>
              <a:t>Thermal Treatment of Solid Waste”</a:t>
            </a:r>
            <a:r>
              <a:rPr lang="sr-Latn-CS" sz="2000" dirty="0" smtClean="0"/>
              <a:t> - F</a:t>
            </a:r>
            <a:r>
              <a:rPr lang="de-DE" sz="2000" dirty="0" smtClean="0"/>
              <a:t>aculty of Power &amp; Energy Engineering, Shenyang Aerospace University, Shenyang 110136, China</a:t>
            </a:r>
            <a:r>
              <a:rPr lang="sr-Latn-CS" sz="2000" dirty="0" smtClean="0"/>
              <a:t>, </a:t>
            </a:r>
            <a:r>
              <a:rPr lang="de-DE" sz="2000" dirty="0" smtClean="0">
                <a:hlinkClick r:id="rId3"/>
              </a:rPr>
              <a:t>http://www.jst.go.jp/sicp/ws2010_ch_nsfc7th/abst/abst_04.pdf</a:t>
            </a:r>
            <a:endParaRPr lang="sr-Latn-CS" sz="2000" dirty="0" smtClean="0"/>
          </a:p>
          <a:p>
            <a:r>
              <a:rPr lang="en-US" sz="2000" dirty="0" smtClean="0"/>
              <a:t>A. </a:t>
            </a:r>
            <a:r>
              <a:rPr lang="en-US" sz="2000" dirty="0" err="1" smtClean="0"/>
              <a:t>Dube</a:t>
            </a:r>
            <a:r>
              <a:rPr lang="en-US" sz="2000" dirty="0" smtClean="0"/>
              <a:t>, R. </a:t>
            </a:r>
            <a:r>
              <a:rPr lang="en-US" sz="2000" dirty="0" err="1" smtClean="0"/>
              <a:t>Zbytniewski</a:t>
            </a:r>
            <a:r>
              <a:rPr lang="en-US" sz="2000" dirty="0" smtClean="0"/>
              <a:t>, T. </a:t>
            </a:r>
            <a:r>
              <a:rPr lang="en-US" sz="2000" dirty="0" err="1" smtClean="0"/>
              <a:t>Kowalkowski</a:t>
            </a:r>
            <a:r>
              <a:rPr lang="en-US" sz="2000" dirty="0" smtClean="0"/>
              <a:t>, E. </a:t>
            </a:r>
            <a:r>
              <a:rPr lang="en-US" sz="2000" dirty="0" err="1" smtClean="0"/>
              <a:t>Cukrowska</a:t>
            </a:r>
            <a:r>
              <a:rPr lang="en-US" sz="2000" dirty="0" smtClean="0"/>
              <a:t>, B. </a:t>
            </a:r>
            <a:r>
              <a:rPr lang="en-US" sz="2000" dirty="0" err="1" smtClean="0"/>
              <a:t>Buszewski</a:t>
            </a:r>
            <a:r>
              <a:rPr lang="sr-Latn-CS" sz="2000" dirty="0" smtClean="0"/>
              <a:t> - </a:t>
            </a:r>
            <a:r>
              <a:rPr lang="en-US" sz="2000" dirty="0" smtClean="0"/>
              <a:t>"Adsorption and Migration of Heavy Metals  in Soil“</a:t>
            </a:r>
            <a:r>
              <a:rPr lang="sr-Latn-CS" sz="2000" dirty="0" smtClean="0"/>
              <a:t> -</a:t>
            </a:r>
            <a:r>
              <a:rPr lang="en-US" sz="2000" dirty="0" smtClean="0"/>
              <a:t>; August 12, 2000</a:t>
            </a:r>
            <a:r>
              <a:rPr lang="sr-Latn-CS" sz="2000" dirty="0" smtClean="0"/>
              <a:t>, </a:t>
            </a:r>
            <a:r>
              <a:rPr lang="en-US" sz="2000" dirty="0" err="1" smtClean="0"/>
              <a:t>EuroCat</a:t>
            </a:r>
            <a:r>
              <a:rPr lang="en-US" sz="2000" dirty="0" smtClean="0"/>
              <a:t> Project No. EVK1-2000-00510.</a:t>
            </a:r>
          </a:p>
          <a:p>
            <a:endParaRPr lang="en-US" sz="2000" dirty="0" smtClean="0"/>
          </a:p>
          <a:p>
            <a:endParaRPr lang="en-US" sz="1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702</TotalTime>
  <Words>2249</Words>
  <Application>Microsoft Office PowerPoint</Application>
  <PresentationFormat>On-screen Show (4:3)</PresentationFormat>
  <Paragraphs>190</Paragraphs>
  <Slides>29</Slides>
  <Notes>10</Notes>
  <HiddenSlides>0</HiddenSlides>
  <MMClips>1</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1" baseType="lpstr">
      <vt:lpstr>Office Theme</vt:lpstr>
      <vt:lpstr>Document</vt:lpstr>
      <vt:lpstr>Heavy metals migration </vt:lpstr>
      <vt:lpstr>Aims</vt:lpstr>
      <vt:lpstr>Outcams</vt:lpstr>
      <vt:lpstr>Heavy metals migration </vt:lpstr>
      <vt:lpstr>Slide 5</vt:lpstr>
      <vt:lpstr>Slide 6</vt:lpstr>
      <vt:lpstr>Slide 7</vt:lpstr>
      <vt:lpstr>Slide 8</vt:lpstr>
      <vt:lpstr>Slide 9</vt:lpstr>
      <vt:lpstr>Slide 10</vt:lpstr>
      <vt:lpstr>Slide 11</vt:lpstr>
      <vt:lpstr>Modeling and Simulation of Transport of  Heavy Metals in Soils</vt:lpstr>
      <vt:lpstr>Slide 13</vt:lpstr>
      <vt:lpstr>Slide 14</vt:lpstr>
      <vt:lpstr>(iii)Transport of heavy metals in the environment: examples and mechanisms</vt:lpstr>
      <vt:lpstr>(IV)Heavy metal transformation: examples and mechanisms </vt:lpstr>
      <vt:lpstr>Slide 17</vt:lpstr>
      <vt:lpstr>Slide 18</vt:lpstr>
      <vt:lpstr>Heavy metals migration </vt:lpstr>
      <vt:lpstr>Content of the practical work: </vt:lpstr>
      <vt:lpstr>Mathematical Modelling and  Simulation of Mobility of Heavy Metals in  Soil contaminated With Sewage Sludge</vt:lpstr>
      <vt:lpstr>Slide 22</vt:lpstr>
      <vt:lpstr>Slide 23</vt:lpstr>
      <vt:lpstr>Slide 24</vt:lpstr>
      <vt:lpstr>Slide 25</vt:lpstr>
      <vt:lpstr>Slide 26</vt:lpstr>
      <vt:lpstr>Slide 27</vt:lpstr>
      <vt:lpstr>Slide 28</vt:lpstr>
      <vt:lpstr>References:</vt:lpstr>
    </vt:vector>
  </TitlesOfParts>
  <Company>Departma za hemiju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hemija</dc:creator>
  <cp:lastModifiedBy>Waterloo Nexus</cp:lastModifiedBy>
  <cp:revision>70</cp:revision>
  <dcterms:created xsi:type="dcterms:W3CDTF">2012-10-09T06:41:53Z</dcterms:created>
  <dcterms:modified xsi:type="dcterms:W3CDTF">2013-01-04T18:27:49Z</dcterms:modified>
</cp:coreProperties>
</file>