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074" y="5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22C4D2-D119-4843-8B50-C5CAB13A2C14}" type="datetimeFigureOut">
              <a:rPr lang="en-US" smtClean="0"/>
              <a:pPr/>
              <a:t>12/15/2012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0BCF22-6D72-4245-9E74-D10A3C8286EE}" type="slidenum">
              <a:rPr lang="en-US" smtClean="0"/>
              <a:pPr/>
              <a:t>‹#›</a:t>
            </a:fld>
            <a:endParaRPr lang="en-US" dirty="0"/>
          </a:p>
        </p:txBody>
      </p:sp>
    </p:spTree>
    <p:extLst>
      <p:ext uri="{BB962C8B-B14F-4D97-AF65-F5344CB8AC3E}">
        <p14:creationId xmlns:p14="http://schemas.microsoft.com/office/powerpoint/2010/main" xmlns="" val="3866327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C9A06F-321F-4808-BF04-9F6C010514B0}" type="datetime1">
              <a:rPr lang="en-US" smtClean="0"/>
              <a:t>12/15/2012</a:t>
            </a:fld>
            <a:endParaRPr lang="en-US" dirty="0"/>
          </a:p>
        </p:txBody>
      </p:sp>
      <p:sp>
        <p:nvSpPr>
          <p:cNvPr id="5" name="Footer Placeholder 4"/>
          <p:cNvSpPr>
            <a:spLocks noGrp="1"/>
          </p:cNvSpPr>
          <p:nvPr>
            <p:ph type="ftr" sz="quarter" idx="11"/>
          </p:nvPr>
        </p:nvSpPr>
        <p:spPr/>
        <p:txBody>
          <a:bodyPr/>
          <a:lstStyle/>
          <a:p>
            <a:r>
              <a:rPr lang="en-US" smtClean="0"/>
              <a:t>Environmental Processes / 4(i) /Organic matter migration through sediments with water</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pic>
        <p:nvPicPr>
          <p:cNvPr id="9" name="Picture 3" descr="MCHEM Logo FINAL small.jpg"/>
          <p:cNvPicPr>
            <a:picLocks noChangeAspect="1"/>
          </p:cNvPicPr>
          <p:nvPr userDrawn="1"/>
        </p:nvPicPr>
        <p:blipFill>
          <a:blip r:embed="rId2" cstate="print"/>
          <a:srcRect/>
          <a:stretch>
            <a:fillRect/>
          </a:stretch>
        </p:blipFill>
        <p:spPr bwMode="auto">
          <a:xfrm>
            <a:off x="6931101" y="230589"/>
            <a:ext cx="1984299" cy="1215223"/>
          </a:xfrm>
          <a:prstGeom prst="rect">
            <a:avLst/>
          </a:prstGeom>
          <a:noFill/>
          <a:ln w="9525">
            <a:noFill/>
            <a:miter lim="800000"/>
            <a:headEnd/>
            <a:tailEnd/>
          </a:ln>
        </p:spPr>
      </p:pic>
      <p:pic>
        <p:nvPicPr>
          <p:cNvPr id="10" name="Picture 9" descr="eu_flag_tempus.jpg"/>
          <p:cNvPicPr>
            <a:picLocks noChangeAspect="1"/>
          </p:cNvPicPr>
          <p:nvPr userDrawn="1"/>
        </p:nvPicPr>
        <p:blipFill>
          <a:blip r:embed="rId3" cstate="print"/>
          <a:stretch>
            <a:fillRect/>
          </a:stretch>
        </p:blipFill>
        <p:spPr>
          <a:xfrm>
            <a:off x="304800" y="311296"/>
            <a:ext cx="2711576" cy="10538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6477000" cy="1143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381000" y="1600200"/>
            <a:ext cx="83058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2C1B93E-DF15-419A-9F89-45951E44C256}" type="datetime1">
              <a:rPr lang="en-US" smtClean="0"/>
              <a:t>12/15/2012</a:t>
            </a:fld>
            <a:endParaRPr lang="en-US" dirty="0"/>
          </a:p>
        </p:txBody>
      </p:sp>
      <p:sp>
        <p:nvSpPr>
          <p:cNvPr id="5" name="Footer Placeholder 4"/>
          <p:cNvSpPr>
            <a:spLocks noGrp="1"/>
          </p:cNvSpPr>
          <p:nvPr>
            <p:ph type="ftr" sz="quarter" idx="11"/>
          </p:nvPr>
        </p:nvSpPr>
        <p:spPr/>
        <p:txBody>
          <a:bodyPr/>
          <a:lstStyle/>
          <a:p>
            <a:r>
              <a:rPr lang="en-US" smtClean="0"/>
              <a:t>Environmental Processes / 4(i) /Organic matter migration through sediments with water</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799" y="4406900"/>
            <a:ext cx="7427913"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1066799" y="2906713"/>
            <a:ext cx="7427913"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AB115F-AF20-4EE9-8509-1D39E37942E0}" type="datetime1">
              <a:rPr lang="en-US" smtClean="0"/>
              <a:t>12/15/2012</a:t>
            </a:fld>
            <a:endParaRPr lang="en-US" dirty="0"/>
          </a:p>
        </p:txBody>
      </p:sp>
      <p:sp>
        <p:nvSpPr>
          <p:cNvPr id="5" name="Footer Placeholder 4"/>
          <p:cNvSpPr>
            <a:spLocks noGrp="1"/>
          </p:cNvSpPr>
          <p:nvPr>
            <p:ph type="ftr" sz="quarter" idx="11"/>
          </p:nvPr>
        </p:nvSpPr>
        <p:spPr/>
        <p:txBody>
          <a:bodyPr/>
          <a:lstStyle/>
          <a:p>
            <a:r>
              <a:rPr lang="en-US" smtClean="0"/>
              <a:t>Environmental Processes / 4(i) /Organic matter migration through sediments with water</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1066800" y="1600200"/>
            <a:ext cx="3733800"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953000" y="1600200"/>
            <a:ext cx="3733800"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EA4E626B-985F-4E90-80DA-482E49A47A1B}" type="datetime1">
              <a:rPr lang="en-US" smtClean="0"/>
              <a:t>12/15/2012</a:t>
            </a:fld>
            <a:endParaRPr lang="en-US" dirty="0"/>
          </a:p>
        </p:txBody>
      </p:sp>
      <p:sp>
        <p:nvSpPr>
          <p:cNvPr id="6" name="Footer Placeholder 5"/>
          <p:cNvSpPr>
            <a:spLocks noGrp="1"/>
          </p:cNvSpPr>
          <p:nvPr>
            <p:ph type="ftr" sz="quarter" idx="11"/>
          </p:nvPr>
        </p:nvSpPr>
        <p:spPr/>
        <p:txBody>
          <a:bodyPr/>
          <a:lstStyle/>
          <a:p>
            <a:r>
              <a:rPr lang="en-US" smtClean="0"/>
              <a:t>Environmental Processes / 4(i) /Organic matter migration through sediments with water</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7985CA-89E1-43E8-A173-4926CC2AE680}" type="datetime1">
              <a:rPr lang="en-US" smtClean="0"/>
              <a:t>12/15/2012</a:t>
            </a:fld>
            <a:endParaRPr lang="en-US" dirty="0"/>
          </a:p>
        </p:txBody>
      </p:sp>
      <p:sp>
        <p:nvSpPr>
          <p:cNvPr id="4" name="Footer Placeholder 3"/>
          <p:cNvSpPr>
            <a:spLocks noGrp="1"/>
          </p:cNvSpPr>
          <p:nvPr>
            <p:ph type="ftr" sz="quarter" idx="11"/>
          </p:nvPr>
        </p:nvSpPr>
        <p:spPr/>
        <p:txBody>
          <a:bodyPr/>
          <a:lstStyle/>
          <a:p>
            <a:r>
              <a:rPr lang="en-US" smtClean="0"/>
              <a:t>Environmental Processes / 4(i) /Organic matter migration through sediments with water</a:t>
            </a:r>
            <a:endParaRPr lang="en-US" dirty="0"/>
          </a:p>
        </p:txBody>
      </p:sp>
      <p:sp>
        <p:nvSpPr>
          <p:cNvPr id="5" name="Slide Number Placeholder 4"/>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5AD99-3499-47C4-BBAB-0E5E20A19177}" type="datetime1">
              <a:rPr lang="en-US" smtClean="0"/>
              <a:t>12/15/2012</a:t>
            </a:fld>
            <a:endParaRPr lang="en-US" dirty="0"/>
          </a:p>
        </p:txBody>
      </p:sp>
      <p:sp>
        <p:nvSpPr>
          <p:cNvPr id="3" name="Footer Placeholder 2"/>
          <p:cNvSpPr>
            <a:spLocks noGrp="1"/>
          </p:cNvSpPr>
          <p:nvPr>
            <p:ph type="ftr" sz="quarter" idx="11"/>
          </p:nvPr>
        </p:nvSpPr>
        <p:spPr/>
        <p:txBody>
          <a:bodyPr/>
          <a:lstStyle/>
          <a:p>
            <a:r>
              <a:rPr lang="en-US" smtClean="0"/>
              <a:t>Environmental Processes / 4(i) /Organic matter migration through sediments with water</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A1CACB-C9F7-454E-BA9E-CB90BA2D995C}" type="datetime1">
              <a:rPr lang="en-US" smtClean="0"/>
              <a:t>12/15/2012</a:t>
            </a:fld>
            <a:endParaRPr lang="en-US" dirty="0"/>
          </a:p>
        </p:txBody>
      </p:sp>
      <p:sp>
        <p:nvSpPr>
          <p:cNvPr id="6" name="Footer Placeholder 5"/>
          <p:cNvSpPr>
            <a:spLocks noGrp="1"/>
          </p:cNvSpPr>
          <p:nvPr>
            <p:ph type="ftr" sz="quarter" idx="11"/>
          </p:nvPr>
        </p:nvSpPr>
        <p:spPr/>
        <p:txBody>
          <a:bodyPr/>
          <a:lstStyle/>
          <a:p>
            <a:r>
              <a:rPr lang="en-US" smtClean="0"/>
              <a:t>Environmental Processes / 4(i) /Organic matter migration through sediments with water</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F4341C-914C-40F6-B108-69EEBA9964C1}" type="datetime1">
              <a:rPr lang="en-US" smtClean="0"/>
              <a:t>12/15/2012</a:t>
            </a:fld>
            <a:endParaRPr lang="en-US" dirty="0"/>
          </a:p>
        </p:txBody>
      </p:sp>
      <p:sp>
        <p:nvSpPr>
          <p:cNvPr id="6" name="Footer Placeholder 5"/>
          <p:cNvSpPr>
            <a:spLocks noGrp="1"/>
          </p:cNvSpPr>
          <p:nvPr>
            <p:ph type="ftr" sz="quarter" idx="11"/>
          </p:nvPr>
        </p:nvSpPr>
        <p:spPr/>
        <p:txBody>
          <a:bodyPr/>
          <a:lstStyle/>
          <a:p>
            <a:r>
              <a:rPr lang="en-US" smtClean="0"/>
              <a:t>Environmental Processes / 4(i) /Organic matter migration through sediments with water</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2BDA96-30B3-4E54-BA84-7B629291FDEE}" type="datetime1">
              <a:rPr lang="en-US" smtClean="0"/>
              <a:t>12/15/2012</a:t>
            </a:fld>
            <a:endParaRPr lang="en-US" dirty="0"/>
          </a:p>
        </p:txBody>
      </p:sp>
      <p:sp>
        <p:nvSpPr>
          <p:cNvPr id="5" name="Footer Placeholder 4"/>
          <p:cNvSpPr>
            <a:spLocks noGrp="1"/>
          </p:cNvSpPr>
          <p:nvPr>
            <p:ph type="ftr" sz="quarter" idx="11"/>
          </p:nvPr>
        </p:nvSpPr>
        <p:spPr/>
        <p:txBody>
          <a:bodyPr/>
          <a:lstStyle/>
          <a:p>
            <a:r>
              <a:rPr lang="en-US" smtClean="0"/>
              <a:t>Environmental Processes / 4(i) /Organic matter migration through sediments with water</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930736-B130-4CD9-AF52-A29855875F66}" type="datetime1">
              <a:rPr lang="en-US" smtClean="0"/>
              <a:t>12/15/2012</a:t>
            </a:fld>
            <a:endParaRPr lang="en-US" dirty="0"/>
          </a:p>
        </p:txBody>
      </p:sp>
      <p:sp>
        <p:nvSpPr>
          <p:cNvPr id="5" name="Footer Placeholder 4"/>
          <p:cNvSpPr>
            <a:spLocks noGrp="1"/>
          </p:cNvSpPr>
          <p:nvPr>
            <p:ph type="ftr" sz="quarter" idx="11"/>
          </p:nvPr>
        </p:nvSpPr>
        <p:spPr/>
        <p:txBody>
          <a:bodyPr/>
          <a:lstStyle/>
          <a:p>
            <a:r>
              <a:rPr lang="en-US" smtClean="0"/>
              <a:t>Environmental Processes / 4(i) /Organic matter migration through sediments with water</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09800" y="274638"/>
            <a:ext cx="64770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F597AC-E438-4BC3-995C-F592818EE86F}" type="datetime1">
              <a:rPr lang="en-US" smtClean="0"/>
              <a:t>12/15/2012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Environmental Processes / 4(i) /Organic matter migration through sediments with water</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6F83BC-6D4D-406E-B66A-3F0036CBC391}" type="slidenum">
              <a:rPr lang="en-US" smtClean="0"/>
              <a:pPr/>
              <a:t>‹#›</a:t>
            </a:fld>
            <a:endParaRPr lang="en-US" dirty="0"/>
          </a:p>
        </p:txBody>
      </p:sp>
      <p:pic>
        <p:nvPicPr>
          <p:cNvPr id="7" name="Picture 3" descr="MCHEM Logo FINAL small.jpg"/>
          <p:cNvPicPr>
            <a:picLocks noChangeAspect="1"/>
          </p:cNvPicPr>
          <p:nvPr userDrawn="1"/>
        </p:nvPicPr>
        <p:blipFill>
          <a:blip r:embed="rId12" cstate="print"/>
          <a:srcRect/>
          <a:stretch>
            <a:fillRect/>
          </a:stretch>
        </p:blipFill>
        <p:spPr bwMode="auto">
          <a:xfrm>
            <a:off x="7315199" y="232577"/>
            <a:ext cx="1600201" cy="979994"/>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Lst>
  <p:hf hdr="0" dt="0"/>
  <p:txStyles>
    <p:titleStyle>
      <a:lvl1pPr algn="ctr" defTabSz="914400" rtl="0" eaLnBrk="1" latinLnBrk="0" hangingPunct="1">
        <a:spcBef>
          <a:spcPct val="0"/>
        </a:spcBef>
        <a:buNone/>
        <a:defRPr sz="3200" kern="1200">
          <a:solidFill>
            <a:schemeClr val="tx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Organic matter migration through sediments with water</a:t>
            </a:r>
            <a:endParaRPr lang="en-US" dirty="0"/>
          </a:p>
        </p:txBody>
      </p:sp>
      <p:sp>
        <p:nvSpPr>
          <p:cNvPr id="3" name="Subtitle 2"/>
          <p:cNvSpPr>
            <a:spLocks noGrp="1"/>
          </p:cNvSpPr>
          <p:nvPr>
            <p:ph type="subTitle" idx="1"/>
          </p:nvPr>
        </p:nvSpPr>
        <p:spPr/>
        <p:txBody>
          <a:bodyPr>
            <a:normAutofit/>
          </a:bodyPr>
          <a:lstStyle/>
          <a:p>
            <a:r>
              <a:rPr lang="hr-HR" dirty="0" smtClean="0"/>
              <a:t>4(iv)</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2</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a:t>
            </a:r>
            <a:r>
              <a:rPr lang="en-US" dirty="0" err="1" smtClean="0"/>
              <a:t>i</a:t>
            </a:r>
            <a:r>
              <a:rPr lang="en-US" dirty="0" smtClean="0"/>
              <a:t>) /Organic matter migration through sediments with water</a:t>
            </a:r>
            <a:endParaRPr lang="en-US" dirty="0"/>
          </a:p>
        </p:txBody>
      </p:sp>
      <p:sp>
        <p:nvSpPr>
          <p:cNvPr id="9" name="Rectangle 2"/>
          <p:cNvSpPr>
            <a:spLocks noGrp="1" noChangeArrowheads="1"/>
          </p:cNvSpPr>
          <p:nvPr>
            <p:ph type="title"/>
          </p:nvPr>
        </p:nvSpPr>
        <p:spPr>
          <a:xfrm>
            <a:off x="457200" y="762000"/>
            <a:ext cx="8229600" cy="1143000"/>
          </a:xfrm>
        </p:spPr>
        <p:txBody>
          <a:bodyPr/>
          <a:lstStyle/>
          <a:p>
            <a:r>
              <a:rPr lang="en-US" sz="3200" b="1" u="sng" smtClean="0">
                <a:latin typeface="Times New Roman" pitchFamily="18" charset="0"/>
              </a:rPr>
              <a:t>The lecture content:</a:t>
            </a:r>
            <a:r>
              <a:rPr lang="en-US" smtClean="0"/>
              <a:t> </a:t>
            </a:r>
          </a:p>
        </p:txBody>
      </p:sp>
      <p:sp>
        <p:nvSpPr>
          <p:cNvPr id="10" name="Rectangle 3"/>
          <p:cNvSpPr txBox="1">
            <a:spLocks noChangeArrowheads="1"/>
          </p:cNvSpPr>
          <p:nvPr/>
        </p:nvSpPr>
        <p:spPr>
          <a:xfrm>
            <a:off x="228600" y="2057400"/>
            <a:ext cx="8458200" cy="4038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GB" sz="22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2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t>
            </a:r>
            <a:r>
              <a:rPr kumimoji="0" lang="en-GB"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t>
            </a:r>
            <a:r>
              <a:rPr kumimoji="0" lang="en-US"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Migration as true solution of organic matter in water. </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US"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 Colloid solution. </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US"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 Migration of organic matter as droplets or globules</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US"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and as a continuous organic phase.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3</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a:t>
            </a:r>
            <a:r>
              <a:rPr lang="en-US" dirty="0" err="1" smtClean="0"/>
              <a:t>i</a:t>
            </a:r>
            <a:r>
              <a:rPr lang="en-US" dirty="0" smtClean="0"/>
              <a:t>) /Organic matter migration through sediments with water</a:t>
            </a:r>
            <a:endParaRPr lang="en-US" dirty="0"/>
          </a:p>
        </p:txBody>
      </p:sp>
      <p:sp>
        <p:nvSpPr>
          <p:cNvPr id="4" name="Rectangle 2"/>
          <p:cNvSpPr>
            <a:spLocks noGrp="1" noChangeArrowheads="1"/>
          </p:cNvSpPr>
          <p:nvPr>
            <p:ph type="title" idx="4294967295"/>
          </p:nvPr>
        </p:nvSpPr>
        <p:spPr>
          <a:xfrm>
            <a:off x="914400" y="304800"/>
            <a:ext cx="5334000" cy="1143000"/>
          </a:xfrm>
        </p:spPr>
        <p:txBody>
          <a:bodyPr>
            <a:normAutofit fontScale="90000"/>
          </a:bodyPr>
          <a:lstStyle/>
          <a:p>
            <a:r>
              <a:rPr lang="en-GB" sz="4000" dirty="0" smtClean="0">
                <a:latin typeface="Times New Roman" pitchFamily="18" charset="0"/>
              </a:rPr>
              <a:t/>
            </a:r>
            <a:br>
              <a:rPr lang="en-GB" sz="4000" dirty="0" smtClean="0">
                <a:latin typeface="Times New Roman" pitchFamily="18" charset="0"/>
              </a:rPr>
            </a:br>
            <a:r>
              <a:rPr lang="en-GB" sz="4000" dirty="0" smtClean="0">
                <a:latin typeface="Times New Roman" pitchFamily="18" charset="0"/>
              </a:rPr>
              <a:t>Migration in the form of </a:t>
            </a:r>
            <a:r>
              <a:rPr lang="en-GB" sz="4000" u="sng" dirty="0" smtClean="0">
                <a:latin typeface="Times New Roman" pitchFamily="18" charset="0"/>
              </a:rPr>
              <a:t>true solutions</a:t>
            </a:r>
            <a:r>
              <a:rPr lang="en-GB" b="1" i="1" u="sng" dirty="0" smtClean="0"/>
              <a:t> </a:t>
            </a:r>
            <a:endParaRPr lang="en-US" b="1" i="1" u="sng" dirty="0" smtClean="0"/>
          </a:p>
        </p:txBody>
      </p:sp>
      <p:sp>
        <p:nvSpPr>
          <p:cNvPr id="5" name="Rectangle 3"/>
          <p:cNvSpPr txBox="1">
            <a:spLocks noChangeArrowheads="1"/>
          </p:cNvSpPr>
          <p:nvPr/>
        </p:nvSpPr>
        <p:spPr>
          <a:xfrm>
            <a:off x="609600" y="16002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Bitumen is a mixture consisting mainly of hydrocarbons. </a:t>
            </a:r>
          </a:p>
          <a:p>
            <a:pPr marL="342900" marR="0" lvl="0" indent="-342900" algn="l" defTabSz="914400" rtl="0" eaLnBrk="1" fontAlgn="auto" latinLnBrk="0" hangingPunct="1">
              <a:lnSpc>
                <a:spcPct val="80000"/>
              </a:lnSpc>
              <a:spcBef>
                <a:spcPct val="20000"/>
              </a:spcBef>
              <a:spcAft>
                <a:spcPts val="0"/>
              </a:spcAft>
              <a:buClrTx/>
              <a:buSzTx/>
              <a:buFontTx/>
              <a:buNone/>
              <a:tabLst/>
              <a:defRPr/>
            </a:pPr>
            <a:endPar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Water, as very polar, is a poor solvent of the compounds of this type. </a:t>
            </a:r>
          </a:p>
          <a:p>
            <a:pPr marL="342900" marR="0" lvl="0" indent="-342900" algn="l" defTabSz="914400" rtl="0" eaLnBrk="1" fontAlgn="auto" latinLnBrk="0" hangingPunct="1">
              <a:lnSpc>
                <a:spcPct val="80000"/>
              </a:lnSpc>
              <a:spcBef>
                <a:spcPct val="20000"/>
              </a:spcBef>
              <a:spcAft>
                <a:spcPts val="0"/>
              </a:spcAft>
              <a:buClrTx/>
              <a:buSzTx/>
              <a:buFontTx/>
              <a:buNone/>
              <a:tabLst/>
              <a:defRPr/>
            </a:pPr>
            <a:endPar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Lower hydrocarbons can be partly dissolved, but the solubility is considerably lower when it comes to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alkanes</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with more than 20 C-atoms. </a:t>
            </a:r>
          </a:p>
          <a:p>
            <a:pPr marL="342900" marR="0" lvl="0" indent="-342900" algn="l" defTabSz="914400" rtl="0" eaLnBrk="1" fontAlgn="auto" latinLnBrk="0" hangingPunct="1">
              <a:lnSpc>
                <a:spcPct val="80000"/>
              </a:lnSpc>
              <a:spcBef>
                <a:spcPct val="20000"/>
              </a:spcBef>
              <a:spcAft>
                <a:spcPts val="0"/>
              </a:spcAft>
              <a:buClrTx/>
              <a:buSzTx/>
              <a:buFontTx/>
              <a:buNone/>
              <a:tabLst/>
              <a:defRPr/>
            </a:pPr>
            <a:endPar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endPar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4</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a:t>
            </a:r>
            <a:r>
              <a:rPr lang="en-US" dirty="0" err="1" smtClean="0"/>
              <a:t>i</a:t>
            </a:r>
            <a:r>
              <a:rPr lang="en-US" dirty="0" smtClean="0"/>
              <a:t>) /Organic matter migration through sediments with water</a:t>
            </a:r>
            <a:endParaRPr lang="en-US" dirty="0"/>
          </a:p>
        </p:txBody>
      </p:sp>
      <p:sp>
        <p:nvSpPr>
          <p:cNvPr id="4" name="Rectangle 3"/>
          <p:cNvSpPr txBox="1">
            <a:spLocks noChangeArrowheads="1"/>
          </p:cNvSpPr>
          <p:nvPr/>
        </p:nvSpPr>
        <p:spPr>
          <a:xfrm>
            <a:off x="457200" y="1752600"/>
            <a:ext cx="8229600" cy="4800600"/>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9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80000"/>
              </a:lnSpc>
              <a:spcBef>
                <a:spcPct val="20000"/>
              </a:spcBef>
              <a:spcAft>
                <a:spcPts val="0"/>
              </a:spcAft>
              <a:buClrTx/>
              <a:buSzTx/>
              <a:buFontTx/>
              <a:buNone/>
              <a:tabLst/>
              <a:defRPr/>
            </a:pPr>
            <a:endParaRPr kumimoji="0" lang="en-GB" sz="9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1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Bitumen contains some polar compounds with nitrogen, sulphur and oxygen (NSO-compounds), which are much better soluble in water. </a:t>
            </a:r>
          </a:p>
          <a:p>
            <a:pPr marL="342900" marR="0" lvl="0" indent="-342900" algn="l" defTabSz="914400" rtl="0" eaLnBrk="1" fontAlgn="auto" latinLnBrk="0" hangingPunct="1">
              <a:lnSpc>
                <a:spcPct val="80000"/>
              </a:lnSpc>
              <a:spcBef>
                <a:spcPct val="20000"/>
              </a:spcBef>
              <a:spcAft>
                <a:spcPts val="0"/>
              </a:spcAft>
              <a:buClrTx/>
              <a:buSzTx/>
              <a:buFontTx/>
              <a:buNone/>
              <a:tabLst/>
              <a:defRPr/>
            </a:pPr>
            <a:endPar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Amount of NSO-compounds is much lower than the amount of hydrocarbons, which account for about 95%, so that they cannot be expected to contribute significantly to the overall solubility of total bitumen in water.</a:t>
            </a: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80000"/>
              </a:lnSpc>
              <a:spcBef>
                <a:spcPct val="20000"/>
              </a:spcBef>
              <a:spcAft>
                <a:spcPts val="0"/>
              </a:spcAft>
              <a:buClrTx/>
              <a:buSzTx/>
              <a:buFontTx/>
              <a:buNone/>
              <a:tabLst/>
              <a:defRPr/>
            </a:pPr>
            <a:endPar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Organic-geochemical studies have shown that oil in a reservoir rock contains a significant amount of higher </a:t>
            </a:r>
            <a:r>
              <a:rPr kumimoji="0" lang="en-GB" sz="24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n</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alkanes</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C23-C31, hardly soluble in water, compared to bitumen in the source rock. </a:t>
            </a:r>
          </a:p>
          <a:p>
            <a:pPr marL="342900" marR="0" lvl="0" indent="-342900" algn="l" defTabSz="914400" rtl="0" eaLnBrk="1" fontAlgn="auto" latinLnBrk="0" hangingPunct="1">
              <a:lnSpc>
                <a:spcPct val="80000"/>
              </a:lnSpc>
              <a:spcBef>
                <a:spcPct val="20000"/>
              </a:spcBef>
              <a:spcAft>
                <a:spcPts val="0"/>
              </a:spcAft>
              <a:buClrTx/>
              <a:buSzTx/>
              <a:buFontTx/>
              <a:buNone/>
              <a:tabLst/>
              <a:defRPr/>
            </a:pPr>
            <a:endPar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9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endParaRPr kumimoji="0" lang="en-US" sz="9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
        <p:nvSpPr>
          <p:cNvPr id="5" name="Rectangle 2"/>
          <p:cNvSpPr>
            <a:spLocks noGrp="1" noChangeArrowheads="1"/>
          </p:cNvSpPr>
          <p:nvPr>
            <p:ph type="title" idx="4294967295"/>
          </p:nvPr>
        </p:nvSpPr>
        <p:spPr>
          <a:xfrm>
            <a:off x="914400" y="304800"/>
            <a:ext cx="5334000" cy="1524000"/>
          </a:xfrm>
        </p:spPr>
        <p:txBody>
          <a:bodyPr>
            <a:normAutofit/>
          </a:bodyPr>
          <a:lstStyle/>
          <a:p>
            <a:r>
              <a:rPr lang="en-GB" sz="4000" dirty="0" smtClean="0">
                <a:latin typeface="Times New Roman" pitchFamily="18" charset="0"/>
              </a:rPr>
              <a:t>Migration </a:t>
            </a:r>
            <a:r>
              <a:rPr lang="en-GB" sz="4000" dirty="0" smtClean="0">
                <a:latin typeface="Times New Roman" pitchFamily="18" charset="0"/>
              </a:rPr>
              <a:t>in the form of </a:t>
            </a:r>
            <a:r>
              <a:rPr lang="en-GB" sz="4000" u="sng" dirty="0" smtClean="0">
                <a:latin typeface="Times New Roman" pitchFamily="18" charset="0"/>
              </a:rPr>
              <a:t>true solutions</a:t>
            </a:r>
            <a:r>
              <a:rPr lang="en-GB" b="1" i="1" u="sng" dirty="0" smtClean="0"/>
              <a:t> </a:t>
            </a:r>
            <a:endParaRPr lang="en-US" b="1" i="1" u="sng"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5</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a:t>
            </a:r>
            <a:r>
              <a:rPr lang="en-US" dirty="0" err="1" smtClean="0"/>
              <a:t>i</a:t>
            </a:r>
            <a:r>
              <a:rPr lang="en-US" dirty="0" smtClean="0"/>
              <a:t>) /Organic matter migration through sediments with water</a:t>
            </a:r>
            <a:endParaRPr lang="en-US" dirty="0"/>
          </a:p>
        </p:txBody>
      </p:sp>
      <p:sp>
        <p:nvSpPr>
          <p:cNvPr id="4" name="Rectangle 2"/>
          <p:cNvSpPr>
            <a:spLocks noGrp="1" noChangeArrowheads="1"/>
          </p:cNvSpPr>
          <p:nvPr>
            <p:ph type="title" idx="4294967295"/>
          </p:nvPr>
        </p:nvSpPr>
        <p:spPr>
          <a:xfrm>
            <a:off x="914400" y="304800"/>
            <a:ext cx="5334000" cy="1143000"/>
          </a:xfrm>
        </p:spPr>
        <p:txBody>
          <a:bodyPr>
            <a:normAutofit fontScale="90000"/>
          </a:bodyPr>
          <a:lstStyle/>
          <a:p>
            <a:r>
              <a:rPr lang="en-GB" sz="4000" dirty="0" smtClean="0">
                <a:latin typeface="Times New Roman" pitchFamily="18" charset="0"/>
              </a:rPr>
              <a:t>Migration </a:t>
            </a:r>
            <a:r>
              <a:rPr lang="en-GB" sz="4000" dirty="0" smtClean="0">
                <a:latin typeface="Times New Roman" pitchFamily="18" charset="0"/>
              </a:rPr>
              <a:t>in the form of </a:t>
            </a:r>
            <a:r>
              <a:rPr lang="en-GB" sz="4000" u="sng" dirty="0" smtClean="0">
                <a:latin typeface="Times New Roman" pitchFamily="18" charset="0"/>
              </a:rPr>
              <a:t>true solutions</a:t>
            </a:r>
            <a:r>
              <a:rPr lang="en-GB" b="1" i="1" u="sng" dirty="0" smtClean="0"/>
              <a:t> </a:t>
            </a:r>
            <a:endParaRPr lang="en-US" b="1" i="1" u="sng" dirty="0" smtClean="0"/>
          </a:p>
        </p:txBody>
      </p:sp>
      <p:sp>
        <p:nvSpPr>
          <p:cNvPr id="5" name="Rectangle 3"/>
          <p:cNvSpPr txBox="1">
            <a:spLocks noChangeArrowheads="1"/>
          </p:cNvSpPr>
          <p:nvPr/>
        </p:nvSpPr>
        <p:spPr>
          <a:xfrm>
            <a:off x="457200" y="17526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The migration mechanism in the form of true solutions cannot be the dominant mechanism of bitumen migration.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Still, it would be wrong to exclude this mechanism completely.</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True solutions in migration could be of greater importance in areas characterized by narrow passages, i.e. small diameters of fractures and pores.</a:t>
            </a:r>
            <a:r>
              <a:rPr kumimoji="0" lang="en-GB"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endParaRPr kumimoji="0" lang="en-US"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6</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a:t>
            </a:r>
            <a:r>
              <a:rPr lang="en-US" dirty="0" err="1" smtClean="0"/>
              <a:t>i</a:t>
            </a:r>
            <a:r>
              <a:rPr lang="en-US" dirty="0" smtClean="0"/>
              <a:t>) /Organic matter migration through sediments with water</a:t>
            </a:r>
            <a:endParaRPr lang="en-US" dirty="0"/>
          </a:p>
        </p:txBody>
      </p:sp>
      <p:sp>
        <p:nvSpPr>
          <p:cNvPr id="4" name="Rectangle 2"/>
          <p:cNvSpPr>
            <a:spLocks noGrp="1" noChangeArrowheads="1"/>
          </p:cNvSpPr>
          <p:nvPr>
            <p:ph type="title"/>
          </p:nvPr>
        </p:nvSpPr>
        <p:spPr>
          <a:xfrm>
            <a:off x="1066800" y="152400"/>
            <a:ext cx="5334000" cy="1143000"/>
          </a:xfrm>
        </p:spPr>
        <p:txBody>
          <a:bodyPr>
            <a:normAutofit fontScale="90000"/>
          </a:bodyPr>
          <a:lstStyle/>
          <a:p>
            <a:r>
              <a:rPr lang="en-GB" sz="4000" dirty="0" smtClean="0">
                <a:latin typeface="Times New Roman" pitchFamily="18" charset="0"/>
              </a:rPr>
              <a:t>Migration in the form of </a:t>
            </a:r>
            <a:r>
              <a:rPr lang="en-GB" sz="4000" u="sng" dirty="0" smtClean="0">
                <a:latin typeface="Times New Roman" pitchFamily="18" charset="0"/>
              </a:rPr>
              <a:t>c</a:t>
            </a:r>
            <a:r>
              <a:rPr lang="en-US" sz="3600" u="sng" dirty="0" err="1" smtClean="0">
                <a:latin typeface="Times New Roman" pitchFamily="18" charset="0"/>
              </a:rPr>
              <a:t>olloid</a:t>
            </a:r>
            <a:r>
              <a:rPr lang="en-US" sz="3600" u="sng" dirty="0" smtClean="0">
                <a:latin typeface="Times New Roman" pitchFamily="18" charset="0"/>
              </a:rPr>
              <a:t> solution</a:t>
            </a:r>
          </a:p>
        </p:txBody>
      </p:sp>
      <p:sp>
        <p:nvSpPr>
          <p:cNvPr id="5" name="Rectangle 3"/>
          <p:cNvSpPr txBox="1">
            <a:spLocks noChangeArrowheads="1"/>
          </p:cNvSpPr>
          <p:nvPr/>
        </p:nvSpPr>
        <p:spPr>
          <a:xfrm>
            <a:off x="0" y="1371600"/>
            <a:ext cx="8991600" cy="4876800"/>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The fact that oil in a reservoir rock often contains a significant amount of higher normal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alkanes</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(&gt; C</a:t>
            </a:r>
            <a:r>
              <a:rPr kumimoji="0" lang="en-GB" sz="1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20</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compared to bitumen in a source rock, is not logical at first sight, not only because the higher </a:t>
            </a:r>
            <a:r>
              <a:rPr kumimoji="0" lang="en-GB" sz="24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n</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alkanes</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are hardly soluble in water, but because of the fact that during the migration heavier (and polar) compounds are left behind. According to that, the amount of lower </a:t>
            </a:r>
            <a:r>
              <a:rPr kumimoji="0" lang="en-GB" sz="24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n</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alkanes</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in oil should be higher.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This apparent contradiction may be explained by the fact that NSO-compounds form colloidal micelles in water, which include only </a:t>
            </a:r>
            <a:r>
              <a:rPr kumimoji="0" lang="en-GB" sz="24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n</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alkanes</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especially the higher ones, thus transporting them to the reservoir rock.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So, one of possible mechanisms of bitumen migration through sediments may be in the form of colloidal micelles. It is hard to believe that there are environments in which this mechanism is dominant. However, in this case it would be wrong to exclude it completely. </a:t>
            </a:r>
            <a:endPar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7</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a:t>
            </a:r>
            <a:r>
              <a:rPr lang="en-US" dirty="0" err="1" smtClean="0"/>
              <a:t>i</a:t>
            </a:r>
            <a:r>
              <a:rPr lang="en-US" dirty="0" smtClean="0"/>
              <a:t>) /Organic matter migration through sediments with water</a:t>
            </a:r>
            <a:endParaRPr lang="en-US" dirty="0"/>
          </a:p>
        </p:txBody>
      </p:sp>
      <p:sp>
        <p:nvSpPr>
          <p:cNvPr id="4" name="Rectangle 2"/>
          <p:cNvSpPr>
            <a:spLocks noGrp="1" noChangeArrowheads="1"/>
          </p:cNvSpPr>
          <p:nvPr>
            <p:ph type="title"/>
          </p:nvPr>
        </p:nvSpPr>
        <p:spPr>
          <a:xfrm>
            <a:off x="381000" y="274638"/>
            <a:ext cx="7010400" cy="1143000"/>
          </a:xfrm>
        </p:spPr>
        <p:txBody>
          <a:bodyPr>
            <a:noAutofit/>
          </a:bodyPr>
          <a:lstStyle/>
          <a:p>
            <a:r>
              <a:rPr lang="en-US" dirty="0" smtClean="0">
                <a:latin typeface="Times New Roman" pitchFamily="18" charset="0"/>
              </a:rPr>
              <a:t/>
            </a:r>
            <a:br>
              <a:rPr lang="en-US" dirty="0" smtClean="0">
                <a:latin typeface="Times New Roman" pitchFamily="18" charset="0"/>
              </a:rPr>
            </a:br>
            <a:r>
              <a:rPr lang="en-US" sz="2800" dirty="0" smtClean="0">
                <a:latin typeface="Times New Roman" pitchFamily="18" charset="0"/>
              </a:rPr>
              <a:t>Migration of organic matter as droplets or </a:t>
            </a:r>
            <a:r>
              <a:rPr lang="en-US" sz="2800" dirty="0" smtClean="0">
                <a:latin typeface="Times New Roman" pitchFamily="18" charset="0"/>
              </a:rPr>
              <a:t>globules</a:t>
            </a:r>
            <a:r>
              <a:rPr lang="hr-HR" sz="2800" dirty="0" smtClean="0">
                <a:latin typeface="Times New Roman" pitchFamily="18" charset="0"/>
              </a:rPr>
              <a:t>,</a:t>
            </a:r>
            <a:r>
              <a:rPr lang="en-US" sz="2800" dirty="0" smtClean="0">
                <a:latin typeface="Times New Roman" pitchFamily="18" charset="0"/>
              </a:rPr>
              <a:t> </a:t>
            </a:r>
            <a:r>
              <a:rPr lang="en-US" sz="2800" dirty="0" smtClean="0">
                <a:latin typeface="Times New Roman" pitchFamily="18" charset="0"/>
              </a:rPr>
              <a:t>and as a </a:t>
            </a:r>
            <a:r>
              <a:rPr lang="en-US" sz="2800" u="sng" dirty="0" smtClean="0">
                <a:latin typeface="Times New Roman" pitchFamily="18" charset="0"/>
              </a:rPr>
              <a:t>continuous organic phase</a:t>
            </a:r>
            <a:r>
              <a:rPr lang="en-US" sz="3600" dirty="0" smtClean="0">
                <a:latin typeface="Times New Roman" pitchFamily="18" charset="0"/>
              </a:rPr>
              <a:t/>
            </a:r>
            <a:br>
              <a:rPr lang="en-US" sz="3600" dirty="0" smtClean="0">
                <a:latin typeface="Times New Roman" pitchFamily="18" charset="0"/>
              </a:rPr>
            </a:br>
            <a:endParaRPr lang="en-US" sz="3600" dirty="0" smtClean="0">
              <a:latin typeface="Times New Roman" pitchFamily="18" charset="0"/>
            </a:endParaRPr>
          </a:p>
        </p:txBody>
      </p:sp>
      <p:sp>
        <p:nvSpPr>
          <p:cNvPr id="5" name="Rectangle 3"/>
          <p:cNvSpPr txBox="1">
            <a:spLocks noChangeArrowheads="1"/>
          </p:cNvSpPr>
          <p:nvPr/>
        </p:nvSpPr>
        <p:spPr>
          <a:xfrm>
            <a:off x="457200" y="17526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The secondary migration of bitumen, through a much more permeable environment compared to that characteristic of the primary migration, takes place mainly through pores or fractures.</a:t>
            </a:r>
          </a:p>
          <a:p>
            <a:pPr marL="342900" marR="0" lvl="0" indent="-342900" algn="l" defTabSz="914400" rtl="0" eaLnBrk="1" fontAlgn="auto" latinLnBrk="0" hangingPunct="1">
              <a:lnSpc>
                <a:spcPct val="80000"/>
              </a:lnSpc>
              <a:spcBef>
                <a:spcPct val="20000"/>
              </a:spcBef>
              <a:spcAft>
                <a:spcPts val="0"/>
              </a:spcAft>
              <a:buClrTx/>
              <a:buSzTx/>
              <a:buFontTx/>
              <a:buNone/>
              <a:tabLst/>
              <a:defRPr/>
            </a:pPr>
            <a:endPar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It is possible that the bitumen moves by simply "floating" on the water surface. </a:t>
            </a:r>
          </a:p>
          <a:p>
            <a:pPr marL="342900" marR="0" lvl="0" indent="-342900" algn="l" defTabSz="914400" rtl="0" eaLnBrk="1" fontAlgn="auto" latinLnBrk="0" hangingPunct="1">
              <a:lnSpc>
                <a:spcPct val="80000"/>
              </a:lnSpc>
              <a:spcBef>
                <a:spcPct val="20000"/>
              </a:spcBef>
              <a:spcAft>
                <a:spcPts val="0"/>
              </a:spcAft>
              <a:buClrTx/>
              <a:buSzTx/>
              <a:buFontTx/>
              <a:buNone/>
              <a:tabLst/>
              <a:defRPr/>
            </a:pPr>
            <a:endPar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Depending on the size of these pathways, small aggregates in the form of globules or droplets can be formed on the water surface, or they can be considerably higher, in the form of a continuous phase. In such cases, the interaction between bitumen and water is relatively poor and water does not significantly affect the composition of the bitumen. </a:t>
            </a:r>
            <a:endPar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8</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a:t>
            </a:r>
            <a:r>
              <a:rPr lang="en-US" dirty="0" err="1" smtClean="0"/>
              <a:t>i</a:t>
            </a:r>
            <a:r>
              <a:rPr lang="en-US" dirty="0" smtClean="0"/>
              <a:t>) /Organic matter migration through sediments with water</a:t>
            </a:r>
            <a:endParaRPr lang="en-US" dirty="0"/>
          </a:p>
        </p:txBody>
      </p:sp>
      <p:sp>
        <p:nvSpPr>
          <p:cNvPr id="4" name="Rectangle 4"/>
          <p:cNvSpPr txBox="1">
            <a:spLocks noChangeArrowheads="1"/>
          </p:cNvSpPr>
          <p:nvPr/>
        </p:nvSpPr>
        <p:spPr>
          <a:xfrm>
            <a:off x="381000" y="1524000"/>
            <a:ext cx="8229600" cy="4525963"/>
          </a:xfrm>
          <a:prstGeom prst="rect">
            <a:avLst/>
          </a:prstGeom>
          <a:noFill/>
          <a:ln/>
        </p:spPr>
        <p:txBody>
          <a:bodyPr vert="horz" lIns="91440" tIns="45720" rIns="91440" bIns="45720" rtlCol="0">
            <a:normAutofit/>
          </a:bodyPr>
          <a:lstStyle/>
          <a:p>
            <a:pPr marL="342900" marR="0" lvl="0" indent="-342900" algn="just" defTabSz="914400" rtl="0" eaLnBrk="1" fontAlgn="auto" latinLnBrk="0" hangingPunct="1">
              <a:lnSpc>
                <a:spcPct val="90000"/>
              </a:lnSpc>
              <a:spcBef>
                <a:spcPct val="20000"/>
              </a:spcBef>
              <a:spcAft>
                <a:spcPts val="0"/>
              </a:spcAft>
              <a:buClrTx/>
              <a:buSzTx/>
              <a:buFontTx/>
              <a:buNone/>
              <a:tabLst/>
              <a:defRPr/>
            </a:pPr>
            <a:r>
              <a:rPr kumimoji="0" lang="en-GB"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During migration, various changes in the composition of bitumen take place, so that the chemical composition of oil can vary significantly from the bitumen of the source rock. These changes are the result of heavier compounds being left behind or interaction between polar, NSO-compounds, and the inorganic environment. What is the intensity of these interactions depends on the length of the migration pathway, but also the physical and geological properties of sedimentary formation through which bitumen migrates. </a:t>
            </a:r>
            <a:endParaRPr kumimoji="0" lang="en-US"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TotalTime>
  <Words>133</Words>
  <Application>Microsoft Office PowerPoint</Application>
  <PresentationFormat>On-screen Show (4:3)</PresentationFormat>
  <Paragraphs>59</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Organic matter migration through sediments with water</vt:lpstr>
      <vt:lpstr>The lecture content: </vt:lpstr>
      <vt:lpstr> Migration in the form of true solutions </vt:lpstr>
      <vt:lpstr>Migration in the form of true solutions </vt:lpstr>
      <vt:lpstr>Migration in the form of true solutions </vt:lpstr>
      <vt:lpstr>Migration in the form of colloid solution</vt:lpstr>
      <vt:lpstr> Migration of organic matter as droplets or globules, and as a continuous organic phase </vt:lpstr>
      <vt:lpstr>Slide 8</vt:lpstr>
    </vt:vector>
  </TitlesOfParts>
  <Company>Departma za hemiju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hemija</dc:creator>
  <cp:lastModifiedBy>Waterloo Nexus</cp:lastModifiedBy>
  <cp:revision>18</cp:revision>
  <dcterms:created xsi:type="dcterms:W3CDTF">2012-10-09T06:41:53Z</dcterms:created>
  <dcterms:modified xsi:type="dcterms:W3CDTF">2012-12-15T20:00:47Z</dcterms:modified>
</cp:coreProperties>
</file>