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116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2C4D2-D119-4843-8B50-C5CAB13A2C14}" type="datetimeFigureOut">
              <a:rPr lang="en-US" smtClean="0"/>
              <a:pPr/>
              <a:t>12/15/2012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BCF22-6D72-4245-9E74-D10A3C8286EE}" type="slidenum">
              <a:rPr lang="en-US" smtClean="0"/>
              <a:pPr/>
              <a:t>‹#›</a:t>
            </a:fld>
            <a:endParaRPr lang="en-US" dirty="0"/>
          </a:p>
        </p:txBody>
      </p:sp>
    </p:spTree>
    <p:extLst>
      <p:ext uri="{BB962C8B-B14F-4D97-AF65-F5344CB8AC3E}">
        <p14:creationId xmlns:p14="http://schemas.microsoft.com/office/powerpoint/2010/main" xmlns="" val="386632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D12B6E-5A5F-4746-AE46-360AD6AFB8F1}"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pic>
        <p:nvPicPr>
          <p:cNvPr id="9" name="Picture 3" descr="MCHEM Logo FINAL small.jpg"/>
          <p:cNvPicPr>
            <a:picLocks noChangeAspect="1"/>
          </p:cNvPicPr>
          <p:nvPr userDrawn="1"/>
        </p:nvPicPr>
        <p:blipFill>
          <a:blip r:embed="rId2" cstate="print"/>
          <a:srcRect/>
          <a:stretch>
            <a:fillRect/>
          </a:stretch>
        </p:blipFill>
        <p:spPr bwMode="auto">
          <a:xfrm>
            <a:off x="6931101" y="230589"/>
            <a:ext cx="1984299" cy="1215223"/>
          </a:xfrm>
          <a:prstGeom prst="rect">
            <a:avLst/>
          </a:prstGeom>
          <a:noFill/>
          <a:ln w="9525">
            <a:noFill/>
            <a:miter lim="800000"/>
            <a:headEnd/>
            <a:tailEnd/>
          </a:ln>
        </p:spPr>
      </p:pic>
      <p:pic>
        <p:nvPicPr>
          <p:cNvPr id="10" name="Picture 9" descr="eu_flag_tempus.jpg"/>
          <p:cNvPicPr>
            <a:picLocks noChangeAspect="1"/>
          </p:cNvPicPr>
          <p:nvPr userDrawn="1"/>
        </p:nvPicPr>
        <p:blipFill>
          <a:blip r:embed="rId3" cstate="print"/>
          <a:stretch>
            <a:fillRect/>
          </a:stretch>
        </p:blipFill>
        <p:spPr>
          <a:xfrm>
            <a:off x="304800" y="311296"/>
            <a:ext cx="2711576" cy="10538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6477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305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A4B2583-8E10-47E6-9C7D-946720C42CFE}"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62B395-8898-40EE-8706-4A26CB16875D}"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10668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53000" y="1600200"/>
            <a:ext cx="3733800"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8C6D58D8-51BC-42A9-864C-B7D8014F5D09}"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26DC54-AF6D-4CA5-9E9D-4D1D9C754F42}" type="datetime1">
              <a:rPr lang="en-US" smtClean="0"/>
              <a:t>12/15/2012</a:t>
            </a:fld>
            <a:endParaRPr lang="en-US" dirty="0"/>
          </a:p>
        </p:txBody>
      </p:sp>
      <p:sp>
        <p:nvSpPr>
          <p:cNvPr id="4" name="Footer Placeholder 3"/>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5" name="Slide Number Placeholder 4"/>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D967D1-DAE9-4A86-B9B9-EE4EDCC9D5CA}" type="datetime1">
              <a:rPr lang="en-US" smtClean="0"/>
              <a:t>12/15/2012</a:t>
            </a:fld>
            <a:endParaRPr lang="en-US" dirty="0"/>
          </a:p>
        </p:txBody>
      </p:sp>
      <p:sp>
        <p:nvSpPr>
          <p:cNvPr id="3" name="Footer Placeholder 2"/>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4" name="Slide Number Placeholder 3"/>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AB0428-D1ED-46AC-BBE2-3F2C940452E6}"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AD4406-EE2B-4BB1-8F68-9288C5D22004}" type="datetime1">
              <a:rPr lang="en-US" smtClean="0"/>
              <a:t>12/15/2012</a:t>
            </a:fld>
            <a:endParaRPr lang="en-US" dirty="0"/>
          </a:p>
        </p:txBody>
      </p:sp>
      <p:sp>
        <p:nvSpPr>
          <p:cNvPr id="6" name="Footer Placeholder 5"/>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7" name="Slide Number Placeholder 6"/>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1C2927-C29D-409E-A324-61A3B58D6602}"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DD555A-9A90-4059-9738-7F1E48B14326}" type="datetime1">
              <a:rPr lang="en-US" smtClean="0"/>
              <a:t>12/15/2012</a:t>
            </a:fld>
            <a:endParaRPr lang="en-US" dirty="0"/>
          </a:p>
        </p:txBody>
      </p:sp>
      <p:sp>
        <p:nvSpPr>
          <p:cNvPr id="5" name="Footer Placeholder 4"/>
          <p:cNvSpPr>
            <a:spLocks noGrp="1"/>
          </p:cNvSpPr>
          <p:nvPr>
            <p:ph type="ftr" sz="quarter" idx="11"/>
          </p:nvPr>
        </p:nvSpPr>
        <p:spPr/>
        <p:txBody>
          <a:bodyPr/>
          <a:lstStyle/>
          <a:p>
            <a:r>
              <a:rPr lang="en-US" smtClean="0"/>
              <a:t>Environmental processes / 4(v) / Organic matter migration through sediments without water</a:t>
            </a:r>
            <a:endParaRPr lang="en-US" dirty="0"/>
          </a:p>
        </p:txBody>
      </p:sp>
      <p:sp>
        <p:nvSpPr>
          <p:cNvPr id="6" name="Slide Number Placeholder 5"/>
          <p:cNvSpPr>
            <a:spLocks noGrp="1"/>
          </p:cNvSpPr>
          <p:nvPr>
            <p:ph type="sldNum" sz="quarter" idx="12"/>
          </p:nvPr>
        </p:nvSpPr>
        <p:spPr/>
        <p:txBody>
          <a:bodyPr/>
          <a:lstStyle/>
          <a:p>
            <a:fld id="{0B6F83BC-6D4D-406E-B66A-3F0036CBC3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6477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47AE1-E76C-421E-A0E8-8C1090A3502D}" type="datetime1">
              <a:rPr lang="en-US" smtClean="0"/>
              <a:t>12/15/2012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Environmental processes / 4(v) / Organic matter migration through sediments without water</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F83BC-6D4D-406E-B66A-3F0036CBC391}" type="slidenum">
              <a:rPr lang="en-US" smtClean="0"/>
              <a:pPr/>
              <a:t>‹#›</a:t>
            </a:fld>
            <a:endParaRPr lang="en-US" dirty="0"/>
          </a:p>
        </p:txBody>
      </p:sp>
      <p:pic>
        <p:nvPicPr>
          <p:cNvPr id="7" name="Picture 3" descr="MCHEM Logo FINAL small.jpg"/>
          <p:cNvPicPr>
            <a:picLocks noChangeAspect="1"/>
          </p:cNvPicPr>
          <p:nvPr userDrawn="1"/>
        </p:nvPicPr>
        <p:blipFill>
          <a:blip r:embed="rId12" cstate="print"/>
          <a:srcRect/>
          <a:stretch>
            <a:fillRect/>
          </a:stretch>
        </p:blipFill>
        <p:spPr bwMode="auto">
          <a:xfrm>
            <a:off x="7315199" y="232577"/>
            <a:ext cx="1600201" cy="97999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hdr="0" dt="0"/>
  <p:txStyles>
    <p:titleStyle>
      <a:lvl1pPr algn="ctr"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Organic </a:t>
            </a:r>
            <a:r>
              <a:rPr lang="en-US" dirty="0" smtClean="0"/>
              <a:t>matter migration through sediments without water</a:t>
            </a:r>
            <a:endParaRPr lang="en-US" dirty="0"/>
          </a:p>
        </p:txBody>
      </p:sp>
      <p:sp>
        <p:nvSpPr>
          <p:cNvPr id="3" name="Subtitle 2"/>
          <p:cNvSpPr>
            <a:spLocks noGrp="1"/>
          </p:cNvSpPr>
          <p:nvPr>
            <p:ph type="subTitle" idx="1"/>
          </p:nvPr>
        </p:nvSpPr>
        <p:spPr/>
        <p:txBody>
          <a:bodyPr>
            <a:normAutofit/>
          </a:bodyPr>
          <a:lstStyle/>
          <a:p>
            <a:r>
              <a:rPr lang="hr-HR" dirty="0" smtClean="0"/>
              <a:t>4(v)</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9" name="Rectangle 2"/>
          <p:cNvSpPr>
            <a:spLocks noGrp="1" noChangeArrowheads="1"/>
          </p:cNvSpPr>
          <p:nvPr>
            <p:ph type="title"/>
          </p:nvPr>
        </p:nvSpPr>
        <p:spPr>
          <a:xfrm>
            <a:off x="457200" y="762000"/>
            <a:ext cx="7162800" cy="1143000"/>
          </a:xfrm>
        </p:spPr>
        <p:txBody>
          <a:bodyPr/>
          <a:lstStyle/>
          <a:p>
            <a:r>
              <a:rPr lang="en-US" sz="3200" b="1" u="sng" dirty="0" smtClean="0">
                <a:latin typeface="Times New Roman" pitchFamily="18" charset="0"/>
              </a:rPr>
              <a:t>The lecture content:</a:t>
            </a:r>
            <a:r>
              <a:rPr lang="en-US" dirty="0" smtClean="0"/>
              <a:t> </a:t>
            </a:r>
          </a:p>
        </p:txBody>
      </p:sp>
      <p:sp>
        <p:nvSpPr>
          <p:cNvPr id="10" name="Rectangle 3"/>
          <p:cNvSpPr txBox="1">
            <a:spLocks noChangeArrowheads="1"/>
          </p:cNvSpPr>
          <p:nvPr/>
        </p:nvSpPr>
        <p:spPr>
          <a:xfrm>
            <a:off x="228600" y="1828800"/>
            <a:ext cx="8763000" cy="4038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composition of soluble organic matter in sediments (bitumen/oil) and its related physical characteristics (e.g. fluidity).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Interactions of organic – inorganic sediment matter.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6858000" cy="1143000"/>
          </a:xfrm>
        </p:spPr>
        <p:txBody>
          <a:bodyPr/>
          <a:lstStyle/>
          <a:p>
            <a:r>
              <a:rPr lang="en-US" sz="3600" dirty="0" smtClean="0">
                <a:latin typeface="Times New Roman" pitchFamily="18" charset="0"/>
              </a:rPr>
              <a:t>The composition of bitumen/oil:</a:t>
            </a:r>
          </a:p>
        </p:txBody>
      </p:sp>
      <p:sp>
        <p:nvSpPr>
          <p:cNvPr id="5" name="Rectangle 3"/>
          <p:cNvSpPr txBox="1">
            <a:spLocks noChangeArrowheads="1"/>
          </p:cNvSpPr>
          <p:nvPr/>
        </p:nvSpPr>
        <p:spPr>
          <a:xfrm>
            <a:off x="457200" y="1600200"/>
            <a:ext cx="7086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1) </a:t>
            </a:r>
            <a:r>
              <a:rPr kumimoji="0" lang="en-GB"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Asphaltenes</a:t>
            </a: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2) </a:t>
            </a:r>
            <a:r>
              <a:rPr kumimoji="0" lang="en-GB"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Maltenes</a:t>
            </a:r>
            <a:endPar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3) Volatile components </a:t>
            </a: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152400" y="304800"/>
            <a:ext cx="7848600" cy="1143000"/>
          </a:xfrm>
        </p:spPr>
        <p:txBody>
          <a:bodyPr/>
          <a:lstStyle/>
          <a:p>
            <a:r>
              <a:rPr lang="en-GB" dirty="0" smtClean="0">
                <a:latin typeface="Times New Roman" pitchFamily="18" charset="0"/>
              </a:rPr>
              <a:t>	</a:t>
            </a:r>
            <a:r>
              <a:rPr lang="en-GB" sz="3600" dirty="0" smtClean="0">
                <a:latin typeface="Times New Roman" pitchFamily="18" charset="0"/>
              </a:rPr>
              <a:t>1) </a:t>
            </a:r>
            <a:r>
              <a:rPr lang="en-GB" sz="3600" dirty="0" err="1" smtClean="0">
                <a:latin typeface="Times New Roman" pitchFamily="18" charset="0"/>
              </a:rPr>
              <a:t>Asphaltenes</a:t>
            </a:r>
            <a:endParaRPr lang="en-US" sz="3600" dirty="0" smtClean="0">
              <a:latin typeface="Times New Roman" pitchFamily="18" charset="0"/>
            </a:endParaRP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n-GB"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p:txBody>
      </p:sp>
      <p:pic>
        <p:nvPicPr>
          <p:cNvPr id="6" name="Picture 4"/>
          <p:cNvPicPr>
            <a:picLocks noChangeAspect="1" noChangeArrowheads="1"/>
          </p:cNvPicPr>
          <p:nvPr/>
        </p:nvPicPr>
        <p:blipFill>
          <a:blip r:embed="rId2" cstate="print"/>
          <a:srcRect/>
          <a:stretch>
            <a:fillRect/>
          </a:stretch>
        </p:blipFill>
        <p:spPr bwMode="auto">
          <a:xfrm>
            <a:off x="1371600" y="1905000"/>
            <a:ext cx="6096000" cy="3308350"/>
          </a:xfrm>
          <a:prstGeom prst="rect">
            <a:avLst/>
          </a:prstGeom>
          <a:noFill/>
          <a:ln w="9525">
            <a:noFill/>
            <a:miter lim="800000"/>
            <a:headEnd/>
            <a:tailEnd/>
          </a:ln>
          <a:effectLst/>
        </p:spPr>
      </p:pic>
      <p:sp>
        <p:nvSpPr>
          <p:cNvPr id="9" name="Rectangle 5"/>
          <p:cNvSpPr>
            <a:spLocks noChangeArrowheads="1"/>
          </p:cNvSpPr>
          <p:nvPr/>
        </p:nvSpPr>
        <p:spPr bwMode="auto">
          <a:xfrm>
            <a:off x="3352800" y="5715000"/>
            <a:ext cx="3352800" cy="366713"/>
          </a:xfrm>
          <a:prstGeom prst="rect">
            <a:avLst/>
          </a:prstGeom>
          <a:noFill/>
          <a:ln w="9525">
            <a:noFill/>
            <a:miter lim="800000"/>
            <a:headEnd/>
            <a:tailEnd/>
          </a:ln>
          <a:effectLst/>
        </p:spPr>
        <p:txBody>
          <a:bodyPr anchor="ctr">
            <a:spAutoFit/>
          </a:bodyPr>
          <a:lstStyle/>
          <a:p>
            <a:pPr eaLnBrk="0" hangingPunct="0"/>
            <a:r>
              <a:rPr lang="en-US">
                <a:latin typeface="Times New Roman" pitchFamily="18" charset="0"/>
              </a:rPr>
              <a:t>The part of asphaltene structure.</a:t>
            </a:r>
            <a:r>
              <a:rPr lang="en-US"/>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5</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idx="4294967295"/>
          </p:nvPr>
        </p:nvSpPr>
        <p:spPr>
          <a:xfrm>
            <a:off x="0" y="228600"/>
            <a:ext cx="7467600" cy="1143000"/>
          </a:xfrm>
        </p:spPr>
        <p:txBody>
          <a:bodyPr/>
          <a:lstStyle/>
          <a:p>
            <a:pPr>
              <a:lnSpc>
                <a:spcPct val="80000"/>
              </a:lnSpc>
            </a:pPr>
            <a:r>
              <a:rPr lang="en-GB" dirty="0" smtClean="0">
                <a:latin typeface="Times New Roman" pitchFamily="18" charset="0"/>
              </a:rPr>
              <a:t>	</a:t>
            </a:r>
            <a:r>
              <a:rPr lang="en-GB" sz="3600" dirty="0" smtClean="0">
                <a:latin typeface="Times New Roman" pitchFamily="18" charset="0"/>
              </a:rPr>
              <a:t>2) </a:t>
            </a:r>
            <a:r>
              <a:rPr lang="en-GB" sz="3600" dirty="0" err="1" smtClean="0">
                <a:latin typeface="Times New Roman" pitchFamily="18" charset="0"/>
              </a:rPr>
              <a:t>Maltenes</a:t>
            </a:r>
            <a:r>
              <a:rPr lang="en-GB" sz="3600" dirty="0" smtClean="0">
                <a:latin typeface="Times New Roman" pitchFamily="18" charset="0"/>
              </a:rPr>
              <a:t> - </a:t>
            </a:r>
            <a:r>
              <a:rPr lang="en-US" sz="3600" dirty="0" smtClean="0">
                <a:latin typeface="Times New Roman" pitchFamily="18" charset="0"/>
              </a:rPr>
              <a:t>main components</a:t>
            </a:r>
            <a:r>
              <a:rPr lang="en-US" sz="4800" dirty="0" smtClean="0"/>
              <a:t> </a:t>
            </a:r>
          </a:p>
        </p:txBody>
      </p:sp>
      <p:pic>
        <p:nvPicPr>
          <p:cNvPr id="5" name="Picture 4"/>
          <p:cNvPicPr>
            <a:picLocks noChangeAspect="1" noChangeArrowheads="1"/>
          </p:cNvPicPr>
          <p:nvPr/>
        </p:nvPicPr>
        <p:blipFill>
          <a:blip r:embed="rId2" cstate="print"/>
          <a:srcRect/>
          <a:stretch>
            <a:fillRect/>
          </a:stretch>
        </p:blipFill>
        <p:spPr bwMode="auto">
          <a:xfrm>
            <a:off x="1447800" y="1371600"/>
            <a:ext cx="6324600" cy="47434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6</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7086600" cy="1143000"/>
          </a:xfrm>
        </p:spPr>
        <p:txBody>
          <a:bodyPr>
            <a:normAutofit/>
          </a:bodyPr>
          <a:lstStyle/>
          <a:p>
            <a:r>
              <a:rPr lang="en-GB" sz="4400" dirty="0" smtClean="0">
                <a:latin typeface="Times New Roman" pitchFamily="18" charset="0"/>
              </a:rPr>
              <a:t>Biological markers</a:t>
            </a:r>
            <a:endParaRPr lang="en-US" sz="4400" dirty="0" smtClean="0">
              <a:latin typeface="Times New Roman" pitchFamily="18" charset="0"/>
            </a:endParaRPr>
          </a:p>
        </p:txBody>
      </p:sp>
      <p:sp>
        <p:nvSpPr>
          <p:cNvPr id="5" name="Rectangle 3"/>
          <p:cNvSpPr txBox="1">
            <a:spLocks noChangeArrowheads="1"/>
          </p:cNvSpPr>
          <p:nvPr/>
        </p:nvSpPr>
        <p:spPr>
          <a:xfrm>
            <a:off x="457200" y="1981200"/>
            <a:ext cx="82296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n-GB"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en-GB"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Back in the late sixties, compounds that were structurally identical or very similar to compounds that are known to exist in the biosphere were found in bitumens and oils. Such compounds were named "chemical fossils" and they found a wide application in organic geochemical investigations very quickly. Today, in the organic geochemical literature they are often referred to as "biological markers", or "biomarkers".</a:t>
            </a:r>
            <a:r>
              <a:rPr kumimoji="0" lang="en-GB"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endParaRPr kumimoji="0" lang="en-US" sz="2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7</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idx="4294967295"/>
          </p:nvPr>
        </p:nvSpPr>
        <p:spPr>
          <a:xfrm>
            <a:off x="228600" y="533400"/>
            <a:ext cx="7010400" cy="1143000"/>
          </a:xfrm>
        </p:spPr>
        <p:txBody>
          <a:bodyPr/>
          <a:lstStyle/>
          <a:p>
            <a:r>
              <a:rPr lang="en-US" sz="2800" dirty="0" smtClean="0">
                <a:latin typeface="Times New Roman" pitchFamily="18" charset="0"/>
              </a:rPr>
              <a:t>The most important biological markers and their biological precursors</a:t>
            </a:r>
            <a:endParaRPr lang="en-US" sz="2800" dirty="0" smtClean="0"/>
          </a:p>
        </p:txBody>
      </p:sp>
      <p:pic>
        <p:nvPicPr>
          <p:cNvPr id="5" name="Picture 4"/>
          <p:cNvPicPr>
            <a:picLocks noChangeAspect="1" noChangeArrowheads="1"/>
          </p:cNvPicPr>
          <p:nvPr/>
        </p:nvPicPr>
        <p:blipFill>
          <a:blip r:embed="rId2" cstate="print"/>
          <a:srcRect/>
          <a:stretch>
            <a:fillRect/>
          </a:stretch>
        </p:blipFill>
        <p:spPr bwMode="auto">
          <a:xfrm>
            <a:off x="1066800" y="1905000"/>
            <a:ext cx="6477000" cy="42306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8</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7010400" cy="1143000"/>
          </a:xfrm>
        </p:spPr>
        <p:txBody>
          <a:bodyPr/>
          <a:lstStyle/>
          <a:p>
            <a:r>
              <a:rPr lang="en-GB" sz="4400" dirty="0" smtClean="0">
                <a:latin typeface="Times New Roman" pitchFamily="18" charset="0"/>
              </a:rPr>
              <a:t>3) Volatile components</a:t>
            </a:r>
            <a:endParaRPr lang="en-US" sz="4400" dirty="0" smtClean="0">
              <a:latin typeface="Times New Roman" pitchFamily="18" charset="0"/>
            </a:endParaRP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These are hydrocarbons with less than 12 C-atoms. They mostly "evaporate" during the laboratory investigations of oil, since most analytical methods include experiments at elevated temperatures.</a:t>
            </a:r>
            <a:endParaRPr kumimoji="0" lang="en-US"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9</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3"/>
          <p:cNvSpPr txBox="1">
            <a:spLocks noChangeArrowheads="1"/>
          </p:cNvSpPr>
          <p:nvPr/>
        </p:nvSpPr>
        <p:spPr>
          <a:xfrm>
            <a:off x="228600" y="12192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The degree of fluidity, depending on the type of oil:</a:t>
            </a:r>
            <a:r>
              <a:rPr kumimoji="0" lang="en-US" sz="22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100000"/>
              </a:lnSpc>
              <a:spcBef>
                <a:spcPct val="20000"/>
              </a:spcBef>
              <a:spcAft>
                <a:spcPts val="0"/>
              </a:spcAft>
              <a:buClrTx/>
              <a:buSzTx/>
              <a:buFontTx/>
              <a:buNone/>
              <a:tabLst/>
              <a:defRPr/>
            </a:pPr>
            <a:endParaRPr kumimoji="0" lang="en-US" sz="22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36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Paraffinic &lt; Naphthenic ≈ Aromatic type</a:t>
            </a:r>
          </a:p>
          <a:p>
            <a:pPr marL="342900" marR="0" lvl="0" indent="-342900" algn="ctr" defTabSz="914400" rtl="0" eaLnBrk="1" fontAlgn="auto" latinLnBrk="0" hangingPunct="1">
              <a:lnSpc>
                <a:spcPct val="100000"/>
              </a:lnSpc>
              <a:spcBef>
                <a:spcPct val="20000"/>
              </a:spcBef>
              <a:spcAft>
                <a:spcPts val="0"/>
              </a:spcAft>
              <a:buClrTx/>
              <a:buSzTx/>
              <a:buFontTx/>
              <a:buNone/>
              <a:tabLst/>
              <a:defRPr/>
            </a:pPr>
            <a:endParaRPr kumimoji="0" lang="en-US" sz="36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8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Migration through the sediment without water is somewhat possible only with of the oil of the high degree of fluidity.</a:t>
            </a:r>
            <a:r>
              <a:rPr kumimoji="0" lang="en-US" sz="22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endParaRPr kumimoji="0" lang="en-US" sz="3600" b="0"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endParaRPr kumimoji="0" lang="en-US" sz="2200" b="1" i="0" u="sng"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10</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6324600" cy="1143000"/>
          </a:xfrm>
        </p:spPr>
        <p:txBody>
          <a:bodyPr>
            <a:normAutofit fontScale="90000"/>
          </a:bodyPr>
          <a:lstStyle/>
          <a:p>
            <a:r>
              <a:rPr lang="en-US" dirty="0" smtClean="0">
                <a:latin typeface="Times New Roman" pitchFamily="18" charset="0"/>
              </a:rPr>
              <a:t/>
            </a:r>
            <a:br>
              <a:rPr lang="en-US" dirty="0" smtClean="0">
                <a:latin typeface="Times New Roman" pitchFamily="18" charset="0"/>
              </a:rPr>
            </a:br>
            <a:r>
              <a:rPr lang="en-US" sz="3600" dirty="0" smtClean="0">
                <a:latin typeface="Times New Roman" pitchFamily="18" charset="0"/>
              </a:rPr>
              <a:t>Interactions of organic – inorganic sediment matter</a:t>
            </a:r>
            <a:r>
              <a:rPr lang="en-US" dirty="0" smtClean="0">
                <a:latin typeface="Times New Roman" pitchFamily="18" charset="0"/>
              </a:rPr>
              <a:t/>
            </a:r>
            <a:br>
              <a:rPr lang="en-US" dirty="0" smtClean="0">
                <a:latin typeface="Times New Roman" pitchFamily="18" charset="0"/>
              </a:rPr>
            </a:br>
            <a:endParaRPr lang="en-US" dirty="0" smtClean="0">
              <a:latin typeface="Times New Roman" pitchFamily="18" charset="0"/>
            </a:endParaRPr>
          </a:p>
        </p:txBody>
      </p:sp>
      <p:sp>
        <p:nvSpPr>
          <p:cNvPr id="5" name="Rectangle 3"/>
          <p:cNvSpPr txBox="1">
            <a:spLocks noChangeArrowheads="1"/>
          </p:cNvSpPr>
          <p:nvPr/>
        </p:nvSpPr>
        <p:spPr>
          <a:xfrm>
            <a:off x="457200" y="20574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GB"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The influence of minerals on organic matter alterations in the geosphere may be considered in two ways:</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by monitoring the effects of minerals on certain classes of organic compounds that can be found in the geological environment (for example, fatty acids, </a:t>
            </a:r>
            <a:r>
              <a:rPr kumimoji="0" lang="en-GB" sz="2400" b="0" i="1"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-alkanes, alcohols, or steroids),</a:t>
            </a: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 by monitoring the effects of minerals on complex sedimentary organic materials, mostly on bitumen and kerogen. </a:t>
            </a:r>
            <a:endPar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11</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6858000" cy="1143000"/>
          </a:xfrm>
        </p:spPr>
        <p:txBody>
          <a:bodyPr/>
          <a:lstStyle/>
          <a:p>
            <a:pPr>
              <a:lnSpc>
                <a:spcPct val="85000"/>
              </a:lnSpc>
            </a:pPr>
            <a:r>
              <a:rPr lang="en-US" sz="3600" dirty="0" smtClean="0">
                <a:latin typeface="Times New Roman" pitchFamily="18" charset="0"/>
              </a:rPr>
              <a:t>Interactions of organic – inorganic sediment matter</a:t>
            </a:r>
          </a:p>
        </p:txBody>
      </p:sp>
      <p:sp>
        <p:nvSpPr>
          <p:cNvPr id="5" name="Rectangle 3"/>
          <p:cNvSpPr txBox="1">
            <a:spLocks noChangeArrowheads="1"/>
          </p:cNvSpPr>
          <p:nvPr/>
        </p:nvSpPr>
        <p:spPr>
          <a:xfrm>
            <a:off x="457200" y="19812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One of the oldest known examples of the influence of minerals on certain organic compounds identified in geological samples is the influence of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bentonite</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on the changes in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behenic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if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behenic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 (C</a:t>
            </a:r>
            <a:r>
              <a:rPr kumimoji="0" lang="en-GB" sz="1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21</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H</a:t>
            </a:r>
            <a:r>
              <a:rPr kumimoji="0" lang="en-GB" sz="1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43</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COOH) is heated in the presence of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bentonite</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200 °C without access of air, </a:t>
            </a:r>
            <a:r>
              <a:rPr kumimoji="0" lang="en-GB" sz="2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-C</a:t>
            </a:r>
            <a:r>
              <a:rPr kumimoji="0" lang="en-GB" sz="1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21</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hydrocarbon is obtained. Concentration of all other </a:t>
            </a:r>
            <a:r>
              <a:rPr kumimoji="0" lang="en-GB" sz="28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the range C</a:t>
            </a:r>
            <a:r>
              <a:rPr kumimoji="0" lang="en-GB" sz="1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12</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-C</a:t>
            </a:r>
            <a:r>
              <a:rPr kumimoji="0" lang="en-GB" sz="1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36</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this case is only about 0.3%. In this way it is proved that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bentonite</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catalyzes the process of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decarboxylation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of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behenic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 </a:t>
            </a:r>
            <a:endParaRPr kumimoji="0" lang="en-US"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12</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pic>
        <p:nvPicPr>
          <p:cNvPr id="4" name="Picture 4"/>
          <p:cNvPicPr>
            <a:picLocks noChangeAspect="1" noChangeArrowheads="1"/>
          </p:cNvPicPr>
          <p:nvPr/>
        </p:nvPicPr>
        <p:blipFill>
          <a:blip r:embed="rId2" cstate="print">
            <a:lum contrast="19000"/>
          </a:blip>
          <a:srcRect/>
          <a:stretch>
            <a:fillRect/>
          </a:stretch>
        </p:blipFill>
        <p:spPr bwMode="auto">
          <a:xfrm>
            <a:off x="228600" y="113820"/>
            <a:ext cx="5029200" cy="6296505"/>
          </a:xfrm>
          <a:prstGeom prst="rect">
            <a:avLst/>
          </a:prstGeom>
          <a:noFill/>
        </p:spPr>
      </p:pic>
      <p:sp>
        <p:nvSpPr>
          <p:cNvPr id="5" name="Rectangle 5"/>
          <p:cNvSpPr>
            <a:spLocks noChangeArrowheads="1"/>
          </p:cNvSpPr>
          <p:nvPr/>
        </p:nvSpPr>
        <p:spPr bwMode="auto">
          <a:xfrm>
            <a:off x="5454650" y="1447800"/>
            <a:ext cx="3689350" cy="954107"/>
          </a:xfrm>
          <a:prstGeom prst="rect">
            <a:avLst/>
          </a:prstGeom>
          <a:noFill/>
          <a:ln w="9525">
            <a:noFill/>
            <a:miter lim="800000"/>
            <a:headEnd/>
            <a:tailEnd/>
          </a:ln>
          <a:effectLst/>
        </p:spPr>
        <p:txBody>
          <a:bodyPr anchor="ctr">
            <a:spAutoFit/>
          </a:bodyPr>
          <a:lstStyle/>
          <a:p>
            <a:pPr eaLnBrk="0" hangingPunct="0"/>
            <a:r>
              <a:rPr lang="en-US" sz="2800" dirty="0">
                <a:latin typeface="Times New Roman" pitchFamily="18" charset="0"/>
              </a:rPr>
              <a:t>The most important minerals in </a:t>
            </a:r>
            <a:r>
              <a:rPr lang="en-US" sz="2800" dirty="0" err="1">
                <a:latin typeface="Times New Roman" pitchFamily="18" charset="0"/>
              </a:rPr>
              <a:t>geosphere</a:t>
            </a:r>
            <a:r>
              <a:rPr lang="en-US" sz="2000" dirty="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13</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txBox="1">
            <a:spLocks noChangeArrowheads="1"/>
          </p:cNvSpPr>
          <p:nvPr/>
        </p:nvSpPr>
        <p:spPr>
          <a:xfrm>
            <a:off x="228600" y="1066800"/>
            <a:ext cx="7924800" cy="5562600"/>
          </a:xfrm>
          <a:prstGeom prst="rect">
            <a:avLst/>
          </a:prstGeom>
        </p:spPr>
        <p:txBody>
          <a:bodyPr vert="horz" lIns="91440" tIns="45720" rIns="91440" bIns="45720" rtlCol="0">
            <a:normAutofit lnSpcReduction="10000"/>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3200" b="1" i="0"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The most important types of organic matter in </a:t>
            </a:r>
            <a:r>
              <a:rPr kumimoji="0" lang="en-GB" sz="3200" b="1" i="0"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geosphere</a:t>
            </a:r>
            <a:r>
              <a:rPr kumimoji="0" lang="en-GB" sz="3200" b="1" i="0"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are:</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the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fulvic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humic</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acids,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humin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coal, oil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shales</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source rocks or in sediments),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bitumen and inherited bitumen,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oil (</a:t>
            </a:r>
            <a:r>
              <a:rPr kumimoji="0" lang="en-GB" sz="2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petroelum</a:t>
            </a: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gas and </a:t>
            </a: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graphite. </a:t>
            </a:r>
          </a:p>
          <a:p>
            <a:pPr marL="342900" marR="0" lvl="0" indent="-342900" algn="l" defTabSz="914400" rtl="0" eaLnBrk="1" fontAlgn="auto" latinLnBrk="0" hangingPunct="1">
              <a:lnSpc>
                <a:spcPct val="8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20000"/>
              </a:spcBef>
              <a:spcAft>
                <a:spcPts val="0"/>
              </a:spcAft>
              <a:buClrTx/>
              <a:buSzTx/>
              <a:buFontTx/>
              <a:buNone/>
              <a:tabLst/>
              <a:defRPr/>
            </a:pPr>
            <a:r>
              <a:rPr kumimoji="0" lang="en-GB"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14</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3"/>
          <p:cNvSpPr txBox="1">
            <a:spLocks noChangeArrowheads="1"/>
          </p:cNvSpPr>
          <p:nvPr/>
        </p:nvSpPr>
        <p:spPr>
          <a:xfrm>
            <a:off x="457200" y="1143000"/>
            <a:ext cx="73152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The most intense adsorption and catalytic effect on the change of sediment organic matter have silicate minerals: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1) </a:t>
            </a:r>
            <a:r>
              <a:rPr kumimoji="0" lang="en-US"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montmorillonite</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2) </a:t>
            </a:r>
            <a:r>
              <a:rPr kumimoji="0" lang="en-US"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illite</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3) </a:t>
            </a:r>
            <a:r>
              <a:rPr kumimoji="0" lang="en-US" sz="3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kaolinite</a:t>
            </a:r>
            <a:r>
              <a:rPr kumimoji="0" lang="en-US"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15</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3"/>
          <p:cNvSpPr txBox="1">
            <a:spLocks noChangeArrowheads="1"/>
          </p:cNvSpPr>
          <p:nvPr/>
        </p:nvSpPr>
        <p:spPr>
          <a:xfrm>
            <a:off x="304800" y="12954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Silicate minerals have the most intense catalytic effect on the shanges of: </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1) </a:t>
            </a:r>
            <a:r>
              <a:rPr kumimoji="0" lang="en-US" sz="2800" b="0" i="1"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n</a:t>
            </a: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-alkanes,</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2) isoprenoids,</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3) diasteranes, </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4) steranes,</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5) hopanes,</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6) monoaromatic steroids,</a:t>
            </a:r>
          </a:p>
          <a:p>
            <a:pPr marL="342900" marR="0" lvl="0" indent="-342900" algn="ctr" defTabSz="914400" rtl="0" eaLnBrk="1" fontAlgn="auto" latinLnBrk="0" hangingPunct="1">
              <a:lnSpc>
                <a:spcPct val="8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7) triaromatic steroids.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16</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pic>
        <p:nvPicPr>
          <p:cNvPr id="4" name="Picture 4"/>
          <p:cNvPicPr>
            <a:picLocks noChangeAspect="1" noChangeArrowheads="1"/>
          </p:cNvPicPr>
          <p:nvPr/>
        </p:nvPicPr>
        <p:blipFill>
          <a:blip r:embed="rId2" cstate="print"/>
          <a:srcRect/>
          <a:stretch>
            <a:fillRect/>
          </a:stretch>
        </p:blipFill>
        <p:spPr bwMode="auto">
          <a:xfrm>
            <a:off x="2362200" y="304800"/>
            <a:ext cx="3576638" cy="5181600"/>
          </a:xfrm>
          <a:prstGeom prst="rect">
            <a:avLst/>
          </a:prstGeom>
          <a:noFill/>
          <a:ln w="9525">
            <a:noFill/>
            <a:miter lim="800000"/>
            <a:headEnd/>
            <a:tailEnd/>
          </a:ln>
          <a:effectLst/>
        </p:spPr>
      </p:pic>
      <p:sp>
        <p:nvSpPr>
          <p:cNvPr id="5" name="Rectangle 5"/>
          <p:cNvSpPr>
            <a:spLocks noChangeArrowheads="1"/>
          </p:cNvSpPr>
          <p:nvPr/>
        </p:nvSpPr>
        <p:spPr bwMode="auto">
          <a:xfrm>
            <a:off x="2133600" y="5715000"/>
            <a:ext cx="4572000" cy="641350"/>
          </a:xfrm>
          <a:prstGeom prst="rect">
            <a:avLst/>
          </a:prstGeom>
          <a:noFill/>
          <a:ln w="9525">
            <a:noFill/>
            <a:miter lim="800000"/>
            <a:headEnd/>
            <a:tailEnd/>
          </a:ln>
          <a:effectLst/>
        </p:spPr>
        <p:txBody>
          <a:bodyPr anchor="ctr">
            <a:spAutoFit/>
          </a:bodyPr>
          <a:lstStyle/>
          <a:p>
            <a:pPr algn="ctr" eaLnBrk="0" hangingPunct="0"/>
            <a:r>
              <a:rPr lang="en-US">
                <a:latin typeface="Times New Roman" pitchFamily="18" charset="0"/>
              </a:rPr>
              <a:t>Possible mechanism of hydrogen exchange between montmorillonite and cumol.</a:t>
            </a:r>
            <a:r>
              <a:rPr lang="en-US"/>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17</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6934200" cy="1143000"/>
          </a:xfrm>
        </p:spPr>
        <p:txBody>
          <a:bodyPr/>
          <a:lstStyle/>
          <a:p>
            <a:r>
              <a:rPr lang="en-US" sz="3600" dirty="0" smtClean="0">
                <a:latin typeface="Times New Roman" pitchFamily="18" charset="0"/>
              </a:rPr>
              <a:t>Mineral </a:t>
            </a:r>
            <a:r>
              <a:rPr lang="en-US" sz="3600" dirty="0" err="1" smtClean="0">
                <a:latin typeface="Times New Roman" pitchFamily="18" charset="0"/>
              </a:rPr>
              <a:t>infl</a:t>
            </a:r>
            <a:r>
              <a:rPr lang="hr-HR" sz="3600" dirty="0" smtClean="0">
                <a:latin typeface="Times New Roman" pitchFamily="18" charset="0"/>
              </a:rPr>
              <a:t>u</a:t>
            </a:r>
            <a:r>
              <a:rPr lang="en-US" sz="3600" dirty="0" err="1" smtClean="0">
                <a:latin typeface="Times New Roman" pitchFamily="18" charset="0"/>
              </a:rPr>
              <a:t>ence</a:t>
            </a:r>
            <a:r>
              <a:rPr lang="en-US" sz="3600" dirty="0" smtClean="0">
                <a:latin typeface="Times New Roman" pitchFamily="18" charset="0"/>
              </a:rPr>
              <a:t> </a:t>
            </a:r>
            <a:r>
              <a:rPr lang="en-US" sz="3600" dirty="0" smtClean="0">
                <a:latin typeface="Times New Roman" pitchFamily="18" charset="0"/>
              </a:rPr>
              <a:t>on bitumen</a:t>
            </a: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Free bitumen (bitumen 1) should be distinguished from the bound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bitumens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bitumens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2 and 3). The first can be extracted from a crude sedimentary rock, and the other two only after removal of carbonates (bitumen 2) and silicates (bitumen 3). </a:t>
            </a:r>
          </a:p>
          <a:p>
            <a:pPr marL="342900" marR="0" lvl="0" indent="-342900" algn="just"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Between these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bitumens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there are significant differences in the composition as a result of adsorption and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thermocatalytic</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mineral effects. Bitumen 1, as bitumen, which is in the weakest interaction with minerals, has the least amount of polar NSO-compounds, and the greatest amount of saturated hydrocarbons. Since the NSO-compounds easily adsorb on minerals, their amount is greater in the bound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bitumens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18</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3"/>
          <p:cNvSpPr txBox="1">
            <a:spLocks noChangeArrowheads="1"/>
          </p:cNvSpPr>
          <p:nvPr/>
        </p:nvSpPr>
        <p:spPr>
          <a:xfrm>
            <a:off x="152400" y="2590800"/>
            <a:ext cx="8229600" cy="36115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US"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Example of group composition of oil shale free and bound </a:t>
            </a:r>
            <a:r>
              <a:rPr kumimoji="0" lang="en-US" sz="18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bitumens</a:t>
            </a:r>
            <a:r>
              <a:rPr kumimoji="0" lang="en-US"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US"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presented by the triangular diagram.</a:t>
            </a:r>
          </a:p>
        </p:txBody>
      </p:sp>
      <p:pic>
        <p:nvPicPr>
          <p:cNvPr id="5" name="Picture 4"/>
          <p:cNvPicPr>
            <a:picLocks noChangeAspect="1" noChangeArrowheads="1"/>
          </p:cNvPicPr>
          <p:nvPr/>
        </p:nvPicPr>
        <p:blipFill>
          <a:blip r:embed="rId2" cstate="print"/>
          <a:srcRect/>
          <a:stretch>
            <a:fillRect/>
          </a:stretch>
        </p:blipFill>
        <p:spPr bwMode="auto">
          <a:xfrm>
            <a:off x="2209800" y="1303338"/>
            <a:ext cx="5410200" cy="33448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19</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3"/>
          <p:cNvSpPr txBox="1">
            <a:spLocks noChangeArrowheads="1"/>
          </p:cNvSpPr>
          <p:nvPr/>
        </p:nvSpPr>
        <p:spPr>
          <a:xfrm>
            <a:off x="457200" y="2133600"/>
            <a:ext cx="8229600" cy="3992563"/>
          </a:xfrm>
          <a:prstGeom prst="rect">
            <a:avLst/>
          </a:prstGeom>
        </p:spPr>
        <p:txBody>
          <a:bodyPr vert="horz" lIns="91440" tIns="45720" rIns="91440" bIns="45720" rtlCol="0">
            <a:normAutofit fontScale="92500" lnSpcReduction="10000"/>
          </a:bodyPr>
          <a:lstStyle/>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Gas chromatograms of saturated hydrocarbon fractions of bitumen 1 (a), </a:t>
            </a:r>
          </a:p>
          <a:p>
            <a:pPr marL="342900" marR="0" lvl="0" indent="-342900" algn="ctr" defTabSz="914400" rtl="0" eaLnBrk="1" fontAlgn="auto" latinLnBrk="0" hangingPunct="1">
              <a:lnSpc>
                <a:spcPct val="90000"/>
              </a:lnSpc>
              <a:spcBef>
                <a:spcPct val="20000"/>
              </a:spcBef>
              <a:spcAft>
                <a:spcPts val="0"/>
              </a:spcAft>
              <a:buClrTx/>
              <a:buSzTx/>
              <a:buFontTx/>
              <a:buNone/>
              <a:tabLst/>
              <a:defRPr/>
            </a:pPr>
            <a:r>
              <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bitumen 2 (b) and bitumen 3 (c) of an oil shale sample.</a:t>
            </a:r>
          </a:p>
        </p:txBody>
      </p:sp>
      <p:pic>
        <p:nvPicPr>
          <p:cNvPr id="5" name="Picture 4"/>
          <p:cNvPicPr>
            <a:picLocks noChangeAspect="1" noChangeArrowheads="1"/>
          </p:cNvPicPr>
          <p:nvPr/>
        </p:nvPicPr>
        <p:blipFill>
          <a:blip r:embed="rId2" cstate="print"/>
          <a:srcRect/>
          <a:stretch>
            <a:fillRect/>
          </a:stretch>
        </p:blipFill>
        <p:spPr bwMode="auto">
          <a:xfrm>
            <a:off x="2209800" y="457200"/>
            <a:ext cx="4876800" cy="45100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20</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
        <p:nvSpPr>
          <p:cNvPr id="4" name="Rectangle 2"/>
          <p:cNvSpPr>
            <a:spLocks noGrp="1" noChangeArrowheads="1"/>
          </p:cNvSpPr>
          <p:nvPr>
            <p:ph type="title"/>
          </p:nvPr>
        </p:nvSpPr>
        <p:spPr>
          <a:xfrm>
            <a:off x="457200" y="274638"/>
            <a:ext cx="6934200" cy="1143000"/>
          </a:xfrm>
        </p:spPr>
        <p:txBody>
          <a:bodyPr/>
          <a:lstStyle/>
          <a:p>
            <a:r>
              <a:rPr lang="en-US" sz="3600" dirty="0" smtClean="0">
                <a:latin typeface="Times New Roman" pitchFamily="18" charset="0"/>
              </a:rPr>
              <a:t>Mineral </a:t>
            </a:r>
            <a:r>
              <a:rPr lang="en-US" sz="3600" dirty="0" err="1" smtClean="0">
                <a:latin typeface="Times New Roman" pitchFamily="18" charset="0"/>
              </a:rPr>
              <a:t>infl</a:t>
            </a:r>
            <a:r>
              <a:rPr lang="hr-HR" sz="3600" dirty="0" smtClean="0">
                <a:latin typeface="Times New Roman" pitchFamily="18" charset="0"/>
              </a:rPr>
              <a:t>u</a:t>
            </a:r>
            <a:r>
              <a:rPr lang="en-US" sz="3600" dirty="0" err="1" smtClean="0">
                <a:latin typeface="Times New Roman" pitchFamily="18" charset="0"/>
              </a:rPr>
              <a:t>ence</a:t>
            </a:r>
            <a:r>
              <a:rPr lang="en-US" sz="3600" dirty="0" smtClean="0">
                <a:latin typeface="Times New Roman" pitchFamily="18" charset="0"/>
              </a:rPr>
              <a:t> </a:t>
            </a:r>
            <a:r>
              <a:rPr lang="en-US" sz="3600" dirty="0" smtClean="0">
                <a:latin typeface="Times New Roman" pitchFamily="18" charset="0"/>
              </a:rPr>
              <a:t>on </a:t>
            </a:r>
            <a:r>
              <a:rPr lang="en-US" sz="3600" dirty="0" err="1" smtClean="0">
                <a:latin typeface="Times New Roman" pitchFamily="18" charset="0"/>
              </a:rPr>
              <a:t>kerogen</a:t>
            </a:r>
            <a:endParaRPr lang="en-US" sz="3600" dirty="0" smtClean="0">
              <a:latin typeface="Times New Roman" pitchFamily="18" charset="0"/>
            </a:endParaRPr>
          </a:p>
        </p:txBody>
      </p:sp>
      <p:sp>
        <p:nvSpPr>
          <p:cNvPr id="5"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Minerals in sediments have very little catalytic effect on the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pyrolysis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of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kerogen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Certain catalytic effect is exerted only by silicate minerals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illite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montmorillonite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8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8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 They influence to some extent the increase in the yield of gaseous and liquid products, the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homolytic</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bonds cleavage involving the heavier carbon isotope, the reduction of             </a:t>
            </a:r>
            <a:r>
              <a:rPr kumimoji="0" lang="en-GB" sz="2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alkanes</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in relation to </a:t>
            </a:r>
            <a:r>
              <a:rPr kumimoji="0" lang="en-GB" sz="2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alkenes, the formation of thermodynamically stable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sterane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and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triterpane</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isomers, and the reactions of cracking of side chains of higher members of </a:t>
            </a:r>
            <a:r>
              <a:rPr kumimoji="0" lang="en-GB"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triaromatic</a:t>
            </a:r>
            <a:r>
              <a:rPr kumimoji="0" lang="en-GB"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steroids.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B6F83BC-6D4D-406E-B66A-3F0036CBC391}" type="slidenum">
              <a:rPr lang="en-US" smtClean="0"/>
              <a:pPr/>
              <a:t>21</a:t>
            </a:fld>
            <a:endParaRPr lang="en-US" dirty="0"/>
          </a:p>
        </p:txBody>
      </p:sp>
      <p:sp>
        <p:nvSpPr>
          <p:cNvPr id="8" name="Footer Placeholder 7"/>
          <p:cNvSpPr>
            <a:spLocks noGrp="1"/>
          </p:cNvSpPr>
          <p:nvPr>
            <p:ph type="ftr" sz="quarter" idx="11"/>
          </p:nvPr>
        </p:nvSpPr>
        <p:spPr>
          <a:xfrm>
            <a:off x="0" y="6356350"/>
            <a:ext cx="6019800" cy="365125"/>
          </a:xfrm>
        </p:spPr>
        <p:txBody>
          <a:bodyPr/>
          <a:lstStyle/>
          <a:p>
            <a:r>
              <a:rPr lang="en-US" dirty="0" smtClean="0"/>
              <a:t>Environmental processes / 4(v) / Organic matter migration through sediments without water</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393</Words>
  <Application>Microsoft Office PowerPoint</Application>
  <PresentationFormat>On-screen Show (4:3)</PresentationFormat>
  <Paragraphs>141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Organic matter migration through sediments without water</vt:lpstr>
      <vt:lpstr>The lecture content: </vt:lpstr>
      <vt:lpstr>The composition of bitumen/oil:</vt:lpstr>
      <vt:lpstr> 1) Asphaltenes</vt:lpstr>
      <vt:lpstr> 2) Maltenes - main components </vt:lpstr>
      <vt:lpstr>Biological markers</vt:lpstr>
      <vt:lpstr>The most important biological markers and their biological precursors</vt:lpstr>
      <vt:lpstr>3) Volatile components</vt:lpstr>
      <vt:lpstr>Slide 9</vt:lpstr>
      <vt:lpstr> Interactions of organic – inorganic sediment matter </vt:lpstr>
      <vt:lpstr>Interactions of organic – inorganic sediment matter</vt:lpstr>
      <vt:lpstr>Slide 12</vt:lpstr>
      <vt:lpstr>Slide 13</vt:lpstr>
      <vt:lpstr>Slide 14</vt:lpstr>
      <vt:lpstr>Slide 15</vt:lpstr>
      <vt:lpstr>Slide 16</vt:lpstr>
      <vt:lpstr>Mineral influence on bitumen</vt:lpstr>
      <vt:lpstr>Slide 18</vt:lpstr>
      <vt:lpstr>Slide 19</vt:lpstr>
      <vt:lpstr>Mineral influence on kerogen</vt:lpstr>
      <vt:lpstr>Slide 21</vt:lpstr>
    </vt:vector>
  </TitlesOfParts>
  <Company>Departma za hemiju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hemija</dc:creator>
  <cp:lastModifiedBy>Waterloo Nexus</cp:lastModifiedBy>
  <cp:revision>26</cp:revision>
  <dcterms:created xsi:type="dcterms:W3CDTF">2012-10-09T06:41:53Z</dcterms:created>
  <dcterms:modified xsi:type="dcterms:W3CDTF">2012-12-15T22:11:23Z</dcterms:modified>
</cp:coreProperties>
</file>