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docx" ContentType="application/vnd.openxmlformats-officedocument.wordprocessingml.document"/>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4"/>
  </p:notesMasterIdLst>
  <p:sldIdLst>
    <p:sldId id="294" r:id="rId2"/>
    <p:sldId id="292" r:id="rId3"/>
    <p:sldId id="312" r:id="rId4"/>
    <p:sldId id="293" r:id="rId5"/>
    <p:sldId id="295" r:id="rId6"/>
    <p:sldId id="296" r:id="rId7"/>
    <p:sldId id="297" r:id="rId8"/>
    <p:sldId id="303" r:id="rId9"/>
    <p:sldId id="304" r:id="rId10"/>
    <p:sldId id="305" r:id="rId11"/>
    <p:sldId id="306" r:id="rId12"/>
    <p:sldId id="307" r:id="rId13"/>
    <p:sldId id="308" r:id="rId14"/>
    <p:sldId id="309" r:id="rId15"/>
    <p:sldId id="310" r:id="rId16"/>
    <p:sldId id="301" r:id="rId17"/>
    <p:sldId id="298" r:id="rId18"/>
    <p:sldId id="311" r:id="rId19"/>
    <p:sldId id="299" r:id="rId20"/>
    <p:sldId id="313" r:id="rId21"/>
    <p:sldId id="300" r:id="rId22"/>
    <p:sldId id="314"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74" y="18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22C4D2-D119-4843-8B50-C5CAB13A2C14}" type="datetimeFigureOut">
              <a:rPr lang="en-US" smtClean="0"/>
              <a:pPr/>
              <a:t>12/17/2012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80BCF22-6D72-4245-9E74-D10A3C8286EE}" type="slidenum">
              <a:rPr lang="en-US" smtClean="0"/>
              <a:pPr/>
              <a:t>‹#›</a:t>
            </a:fld>
            <a:endParaRPr lang="en-US" dirty="0"/>
          </a:p>
        </p:txBody>
      </p:sp>
    </p:spTree>
    <p:extLst>
      <p:ext uri="{BB962C8B-B14F-4D97-AF65-F5344CB8AC3E}">
        <p14:creationId xmlns="" xmlns:p14="http://schemas.microsoft.com/office/powerpoint/2010/main" val="3866327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hr-HR" dirty="0"/>
          </a:p>
        </p:txBody>
      </p:sp>
      <p:sp>
        <p:nvSpPr>
          <p:cNvPr id="4" name="Slide Number Placeholder 3"/>
          <p:cNvSpPr>
            <a:spLocks noGrp="1"/>
          </p:cNvSpPr>
          <p:nvPr>
            <p:ph type="sldNum" sz="quarter" idx="10"/>
          </p:nvPr>
        </p:nvSpPr>
        <p:spPr/>
        <p:txBody>
          <a:bodyPr/>
          <a:lstStyle/>
          <a:p>
            <a:fld id="{080BCF22-6D72-4245-9E74-D10A3C8286EE}"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ormAutofit/>
          </a:bodyPr>
          <a:lstStyle>
            <a:lvl1pPr>
              <a:defRPr sz="44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26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E6BA8AE-9B2F-49CF-B942-8C1B3998A2E0}" type="datetime1">
              <a:rPr lang="en-US" smtClean="0"/>
              <a:pPr/>
              <a:t>12/17/2012</a:t>
            </a:fld>
            <a:endParaRPr lang="en-US" dirty="0"/>
          </a:p>
        </p:txBody>
      </p:sp>
      <p:sp>
        <p:nvSpPr>
          <p:cNvPr id="5" name="Footer Placeholder 4"/>
          <p:cNvSpPr>
            <a:spLocks noGrp="1"/>
          </p:cNvSpPr>
          <p:nvPr>
            <p:ph type="ftr" sz="quarter" idx="11"/>
          </p:nvPr>
        </p:nvSpPr>
        <p:spPr/>
        <p:txBody>
          <a:bodyPr/>
          <a:lstStyle/>
          <a:p>
            <a:r>
              <a:rPr lang="en-US" smtClean="0"/>
              <a:t>Environmental processes / Chemical and biochemical changes / Impact of light</a:t>
            </a:r>
            <a:endParaRPr lang="en-US" dirty="0"/>
          </a:p>
        </p:txBody>
      </p:sp>
      <p:sp>
        <p:nvSpPr>
          <p:cNvPr id="6" name="Slide Number Placeholder 5"/>
          <p:cNvSpPr>
            <a:spLocks noGrp="1"/>
          </p:cNvSpPr>
          <p:nvPr>
            <p:ph type="sldNum" sz="quarter" idx="12"/>
          </p:nvPr>
        </p:nvSpPr>
        <p:spPr/>
        <p:txBody>
          <a:bodyPr/>
          <a:lstStyle/>
          <a:p>
            <a:fld id="{0B6F83BC-6D4D-406E-B66A-3F0036CBC391}" type="slidenum">
              <a:rPr lang="en-US" smtClean="0"/>
              <a:pPr/>
              <a:t>‹#›</a:t>
            </a:fld>
            <a:endParaRPr lang="en-US" dirty="0"/>
          </a:p>
        </p:txBody>
      </p:sp>
      <p:pic>
        <p:nvPicPr>
          <p:cNvPr id="9" name="Picture 3" descr="MCHEM Logo FINAL small.jpg"/>
          <p:cNvPicPr>
            <a:picLocks noChangeAspect="1"/>
          </p:cNvPicPr>
          <p:nvPr userDrawn="1"/>
        </p:nvPicPr>
        <p:blipFill>
          <a:blip r:embed="rId2" cstate="print"/>
          <a:srcRect/>
          <a:stretch>
            <a:fillRect/>
          </a:stretch>
        </p:blipFill>
        <p:spPr bwMode="auto">
          <a:xfrm>
            <a:off x="6931101" y="230589"/>
            <a:ext cx="1984299" cy="1215223"/>
          </a:xfrm>
          <a:prstGeom prst="rect">
            <a:avLst/>
          </a:prstGeom>
          <a:noFill/>
          <a:ln w="9525">
            <a:noFill/>
            <a:miter lim="800000"/>
            <a:headEnd/>
            <a:tailEnd/>
          </a:ln>
        </p:spPr>
      </p:pic>
      <p:pic>
        <p:nvPicPr>
          <p:cNvPr id="10" name="Picture 9" descr="eu_flag_tempus.jpg"/>
          <p:cNvPicPr>
            <a:picLocks noChangeAspect="1"/>
          </p:cNvPicPr>
          <p:nvPr userDrawn="1"/>
        </p:nvPicPr>
        <p:blipFill>
          <a:blip r:embed="rId3" cstate="print"/>
          <a:stretch>
            <a:fillRect/>
          </a:stretch>
        </p:blipFill>
        <p:spPr>
          <a:xfrm>
            <a:off x="304800" y="311296"/>
            <a:ext cx="2711576" cy="105380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75789F-D759-4BE5-8718-8911514D9440}" type="datetime1">
              <a:rPr lang="en-US" smtClean="0"/>
              <a:pPr/>
              <a:t>12/17/2012</a:t>
            </a:fld>
            <a:endParaRPr lang="en-US" dirty="0"/>
          </a:p>
        </p:txBody>
      </p:sp>
      <p:sp>
        <p:nvSpPr>
          <p:cNvPr id="5" name="Footer Placeholder 4"/>
          <p:cNvSpPr>
            <a:spLocks noGrp="1"/>
          </p:cNvSpPr>
          <p:nvPr>
            <p:ph type="ftr" sz="quarter" idx="11"/>
          </p:nvPr>
        </p:nvSpPr>
        <p:spPr/>
        <p:txBody>
          <a:bodyPr/>
          <a:lstStyle/>
          <a:p>
            <a:r>
              <a:rPr lang="en-US" smtClean="0"/>
              <a:t>Environmental processes / Chemical and biochemical changes / Impact of light</a:t>
            </a:r>
            <a:endParaRPr lang="en-US" dirty="0"/>
          </a:p>
        </p:txBody>
      </p:sp>
      <p:sp>
        <p:nvSpPr>
          <p:cNvPr id="6" name="Slide Number Placeholder 5"/>
          <p:cNvSpPr>
            <a:spLocks noGrp="1"/>
          </p:cNvSpPr>
          <p:nvPr>
            <p:ph type="sldNum" sz="quarter" idx="12"/>
          </p:nvPr>
        </p:nvSpPr>
        <p:spPr/>
        <p:txBody>
          <a:bodyPr/>
          <a:lstStyle/>
          <a:p>
            <a:fld id="{0B6F83BC-6D4D-406E-B66A-3F0036CBC391}"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6477000" cy="11430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381000" y="1600200"/>
            <a:ext cx="8305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7FB2B903-7A20-4820-98A0-4E0D279C034E}" type="datetime1">
              <a:rPr lang="en-US" smtClean="0"/>
              <a:pPr/>
              <a:t>12/17/2012</a:t>
            </a:fld>
            <a:endParaRPr lang="en-US" dirty="0"/>
          </a:p>
        </p:txBody>
      </p:sp>
      <p:sp>
        <p:nvSpPr>
          <p:cNvPr id="5" name="Footer Placeholder 4"/>
          <p:cNvSpPr>
            <a:spLocks noGrp="1"/>
          </p:cNvSpPr>
          <p:nvPr>
            <p:ph type="ftr" sz="quarter" idx="11"/>
          </p:nvPr>
        </p:nvSpPr>
        <p:spPr/>
        <p:txBody>
          <a:bodyPr/>
          <a:lstStyle/>
          <a:p>
            <a:r>
              <a:rPr lang="en-US" smtClean="0"/>
              <a:t>Environmental processes / Chemical and biochemical changes / Impact of light</a:t>
            </a:r>
            <a:endParaRPr lang="en-US" dirty="0"/>
          </a:p>
        </p:txBody>
      </p:sp>
      <p:sp>
        <p:nvSpPr>
          <p:cNvPr id="6" name="Slide Number Placeholder 5"/>
          <p:cNvSpPr>
            <a:spLocks noGrp="1"/>
          </p:cNvSpPr>
          <p:nvPr>
            <p:ph type="sldNum" sz="quarter" idx="12"/>
          </p:nvPr>
        </p:nvSpPr>
        <p:spPr/>
        <p:txBody>
          <a:bodyPr/>
          <a:lstStyle/>
          <a:p>
            <a:fld id="{0B6F83BC-6D4D-406E-B66A-3F0036CBC391}"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6799" y="4406900"/>
            <a:ext cx="7427913"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1066799" y="2906713"/>
            <a:ext cx="7427913"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DCC5DA-D53B-4BC2-8225-528E3949B4B5}" type="datetime1">
              <a:rPr lang="en-US" smtClean="0"/>
              <a:pPr/>
              <a:t>12/17/2012</a:t>
            </a:fld>
            <a:endParaRPr lang="en-US" dirty="0"/>
          </a:p>
        </p:txBody>
      </p:sp>
      <p:sp>
        <p:nvSpPr>
          <p:cNvPr id="5" name="Footer Placeholder 4"/>
          <p:cNvSpPr>
            <a:spLocks noGrp="1"/>
          </p:cNvSpPr>
          <p:nvPr>
            <p:ph type="ftr" sz="quarter" idx="11"/>
          </p:nvPr>
        </p:nvSpPr>
        <p:spPr/>
        <p:txBody>
          <a:bodyPr/>
          <a:lstStyle/>
          <a:p>
            <a:r>
              <a:rPr lang="en-US" smtClean="0"/>
              <a:t>Environmental processes / Chemical and biochemical changes / Impact of light</a:t>
            </a:r>
            <a:endParaRPr lang="en-US" dirty="0"/>
          </a:p>
        </p:txBody>
      </p:sp>
      <p:sp>
        <p:nvSpPr>
          <p:cNvPr id="6" name="Slide Number Placeholder 5"/>
          <p:cNvSpPr>
            <a:spLocks noGrp="1"/>
          </p:cNvSpPr>
          <p:nvPr>
            <p:ph type="sldNum" sz="quarter" idx="12"/>
          </p:nvPr>
        </p:nvSpPr>
        <p:spPr/>
        <p:txBody>
          <a:bodyPr/>
          <a:lstStyle/>
          <a:p>
            <a:fld id="{0B6F83BC-6D4D-406E-B66A-3F0036CBC391}"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1066800" y="1600200"/>
            <a:ext cx="3733800" cy="4525963"/>
          </a:xfrm>
        </p:spPr>
        <p:txBody>
          <a:bodyPr>
            <a:normAutofit/>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953000" y="1600200"/>
            <a:ext cx="3733800" cy="4525963"/>
          </a:xfrm>
        </p:spPr>
        <p:txBody>
          <a:bodyPr>
            <a:normAutofit/>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B6A9284A-545A-4F8D-AC1F-E5F9E69C25BA}" type="datetime1">
              <a:rPr lang="en-US" smtClean="0"/>
              <a:pPr/>
              <a:t>12/17/2012</a:t>
            </a:fld>
            <a:endParaRPr lang="en-US" dirty="0"/>
          </a:p>
        </p:txBody>
      </p:sp>
      <p:sp>
        <p:nvSpPr>
          <p:cNvPr id="6" name="Footer Placeholder 5"/>
          <p:cNvSpPr>
            <a:spLocks noGrp="1"/>
          </p:cNvSpPr>
          <p:nvPr>
            <p:ph type="ftr" sz="quarter" idx="11"/>
          </p:nvPr>
        </p:nvSpPr>
        <p:spPr/>
        <p:txBody>
          <a:bodyPr/>
          <a:lstStyle/>
          <a:p>
            <a:r>
              <a:rPr lang="en-US" smtClean="0"/>
              <a:t>Environmental processes / Chemical and biochemical changes / Impact of light</a:t>
            </a:r>
            <a:endParaRPr lang="en-US" dirty="0"/>
          </a:p>
        </p:txBody>
      </p:sp>
      <p:sp>
        <p:nvSpPr>
          <p:cNvPr id="7" name="Slide Number Placeholder 6"/>
          <p:cNvSpPr>
            <a:spLocks noGrp="1"/>
          </p:cNvSpPr>
          <p:nvPr>
            <p:ph type="sldNum" sz="quarter" idx="12"/>
          </p:nvPr>
        </p:nvSpPr>
        <p:spPr/>
        <p:txBody>
          <a:bodyPr/>
          <a:lstStyle/>
          <a:p>
            <a:fld id="{0B6F83BC-6D4D-406E-B66A-3F0036CBC39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3DAB854-EBE7-43D9-88E4-785E8003DA20}" type="datetime1">
              <a:rPr lang="en-US" smtClean="0"/>
              <a:pPr/>
              <a:t>12/17/2012</a:t>
            </a:fld>
            <a:endParaRPr lang="en-US" dirty="0"/>
          </a:p>
        </p:txBody>
      </p:sp>
      <p:sp>
        <p:nvSpPr>
          <p:cNvPr id="4" name="Footer Placeholder 3"/>
          <p:cNvSpPr>
            <a:spLocks noGrp="1"/>
          </p:cNvSpPr>
          <p:nvPr>
            <p:ph type="ftr" sz="quarter" idx="11"/>
          </p:nvPr>
        </p:nvSpPr>
        <p:spPr/>
        <p:txBody>
          <a:bodyPr/>
          <a:lstStyle/>
          <a:p>
            <a:r>
              <a:rPr lang="en-US" smtClean="0"/>
              <a:t>Environmental processes / Chemical and biochemical changes / Impact of light</a:t>
            </a:r>
            <a:endParaRPr lang="en-US" dirty="0"/>
          </a:p>
        </p:txBody>
      </p:sp>
      <p:sp>
        <p:nvSpPr>
          <p:cNvPr id="5" name="Slide Number Placeholder 4"/>
          <p:cNvSpPr>
            <a:spLocks noGrp="1"/>
          </p:cNvSpPr>
          <p:nvPr>
            <p:ph type="sldNum" sz="quarter" idx="12"/>
          </p:nvPr>
        </p:nvSpPr>
        <p:spPr/>
        <p:txBody>
          <a:bodyPr/>
          <a:lstStyle/>
          <a:p>
            <a:fld id="{0B6F83BC-6D4D-406E-B66A-3F0036CBC391}"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254D4C-DFEE-4C28-8248-81077A52EAE6}" type="datetime1">
              <a:rPr lang="en-US" smtClean="0"/>
              <a:pPr/>
              <a:t>12/17/2012</a:t>
            </a:fld>
            <a:endParaRPr lang="en-US" dirty="0"/>
          </a:p>
        </p:txBody>
      </p:sp>
      <p:sp>
        <p:nvSpPr>
          <p:cNvPr id="3" name="Footer Placeholder 2"/>
          <p:cNvSpPr>
            <a:spLocks noGrp="1"/>
          </p:cNvSpPr>
          <p:nvPr>
            <p:ph type="ftr" sz="quarter" idx="11"/>
          </p:nvPr>
        </p:nvSpPr>
        <p:spPr/>
        <p:txBody>
          <a:bodyPr/>
          <a:lstStyle/>
          <a:p>
            <a:r>
              <a:rPr lang="en-US" smtClean="0"/>
              <a:t>Environmental processes / Chemical and biochemical changes / Impact of light</a:t>
            </a:r>
            <a:endParaRPr lang="en-US" dirty="0"/>
          </a:p>
        </p:txBody>
      </p:sp>
      <p:sp>
        <p:nvSpPr>
          <p:cNvPr id="4" name="Slide Number Placeholder 3"/>
          <p:cNvSpPr>
            <a:spLocks noGrp="1"/>
          </p:cNvSpPr>
          <p:nvPr>
            <p:ph type="sldNum" sz="quarter" idx="12"/>
          </p:nvPr>
        </p:nvSpPr>
        <p:spPr/>
        <p:txBody>
          <a:bodyPr/>
          <a:lstStyle/>
          <a:p>
            <a:fld id="{0B6F83BC-6D4D-406E-B66A-3F0036CBC39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952E85-A941-4E91-A350-6B2913794D4C}" type="datetime1">
              <a:rPr lang="en-US" smtClean="0"/>
              <a:pPr/>
              <a:t>12/17/2012</a:t>
            </a:fld>
            <a:endParaRPr lang="en-US" dirty="0"/>
          </a:p>
        </p:txBody>
      </p:sp>
      <p:sp>
        <p:nvSpPr>
          <p:cNvPr id="6" name="Footer Placeholder 5"/>
          <p:cNvSpPr>
            <a:spLocks noGrp="1"/>
          </p:cNvSpPr>
          <p:nvPr>
            <p:ph type="ftr" sz="quarter" idx="11"/>
          </p:nvPr>
        </p:nvSpPr>
        <p:spPr/>
        <p:txBody>
          <a:bodyPr/>
          <a:lstStyle/>
          <a:p>
            <a:r>
              <a:rPr lang="en-US" smtClean="0"/>
              <a:t>Environmental processes / Chemical and biochemical changes / Impact of light</a:t>
            </a:r>
            <a:endParaRPr lang="en-US" dirty="0"/>
          </a:p>
        </p:txBody>
      </p:sp>
      <p:sp>
        <p:nvSpPr>
          <p:cNvPr id="7" name="Slide Number Placeholder 6"/>
          <p:cNvSpPr>
            <a:spLocks noGrp="1"/>
          </p:cNvSpPr>
          <p:nvPr>
            <p:ph type="sldNum" sz="quarter" idx="12"/>
          </p:nvPr>
        </p:nvSpPr>
        <p:spPr/>
        <p:txBody>
          <a:bodyPr/>
          <a:lstStyle/>
          <a:p>
            <a:fld id="{0B6F83BC-6D4D-406E-B66A-3F0036CBC39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834594-D074-4569-AFBA-E053A42023C4}" type="datetime1">
              <a:rPr lang="en-US" smtClean="0"/>
              <a:pPr/>
              <a:t>12/17/2012</a:t>
            </a:fld>
            <a:endParaRPr lang="en-US" dirty="0"/>
          </a:p>
        </p:txBody>
      </p:sp>
      <p:sp>
        <p:nvSpPr>
          <p:cNvPr id="6" name="Footer Placeholder 5"/>
          <p:cNvSpPr>
            <a:spLocks noGrp="1"/>
          </p:cNvSpPr>
          <p:nvPr>
            <p:ph type="ftr" sz="quarter" idx="11"/>
          </p:nvPr>
        </p:nvSpPr>
        <p:spPr/>
        <p:txBody>
          <a:bodyPr/>
          <a:lstStyle/>
          <a:p>
            <a:r>
              <a:rPr lang="en-US" smtClean="0"/>
              <a:t>Environmental processes / Chemical and biochemical changes / Impact of light</a:t>
            </a:r>
            <a:endParaRPr lang="en-US" dirty="0"/>
          </a:p>
        </p:txBody>
      </p:sp>
      <p:sp>
        <p:nvSpPr>
          <p:cNvPr id="7" name="Slide Number Placeholder 6"/>
          <p:cNvSpPr>
            <a:spLocks noGrp="1"/>
          </p:cNvSpPr>
          <p:nvPr>
            <p:ph type="sldNum" sz="quarter" idx="12"/>
          </p:nvPr>
        </p:nvSpPr>
        <p:spPr/>
        <p:txBody>
          <a:bodyPr/>
          <a:lstStyle/>
          <a:p>
            <a:fld id="{0B6F83BC-6D4D-406E-B66A-3F0036CBC391}"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34E8686-9A39-48AE-9D12-BE3884D6EF8C}" type="datetime1">
              <a:rPr lang="en-US" smtClean="0"/>
              <a:pPr/>
              <a:t>12/17/2012</a:t>
            </a:fld>
            <a:endParaRPr lang="en-US" dirty="0"/>
          </a:p>
        </p:txBody>
      </p:sp>
      <p:sp>
        <p:nvSpPr>
          <p:cNvPr id="5" name="Footer Placeholder 4"/>
          <p:cNvSpPr>
            <a:spLocks noGrp="1"/>
          </p:cNvSpPr>
          <p:nvPr>
            <p:ph type="ftr" sz="quarter" idx="11"/>
          </p:nvPr>
        </p:nvSpPr>
        <p:spPr/>
        <p:txBody>
          <a:bodyPr/>
          <a:lstStyle/>
          <a:p>
            <a:r>
              <a:rPr lang="en-US" smtClean="0"/>
              <a:t>Environmental processes / Chemical and biochemical changes / Impact of light</a:t>
            </a:r>
            <a:endParaRPr lang="en-US" dirty="0"/>
          </a:p>
        </p:txBody>
      </p:sp>
      <p:sp>
        <p:nvSpPr>
          <p:cNvPr id="6" name="Slide Number Placeholder 5"/>
          <p:cNvSpPr>
            <a:spLocks noGrp="1"/>
          </p:cNvSpPr>
          <p:nvPr>
            <p:ph type="sldNum" sz="quarter" idx="12"/>
          </p:nvPr>
        </p:nvSpPr>
        <p:spPr/>
        <p:txBody>
          <a:bodyPr/>
          <a:lstStyle/>
          <a:p>
            <a:fld id="{0B6F83BC-6D4D-406E-B66A-3F0036CBC391}"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09800" y="274638"/>
            <a:ext cx="64770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8FDF88-865B-465B-B356-DEC480B05772}" type="datetime1">
              <a:rPr lang="en-US" smtClean="0"/>
              <a:pPr/>
              <a:t>12/17/2012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Environmental processes / Chemical and biochemical changes / Impact of light</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6F83BC-6D4D-406E-B66A-3F0036CBC391}" type="slidenum">
              <a:rPr lang="en-US" smtClean="0"/>
              <a:pPr/>
              <a:t>‹#›</a:t>
            </a:fld>
            <a:endParaRPr lang="en-US" dirty="0"/>
          </a:p>
        </p:txBody>
      </p:sp>
      <p:pic>
        <p:nvPicPr>
          <p:cNvPr id="7" name="Picture 3" descr="MCHEM Logo FINAL small.jpg"/>
          <p:cNvPicPr>
            <a:picLocks noChangeAspect="1"/>
          </p:cNvPicPr>
          <p:nvPr userDrawn="1"/>
        </p:nvPicPr>
        <p:blipFill>
          <a:blip r:embed="rId12" cstate="print"/>
          <a:srcRect/>
          <a:stretch>
            <a:fillRect/>
          </a:stretch>
        </p:blipFill>
        <p:spPr bwMode="auto">
          <a:xfrm>
            <a:off x="7315199" y="232577"/>
            <a:ext cx="1600201" cy="979994"/>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Lst>
  <p:hf hdr="0" dt="0"/>
  <p:txStyles>
    <p:titleStyle>
      <a:lvl1pPr algn="ctr" defTabSz="914400" rtl="0" eaLnBrk="1" latinLnBrk="0" hangingPunct="1">
        <a:spcBef>
          <a:spcPct val="0"/>
        </a:spcBef>
        <a:buNone/>
        <a:defRPr sz="3200" kern="1200">
          <a:solidFill>
            <a:schemeClr val="tx1"/>
          </a:solidFill>
          <a:latin typeface="Times New Roman" pitchFamily="18" charset="0"/>
          <a:ea typeface="+mj-ea"/>
          <a:cs typeface="Times New Roman" pitchFamily="18" charset="0"/>
        </a:defRPr>
      </a:lvl1pPr>
    </p:titleStyle>
    <p:bodyStyle>
      <a:lvl1pPr marL="342900" indent="-342900" algn="l" defTabSz="914400" rtl="0" eaLnBrk="1" latinLnBrk="0" hangingPunct="1">
        <a:spcBef>
          <a:spcPct val="20000"/>
        </a:spcBef>
        <a:buFont typeface="Arial" pitchFamily="34" charset="0"/>
        <a:buChar char="•"/>
        <a:defRPr sz="2200" kern="1200">
          <a:solidFill>
            <a:schemeClr val="tx1"/>
          </a:solidFill>
          <a:latin typeface="Times New Roman" pitchFamily="18" charset="0"/>
          <a:ea typeface="+mn-ea"/>
          <a:cs typeface="Times New Roman" pitchFamily="18" charset="0"/>
        </a:defRPr>
      </a:lvl1pPr>
      <a:lvl2pPr marL="742950" indent="-285750" algn="l" defTabSz="914400" rtl="0" eaLnBrk="1" latinLnBrk="0" hangingPunct="1">
        <a:spcBef>
          <a:spcPct val="20000"/>
        </a:spcBef>
        <a:buFont typeface="Arial" pitchFamily="34" charset="0"/>
        <a:buChar char="–"/>
        <a:defRPr sz="2200" kern="1200">
          <a:solidFill>
            <a:schemeClr val="tx1"/>
          </a:solidFill>
          <a:latin typeface="Times New Roman" pitchFamily="18" charset="0"/>
          <a:ea typeface="+mn-ea"/>
          <a:cs typeface="Times New Roman" pitchFamily="18" charset="0"/>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Times New Roman" pitchFamily="18" charset="0"/>
          <a:ea typeface="+mn-ea"/>
          <a:cs typeface="Times New Roman" pitchFamily="18" charset="0"/>
        </a:defRPr>
      </a:lvl3pPr>
      <a:lvl4pPr marL="1600200" indent="-228600" algn="l" defTabSz="914400" rtl="0" eaLnBrk="1" latinLnBrk="0" hangingPunct="1">
        <a:spcBef>
          <a:spcPct val="20000"/>
        </a:spcBef>
        <a:buFont typeface="Arial" pitchFamily="34" charset="0"/>
        <a:buChar char="–"/>
        <a:defRPr sz="2200" kern="1200">
          <a:solidFill>
            <a:schemeClr val="tx1"/>
          </a:solidFill>
          <a:latin typeface="Times New Roman" pitchFamily="18" charset="0"/>
          <a:ea typeface="+mn-ea"/>
          <a:cs typeface="Times New Roman" pitchFamily="18" charset="0"/>
        </a:defRPr>
      </a:lvl4pPr>
      <a:lvl5pPr marL="2057400" indent="-228600" algn="l" defTabSz="914400" rtl="0" eaLnBrk="1" latinLnBrk="0" hangingPunct="1">
        <a:spcBef>
          <a:spcPct val="20000"/>
        </a:spcBef>
        <a:buFont typeface="Arial" pitchFamily="34" charset="0"/>
        <a:buChar char="»"/>
        <a:defRPr sz="2200" kern="1200">
          <a:solidFill>
            <a:schemeClr val="tx1"/>
          </a:solidFill>
          <a:latin typeface="Times New Roman" pitchFamily="18" charset="0"/>
          <a:ea typeface="+mn-ea"/>
          <a:cs typeface="Times New Roman"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Office_Word_Document4.docx"/><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5.v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package" Target="../embeddings/Microsoft_Office_Word_Document5.docx"/><Relationship Id="rId2" Type="http://schemas.openxmlformats.org/officeDocument/2006/relationships/slideLayout" Target="../slideLayouts/slideLayout2.xml"/><Relationship Id="rId1" Type="http://schemas.openxmlformats.org/officeDocument/2006/relationships/vmlDrawing" Target="../drawings/vmlDrawing6.vml"/></Relationships>
</file>

<file path=ppt/slides/_rels/slide22.xml.rels><?xml version="1.0" encoding="UTF-8" standalone="yes"?>
<Relationships xmlns="http://schemas.openxmlformats.org/package/2006/relationships"><Relationship Id="rId3" Type="http://schemas.openxmlformats.org/officeDocument/2006/relationships/package" Target="../embeddings/Microsoft_Office_Word_Document6.docx"/><Relationship Id="rId2" Type="http://schemas.openxmlformats.org/officeDocument/2006/relationships/slideLayout" Target="../slideLayouts/slideLayout6.xml"/><Relationship Id="rId1" Type="http://schemas.openxmlformats.org/officeDocument/2006/relationships/vmlDrawing" Target="../drawings/vmlDrawing7.vml"/></Relationships>
</file>

<file path=ppt/slides/_rels/slide3.xml.rels><?xml version="1.0" encoding="UTF-8" standalone="yes"?>
<Relationships xmlns="http://schemas.openxmlformats.org/package/2006/relationships"><Relationship Id="rId3" Type="http://schemas.openxmlformats.org/officeDocument/2006/relationships/package" Target="../embeddings/Microsoft_Office_Word_Document1.docx"/><Relationship Id="rId2" Type="http://schemas.openxmlformats.org/officeDocument/2006/relationships/slideLayout" Target="../slideLayouts/slideLayout6.xml"/><Relationship Id="rId1" Type="http://schemas.openxmlformats.org/officeDocument/2006/relationships/vmlDrawing" Target="../drawings/vmlDrawing1.vml"/></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Office_Word_Document2.docx"/><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package" Target="../embeddings/Microsoft_Office_Word_Document3.docx"/></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b="1" dirty="0" smtClean="0"/>
              <a:t>Thermodynamic, kinetics and pathways of transformation reactions</a:t>
            </a:r>
            <a:endParaRPr lang="hr-HR" dirty="0"/>
          </a:p>
        </p:txBody>
      </p:sp>
      <p:sp>
        <p:nvSpPr>
          <p:cNvPr id="3" name="Subtitle 2"/>
          <p:cNvSpPr>
            <a:spLocks noGrp="1"/>
          </p:cNvSpPr>
          <p:nvPr>
            <p:ph type="subTitle" idx="1"/>
          </p:nvPr>
        </p:nvSpPr>
        <p:spPr/>
        <p:txBody>
          <a:bodyPr/>
          <a:lstStyle/>
          <a:p>
            <a:endParaRPr lang="hr-HR" dirty="0" smtClean="0"/>
          </a:p>
          <a:p>
            <a:r>
              <a:rPr lang="en-GB" dirty="0" smtClean="0"/>
              <a:t>Reactions involving intermediates produced by radiation</a:t>
            </a:r>
            <a:r>
              <a:rPr lang="hr-HR" dirty="0" smtClean="0"/>
              <a:t>   </a:t>
            </a:r>
            <a:r>
              <a:rPr lang="hr-HR" dirty="0" smtClean="0"/>
              <a:t>(2 </a:t>
            </a:r>
            <a:r>
              <a:rPr lang="hr-HR" dirty="0" smtClean="0"/>
              <a:t>hrs)</a:t>
            </a:r>
            <a:endParaRPr lang="hr-HR" dirty="0"/>
          </a:p>
        </p:txBody>
      </p:sp>
      <p:sp>
        <p:nvSpPr>
          <p:cNvPr id="4" name="Footer Placeholder 7"/>
          <p:cNvSpPr>
            <a:spLocks noGrp="1"/>
          </p:cNvSpPr>
          <p:nvPr>
            <p:ph type="ftr" sz="quarter" idx="11"/>
          </p:nvPr>
        </p:nvSpPr>
        <p:spPr>
          <a:xfrm>
            <a:off x="152400" y="6356350"/>
            <a:ext cx="6248400" cy="365125"/>
          </a:xfrm>
        </p:spPr>
        <p:txBody>
          <a:bodyPr/>
          <a:lstStyle/>
          <a:p>
            <a:r>
              <a:rPr lang="en-US" dirty="0" smtClean="0"/>
              <a:t>Environmental processes / </a:t>
            </a:r>
            <a:r>
              <a:rPr lang="en-GB" b="1" dirty="0" smtClean="0"/>
              <a:t>Reactions with photo-oxidants in natural waters </a:t>
            </a:r>
            <a:r>
              <a:rPr lang="en-US" dirty="0" smtClean="0"/>
              <a:t>/ </a:t>
            </a:r>
            <a:r>
              <a:rPr lang="hr-HR" dirty="0" smtClean="0"/>
              <a:t>5(i)</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0" y="6356350"/>
            <a:ext cx="6019800" cy="365125"/>
          </a:xfrm>
        </p:spPr>
        <p:txBody>
          <a:bodyPr/>
          <a:lstStyle/>
          <a:p>
            <a:r>
              <a:rPr lang="en-US" dirty="0" smtClean="0"/>
              <a:t>Environmental processes / Chemical and biochemical changes / Impact of light</a:t>
            </a:r>
            <a:endParaRPr lang="en-US" dirty="0"/>
          </a:p>
        </p:txBody>
      </p:sp>
      <p:sp>
        <p:nvSpPr>
          <p:cNvPr id="3" name="Slide Number Placeholder 2"/>
          <p:cNvSpPr>
            <a:spLocks noGrp="1"/>
          </p:cNvSpPr>
          <p:nvPr>
            <p:ph type="sldNum" sz="quarter" idx="12"/>
          </p:nvPr>
        </p:nvSpPr>
        <p:spPr/>
        <p:txBody>
          <a:bodyPr/>
          <a:lstStyle/>
          <a:p>
            <a:fld id="{0B6F83BC-6D4D-406E-B66A-3F0036CBC391}" type="slidenum">
              <a:rPr lang="en-US" smtClean="0"/>
              <a:pPr/>
              <a:t>10</a:t>
            </a:fld>
            <a:endParaRPr lang="en-US" dirty="0"/>
          </a:p>
        </p:txBody>
      </p:sp>
      <p:pic>
        <p:nvPicPr>
          <p:cNvPr id="50178" name="Picture 2"/>
          <p:cNvPicPr>
            <a:picLocks noChangeAspect="1" noChangeArrowheads="1"/>
          </p:cNvPicPr>
          <p:nvPr/>
        </p:nvPicPr>
        <p:blipFill>
          <a:blip r:embed="rId2" cstate="print"/>
          <a:srcRect/>
          <a:stretch>
            <a:fillRect/>
          </a:stretch>
        </p:blipFill>
        <p:spPr bwMode="auto">
          <a:xfrm>
            <a:off x="2133600" y="1752600"/>
            <a:ext cx="4826000" cy="3388468"/>
          </a:xfrm>
          <a:prstGeom prst="rect">
            <a:avLst/>
          </a:prstGeom>
          <a:noFill/>
          <a:ln w="9525">
            <a:noFill/>
            <a:miter lim="800000"/>
            <a:headEnd/>
            <a:tailEnd/>
          </a:ln>
        </p:spPr>
      </p:pic>
      <p:sp>
        <p:nvSpPr>
          <p:cNvPr id="5" name="TextBox 4"/>
          <p:cNvSpPr txBox="1"/>
          <p:nvPr/>
        </p:nvSpPr>
        <p:spPr>
          <a:xfrm>
            <a:off x="2286000" y="5257800"/>
            <a:ext cx="4788298" cy="369332"/>
          </a:xfrm>
          <a:prstGeom prst="rect">
            <a:avLst/>
          </a:prstGeom>
          <a:noFill/>
        </p:spPr>
        <p:txBody>
          <a:bodyPr wrap="none" rtlCol="0">
            <a:spAutoFit/>
          </a:bodyPr>
          <a:lstStyle/>
          <a:p>
            <a:r>
              <a:rPr lang="en-US" dirty="0" smtClean="0"/>
              <a:t>Quantum size effect on semiconductor band</a:t>
            </a:r>
            <a:r>
              <a:rPr lang="hr-HR" dirty="0" smtClean="0"/>
              <a:t> gap.</a:t>
            </a:r>
            <a:endParaRPr lang="hr-H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0" y="6356350"/>
            <a:ext cx="6019800" cy="365125"/>
          </a:xfrm>
        </p:spPr>
        <p:txBody>
          <a:bodyPr/>
          <a:lstStyle/>
          <a:p>
            <a:r>
              <a:rPr lang="en-US" dirty="0" smtClean="0"/>
              <a:t>Environmental processes / Chemical and biochemical changes / Impact of light</a:t>
            </a:r>
            <a:endParaRPr lang="en-US" dirty="0"/>
          </a:p>
        </p:txBody>
      </p:sp>
      <p:sp>
        <p:nvSpPr>
          <p:cNvPr id="3" name="Slide Number Placeholder 2"/>
          <p:cNvSpPr>
            <a:spLocks noGrp="1"/>
          </p:cNvSpPr>
          <p:nvPr>
            <p:ph type="sldNum" sz="quarter" idx="12"/>
          </p:nvPr>
        </p:nvSpPr>
        <p:spPr/>
        <p:txBody>
          <a:bodyPr/>
          <a:lstStyle/>
          <a:p>
            <a:fld id="{0B6F83BC-6D4D-406E-B66A-3F0036CBC391}" type="slidenum">
              <a:rPr lang="en-US" smtClean="0"/>
              <a:pPr/>
              <a:t>11</a:t>
            </a:fld>
            <a:endParaRPr lang="en-US" dirty="0"/>
          </a:p>
        </p:txBody>
      </p:sp>
      <p:pic>
        <p:nvPicPr>
          <p:cNvPr id="51202" name="Picture 2"/>
          <p:cNvPicPr>
            <a:picLocks noChangeAspect="1" noChangeArrowheads="1"/>
          </p:cNvPicPr>
          <p:nvPr/>
        </p:nvPicPr>
        <p:blipFill>
          <a:blip r:embed="rId2" cstate="print"/>
          <a:srcRect/>
          <a:stretch>
            <a:fillRect/>
          </a:stretch>
        </p:blipFill>
        <p:spPr bwMode="auto">
          <a:xfrm>
            <a:off x="2819400" y="1447800"/>
            <a:ext cx="3067050" cy="3467100"/>
          </a:xfrm>
          <a:prstGeom prst="rect">
            <a:avLst/>
          </a:prstGeom>
          <a:noFill/>
          <a:ln w="9525">
            <a:noFill/>
            <a:miter lim="800000"/>
            <a:headEnd/>
            <a:tailEnd/>
          </a:ln>
        </p:spPr>
      </p:pic>
      <p:sp>
        <p:nvSpPr>
          <p:cNvPr id="5" name="TextBox 4"/>
          <p:cNvSpPr txBox="1"/>
          <p:nvPr/>
        </p:nvSpPr>
        <p:spPr>
          <a:xfrm>
            <a:off x="1752600" y="5105400"/>
            <a:ext cx="4861074" cy="923330"/>
          </a:xfrm>
          <a:prstGeom prst="rect">
            <a:avLst/>
          </a:prstGeom>
          <a:noFill/>
        </p:spPr>
        <p:txBody>
          <a:bodyPr wrap="none" rtlCol="0">
            <a:spAutoFit/>
          </a:bodyPr>
          <a:lstStyle/>
          <a:p>
            <a:r>
              <a:rPr lang="en-US" dirty="0" smtClean="0"/>
              <a:t>Potential energy diagram for the H</a:t>
            </a:r>
            <a:r>
              <a:rPr lang="en-US" baseline="-25000" dirty="0" smtClean="0"/>
              <a:t>2</a:t>
            </a:r>
            <a:r>
              <a:rPr lang="hr-HR" dirty="0" smtClean="0"/>
              <a:t>O</a:t>
            </a:r>
            <a:r>
              <a:rPr lang="en-US" dirty="0" smtClean="0"/>
              <a:t> and</a:t>
            </a:r>
            <a:r>
              <a:rPr lang="hr-HR" dirty="0" smtClean="0"/>
              <a:t> </a:t>
            </a:r>
            <a:r>
              <a:rPr lang="en-US" dirty="0" smtClean="0"/>
              <a:t>O</a:t>
            </a:r>
            <a:r>
              <a:rPr lang="hr-HR" baseline="-25000" dirty="0" smtClean="0"/>
              <a:t>2</a:t>
            </a:r>
            <a:r>
              <a:rPr lang="en-US" dirty="0" smtClean="0"/>
              <a:t>/H</a:t>
            </a:r>
            <a:r>
              <a:rPr lang="en-US" baseline="-25000" dirty="0" smtClean="0"/>
              <a:t>2</a:t>
            </a:r>
            <a:r>
              <a:rPr lang="hr-HR" dirty="0" smtClean="0"/>
              <a:t>O</a:t>
            </a:r>
            <a:r>
              <a:rPr lang="en-US" dirty="0" smtClean="0"/>
              <a:t> </a:t>
            </a:r>
            <a:r>
              <a:rPr lang="hr-HR" dirty="0" smtClean="0"/>
              <a:t/>
            </a:r>
            <a:br>
              <a:rPr lang="hr-HR" dirty="0" smtClean="0"/>
            </a:br>
            <a:r>
              <a:rPr lang="en-US" dirty="0" err="1" smtClean="0"/>
              <a:t>redox</a:t>
            </a:r>
            <a:r>
              <a:rPr lang="en-US" dirty="0" smtClean="0"/>
              <a:t> couples relative to the band-edge positions</a:t>
            </a:r>
          </a:p>
          <a:p>
            <a:r>
              <a:rPr lang="hr-HR" dirty="0" smtClean="0"/>
              <a:t>for TiO</a:t>
            </a:r>
            <a:r>
              <a:rPr lang="hr-HR" baseline="-25000" dirty="0" smtClean="0"/>
              <a:t>2</a:t>
            </a:r>
            <a:r>
              <a:rPr lang="hr-HR" dirty="0" smtClean="0"/>
              <a:t>.</a:t>
            </a:r>
            <a:endParaRPr lang="hr-H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0" y="6356350"/>
            <a:ext cx="6019800" cy="365125"/>
          </a:xfrm>
        </p:spPr>
        <p:txBody>
          <a:bodyPr/>
          <a:lstStyle/>
          <a:p>
            <a:r>
              <a:rPr lang="en-US" dirty="0" smtClean="0"/>
              <a:t>Environmental processes / Chemical and biochemical changes / Impact of light</a:t>
            </a:r>
            <a:endParaRPr lang="en-US" dirty="0"/>
          </a:p>
        </p:txBody>
      </p:sp>
      <p:sp>
        <p:nvSpPr>
          <p:cNvPr id="3" name="Slide Number Placeholder 2"/>
          <p:cNvSpPr>
            <a:spLocks noGrp="1"/>
          </p:cNvSpPr>
          <p:nvPr>
            <p:ph type="sldNum" sz="quarter" idx="12"/>
          </p:nvPr>
        </p:nvSpPr>
        <p:spPr/>
        <p:txBody>
          <a:bodyPr/>
          <a:lstStyle/>
          <a:p>
            <a:fld id="{0B6F83BC-6D4D-406E-B66A-3F0036CBC391}" type="slidenum">
              <a:rPr lang="en-US" smtClean="0"/>
              <a:pPr/>
              <a:t>12</a:t>
            </a:fld>
            <a:endParaRPr lang="en-US" dirty="0"/>
          </a:p>
        </p:txBody>
      </p:sp>
      <p:pic>
        <p:nvPicPr>
          <p:cNvPr id="52226" name="Picture 2"/>
          <p:cNvPicPr>
            <a:picLocks noChangeAspect="1" noChangeArrowheads="1"/>
          </p:cNvPicPr>
          <p:nvPr/>
        </p:nvPicPr>
        <p:blipFill>
          <a:blip r:embed="rId2" cstate="print"/>
          <a:srcRect/>
          <a:stretch>
            <a:fillRect/>
          </a:stretch>
        </p:blipFill>
        <p:spPr bwMode="auto">
          <a:xfrm>
            <a:off x="1600201" y="1336078"/>
            <a:ext cx="4872038" cy="3431185"/>
          </a:xfrm>
          <a:prstGeom prst="rect">
            <a:avLst/>
          </a:prstGeom>
          <a:noFill/>
          <a:ln w="9525">
            <a:noFill/>
            <a:miter lim="800000"/>
            <a:headEnd/>
            <a:tailEnd/>
          </a:ln>
        </p:spPr>
      </p:pic>
      <p:sp>
        <p:nvSpPr>
          <p:cNvPr id="5" name="TextBox 4"/>
          <p:cNvSpPr txBox="1"/>
          <p:nvPr/>
        </p:nvSpPr>
        <p:spPr>
          <a:xfrm>
            <a:off x="1219200" y="5638800"/>
            <a:ext cx="5258427" cy="369332"/>
          </a:xfrm>
          <a:prstGeom prst="rect">
            <a:avLst/>
          </a:prstGeom>
          <a:noFill/>
        </p:spPr>
        <p:txBody>
          <a:bodyPr wrap="none" rtlCol="0">
            <a:spAutoFit/>
          </a:bodyPr>
          <a:lstStyle/>
          <a:p>
            <a:r>
              <a:rPr lang="en-US" dirty="0" err="1" smtClean="0"/>
              <a:t>Photosplitting</a:t>
            </a:r>
            <a:r>
              <a:rPr lang="en-US" dirty="0" smtClean="0"/>
              <a:t> of water in a </a:t>
            </a:r>
            <a:r>
              <a:rPr lang="en-US" dirty="0" err="1" smtClean="0"/>
              <a:t>photoelectrochemical</a:t>
            </a:r>
            <a:r>
              <a:rPr lang="hr-HR" dirty="0" smtClean="0"/>
              <a:t> cell.</a:t>
            </a:r>
            <a:endParaRPr lang="hr-H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0" y="6356350"/>
            <a:ext cx="6019800" cy="365125"/>
          </a:xfrm>
        </p:spPr>
        <p:txBody>
          <a:bodyPr/>
          <a:lstStyle/>
          <a:p>
            <a:r>
              <a:rPr lang="en-US" dirty="0" smtClean="0"/>
              <a:t>Environmental processes / Chemical and biochemical changes / Impact of light</a:t>
            </a:r>
            <a:endParaRPr lang="en-US" dirty="0"/>
          </a:p>
        </p:txBody>
      </p:sp>
      <p:sp>
        <p:nvSpPr>
          <p:cNvPr id="3" name="Slide Number Placeholder 2"/>
          <p:cNvSpPr>
            <a:spLocks noGrp="1"/>
          </p:cNvSpPr>
          <p:nvPr>
            <p:ph type="sldNum" sz="quarter" idx="12"/>
          </p:nvPr>
        </p:nvSpPr>
        <p:spPr/>
        <p:txBody>
          <a:bodyPr/>
          <a:lstStyle/>
          <a:p>
            <a:fld id="{0B6F83BC-6D4D-406E-B66A-3F0036CBC391}" type="slidenum">
              <a:rPr lang="en-US" smtClean="0"/>
              <a:pPr/>
              <a:t>13</a:t>
            </a:fld>
            <a:endParaRPr lang="en-US" dirty="0"/>
          </a:p>
        </p:txBody>
      </p:sp>
      <p:pic>
        <p:nvPicPr>
          <p:cNvPr id="53250" name="Picture 2"/>
          <p:cNvPicPr>
            <a:picLocks noChangeAspect="1" noChangeArrowheads="1"/>
          </p:cNvPicPr>
          <p:nvPr/>
        </p:nvPicPr>
        <p:blipFill>
          <a:blip r:embed="rId2" cstate="print"/>
          <a:srcRect/>
          <a:stretch>
            <a:fillRect/>
          </a:stretch>
        </p:blipFill>
        <p:spPr bwMode="auto">
          <a:xfrm>
            <a:off x="2057400" y="1632857"/>
            <a:ext cx="4448175" cy="3177268"/>
          </a:xfrm>
          <a:prstGeom prst="rect">
            <a:avLst/>
          </a:prstGeom>
          <a:noFill/>
          <a:ln w="9525">
            <a:noFill/>
            <a:miter lim="800000"/>
            <a:headEnd/>
            <a:tailEnd/>
          </a:ln>
        </p:spPr>
      </p:pic>
      <p:sp>
        <p:nvSpPr>
          <p:cNvPr id="5" name="TextBox 4"/>
          <p:cNvSpPr txBox="1"/>
          <p:nvPr/>
        </p:nvSpPr>
        <p:spPr>
          <a:xfrm>
            <a:off x="1981200" y="5334000"/>
            <a:ext cx="4482894" cy="369332"/>
          </a:xfrm>
          <a:prstGeom prst="rect">
            <a:avLst/>
          </a:prstGeom>
          <a:noFill/>
        </p:spPr>
        <p:txBody>
          <a:bodyPr wrap="none" rtlCol="0">
            <a:spAutoFit/>
          </a:bodyPr>
          <a:lstStyle/>
          <a:p>
            <a:r>
              <a:rPr lang="en-US" dirty="0" err="1" smtClean="0"/>
              <a:t>Photosplitting</a:t>
            </a:r>
            <a:r>
              <a:rPr lang="en-US" dirty="0" smtClean="0"/>
              <a:t> of water on composite catalyst</a:t>
            </a:r>
            <a:endParaRPr lang="hr-H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0" y="6356350"/>
            <a:ext cx="6019800" cy="365125"/>
          </a:xfrm>
        </p:spPr>
        <p:txBody>
          <a:bodyPr/>
          <a:lstStyle/>
          <a:p>
            <a:r>
              <a:rPr lang="en-US" dirty="0" smtClean="0"/>
              <a:t>Environmental processes / Chemical and biochemical changes / Impact of light</a:t>
            </a:r>
            <a:endParaRPr lang="en-US" dirty="0"/>
          </a:p>
        </p:txBody>
      </p:sp>
      <p:sp>
        <p:nvSpPr>
          <p:cNvPr id="3" name="Slide Number Placeholder 2"/>
          <p:cNvSpPr>
            <a:spLocks noGrp="1"/>
          </p:cNvSpPr>
          <p:nvPr>
            <p:ph type="sldNum" sz="quarter" idx="12"/>
          </p:nvPr>
        </p:nvSpPr>
        <p:spPr/>
        <p:txBody>
          <a:bodyPr/>
          <a:lstStyle/>
          <a:p>
            <a:fld id="{0B6F83BC-6D4D-406E-B66A-3F0036CBC391}" type="slidenum">
              <a:rPr lang="en-US" smtClean="0"/>
              <a:pPr/>
              <a:t>14</a:t>
            </a:fld>
            <a:endParaRPr lang="en-US" dirty="0"/>
          </a:p>
        </p:txBody>
      </p:sp>
      <p:pic>
        <p:nvPicPr>
          <p:cNvPr id="54274" name="Picture 2"/>
          <p:cNvPicPr>
            <a:picLocks noChangeAspect="1" noChangeArrowheads="1"/>
          </p:cNvPicPr>
          <p:nvPr/>
        </p:nvPicPr>
        <p:blipFill>
          <a:blip r:embed="rId2" cstate="print"/>
          <a:srcRect/>
          <a:stretch>
            <a:fillRect/>
          </a:stretch>
        </p:blipFill>
        <p:spPr bwMode="auto">
          <a:xfrm>
            <a:off x="2133600" y="1234440"/>
            <a:ext cx="4200525" cy="3780473"/>
          </a:xfrm>
          <a:prstGeom prst="rect">
            <a:avLst/>
          </a:prstGeom>
          <a:noFill/>
          <a:ln w="9525">
            <a:noFill/>
            <a:miter lim="800000"/>
            <a:headEnd/>
            <a:tailEnd/>
          </a:ln>
        </p:spPr>
      </p:pic>
      <p:sp>
        <p:nvSpPr>
          <p:cNvPr id="5" name="TextBox 4"/>
          <p:cNvSpPr txBox="1"/>
          <p:nvPr/>
        </p:nvSpPr>
        <p:spPr>
          <a:xfrm>
            <a:off x="2057400" y="5562600"/>
            <a:ext cx="4586192" cy="369332"/>
          </a:xfrm>
          <a:prstGeom prst="rect">
            <a:avLst/>
          </a:prstGeom>
          <a:noFill/>
        </p:spPr>
        <p:txBody>
          <a:bodyPr wrap="none" rtlCol="0">
            <a:spAutoFit/>
          </a:bodyPr>
          <a:lstStyle/>
          <a:p>
            <a:r>
              <a:rPr lang="en-US" dirty="0" err="1" smtClean="0"/>
              <a:t>Photosplitting</a:t>
            </a:r>
            <a:r>
              <a:rPr lang="en-US" dirty="0" smtClean="0"/>
              <a:t> of water: sacrificial donor</a:t>
            </a:r>
            <a:r>
              <a:rPr lang="hr-HR" dirty="0" smtClean="0"/>
              <a:t> effect.</a:t>
            </a:r>
            <a:endParaRPr lang="hr-H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0" y="6356350"/>
            <a:ext cx="6019800" cy="365125"/>
          </a:xfrm>
        </p:spPr>
        <p:txBody>
          <a:bodyPr/>
          <a:lstStyle/>
          <a:p>
            <a:r>
              <a:rPr lang="en-US" dirty="0" smtClean="0"/>
              <a:t>Environmental processes / Chemical and biochemical changes / Impact of light</a:t>
            </a:r>
            <a:endParaRPr lang="en-US" dirty="0"/>
          </a:p>
        </p:txBody>
      </p:sp>
      <p:sp>
        <p:nvSpPr>
          <p:cNvPr id="3" name="Slide Number Placeholder 2"/>
          <p:cNvSpPr>
            <a:spLocks noGrp="1"/>
          </p:cNvSpPr>
          <p:nvPr>
            <p:ph type="sldNum" sz="quarter" idx="12"/>
          </p:nvPr>
        </p:nvSpPr>
        <p:spPr/>
        <p:txBody>
          <a:bodyPr/>
          <a:lstStyle/>
          <a:p>
            <a:fld id="{0B6F83BC-6D4D-406E-B66A-3F0036CBC391}" type="slidenum">
              <a:rPr lang="en-US" smtClean="0"/>
              <a:pPr/>
              <a:t>15</a:t>
            </a:fld>
            <a:endParaRPr lang="en-US" dirty="0"/>
          </a:p>
        </p:txBody>
      </p:sp>
      <p:pic>
        <p:nvPicPr>
          <p:cNvPr id="55298" name="Picture 2"/>
          <p:cNvPicPr>
            <a:picLocks noChangeAspect="1" noChangeArrowheads="1"/>
          </p:cNvPicPr>
          <p:nvPr/>
        </p:nvPicPr>
        <p:blipFill>
          <a:blip r:embed="rId2" cstate="print"/>
          <a:srcRect/>
          <a:stretch>
            <a:fillRect/>
          </a:stretch>
        </p:blipFill>
        <p:spPr bwMode="auto">
          <a:xfrm>
            <a:off x="1981200" y="1210178"/>
            <a:ext cx="4481513" cy="3838072"/>
          </a:xfrm>
          <a:prstGeom prst="rect">
            <a:avLst/>
          </a:prstGeom>
          <a:noFill/>
          <a:ln w="9525">
            <a:noFill/>
            <a:miter lim="800000"/>
            <a:headEnd/>
            <a:tailEnd/>
          </a:ln>
        </p:spPr>
      </p:pic>
      <p:sp>
        <p:nvSpPr>
          <p:cNvPr id="5" name="TextBox 4"/>
          <p:cNvSpPr txBox="1"/>
          <p:nvPr/>
        </p:nvSpPr>
        <p:spPr>
          <a:xfrm>
            <a:off x="1828800" y="5638800"/>
            <a:ext cx="4800600" cy="369332"/>
          </a:xfrm>
          <a:prstGeom prst="rect">
            <a:avLst/>
          </a:prstGeom>
          <a:noFill/>
        </p:spPr>
        <p:txBody>
          <a:bodyPr wrap="square" rtlCol="0">
            <a:spAutoFit/>
          </a:bodyPr>
          <a:lstStyle/>
          <a:p>
            <a:r>
              <a:rPr lang="en-US" dirty="0" err="1" smtClean="0"/>
              <a:t>Photosplitting</a:t>
            </a:r>
            <a:r>
              <a:rPr lang="en-US" dirty="0" smtClean="0"/>
              <a:t> of water: sacrificial acceptor</a:t>
            </a:r>
            <a:r>
              <a:rPr lang="hr-HR" dirty="0" smtClean="0"/>
              <a:t> effect.</a:t>
            </a:r>
            <a:endParaRPr lang="hr-H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74638"/>
            <a:ext cx="6400800" cy="1143000"/>
          </a:xfrm>
        </p:spPr>
        <p:txBody>
          <a:bodyPr/>
          <a:lstStyle/>
          <a:p>
            <a:r>
              <a:rPr lang="en-US" dirty="0" smtClean="0"/>
              <a:t>Electron transfer and energy transfer processes.</a:t>
            </a:r>
            <a:endParaRPr lang="en-US" dirty="0"/>
          </a:p>
        </p:txBody>
      </p:sp>
      <p:sp>
        <p:nvSpPr>
          <p:cNvPr id="7" name="Slide Number Placeholder 6"/>
          <p:cNvSpPr>
            <a:spLocks noGrp="1"/>
          </p:cNvSpPr>
          <p:nvPr>
            <p:ph type="sldNum" sz="quarter" idx="12"/>
          </p:nvPr>
        </p:nvSpPr>
        <p:spPr/>
        <p:txBody>
          <a:bodyPr/>
          <a:lstStyle/>
          <a:p>
            <a:fld id="{0B6F83BC-6D4D-406E-B66A-3F0036CBC391}" type="slidenum">
              <a:rPr lang="en-US" smtClean="0"/>
              <a:pPr/>
              <a:t>16</a:t>
            </a:fld>
            <a:endParaRPr lang="en-US" dirty="0"/>
          </a:p>
        </p:txBody>
      </p:sp>
      <p:sp>
        <p:nvSpPr>
          <p:cNvPr id="8" name="Footer Placeholder 7"/>
          <p:cNvSpPr>
            <a:spLocks noGrp="1"/>
          </p:cNvSpPr>
          <p:nvPr>
            <p:ph type="ftr" sz="quarter" idx="11"/>
          </p:nvPr>
        </p:nvSpPr>
        <p:spPr>
          <a:xfrm>
            <a:off x="152400" y="6356350"/>
            <a:ext cx="6248400" cy="365125"/>
          </a:xfrm>
        </p:spPr>
        <p:txBody>
          <a:bodyPr/>
          <a:lstStyle/>
          <a:p>
            <a:r>
              <a:rPr lang="en-US" dirty="0" smtClean="0"/>
              <a:t>Environmental processes / </a:t>
            </a:r>
            <a:r>
              <a:rPr lang="en-GB" b="1" dirty="0" smtClean="0"/>
              <a:t>Reactions with photo-oxidants in natural waters </a:t>
            </a:r>
            <a:r>
              <a:rPr lang="en-US" dirty="0" smtClean="0"/>
              <a:t>/ </a:t>
            </a:r>
            <a:r>
              <a:rPr lang="hr-HR" dirty="0" smtClean="0"/>
              <a:t>5(i)</a:t>
            </a:r>
            <a:endParaRPr lang="en-US" dirty="0"/>
          </a:p>
        </p:txBody>
      </p:sp>
      <p:pic>
        <p:nvPicPr>
          <p:cNvPr id="45058" name="Picture 2"/>
          <p:cNvPicPr>
            <a:picLocks noChangeAspect="1" noChangeArrowheads="1"/>
          </p:cNvPicPr>
          <p:nvPr/>
        </p:nvPicPr>
        <p:blipFill>
          <a:blip r:embed="rId2" cstate="print"/>
          <a:srcRect/>
          <a:stretch>
            <a:fillRect/>
          </a:stretch>
        </p:blipFill>
        <p:spPr bwMode="auto">
          <a:xfrm>
            <a:off x="1524000" y="1524000"/>
            <a:ext cx="4419600" cy="4695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74638"/>
            <a:ext cx="6400800" cy="1143000"/>
          </a:xfrm>
        </p:spPr>
        <p:txBody>
          <a:bodyPr/>
          <a:lstStyle/>
          <a:p>
            <a:r>
              <a:rPr lang="en-GB" dirty="0" smtClean="0"/>
              <a:t>Vacuum Ultraviolet (VUV) Process</a:t>
            </a:r>
            <a:endParaRPr lang="en-US" dirty="0"/>
          </a:p>
        </p:txBody>
      </p:sp>
      <p:sp>
        <p:nvSpPr>
          <p:cNvPr id="6" name="Content Placeholder 5"/>
          <p:cNvSpPr>
            <a:spLocks noGrp="1"/>
          </p:cNvSpPr>
          <p:nvPr>
            <p:ph idx="1"/>
          </p:nvPr>
        </p:nvSpPr>
        <p:spPr>
          <a:xfrm>
            <a:off x="381000" y="1600200"/>
            <a:ext cx="8305800" cy="2286000"/>
          </a:xfrm>
        </p:spPr>
        <p:txBody>
          <a:bodyPr>
            <a:normAutofit/>
          </a:bodyPr>
          <a:lstStyle/>
          <a:p>
            <a:r>
              <a:rPr lang="en-GB" dirty="0" smtClean="0"/>
              <a:t>Besides being used for the </a:t>
            </a:r>
            <a:r>
              <a:rPr lang="en-GB" dirty="0" err="1" smtClean="0"/>
              <a:t>photohomolysis</a:t>
            </a:r>
            <a:r>
              <a:rPr lang="en-GB" dirty="0" smtClean="0"/>
              <a:t> of the target substance, VUV photolysis of H</a:t>
            </a:r>
            <a:r>
              <a:rPr lang="en-GB" baseline="-25000" dirty="0" smtClean="0"/>
              <a:t>2</a:t>
            </a:r>
            <a:r>
              <a:rPr lang="en-GB" dirty="0" smtClean="0"/>
              <a:t>O is a means of highly efficient generation of hydroxyl radicals, which then attack the dissolved or dispersed substrate</a:t>
            </a:r>
            <a:endParaRPr lang="hr-HR" dirty="0" smtClean="0"/>
          </a:p>
          <a:p>
            <a:r>
              <a:rPr lang="hr-HR" dirty="0" smtClean="0"/>
              <a:t>    </a:t>
            </a:r>
            <a:endParaRPr lang="en-US" dirty="0"/>
          </a:p>
        </p:txBody>
      </p:sp>
      <p:sp>
        <p:nvSpPr>
          <p:cNvPr id="7" name="Slide Number Placeholder 6"/>
          <p:cNvSpPr>
            <a:spLocks noGrp="1"/>
          </p:cNvSpPr>
          <p:nvPr>
            <p:ph type="sldNum" sz="quarter" idx="12"/>
          </p:nvPr>
        </p:nvSpPr>
        <p:spPr/>
        <p:txBody>
          <a:bodyPr/>
          <a:lstStyle/>
          <a:p>
            <a:fld id="{0B6F83BC-6D4D-406E-B66A-3F0036CBC391}" type="slidenum">
              <a:rPr lang="en-US" smtClean="0"/>
              <a:pPr/>
              <a:t>17</a:t>
            </a:fld>
            <a:endParaRPr lang="en-US" dirty="0"/>
          </a:p>
        </p:txBody>
      </p:sp>
      <p:sp>
        <p:nvSpPr>
          <p:cNvPr id="10" name="Footer Placeholder 7"/>
          <p:cNvSpPr>
            <a:spLocks noGrp="1"/>
          </p:cNvSpPr>
          <p:nvPr>
            <p:ph type="ftr" sz="quarter" idx="11"/>
          </p:nvPr>
        </p:nvSpPr>
        <p:spPr>
          <a:xfrm>
            <a:off x="152400" y="6356350"/>
            <a:ext cx="6248400" cy="365125"/>
          </a:xfrm>
        </p:spPr>
        <p:txBody>
          <a:bodyPr/>
          <a:lstStyle/>
          <a:p>
            <a:r>
              <a:rPr lang="en-US" dirty="0" smtClean="0"/>
              <a:t>Environmental processes / </a:t>
            </a:r>
            <a:r>
              <a:rPr lang="en-GB" b="1" dirty="0" smtClean="0"/>
              <a:t>Reactions with photo-oxidants in natural waters </a:t>
            </a:r>
            <a:r>
              <a:rPr lang="en-US" dirty="0" smtClean="0"/>
              <a:t>/ </a:t>
            </a:r>
            <a:r>
              <a:rPr lang="hr-HR" dirty="0" smtClean="0"/>
              <a:t>5(i)</a:t>
            </a:r>
            <a:endParaRPr lang="en-US" dirty="0"/>
          </a:p>
        </p:txBody>
      </p:sp>
      <p:graphicFrame>
        <p:nvGraphicFramePr>
          <p:cNvPr id="48129" name="Object 1"/>
          <p:cNvGraphicFramePr>
            <a:graphicFrameLocks noChangeAspect="1"/>
          </p:cNvGraphicFramePr>
          <p:nvPr/>
        </p:nvGraphicFramePr>
        <p:xfrm>
          <a:off x="1371600" y="3200400"/>
          <a:ext cx="2590800" cy="763636"/>
        </p:xfrm>
        <a:graphic>
          <a:graphicData uri="http://schemas.openxmlformats.org/presentationml/2006/ole">
            <p:oleObj spid="_x0000_s48129" name="Document" r:id="rId3" imgW="1338082" imgH="392524" progId="Word.Document.12">
              <p:embed/>
            </p:oleObj>
          </a:graphicData>
        </a:graphic>
      </p:graphicFrame>
      <p:sp>
        <p:nvSpPr>
          <p:cNvPr id="8" name="TextBox 7"/>
          <p:cNvSpPr txBox="1"/>
          <p:nvPr/>
        </p:nvSpPr>
        <p:spPr>
          <a:xfrm>
            <a:off x="533400" y="3962400"/>
            <a:ext cx="8153400" cy="2246769"/>
          </a:xfrm>
          <a:prstGeom prst="rect">
            <a:avLst/>
          </a:prstGeom>
          <a:noFill/>
        </p:spPr>
        <p:txBody>
          <a:bodyPr wrap="square" rtlCol="0">
            <a:spAutoFit/>
          </a:bodyPr>
          <a:lstStyle/>
          <a:p>
            <a:r>
              <a:rPr lang="en-GB" sz="2000" dirty="0" err="1" smtClean="0"/>
              <a:t>Xe</a:t>
            </a:r>
            <a:r>
              <a:rPr lang="en-GB" sz="2000" dirty="0" smtClean="0"/>
              <a:t> </a:t>
            </a:r>
            <a:r>
              <a:rPr lang="en-GB" sz="2000" dirty="0" err="1" smtClean="0"/>
              <a:t>excimer</a:t>
            </a:r>
            <a:r>
              <a:rPr lang="en-GB" sz="2000" dirty="0" smtClean="0"/>
              <a:t> lamps</a:t>
            </a:r>
            <a:r>
              <a:rPr lang="hr-HR" sz="2000" dirty="0" smtClean="0"/>
              <a:t>,</a:t>
            </a:r>
            <a:r>
              <a:rPr lang="en-GB" sz="2000" dirty="0" smtClean="0"/>
              <a:t> now available</a:t>
            </a:r>
            <a:r>
              <a:rPr lang="hr-HR" sz="2000" dirty="0" smtClean="0"/>
              <a:t>,</a:t>
            </a:r>
            <a:r>
              <a:rPr lang="en-GB" sz="2000" dirty="0" smtClean="0"/>
              <a:t> can be used for water photolysis on a preparative scale without any attenuation</a:t>
            </a:r>
            <a:r>
              <a:rPr lang="hr-HR" sz="2000" dirty="0" smtClean="0"/>
              <a:t>.</a:t>
            </a:r>
            <a:r>
              <a:rPr lang="en-GB" sz="2000" dirty="0" smtClean="0"/>
              <a:t> </a:t>
            </a:r>
            <a:r>
              <a:rPr lang="hr-HR" sz="2000" dirty="0" smtClean="0"/>
              <a:t>F</a:t>
            </a:r>
            <a:r>
              <a:rPr lang="en-GB" sz="2000" dirty="0" err="1" smtClean="0"/>
              <a:t>ilter</a:t>
            </a:r>
            <a:r>
              <a:rPr lang="en-GB" sz="2000" dirty="0" smtClean="0"/>
              <a:t> effects by dissolved pollutants </a:t>
            </a:r>
            <a:r>
              <a:rPr lang="hr-HR" sz="2000" dirty="0" smtClean="0"/>
              <a:t>have to b</a:t>
            </a:r>
            <a:r>
              <a:rPr lang="en-GB" sz="2000" dirty="0" smtClean="0"/>
              <a:t>e concerned</a:t>
            </a:r>
            <a:r>
              <a:rPr lang="hr-HR" sz="2000" dirty="0" smtClean="0"/>
              <a:t>.</a:t>
            </a:r>
            <a:r>
              <a:rPr lang="en-GB" sz="2000" dirty="0" smtClean="0"/>
              <a:t> </a:t>
            </a:r>
            <a:endParaRPr lang="hr-HR" sz="2000" dirty="0" smtClean="0"/>
          </a:p>
          <a:p>
            <a:r>
              <a:rPr lang="hr-HR" sz="2000" dirty="0" smtClean="0"/>
              <a:t>S</a:t>
            </a:r>
            <a:r>
              <a:rPr lang="en-GB" sz="2000" dirty="0" err="1" smtClean="0"/>
              <a:t>uitable</a:t>
            </a:r>
            <a:r>
              <a:rPr lang="en-GB" sz="2000" dirty="0" smtClean="0"/>
              <a:t> photochemical reactors are at present developed for the purpose of ground- and wastewater decontamination, as well as for the production of ultrapure water for the use in the pharmaceutical and microelectronic industries.</a:t>
            </a:r>
            <a:endParaRPr lang="hr-HR" sz="20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0" y="6356350"/>
            <a:ext cx="6019800" cy="365125"/>
          </a:xfrm>
        </p:spPr>
        <p:txBody>
          <a:bodyPr/>
          <a:lstStyle/>
          <a:p>
            <a:r>
              <a:rPr lang="en-US" dirty="0" smtClean="0"/>
              <a:t>Environmental processes / Chemical and biochemical changes / Impact of light</a:t>
            </a:r>
            <a:endParaRPr lang="en-US" dirty="0"/>
          </a:p>
        </p:txBody>
      </p:sp>
      <p:sp>
        <p:nvSpPr>
          <p:cNvPr id="3" name="Slide Number Placeholder 2"/>
          <p:cNvSpPr>
            <a:spLocks noGrp="1"/>
          </p:cNvSpPr>
          <p:nvPr>
            <p:ph type="sldNum" sz="quarter" idx="12"/>
          </p:nvPr>
        </p:nvSpPr>
        <p:spPr/>
        <p:txBody>
          <a:bodyPr/>
          <a:lstStyle/>
          <a:p>
            <a:fld id="{0B6F83BC-6D4D-406E-B66A-3F0036CBC391}" type="slidenum">
              <a:rPr lang="en-US" smtClean="0"/>
              <a:pPr/>
              <a:t>18</a:t>
            </a:fld>
            <a:endParaRPr lang="en-US" dirty="0"/>
          </a:p>
        </p:txBody>
      </p:sp>
      <p:pic>
        <p:nvPicPr>
          <p:cNvPr id="46082" name="Picture 2"/>
          <p:cNvPicPr>
            <a:picLocks noChangeAspect="1" noChangeArrowheads="1"/>
          </p:cNvPicPr>
          <p:nvPr/>
        </p:nvPicPr>
        <p:blipFill>
          <a:blip r:embed="rId2" cstate="print"/>
          <a:srcRect/>
          <a:stretch>
            <a:fillRect/>
          </a:stretch>
        </p:blipFill>
        <p:spPr bwMode="auto">
          <a:xfrm>
            <a:off x="1256044" y="685800"/>
            <a:ext cx="5526592" cy="4571999"/>
          </a:xfrm>
          <a:prstGeom prst="rect">
            <a:avLst/>
          </a:prstGeom>
          <a:noFill/>
          <a:ln w="9525">
            <a:noFill/>
            <a:miter lim="800000"/>
            <a:headEnd/>
            <a:tailEnd/>
          </a:ln>
        </p:spPr>
      </p:pic>
      <p:sp>
        <p:nvSpPr>
          <p:cNvPr id="5" name="TextBox 4"/>
          <p:cNvSpPr txBox="1"/>
          <p:nvPr/>
        </p:nvSpPr>
        <p:spPr>
          <a:xfrm>
            <a:off x="762000" y="5257800"/>
            <a:ext cx="7696200" cy="923330"/>
          </a:xfrm>
          <a:prstGeom prst="rect">
            <a:avLst/>
          </a:prstGeom>
          <a:noFill/>
        </p:spPr>
        <p:txBody>
          <a:bodyPr wrap="square" rtlCol="0">
            <a:spAutoFit/>
          </a:bodyPr>
          <a:lstStyle/>
          <a:p>
            <a:r>
              <a:rPr lang="en-US" dirty="0" smtClean="0"/>
              <a:t>Degradation of </a:t>
            </a:r>
            <a:r>
              <a:rPr lang="en-US" dirty="0" err="1" smtClean="0"/>
              <a:t>anatoxin</a:t>
            </a:r>
            <a:r>
              <a:rPr lang="en-US" dirty="0" smtClean="0"/>
              <a:t>-a (</a:t>
            </a:r>
            <a:r>
              <a:rPr lang="en-US" dirty="0" err="1" smtClean="0"/>
              <a:t>atx</a:t>
            </a:r>
            <a:r>
              <a:rPr lang="en-US" dirty="0" smtClean="0"/>
              <a:t>-a) in different water matrices using VUV</a:t>
            </a:r>
            <a:r>
              <a:rPr lang="hr-HR" dirty="0" smtClean="0"/>
              <a:t> </a:t>
            </a:r>
            <a:r>
              <a:rPr lang="en-US" dirty="0" smtClean="0"/>
              <a:t>AOP. DI: ultrapure water, EP: natural water, and SY: synthetically produced model</a:t>
            </a:r>
            <a:r>
              <a:rPr lang="hr-HR" dirty="0" smtClean="0"/>
              <a:t> </a:t>
            </a:r>
            <a:r>
              <a:rPr lang="en-US" dirty="0" smtClean="0"/>
              <a:t>water. The </a:t>
            </a:r>
            <a:r>
              <a:rPr lang="en-US" dirty="0" err="1" smtClean="0"/>
              <a:t>fluence</a:t>
            </a:r>
            <a:r>
              <a:rPr lang="en-US" dirty="0" smtClean="0"/>
              <a:t>-based rate constants are in cm</a:t>
            </a:r>
            <a:r>
              <a:rPr lang="hr-HR" baseline="30000" dirty="0" smtClean="0"/>
              <a:t>-</a:t>
            </a:r>
            <a:r>
              <a:rPr lang="en-US" baseline="30000" dirty="0" smtClean="0"/>
              <a:t>2 </a:t>
            </a:r>
            <a:r>
              <a:rPr lang="en-US" dirty="0" err="1" smtClean="0"/>
              <a:t>mJ</a:t>
            </a:r>
            <a:r>
              <a:rPr lang="en-US" dirty="0" smtClean="0"/>
              <a:t>.</a:t>
            </a:r>
            <a:endParaRPr lang="hr-H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74638"/>
            <a:ext cx="6400800" cy="1143000"/>
          </a:xfrm>
        </p:spPr>
        <p:txBody>
          <a:bodyPr>
            <a:normAutofit/>
          </a:bodyPr>
          <a:lstStyle/>
          <a:p>
            <a:r>
              <a:rPr lang="en-GB" dirty="0" smtClean="0"/>
              <a:t>Energy-Transfer Processes</a:t>
            </a:r>
            <a:endParaRPr lang="en-US" dirty="0"/>
          </a:p>
        </p:txBody>
      </p:sp>
      <p:sp>
        <p:nvSpPr>
          <p:cNvPr id="7" name="Slide Number Placeholder 6"/>
          <p:cNvSpPr>
            <a:spLocks noGrp="1"/>
          </p:cNvSpPr>
          <p:nvPr>
            <p:ph type="sldNum" sz="quarter" idx="12"/>
          </p:nvPr>
        </p:nvSpPr>
        <p:spPr/>
        <p:txBody>
          <a:bodyPr/>
          <a:lstStyle/>
          <a:p>
            <a:fld id="{0B6F83BC-6D4D-406E-B66A-3F0036CBC391}" type="slidenum">
              <a:rPr lang="en-US" smtClean="0"/>
              <a:pPr/>
              <a:t>19</a:t>
            </a:fld>
            <a:endParaRPr lang="en-US" dirty="0"/>
          </a:p>
        </p:txBody>
      </p:sp>
      <p:sp>
        <p:nvSpPr>
          <p:cNvPr id="8" name="Footer Placeholder 7"/>
          <p:cNvSpPr>
            <a:spLocks noGrp="1"/>
          </p:cNvSpPr>
          <p:nvPr>
            <p:ph type="ftr" sz="quarter" idx="11"/>
          </p:nvPr>
        </p:nvSpPr>
        <p:spPr>
          <a:xfrm>
            <a:off x="152400" y="6356350"/>
            <a:ext cx="6248400" cy="365125"/>
          </a:xfrm>
        </p:spPr>
        <p:txBody>
          <a:bodyPr/>
          <a:lstStyle/>
          <a:p>
            <a:r>
              <a:rPr lang="en-US" dirty="0" smtClean="0"/>
              <a:t>Environmental processes / </a:t>
            </a:r>
            <a:r>
              <a:rPr lang="en-GB" b="1" dirty="0" smtClean="0"/>
              <a:t>Reactions with photo-oxidants in natural waters </a:t>
            </a:r>
            <a:r>
              <a:rPr lang="en-US" dirty="0" smtClean="0"/>
              <a:t>/ </a:t>
            </a:r>
            <a:r>
              <a:rPr lang="hr-HR" dirty="0" smtClean="0"/>
              <a:t>5(i)</a:t>
            </a:r>
            <a:endParaRPr lang="en-US" dirty="0"/>
          </a:p>
        </p:txBody>
      </p:sp>
      <p:sp>
        <p:nvSpPr>
          <p:cNvPr id="9" name="Content Placeholder 8"/>
          <p:cNvSpPr>
            <a:spLocks noGrp="1"/>
          </p:cNvSpPr>
          <p:nvPr>
            <p:ph idx="1"/>
          </p:nvPr>
        </p:nvSpPr>
        <p:spPr/>
        <p:txBody>
          <a:bodyPr/>
          <a:lstStyle/>
          <a:p>
            <a:endParaRPr lang="hr-HR" dirty="0"/>
          </a:p>
        </p:txBody>
      </p:sp>
      <p:graphicFrame>
        <p:nvGraphicFramePr>
          <p:cNvPr id="47105" name="Object 1"/>
          <p:cNvGraphicFramePr>
            <a:graphicFrameLocks noChangeAspect="1"/>
          </p:cNvGraphicFramePr>
          <p:nvPr/>
        </p:nvGraphicFramePr>
        <p:xfrm>
          <a:off x="1143000" y="2590800"/>
          <a:ext cx="7556500" cy="2286000"/>
        </p:xfrm>
        <a:graphic>
          <a:graphicData uri="http://schemas.openxmlformats.org/presentationml/2006/ole">
            <p:oleObj spid="_x0000_s47105" name="Drawing" r:id="rId3" imgW="10363320" imgH="2590920" progId="Presentations.Drawing.13">
              <p:embed/>
            </p:oleObj>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74638"/>
            <a:ext cx="6400800" cy="1143000"/>
          </a:xfrm>
        </p:spPr>
        <p:txBody>
          <a:bodyPr/>
          <a:lstStyle/>
          <a:p>
            <a:r>
              <a:rPr lang="en-GB" dirty="0" smtClean="0"/>
              <a:t>Pollutant Degradation by Ultraviolet Photolysis</a:t>
            </a:r>
            <a:endParaRPr lang="en-US" dirty="0"/>
          </a:p>
        </p:txBody>
      </p:sp>
      <p:sp>
        <p:nvSpPr>
          <p:cNvPr id="6" name="Content Placeholder 5"/>
          <p:cNvSpPr>
            <a:spLocks noGrp="1"/>
          </p:cNvSpPr>
          <p:nvPr>
            <p:ph idx="1"/>
          </p:nvPr>
        </p:nvSpPr>
        <p:spPr>
          <a:xfrm>
            <a:off x="381000" y="5334000"/>
            <a:ext cx="8305800" cy="792163"/>
          </a:xfrm>
        </p:spPr>
        <p:txBody>
          <a:bodyPr>
            <a:normAutofit fontScale="92500"/>
          </a:bodyPr>
          <a:lstStyle/>
          <a:p>
            <a:pPr>
              <a:buNone/>
            </a:pPr>
            <a:r>
              <a:rPr lang="hr-HR" dirty="0" smtClean="0"/>
              <a:t>4-CP removal under direct UV photolysis by XeBr (■) and KrCl (□) excilamps </a:t>
            </a:r>
            <a:r>
              <a:rPr lang="en-US" dirty="0" smtClean="0"/>
              <a:t>in a batch reactor (C/C</a:t>
            </a:r>
            <a:r>
              <a:rPr lang="en-US" baseline="-25000" dirty="0" smtClean="0"/>
              <a:t>0</a:t>
            </a:r>
            <a:r>
              <a:rPr lang="en-US" dirty="0" smtClean="0"/>
              <a:t> vs. UV </a:t>
            </a:r>
            <a:r>
              <a:rPr lang="en-US" dirty="0" err="1" smtClean="0"/>
              <a:t>fluence</a:t>
            </a:r>
            <a:r>
              <a:rPr lang="en-US" dirty="0" smtClean="0"/>
              <a:t>, C</a:t>
            </a:r>
            <a:r>
              <a:rPr lang="en-US" baseline="-25000" dirty="0" smtClean="0"/>
              <a:t>0</a:t>
            </a:r>
            <a:r>
              <a:rPr lang="en-US" dirty="0" smtClean="0"/>
              <a:t> = 20</a:t>
            </a:r>
            <a:r>
              <a:rPr lang="hr-HR" dirty="0" smtClean="0"/>
              <a:t> </a:t>
            </a:r>
            <a:r>
              <a:rPr lang="en-US" dirty="0" smtClean="0"/>
              <a:t>mg L</a:t>
            </a:r>
            <a:r>
              <a:rPr lang="hr-HR" baseline="30000" dirty="0" smtClean="0"/>
              <a:t>-</a:t>
            </a:r>
            <a:r>
              <a:rPr lang="en-US" baseline="30000" dirty="0" smtClean="0"/>
              <a:t>1</a:t>
            </a:r>
            <a:r>
              <a:rPr lang="en-US" dirty="0" smtClean="0"/>
              <a:t>, pH 5.7)</a:t>
            </a:r>
            <a:r>
              <a:rPr lang="hr-HR" dirty="0" smtClean="0"/>
              <a:t>.</a:t>
            </a:r>
            <a:endParaRPr lang="en-US" dirty="0"/>
          </a:p>
        </p:txBody>
      </p:sp>
      <p:sp>
        <p:nvSpPr>
          <p:cNvPr id="7" name="Slide Number Placeholder 6"/>
          <p:cNvSpPr>
            <a:spLocks noGrp="1"/>
          </p:cNvSpPr>
          <p:nvPr>
            <p:ph type="sldNum" sz="quarter" idx="12"/>
          </p:nvPr>
        </p:nvSpPr>
        <p:spPr/>
        <p:txBody>
          <a:bodyPr/>
          <a:lstStyle/>
          <a:p>
            <a:fld id="{0B6F83BC-6D4D-406E-B66A-3F0036CBC391}" type="slidenum">
              <a:rPr lang="en-US" smtClean="0"/>
              <a:pPr/>
              <a:t>2</a:t>
            </a:fld>
            <a:endParaRPr lang="en-US" dirty="0"/>
          </a:p>
        </p:txBody>
      </p:sp>
      <p:sp>
        <p:nvSpPr>
          <p:cNvPr id="8" name="Footer Placeholder 7"/>
          <p:cNvSpPr>
            <a:spLocks noGrp="1"/>
          </p:cNvSpPr>
          <p:nvPr>
            <p:ph type="ftr" sz="quarter" idx="11"/>
          </p:nvPr>
        </p:nvSpPr>
        <p:spPr>
          <a:xfrm>
            <a:off x="152400" y="6356350"/>
            <a:ext cx="6248400" cy="365125"/>
          </a:xfrm>
        </p:spPr>
        <p:txBody>
          <a:bodyPr/>
          <a:lstStyle/>
          <a:p>
            <a:r>
              <a:rPr lang="en-US" dirty="0" smtClean="0"/>
              <a:t>Environmental processes / </a:t>
            </a:r>
            <a:r>
              <a:rPr lang="en-GB" b="1" dirty="0" smtClean="0"/>
              <a:t>Reactions with photo-oxidants in natural waters </a:t>
            </a:r>
            <a:r>
              <a:rPr lang="en-US" dirty="0" smtClean="0"/>
              <a:t>/ </a:t>
            </a:r>
            <a:r>
              <a:rPr lang="hr-HR" dirty="0" smtClean="0"/>
              <a:t>5(i)</a:t>
            </a:r>
            <a:endParaRPr lang="en-US" dirty="0"/>
          </a:p>
        </p:txBody>
      </p:sp>
      <p:pic>
        <p:nvPicPr>
          <p:cNvPr id="46082" name="Picture 2"/>
          <p:cNvPicPr>
            <a:picLocks noChangeAspect="1" noChangeArrowheads="1"/>
          </p:cNvPicPr>
          <p:nvPr/>
        </p:nvPicPr>
        <p:blipFill>
          <a:blip r:embed="rId2" cstate="print"/>
          <a:srcRect/>
          <a:stretch>
            <a:fillRect/>
          </a:stretch>
        </p:blipFill>
        <p:spPr bwMode="auto">
          <a:xfrm>
            <a:off x="1371600" y="1428527"/>
            <a:ext cx="5233989" cy="3615988"/>
          </a:xfrm>
          <a:prstGeom prst="rect">
            <a:avLst/>
          </a:prstGeom>
          <a:noFill/>
          <a:ln w="9525">
            <a:noFill/>
            <a:miter lim="800000"/>
            <a:headEnd/>
            <a:tailEnd/>
          </a:ln>
        </p:spPr>
      </p:pic>
      <p:sp>
        <p:nvSpPr>
          <p:cNvPr id="9" name="TextBox 8"/>
          <p:cNvSpPr txBox="1"/>
          <p:nvPr/>
        </p:nvSpPr>
        <p:spPr>
          <a:xfrm>
            <a:off x="6934200" y="1905000"/>
            <a:ext cx="2057400" cy="1200329"/>
          </a:xfrm>
          <a:prstGeom prst="rect">
            <a:avLst/>
          </a:prstGeom>
          <a:noFill/>
        </p:spPr>
        <p:txBody>
          <a:bodyPr wrap="square" rtlCol="0">
            <a:spAutoFit/>
          </a:bodyPr>
          <a:lstStyle/>
          <a:p>
            <a:r>
              <a:rPr lang="hr-HR" dirty="0" smtClean="0"/>
              <a:t>Mercury lamps</a:t>
            </a:r>
          </a:p>
          <a:p>
            <a:endParaRPr lang="hr-HR" dirty="0" smtClean="0"/>
          </a:p>
          <a:p>
            <a:r>
              <a:rPr lang="hr-HR" dirty="0" smtClean="0"/>
              <a:t>Excimer lamps (excilamps)</a:t>
            </a:r>
            <a:endParaRPr lang="hr-H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0" y="6356350"/>
            <a:ext cx="6019800" cy="365125"/>
          </a:xfrm>
        </p:spPr>
        <p:txBody>
          <a:bodyPr/>
          <a:lstStyle/>
          <a:p>
            <a:r>
              <a:rPr lang="en-US" dirty="0" smtClean="0"/>
              <a:t>Environmental processes / Chemical and biochemical changes / Impact of light</a:t>
            </a:r>
            <a:endParaRPr lang="en-US" dirty="0"/>
          </a:p>
        </p:txBody>
      </p:sp>
      <p:sp>
        <p:nvSpPr>
          <p:cNvPr id="3" name="Slide Number Placeholder 2"/>
          <p:cNvSpPr>
            <a:spLocks noGrp="1"/>
          </p:cNvSpPr>
          <p:nvPr>
            <p:ph type="sldNum" sz="quarter" idx="12"/>
          </p:nvPr>
        </p:nvSpPr>
        <p:spPr/>
        <p:txBody>
          <a:bodyPr/>
          <a:lstStyle/>
          <a:p>
            <a:fld id="{0B6F83BC-6D4D-406E-B66A-3F0036CBC391}" type="slidenum">
              <a:rPr lang="en-US" smtClean="0"/>
              <a:pPr/>
              <a:t>20</a:t>
            </a:fld>
            <a:endParaRPr lang="en-US" dirty="0"/>
          </a:p>
        </p:txBody>
      </p:sp>
      <p:sp>
        <p:nvSpPr>
          <p:cNvPr id="4" name="Content Placeholder 5"/>
          <p:cNvSpPr txBox="1">
            <a:spLocks/>
          </p:cNvSpPr>
          <p:nvPr/>
        </p:nvSpPr>
        <p:spPr>
          <a:xfrm>
            <a:off x="381000" y="1600200"/>
            <a:ext cx="83058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2200" b="0" i="0" u="none" strike="noStrike" kern="1200" cap="none" spc="0" normalizeH="0" baseline="0" noProof="0" smtClean="0">
                <a:ln>
                  <a:noFill/>
                </a:ln>
                <a:solidFill>
                  <a:schemeClr val="tx1"/>
                </a:solidFill>
                <a:effectLst/>
                <a:uLnTx/>
                <a:uFillTx/>
                <a:latin typeface="Times New Roman" pitchFamily="18" charset="0"/>
                <a:ea typeface="+mn-ea"/>
                <a:cs typeface="Times New Roman" pitchFamily="18" charset="0"/>
              </a:rPr>
              <a:t>Energy-transfer processes may occur between a large number of organic compounds present in surface waters.</a:t>
            </a:r>
            <a:endParaRPr kumimoji="0" lang="hr-HR" sz="2200" b="0" i="0" u="none" strike="noStrike" kern="1200" cap="none" spc="0" normalizeH="0" baseline="0" noProof="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2200" b="0" i="0" u="none" strike="noStrike" kern="1200" cap="none" spc="0" normalizeH="0" baseline="0" noProof="0" smtClean="0">
                <a:ln>
                  <a:noFill/>
                </a:ln>
                <a:solidFill>
                  <a:schemeClr val="tx1"/>
                </a:solidFill>
                <a:effectLst/>
                <a:uLnTx/>
                <a:uFillTx/>
                <a:latin typeface="Times New Roman" pitchFamily="18" charset="0"/>
                <a:ea typeface="+mn-ea"/>
                <a:cs typeface="Times New Roman" pitchFamily="18" charset="0"/>
              </a:rPr>
              <a:t>humic and fulvic acids may act as singlet oxygen sensitizers, the quantum yield of singlet oxygen production being ca. 3% and depending on the nature of the sensitizer</a:t>
            </a:r>
            <a:endParaRPr kumimoji="0" lang="hr-HR" sz="2200" b="0" i="0" u="none" strike="noStrike" kern="1200" cap="none" spc="0" normalizeH="0" baseline="0" noProof="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hr-HR" sz="2200" b="0" i="0" u="none" strike="noStrike" kern="1200" cap="none" spc="0" normalizeH="0" baseline="0" noProof="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2200" b="0" i="0" u="none" strike="noStrike" kern="1200" cap="none" spc="0" normalizeH="0" baseline="0" noProof="0" smtClean="0">
                <a:ln>
                  <a:noFill/>
                </a:ln>
                <a:solidFill>
                  <a:schemeClr val="tx1"/>
                </a:solidFill>
                <a:effectLst/>
                <a:uLnTx/>
                <a:uFillTx/>
                <a:latin typeface="Times New Roman" pitchFamily="18" charset="0"/>
                <a:ea typeface="+mn-ea"/>
                <a:cs typeface="Times New Roman" pitchFamily="18" charset="0"/>
              </a:rPr>
              <a:t>The importance of singlet oxygen reactions in aquatic systems is reduced by its efficient physical deactivation by H</a:t>
            </a:r>
            <a:r>
              <a:rPr kumimoji="0" lang="en-GB" sz="2200" b="0" i="0" u="none" strike="noStrike" kern="1200" cap="none" spc="0" normalizeH="0" baseline="-25000" noProof="0" smtClean="0">
                <a:ln>
                  <a:noFill/>
                </a:ln>
                <a:solidFill>
                  <a:schemeClr val="tx1"/>
                </a:solidFill>
                <a:effectLst/>
                <a:uLnTx/>
                <a:uFillTx/>
                <a:latin typeface="Times New Roman" pitchFamily="18" charset="0"/>
                <a:ea typeface="+mn-ea"/>
                <a:cs typeface="Times New Roman" pitchFamily="18" charset="0"/>
              </a:rPr>
              <a:t>2</a:t>
            </a:r>
            <a:r>
              <a:rPr kumimoji="0" lang="en-GB" sz="2200" b="0" i="0" u="none" strike="noStrike" kern="1200" cap="none" spc="0" normalizeH="0" baseline="0" noProof="0" smtClean="0">
                <a:ln>
                  <a:noFill/>
                </a:ln>
                <a:solidFill>
                  <a:schemeClr val="tx1"/>
                </a:solidFill>
                <a:effectLst/>
                <a:uLnTx/>
                <a:uFillTx/>
                <a:latin typeface="Times New Roman" pitchFamily="18" charset="0"/>
                <a:ea typeface="+mn-ea"/>
                <a:cs typeface="Times New Roman" pitchFamily="18" charset="0"/>
              </a:rPr>
              <a:t>O; additional deactivation may take place by transition metals present in surface waters.</a:t>
            </a:r>
            <a:endParaRPr kumimoji="0" lang="en-US" sz="22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74638"/>
            <a:ext cx="6400800" cy="1143000"/>
          </a:xfrm>
        </p:spPr>
        <p:txBody>
          <a:bodyPr/>
          <a:lstStyle/>
          <a:p>
            <a:r>
              <a:rPr lang="en-GB" dirty="0" smtClean="0"/>
              <a:t>Photochemical Electron-Transfer Processes</a:t>
            </a:r>
            <a:endParaRPr lang="en-US" dirty="0"/>
          </a:p>
        </p:txBody>
      </p:sp>
      <p:sp>
        <p:nvSpPr>
          <p:cNvPr id="6" name="Content Placeholder 5"/>
          <p:cNvSpPr>
            <a:spLocks noGrp="1"/>
          </p:cNvSpPr>
          <p:nvPr>
            <p:ph idx="1"/>
          </p:nvPr>
        </p:nvSpPr>
        <p:spPr>
          <a:xfrm>
            <a:off x="381000" y="1600201"/>
            <a:ext cx="8305800" cy="1295400"/>
          </a:xfrm>
        </p:spPr>
        <p:txBody>
          <a:bodyPr/>
          <a:lstStyle/>
          <a:p>
            <a:r>
              <a:rPr lang="en-GB" dirty="0" smtClean="0"/>
              <a:t>The UV energy efficiency</a:t>
            </a:r>
            <a:endParaRPr lang="hr-HR" dirty="0" smtClean="0"/>
          </a:p>
          <a:p>
            <a:pPr>
              <a:buNone/>
            </a:pPr>
            <a:endParaRPr lang="hr-HR" dirty="0" smtClean="0"/>
          </a:p>
          <a:p>
            <a:pPr lvl="3">
              <a:buNone/>
            </a:pPr>
            <a:r>
              <a:rPr lang="en-GB" dirty="0" smtClean="0">
                <a:sym typeface="Symbol"/>
              </a:rPr>
              <a:t></a:t>
            </a:r>
            <a:r>
              <a:rPr lang="en-GB" baseline="-25000" dirty="0" smtClean="0"/>
              <a:t>e</a:t>
            </a:r>
            <a:r>
              <a:rPr lang="en-GB" dirty="0" smtClean="0"/>
              <a:t>  =  Q</a:t>
            </a:r>
            <a:r>
              <a:rPr lang="en-GB" baseline="-25000" dirty="0" smtClean="0"/>
              <a:t>UV</a:t>
            </a:r>
            <a:r>
              <a:rPr lang="en-GB" dirty="0" smtClean="0"/>
              <a:t>/Δ(mg C)</a:t>
            </a:r>
            <a:endParaRPr lang="en-US" dirty="0"/>
          </a:p>
        </p:txBody>
      </p:sp>
      <p:sp>
        <p:nvSpPr>
          <p:cNvPr id="7" name="Slide Number Placeholder 6"/>
          <p:cNvSpPr>
            <a:spLocks noGrp="1"/>
          </p:cNvSpPr>
          <p:nvPr>
            <p:ph type="sldNum" sz="quarter" idx="12"/>
          </p:nvPr>
        </p:nvSpPr>
        <p:spPr/>
        <p:txBody>
          <a:bodyPr/>
          <a:lstStyle/>
          <a:p>
            <a:fld id="{0B6F83BC-6D4D-406E-B66A-3F0036CBC391}" type="slidenum">
              <a:rPr lang="en-US" smtClean="0"/>
              <a:pPr/>
              <a:t>21</a:t>
            </a:fld>
            <a:endParaRPr lang="en-US" dirty="0"/>
          </a:p>
        </p:txBody>
      </p:sp>
      <p:sp>
        <p:nvSpPr>
          <p:cNvPr id="10" name="Footer Placeholder 7"/>
          <p:cNvSpPr>
            <a:spLocks noGrp="1"/>
          </p:cNvSpPr>
          <p:nvPr>
            <p:ph type="ftr" sz="quarter" idx="11"/>
          </p:nvPr>
        </p:nvSpPr>
        <p:spPr>
          <a:xfrm>
            <a:off x="152400" y="6356350"/>
            <a:ext cx="6248400" cy="365125"/>
          </a:xfrm>
        </p:spPr>
        <p:txBody>
          <a:bodyPr/>
          <a:lstStyle/>
          <a:p>
            <a:r>
              <a:rPr lang="en-US" dirty="0" smtClean="0"/>
              <a:t>Environmental processes / </a:t>
            </a:r>
            <a:r>
              <a:rPr lang="en-GB" b="1" dirty="0" smtClean="0"/>
              <a:t>Reactions with photo-oxidants in natural waters </a:t>
            </a:r>
            <a:r>
              <a:rPr lang="en-US" dirty="0" smtClean="0"/>
              <a:t>/ </a:t>
            </a:r>
            <a:r>
              <a:rPr lang="hr-HR" dirty="0" smtClean="0"/>
              <a:t>5(i)</a:t>
            </a:r>
            <a:endParaRPr lang="en-US" dirty="0"/>
          </a:p>
        </p:txBody>
      </p:sp>
      <p:sp>
        <p:nvSpPr>
          <p:cNvPr id="8" name="TextBox 7"/>
          <p:cNvSpPr txBox="1"/>
          <p:nvPr/>
        </p:nvSpPr>
        <p:spPr>
          <a:xfrm>
            <a:off x="533400" y="3124200"/>
            <a:ext cx="8077200" cy="923330"/>
          </a:xfrm>
          <a:prstGeom prst="rect">
            <a:avLst/>
          </a:prstGeom>
          <a:noFill/>
        </p:spPr>
        <p:txBody>
          <a:bodyPr wrap="square" rtlCol="0">
            <a:spAutoFit/>
          </a:bodyPr>
          <a:lstStyle/>
          <a:p>
            <a:r>
              <a:rPr lang="en-GB" dirty="0" smtClean="0"/>
              <a:t>where Q</a:t>
            </a:r>
            <a:r>
              <a:rPr lang="en-GB" baseline="-25000" dirty="0" smtClean="0"/>
              <a:t>UV</a:t>
            </a:r>
            <a:r>
              <a:rPr lang="en-GB" dirty="0" smtClean="0"/>
              <a:t> is the absorbed energy in the UV spectral domain, has been proposed in order to express the absorbed energy in the UV region per milligram of carbon oxidized.</a:t>
            </a:r>
            <a:endParaRPr lang="hr-HR" dirty="0"/>
          </a:p>
        </p:txBody>
      </p:sp>
      <p:sp>
        <p:nvSpPr>
          <p:cNvPr id="9" name="TextBox 8"/>
          <p:cNvSpPr txBox="1"/>
          <p:nvPr/>
        </p:nvSpPr>
        <p:spPr>
          <a:xfrm>
            <a:off x="533400" y="4267200"/>
            <a:ext cx="8153400" cy="646331"/>
          </a:xfrm>
          <a:prstGeom prst="rect">
            <a:avLst/>
          </a:prstGeom>
          <a:noFill/>
        </p:spPr>
        <p:txBody>
          <a:bodyPr wrap="square" rtlCol="0">
            <a:spAutoFit/>
          </a:bodyPr>
          <a:lstStyle/>
          <a:p>
            <a:r>
              <a:rPr lang="en-GB" dirty="0" smtClean="0"/>
              <a:t>The efficiency of the oxidative degradation by O</a:t>
            </a:r>
            <a:r>
              <a:rPr lang="en-GB" baseline="-25000" dirty="0" smtClean="0"/>
              <a:t>3</a:t>
            </a:r>
            <a:r>
              <a:rPr lang="en-GB" dirty="0" smtClean="0"/>
              <a:t>/UV is sometimes expressed by the ratio of ΔTOC to the quantity of ozone consumed</a:t>
            </a:r>
            <a:endParaRPr lang="hr-HR" dirty="0"/>
          </a:p>
        </p:txBody>
      </p:sp>
      <p:graphicFrame>
        <p:nvGraphicFramePr>
          <p:cNvPr id="46083" name="Object 3"/>
          <p:cNvGraphicFramePr>
            <a:graphicFrameLocks noChangeAspect="1"/>
          </p:cNvGraphicFramePr>
          <p:nvPr/>
        </p:nvGraphicFramePr>
        <p:xfrm>
          <a:off x="1449389" y="5035550"/>
          <a:ext cx="5332412" cy="908050"/>
        </p:xfrm>
        <a:graphic>
          <a:graphicData uri="http://schemas.openxmlformats.org/presentationml/2006/ole">
            <p:oleObj spid="_x0000_s46083" name="Document" r:id="rId3" imgW="2874119" imgH="461602" progId="Word.Document.12">
              <p:embed/>
            </p:oleObj>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0" y="6356350"/>
            <a:ext cx="6019800" cy="365125"/>
          </a:xfrm>
        </p:spPr>
        <p:txBody>
          <a:bodyPr/>
          <a:lstStyle/>
          <a:p>
            <a:r>
              <a:rPr lang="en-US" dirty="0" smtClean="0"/>
              <a:t>Environmental processes / Chemical and biochemical changes / Impact of light</a:t>
            </a:r>
            <a:endParaRPr lang="en-US" dirty="0"/>
          </a:p>
        </p:txBody>
      </p:sp>
      <p:sp>
        <p:nvSpPr>
          <p:cNvPr id="3" name="Slide Number Placeholder 2"/>
          <p:cNvSpPr>
            <a:spLocks noGrp="1"/>
          </p:cNvSpPr>
          <p:nvPr>
            <p:ph type="sldNum" sz="quarter" idx="12"/>
          </p:nvPr>
        </p:nvSpPr>
        <p:spPr/>
        <p:txBody>
          <a:bodyPr/>
          <a:lstStyle/>
          <a:p>
            <a:fld id="{0B6F83BC-6D4D-406E-B66A-3F0036CBC391}" type="slidenum">
              <a:rPr lang="en-US" smtClean="0"/>
              <a:pPr/>
              <a:t>22</a:t>
            </a:fld>
            <a:endParaRPr lang="en-US" dirty="0"/>
          </a:p>
        </p:txBody>
      </p:sp>
      <p:graphicFrame>
        <p:nvGraphicFramePr>
          <p:cNvPr id="74754" name="Object 2"/>
          <p:cNvGraphicFramePr>
            <a:graphicFrameLocks noChangeAspect="1"/>
          </p:cNvGraphicFramePr>
          <p:nvPr/>
        </p:nvGraphicFramePr>
        <p:xfrm>
          <a:off x="990600" y="1143000"/>
          <a:ext cx="5386388" cy="911225"/>
        </p:xfrm>
        <a:graphic>
          <a:graphicData uri="http://schemas.openxmlformats.org/presentationml/2006/ole">
            <p:oleObj spid="_x0000_s74754" name="Document" r:id="rId3" imgW="2741068" imgH="461602" progId="Word.Document.12">
              <p:embed/>
            </p:oleObj>
          </a:graphicData>
        </a:graphic>
      </p:graphicFrame>
      <p:sp>
        <p:nvSpPr>
          <p:cNvPr id="5" name="TextBox 4"/>
          <p:cNvSpPr txBox="1"/>
          <p:nvPr/>
        </p:nvSpPr>
        <p:spPr>
          <a:xfrm>
            <a:off x="457200" y="1981200"/>
            <a:ext cx="8458200" cy="3970318"/>
          </a:xfrm>
          <a:prstGeom prst="rect">
            <a:avLst/>
          </a:prstGeom>
          <a:noFill/>
        </p:spPr>
        <p:txBody>
          <a:bodyPr wrap="square" rtlCol="0">
            <a:spAutoFit/>
          </a:bodyPr>
          <a:lstStyle/>
          <a:p>
            <a:r>
              <a:rPr lang="en-GB" b="1" dirty="0" smtClean="0"/>
              <a:t>In</a:t>
            </a:r>
            <a:r>
              <a:rPr lang="en-GB" dirty="0" smtClean="0"/>
              <a:t> general, TOC diminution is following apparent zero-order kinetics for a large fraction of the irradiation time, leading to complete mineralization. Under conditions of substrate photolysis, pseudo-first-order regime is found when initial substrate concentrations are very low and absorbance variations negligible.</a:t>
            </a:r>
            <a:endParaRPr lang="hr-HR" dirty="0" smtClean="0"/>
          </a:p>
          <a:p>
            <a:r>
              <a:rPr lang="en-GB" dirty="0" smtClean="0"/>
              <a:t> </a:t>
            </a:r>
            <a:r>
              <a:rPr lang="en-GB" b="1" dirty="0" smtClean="0"/>
              <a:t>In</a:t>
            </a:r>
            <a:r>
              <a:rPr lang="en-GB" dirty="0" smtClean="0"/>
              <a:t> mediated processes, the rate of all oxidative degradation reactions depends on the concentration of hydroxyl radicals acting as initiator and on the concentration of dissolved molecular oxygen.</a:t>
            </a:r>
            <a:endParaRPr lang="hr-HR" dirty="0" smtClean="0"/>
          </a:p>
          <a:p>
            <a:r>
              <a:rPr lang="en-GB" dirty="0" smtClean="0"/>
              <a:t> </a:t>
            </a:r>
            <a:r>
              <a:rPr lang="en-GB" b="1" dirty="0" smtClean="0"/>
              <a:t>Fo</a:t>
            </a:r>
            <a:r>
              <a:rPr lang="en-GB" dirty="0" smtClean="0"/>
              <a:t>r TiO</a:t>
            </a:r>
            <a:r>
              <a:rPr lang="en-GB" baseline="-25000" dirty="0" smtClean="0"/>
              <a:t>2</a:t>
            </a:r>
            <a:r>
              <a:rPr lang="en-GB" dirty="0" smtClean="0"/>
              <a:t>-photocatalyzed processes, apparent zero-order kinetics of TOC diminution is observed under conditions, where saturation coverage of the active surface sites by organic molecules is achieved, or where a steady-state concentration of hydroxyl radicals is generated at the surface of the irradiated TiO</a:t>
            </a:r>
            <a:r>
              <a:rPr lang="en-GB" baseline="-25000" dirty="0" smtClean="0"/>
              <a:t>2</a:t>
            </a:r>
            <a:r>
              <a:rPr lang="en-GB" dirty="0" smtClean="0"/>
              <a:t>.</a:t>
            </a:r>
            <a:endParaRPr lang="hr-HR" dirty="0" smtClean="0"/>
          </a:p>
          <a:p>
            <a:r>
              <a:rPr lang="en-GB" dirty="0" smtClean="0"/>
              <a:t> </a:t>
            </a:r>
            <a:r>
              <a:rPr lang="en-GB" b="1" dirty="0" smtClean="0"/>
              <a:t>Therefore</a:t>
            </a:r>
            <a:r>
              <a:rPr lang="en-GB" dirty="0" smtClean="0"/>
              <a:t>, determination of TOC depletion rates may be achieved without difficulty in applications focusing on incomplete degradation processes of aqueous systems of high initial pollutant concentration</a:t>
            </a:r>
            <a:endParaRPr lang="hr-H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0" y="6356350"/>
            <a:ext cx="6019800" cy="365125"/>
          </a:xfrm>
        </p:spPr>
        <p:txBody>
          <a:bodyPr/>
          <a:lstStyle/>
          <a:p>
            <a:r>
              <a:rPr lang="en-US" dirty="0" smtClean="0"/>
              <a:t>Environmental processes / Chemical and biochemical changes / Impact of light</a:t>
            </a:r>
            <a:endParaRPr lang="en-US" dirty="0"/>
          </a:p>
        </p:txBody>
      </p:sp>
      <p:sp>
        <p:nvSpPr>
          <p:cNvPr id="3" name="Slide Number Placeholder 2"/>
          <p:cNvSpPr>
            <a:spLocks noGrp="1"/>
          </p:cNvSpPr>
          <p:nvPr>
            <p:ph type="sldNum" sz="quarter" idx="12"/>
          </p:nvPr>
        </p:nvSpPr>
        <p:spPr/>
        <p:txBody>
          <a:bodyPr/>
          <a:lstStyle/>
          <a:p>
            <a:fld id="{0B6F83BC-6D4D-406E-B66A-3F0036CBC391}" type="slidenum">
              <a:rPr lang="en-US" smtClean="0"/>
              <a:pPr/>
              <a:t>3</a:t>
            </a:fld>
            <a:endParaRPr lang="en-US" dirty="0"/>
          </a:p>
        </p:txBody>
      </p:sp>
      <p:graphicFrame>
        <p:nvGraphicFramePr>
          <p:cNvPr id="72706" name="Object 2"/>
          <p:cNvGraphicFramePr>
            <a:graphicFrameLocks noChangeAspect="1"/>
          </p:cNvGraphicFramePr>
          <p:nvPr/>
        </p:nvGraphicFramePr>
        <p:xfrm>
          <a:off x="457200" y="2514600"/>
          <a:ext cx="6855313" cy="2666999"/>
        </p:xfrm>
        <a:graphic>
          <a:graphicData uri="http://schemas.openxmlformats.org/presentationml/2006/ole">
            <p:oleObj spid="_x0000_s72706" name="Document" r:id="rId3" imgW="2908012" imgH="1293062" progId="Word.Document.12">
              <p:embed/>
            </p:oleObj>
          </a:graphicData>
        </a:graphic>
      </p:graphicFrame>
      <p:sp>
        <p:nvSpPr>
          <p:cNvPr id="6" name="TextBox 5"/>
          <p:cNvSpPr txBox="1"/>
          <p:nvPr/>
        </p:nvSpPr>
        <p:spPr>
          <a:xfrm>
            <a:off x="228600" y="1295400"/>
            <a:ext cx="8305799" cy="923330"/>
          </a:xfrm>
          <a:prstGeom prst="rect">
            <a:avLst/>
          </a:prstGeom>
          <a:noFill/>
        </p:spPr>
        <p:txBody>
          <a:bodyPr wrap="square" rtlCol="0">
            <a:spAutoFit/>
          </a:bodyPr>
          <a:lstStyle/>
          <a:p>
            <a:r>
              <a:rPr lang="en-GB" dirty="0" err="1" smtClean="0"/>
              <a:t>Photooxidation</a:t>
            </a:r>
            <a:r>
              <a:rPr lang="en-GB" dirty="0" smtClean="0"/>
              <a:t> reactions upon electronic excitation of the organic substrate imply in most cases an electron transfer from the excited-state (C*) to ground-state molecular oxygen</a:t>
            </a:r>
            <a:endParaRPr lang="hr-HR" dirty="0"/>
          </a:p>
        </p:txBody>
      </p:sp>
      <p:sp>
        <p:nvSpPr>
          <p:cNvPr id="8" name="TextBox 7"/>
          <p:cNvSpPr txBox="1"/>
          <p:nvPr/>
        </p:nvSpPr>
        <p:spPr>
          <a:xfrm>
            <a:off x="5410200" y="3505200"/>
            <a:ext cx="2743200" cy="1754326"/>
          </a:xfrm>
          <a:prstGeom prst="rect">
            <a:avLst/>
          </a:prstGeom>
          <a:noFill/>
        </p:spPr>
        <p:txBody>
          <a:bodyPr wrap="square" rtlCol="0">
            <a:spAutoFit/>
          </a:bodyPr>
          <a:lstStyle/>
          <a:p>
            <a:r>
              <a:rPr lang="en-GB" dirty="0" smtClean="0"/>
              <a:t>subsequent recombination of the radical ions or hydrolysis of the radical </a:t>
            </a:r>
            <a:r>
              <a:rPr lang="en-GB" dirty="0" err="1" smtClean="0"/>
              <a:t>cation</a:t>
            </a:r>
            <a:r>
              <a:rPr lang="en-GB" dirty="0" smtClean="0"/>
              <a:t>, or </a:t>
            </a:r>
            <a:r>
              <a:rPr lang="en-GB" dirty="0" err="1" smtClean="0"/>
              <a:t>homolysis</a:t>
            </a:r>
            <a:r>
              <a:rPr lang="en-GB" dirty="0" smtClean="0"/>
              <a:t> form</a:t>
            </a:r>
            <a:r>
              <a:rPr lang="hr-HR" dirty="0" smtClean="0"/>
              <a:t>s</a:t>
            </a:r>
            <a:r>
              <a:rPr lang="en-GB" dirty="0" smtClean="0"/>
              <a:t> radicals which then react with oxygen</a:t>
            </a:r>
            <a:endParaRPr lang="hr-H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74638"/>
            <a:ext cx="6400800" cy="1143000"/>
          </a:xfrm>
        </p:spPr>
        <p:txBody>
          <a:bodyPr/>
          <a:lstStyle/>
          <a:p>
            <a:r>
              <a:rPr lang="en-GB" dirty="0" smtClean="0"/>
              <a:t>Hydroxyl Radical Generation</a:t>
            </a:r>
            <a:endParaRPr lang="en-US" dirty="0"/>
          </a:p>
        </p:txBody>
      </p:sp>
      <p:graphicFrame>
        <p:nvGraphicFramePr>
          <p:cNvPr id="21" name="Content Placeholder 20"/>
          <p:cNvGraphicFramePr>
            <a:graphicFrameLocks noGrp="1"/>
          </p:cNvGraphicFramePr>
          <p:nvPr>
            <p:ph idx="1"/>
          </p:nvPr>
        </p:nvGraphicFramePr>
        <p:xfrm>
          <a:off x="990600" y="2514600"/>
          <a:ext cx="4191000" cy="3657600"/>
        </p:xfrm>
        <a:graphic>
          <a:graphicData uri="http://schemas.openxmlformats.org/drawingml/2006/table">
            <a:tbl>
              <a:tblPr/>
              <a:tblGrid>
                <a:gridCol w="2141424"/>
                <a:gridCol w="2049576"/>
              </a:tblGrid>
              <a:tr h="261256">
                <a:tc>
                  <a:txBody>
                    <a:bodyPr/>
                    <a:lstStyle/>
                    <a:p>
                      <a:pPr>
                        <a:lnSpc>
                          <a:spcPct val="115000"/>
                        </a:lnSpc>
                        <a:spcAft>
                          <a:spcPts val="0"/>
                        </a:spcAft>
                      </a:pPr>
                      <a:r>
                        <a:rPr lang="en-GB" sz="1100" dirty="0">
                          <a:latin typeface="Calibri"/>
                          <a:ea typeface="Calibri"/>
                          <a:cs typeface="Times New Roman"/>
                        </a:rPr>
                        <a:t>species </a:t>
                      </a:r>
                      <a:endParaRPr lang="hr-H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dirty="0">
                          <a:latin typeface="Calibri"/>
                          <a:ea typeface="Calibri"/>
                          <a:cs typeface="Times New Roman"/>
                        </a:rPr>
                        <a:t>oxidation potential (V)</a:t>
                      </a:r>
                      <a:endParaRPr lang="hr-H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96344">
                <a:tc>
                  <a:txBody>
                    <a:bodyPr/>
                    <a:lstStyle/>
                    <a:p>
                      <a:pPr>
                        <a:lnSpc>
                          <a:spcPct val="115000"/>
                        </a:lnSpc>
                        <a:spcAft>
                          <a:spcPts val="0"/>
                        </a:spcAft>
                      </a:pPr>
                      <a:r>
                        <a:rPr lang="en-GB" sz="1100" dirty="0">
                          <a:latin typeface="Calibri"/>
                          <a:ea typeface="Calibri"/>
                          <a:cs typeface="Times New Roman"/>
                        </a:rPr>
                        <a:t>fluorine</a:t>
                      </a:r>
                      <a:endParaRPr lang="hr-HR" sz="1100" dirty="0">
                        <a:latin typeface="Calibri"/>
                        <a:ea typeface="Calibri"/>
                        <a:cs typeface="Times New Roman"/>
                      </a:endParaRPr>
                    </a:p>
                    <a:p>
                      <a:pPr>
                        <a:lnSpc>
                          <a:spcPct val="115000"/>
                        </a:lnSpc>
                        <a:spcAft>
                          <a:spcPts val="0"/>
                        </a:spcAft>
                      </a:pPr>
                      <a:r>
                        <a:rPr lang="en-GB" sz="1100" dirty="0">
                          <a:latin typeface="Calibri"/>
                          <a:ea typeface="Calibri"/>
                          <a:cs typeface="Times New Roman"/>
                        </a:rPr>
                        <a:t>atomic oxygen </a:t>
                      </a:r>
                      <a:endParaRPr lang="hr-HR" sz="1100" dirty="0">
                        <a:latin typeface="Calibri"/>
                        <a:ea typeface="Calibri"/>
                        <a:cs typeface="Times New Roman"/>
                      </a:endParaRPr>
                    </a:p>
                    <a:p>
                      <a:pPr>
                        <a:lnSpc>
                          <a:spcPct val="115000"/>
                        </a:lnSpc>
                        <a:spcAft>
                          <a:spcPts val="0"/>
                        </a:spcAft>
                      </a:pPr>
                      <a:r>
                        <a:rPr lang="en-GB" sz="1100" dirty="0">
                          <a:latin typeface="Calibri"/>
                          <a:ea typeface="Calibri"/>
                          <a:cs typeface="Times New Roman"/>
                        </a:rPr>
                        <a:t>ozone </a:t>
                      </a:r>
                      <a:endParaRPr lang="hr-HR" sz="1100" dirty="0">
                        <a:latin typeface="Calibri"/>
                        <a:ea typeface="Calibri"/>
                        <a:cs typeface="Times New Roman"/>
                      </a:endParaRPr>
                    </a:p>
                    <a:p>
                      <a:pPr>
                        <a:lnSpc>
                          <a:spcPct val="115000"/>
                        </a:lnSpc>
                        <a:spcAft>
                          <a:spcPts val="0"/>
                        </a:spcAft>
                      </a:pPr>
                      <a:r>
                        <a:rPr lang="en-GB" sz="1100" dirty="0">
                          <a:latin typeface="Calibri"/>
                          <a:ea typeface="Calibri"/>
                          <a:cs typeface="Times New Roman"/>
                        </a:rPr>
                        <a:t>hydrogen peroxide </a:t>
                      </a:r>
                      <a:endParaRPr lang="hr-HR" sz="1100" dirty="0">
                        <a:latin typeface="Calibri"/>
                        <a:ea typeface="Calibri"/>
                        <a:cs typeface="Times New Roman"/>
                      </a:endParaRPr>
                    </a:p>
                    <a:p>
                      <a:pPr>
                        <a:lnSpc>
                          <a:spcPct val="115000"/>
                        </a:lnSpc>
                        <a:spcAft>
                          <a:spcPts val="0"/>
                        </a:spcAft>
                      </a:pPr>
                      <a:r>
                        <a:rPr lang="en-GB" sz="1100" dirty="0" err="1">
                          <a:latin typeface="Calibri"/>
                          <a:ea typeface="Calibri"/>
                          <a:cs typeface="Times New Roman"/>
                        </a:rPr>
                        <a:t>perhydroxyl</a:t>
                      </a:r>
                      <a:r>
                        <a:rPr lang="en-GB" sz="1100" dirty="0">
                          <a:latin typeface="Calibri"/>
                          <a:ea typeface="Calibri"/>
                          <a:cs typeface="Times New Roman"/>
                        </a:rPr>
                        <a:t> radical </a:t>
                      </a:r>
                      <a:endParaRPr lang="hr-HR" sz="1100" dirty="0">
                        <a:latin typeface="Calibri"/>
                        <a:ea typeface="Calibri"/>
                        <a:cs typeface="Times New Roman"/>
                      </a:endParaRPr>
                    </a:p>
                    <a:p>
                      <a:pPr>
                        <a:lnSpc>
                          <a:spcPct val="115000"/>
                        </a:lnSpc>
                        <a:spcAft>
                          <a:spcPts val="0"/>
                        </a:spcAft>
                      </a:pPr>
                      <a:r>
                        <a:rPr lang="en-GB" sz="1100" dirty="0">
                          <a:latin typeface="Calibri"/>
                          <a:ea typeface="Calibri"/>
                          <a:cs typeface="Times New Roman"/>
                        </a:rPr>
                        <a:t>permanganate </a:t>
                      </a:r>
                      <a:endParaRPr lang="hr-HR" sz="1100" dirty="0">
                        <a:latin typeface="Calibri"/>
                        <a:ea typeface="Calibri"/>
                        <a:cs typeface="Times New Roman"/>
                      </a:endParaRPr>
                    </a:p>
                    <a:p>
                      <a:pPr>
                        <a:lnSpc>
                          <a:spcPct val="115000"/>
                        </a:lnSpc>
                        <a:spcAft>
                          <a:spcPts val="0"/>
                        </a:spcAft>
                      </a:pPr>
                      <a:r>
                        <a:rPr lang="en-GB" sz="1100" dirty="0" err="1">
                          <a:latin typeface="Calibri"/>
                          <a:ea typeface="Calibri"/>
                          <a:cs typeface="Times New Roman"/>
                        </a:rPr>
                        <a:t>hypobromous</a:t>
                      </a:r>
                      <a:r>
                        <a:rPr lang="en-GB" sz="1100" dirty="0">
                          <a:latin typeface="Calibri"/>
                          <a:ea typeface="Calibri"/>
                          <a:cs typeface="Times New Roman"/>
                        </a:rPr>
                        <a:t> acid </a:t>
                      </a:r>
                      <a:endParaRPr lang="hr-HR" sz="1100" dirty="0">
                        <a:latin typeface="Calibri"/>
                        <a:ea typeface="Calibri"/>
                        <a:cs typeface="Times New Roman"/>
                      </a:endParaRPr>
                    </a:p>
                    <a:p>
                      <a:pPr>
                        <a:lnSpc>
                          <a:spcPct val="115000"/>
                        </a:lnSpc>
                        <a:spcAft>
                          <a:spcPts val="0"/>
                        </a:spcAft>
                      </a:pPr>
                      <a:r>
                        <a:rPr lang="en-GB" sz="1100" dirty="0">
                          <a:latin typeface="Calibri"/>
                          <a:ea typeface="Calibri"/>
                          <a:cs typeface="Times New Roman"/>
                        </a:rPr>
                        <a:t>chlorine dioxide </a:t>
                      </a:r>
                      <a:endParaRPr lang="hr-HR" sz="1100" dirty="0">
                        <a:latin typeface="Calibri"/>
                        <a:ea typeface="Calibri"/>
                        <a:cs typeface="Times New Roman"/>
                      </a:endParaRPr>
                    </a:p>
                    <a:p>
                      <a:pPr>
                        <a:lnSpc>
                          <a:spcPct val="115000"/>
                        </a:lnSpc>
                        <a:spcAft>
                          <a:spcPts val="0"/>
                        </a:spcAft>
                      </a:pPr>
                      <a:r>
                        <a:rPr lang="en-GB" sz="1100" dirty="0" err="1">
                          <a:latin typeface="Calibri"/>
                          <a:ea typeface="Calibri"/>
                          <a:cs typeface="Times New Roman"/>
                        </a:rPr>
                        <a:t>hypochlorous</a:t>
                      </a:r>
                      <a:r>
                        <a:rPr lang="en-GB" sz="1100" dirty="0">
                          <a:latin typeface="Calibri"/>
                          <a:ea typeface="Calibri"/>
                          <a:cs typeface="Times New Roman"/>
                        </a:rPr>
                        <a:t> acid </a:t>
                      </a:r>
                      <a:endParaRPr lang="hr-HR" sz="1100" dirty="0">
                        <a:latin typeface="Calibri"/>
                        <a:ea typeface="Calibri"/>
                        <a:cs typeface="Times New Roman"/>
                      </a:endParaRPr>
                    </a:p>
                    <a:p>
                      <a:pPr>
                        <a:lnSpc>
                          <a:spcPct val="115000"/>
                        </a:lnSpc>
                        <a:spcAft>
                          <a:spcPts val="0"/>
                        </a:spcAft>
                      </a:pPr>
                      <a:r>
                        <a:rPr lang="en-GB" sz="1100" dirty="0" err="1">
                          <a:latin typeface="Calibri"/>
                          <a:ea typeface="Calibri"/>
                          <a:cs typeface="Times New Roman"/>
                        </a:rPr>
                        <a:t>hypoiodous</a:t>
                      </a:r>
                      <a:r>
                        <a:rPr lang="en-GB" sz="1100" dirty="0">
                          <a:latin typeface="Calibri"/>
                          <a:ea typeface="Calibri"/>
                          <a:cs typeface="Times New Roman"/>
                        </a:rPr>
                        <a:t> acid </a:t>
                      </a:r>
                      <a:endParaRPr lang="hr-HR" sz="1100" dirty="0">
                        <a:latin typeface="Calibri"/>
                        <a:ea typeface="Calibri"/>
                        <a:cs typeface="Times New Roman"/>
                      </a:endParaRPr>
                    </a:p>
                    <a:p>
                      <a:pPr>
                        <a:lnSpc>
                          <a:spcPct val="115000"/>
                        </a:lnSpc>
                        <a:spcAft>
                          <a:spcPts val="0"/>
                        </a:spcAft>
                      </a:pPr>
                      <a:r>
                        <a:rPr lang="en-GB" sz="1100" dirty="0">
                          <a:latin typeface="Calibri"/>
                          <a:ea typeface="Calibri"/>
                          <a:cs typeface="Times New Roman"/>
                        </a:rPr>
                        <a:t>chlorine </a:t>
                      </a:r>
                      <a:endParaRPr lang="hr-HR" sz="1100" dirty="0">
                        <a:latin typeface="Calibri"/>
                        <a:ea typeface="Calibri"/>
                        <a:cs typeface="Times New Roman"/>
                      </a:endParaRPr>
                    </a:p>
                    <a:p>
                      <a:pPr>
                        <a:lnSpc>
                          <a:spcPct val="115000"/>
                        </a:lnSpc>
                        <a:spcAft>
                          <a:spcPts val="0"/>
                        </a:spcAft>
                      </a:pPr>
                      <a:r>
                        <a:rPr lang="en-GB" sz="1100" dirty="0">
                          <a:latin typeface="Calibri"/>
                          <a:ea typeface="Calibri"/>
                          <a:cs typeface="Times New Roman"/>
                        </a:rPr>
                        <a:t>bromine </a:t>
                      </a:r>
                      <a:endParaRPr lang="hr-HR" sz="1100" dirty="0">
                        <a:latin typeface="Calibri"/>
                        <a:ea typeface="Calibri"/>
                        <a:cs typeface="Times New Roman"/>
                      </a:endParaRPr>
                    </a:p>
                    <a:p>
                      <a:pPr>
                        <a:lnSpc>
                          <a:spcPct val="115000"/>
                        </a:lnSpc>
                        <a:spcAft>
                          <a:spcPts val="0"/>
                        </a:spcAft>
                      </a:pPr>
                      <a:r>
                        <a:rPr lang="en-GB" sz="1100" dirty="0">
                          <a:latin typeface="Calibri"/>
                          <a:ea typeface="Calibri"/>
                          <a:cs typeface="Times New Roman"/>
                        </a:rPr>
                        <a:t>iodine </a:t>
                      </a:r>
                      <a:endParaRPr lang="hr-H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dirty="0">
                          <a:latin typeface="Calibri"/>
                          <a:ea typeface="Calibri"/>
                          <a:cs typeface="Times New Roman"/>
                        </a:rPr>
                        <a:t>3.03</a:t>
                      </a:r>
                      <a:endParaRPr lang="hr-HR" sz="1100" dirty="0">
                        <a:latin typeface="Calibri"/>
                        <a:ea typeface="Calibri"/>
                        <a:cs typeface="Times New Roman"/>
                      </a:endParaRPr>
                    </a:p>
                    <a:p>
                      <a:pPr>
                        <a:lnSpc>
                          <a:spcPct val="115000"/>
                        </a:lnSpc>
                        <a:spcAft>
                          <a:spcPts val="0"/>
                        </a:spcAft>
                      </a:pPr>
                      <a:r>
                        <a:rPr lang="en-GB" sz="1100" dirty="0">
                          <a:latin typeface="Calibri"/>
                          <a:ea typeface="Calibri"/>
                          <a:cs typeface="Times New Roman"/>
                        </a:rPr>
                        <a:t>2.42</a:t>
                      </a:r>
                      <a:endParaRPr lang="hr-HR" sz="1100" dirty="0">
                        <a:latin typeface="Calibri"/>
                        <a:ea typeface="Calibri"/>
                        <a:cs typeface="Times New Roman"/>
                      </a:endParaRPr>
                    </a:p>
                    <a:p>
                      <a:pPr>
                        <a:lnSpc>
                          <a:spcPct val="115000"/>
                        </a:lnSpc>
                        <a:spcAft>
                          <a:spcPts val="0"/>
                        </a:spcAft>
                      </a:pPr>
                      <a:r>
                        <a:rPr lang="en-GB" sz="1100" dirty="0">
                          <a:latin typeface="Calibri"/>
                          <a:ea typeface="Calibri"/>
                          <a:cs typeface="Times New Roman"/>
                        </a:rPr>
                        <a:t>2.07</a:t>
                      </a:r>
                      <a:endParaRPr lang="hr-HR" sz="1100" dirty="0">
                        <a:latin typeface="Calibri"/>
                        <a:ea typeface="Calibri"/>
                        <a:cs typeface="Times New Roman"/>
                      </a:endParaRPr>
                    </a:p>
                    <a:p>
                      <a:pPr>
                        <a:lnSpc>
                          <a:spcPct val="115000"/>
                        </a:lnSpc>
                        <a:spcAft>
                          <a:spcPts val="0"/>
                        </a:spcAft>
                      </a:pPr>
                      <a:r>
                        <a:rPr lang="en-GB" sz="1100" dirty="0">
                          <a:latin typeface="Calibri"/>
                          <a:ea typeface="Calibri"/>
                          <a:cs typeface="Times New Roman"/>
                        </a:rPr>
                        <a:t>1.78</a:t>
                      </a:r>
                      <a:endParaRPr lang="hr-HR" sz="1100" dirty="0">
                        <a:latin typeface="Calibri"/>
                        <a:ea typeface="Calibri"/>
                        <a:cs typeface="Times New Roman"/>
                      </a:endParaRPr>
                    </a:p>
                    <a:p>
                      <a:pPr>
                        <a:lnSpc>
                          <a:spcPct val="115000"/>
                        </a:lnSpc>
                        <a:spcAft>
                          <a:spcPts val="0"/>
                        </a:spcAft>
                      </a:pPr>
                      <a:r>
                        <a:rPr lang="en-GB" sz="1100" dirty="0">
                          <a:latin typeface="Calibri"/>
                          <a:ea typeface="Calibri"/>
                          <a:cs typeface="Times New Roman"/>
                        </a:rPr>
                        <a:t>1.70</a:t>
                      </a:r>
                      <a:endParaRPr lang="hr-HR" sz="1100" dirty="0">
                        <a:latin typeface="Calibri"/>
                        <a:ea typeface="Calibri"/>
                        <a:cs typeface="Times New Roman"/>
                      </a:endParaRPr>
                    </a:p>
                    <a:p>
                      <a:pPr>
                        <a:lnSpc>
                          <a:spcPct val="115000"/>
                        </a:lnSpc>
                        <a:spcAft>
                          <a:spcPts val="0"/>
                        </a:spcAft>
                      </a:pPr>
                      <a:r>
                        <a:rPr lang="en-GB" sz="1100" dirty="0">
                          <a:latin typeface="Calibri"/>
                          <a:ea typeface="Calibri"/>
                          <a:cs typeface="Times New Roman"/>
                        </a:rPr>
                        <a:t>1.68</a:t>
                      </a:r>
                      <a:endParaRPr lang="hr-HR" sz="1100" dirty="0">
                        <a:latin typeface="Calibri"/>
                        <a:ea typeface="Calibri"/>
                        <a:cs typeface="Times New Roman"/>
                      </a:endParaRPr>
                    </a:p>
                    <a:p>
                      <a:pPr>
                        <a:lnSpc>
                          <a:spcPct val="115000"/>
                        </a:lnSpc>
                        <a:spcAft>
                          <a:spcPts val="0"/>
                        </a:spcAft>
                      </a:pPr>
                      <a:r>
                        <a:rPr lang="en-GB" sz="1100" dirty="0">
                          <a:latin typeface="Calibri"/>
                          <a:ea typeface="Calibri"/>
                          <a:cs typeface="Times New Roman"/>
                        </a:rPr>
                        <a:t>1.59</a:t>
                      </a:r>
                      <a:endParaRPr lang="hr-HR" sz="1100" dirty="0">
                        <a:latin typeface="Calibri"/>
                        <a:ea typeface="Calibri"/>
                        <a:cs typeface="Times New Roman"/>
                      </a:endParaRPr>
                    </a:p>
                    <a:p>
                      <a:pPr>
                        <a:lnSpc>
                          <a:spcPct val="115000"/>
                        </a:lnSpc>
                        <a:spcAft>
                          <a:spcPts val="0"/>
                        </a:spcAft>
                      </a:pPr>
                      <a:r>
                        <a:rPr lang="en-GB" sz="1100" dirty="0">
                          <a:latin typeface="Calibri"/>
                          <a:ea typeface="Calibri"/>
                          <a:cs typeface="Times New Roman"/>
                        </a:rPr>
                        <a:t>1.57</a:t>
                      </a:r>
                      <a:endParaRPr lang="hr-HR" sz="1100" dirty="0">
                        <a:latin typeface="Calibri"/>
                        <a:ea typeface="Calibri"/>
                        <a:cs typeface="Times New Roman"/>
                      </a:endParaRPr>
                    </a:p>
                    <a:p>
                      <a:pPr>
                        <a:lnSpc>
                          <a:spcPct val="115000"/>
                        </a:lnSpc>
                        <a:spcAft>
                          <a:spcPts val="0"/>
                        </a:spcAft>
                      </a:pPr>
                      <a:r>
                        <a:rPr lang="en-GB" sz="1100" dirty="0">
                          <a:latin typeface="Calibri"/>
                          <a:ea typeface="Calibri"/>
                          <a:cs typeface="Times New Roman"/>
                        </a:rPr>
                        <a:t>1.49</a:t>
                      </a:r>
                      <a:endParaRPr lang="hr-HR" sz="1100" dirty="0">
                        <a:latin typeface="Calibri"/>
                        <a:ea typeface="Calibri"/>
                        <a:cs typeface="Times New Roman"/>
                      </a:endParaRPr>
                    </a:p>
                    <a:p>
                      <a:pPr>
                        <a:lnSpc>
                          <a:spcPct val="115000"/>
                        </a:lnSpc>
                        <a:spcAft>
                          <a:spcPts val="0"/>
                        </a:spcAft>
                      </a:pPr>
                      <a:r>
                        <a:rPr lang="en-GB" sz="1100" dirty="0">
                          <a:latin typeface="Calibri"/>
                          <a:ea typeface="Calibri"/>
                          <a:cs typeface="Times New Roman"/>
                        </a:rPr>
                        <a:t>1.45</a:t>
                      </a:r>
                      <a:endParaRPr lang="hr-HR" sz="1100" dirty="0">
                        <a:latin typeface="Calibri"/>
                        <a:ea typeface="Calibri"/>
                        <a:cs typeface="Times New Roman"/>
                      </a:endParaRPr>
                    </a:p>
                    <a:p>
                      <a:pPr>
                        <a:lnSpc>
                          <a:spcPct val="115000"/>
                        </a:lnSpc>
                        <a:spcAft>
                          <a:spcPts val="0"/>
                        </a:spcAft>
                      </a:pPr>
                      <a:r>
                        <a:rPr lang="en-GB" sz="1100" dirty="0">
                          <a:latin typeface="Calibri"/>
                          <a:ea typeface="Calibri"/>
                          <a:cs typeface="Times New Roman"/>
                        </a:rPr>
                        <a:t>1.36</a:t>
                      </a:r>
                      <a:endParaRPr lang="hr-HR" sz="1100" dirty="0">
                        <a:latin typeface="Calibri"/>
                        <a:ea typeface="Calibri"/>
                        <a:cs typeface="Times New Roman"/>
                      </a:endParaRPr>
                    </a:p>
                    <a:p>
                      <a:pPr>
                        <a:lnSpc>
                          <a:spcPct val="115000"/>
                        </a:lnSpc>
                        <a:spcAft>
                          <a:spcPts val="0"/>
                        </a:spcAft>
                      </a:pPr>
                      <a:r>
                        <a:rPr lang="en-GB" sz="1100" dirty="0">
                          <a:latin typeface="Calibri"/>
                          <a:ea typeface="Calibri"/>
                          <a:cs typeface="Times New Roman"/>
                        </a:rPr>
                        <a:t>1.09</a:t>
                      </a:r>
                      <a:endParaRPr lang="hr-HR" sz="1100" dirty="0">
                        <a:latin typeface="Calibri"/>
                        <a:ea typeface="Calibri"/>
                        <a:cs typeface="Times New Roman"/>
                      </a:endParaRPr>
                    </a:p>
                    <a:p>
                      <a:pPr>
                        <a:lnSpc>
                          <a:spcPct val="115000"/>
                        </a:lnSpc>
                        <a:spcAft>
                          <a:spcPts val="0"/>
                        </a:spcAft>
                      </a:pPr>
                      <a:r>
                        <a:rPr lang="en-GB" sz="1100" dirty="0">
                          <a:latin typeface="Calibri"/>
                          <a:ea typeface="Calibri"/>
                          <a:cs typeface="Times New Roman"/>
                        </a:rPr>
                        <a:t>0.54</a:t>
                      </a:r>
                      <a:endParaRPr lang="hr-H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Slide Number Placeholder 6"/>
          <p:cNvSpPr>
            <a:spLocks noGrp="1"/>
          </p:cNvSpPr>
          <p:nvPr>
            <p:ph type="sldNum" sz="quarter" idx="12"/>
          </p:nvPr>
        </p:nvSpPr>
        <p:spPr/>
        <p:txBody>
          <a:bodyPr/>
          <a:lstStyle/>
          <a:p>
            <a:fld id="{0B6F83BC-6D4D-406E-B66A-3F0036CBC391}" type="slidenum">
              <a:rPr lang="en-US" smtClean="0"/>
              <a:pPr/>
              <a:t>4</a:t>
            </a:fld>
            <a:endParaRPr lang="en-US" dirty="0"/>
          </a:p>
        </p:txBody>
      </p:sp>
      <p:sp>
        <p:nvSpPr>
          <p:cNvPr id="10" name="Footer Placeholder 7"/>
          <p:cNvSpPr>
            <a:spLocks noGrp="1"/>
          </p:cNvSpPr>
          <p:nvPr>
            <p:ph type="ftr" sz="quarter" idx="11"/>
          </p:nvPr>
        </p:nvSpPr>
        <p:spPr>
          <a:xfrm>
            <a:off x="152400" y="6356350"/>
            <a:ext cx="6248400" cy="365125"/>
          </a:xfrm>
        </p:spPr>
        <p:txBody>
          <a:bodyPr/>
          <a:lstStyle/>
          <a:p>
            <a:r>
              <a:rPr lang="en-US" dirty="0" smtClean="0"/>
              <a:t>Environmental processes / </a:t>
            </a:r>
            <a:r>
              <a:rPr lang="en-GB" b="1" dirty="0" smtClean="0"/>
              <a:t>Reactions with photo-oxidants in natural waters </a:t>
            </a:r>
            <a:r>
              <a:rPr lang="en-US" dirty="0" smtClean="0"/>
              <a:t>/ </a:t>
            </a:r>
            <a:r>
              <a:rPr lang="hr-HR" dirty="0" smtClean="0"/>
              <a:t>5(i)</a:t>
            </a:r>
            <a:endParaRPr lang="en-US" dirty="0"/>
          </a:p>
        </p:txBody>
      </p:sp>
      <p:sp>
        <p:nvSpPr>
          <p:cNvPr id="22" name="TextBox 21"/>
          <p:cNvSpPr txBox="1"/>
          <p:nvPr/>
        </p:nvSpPr>
        <p:spPr>
          <a:xfrm>
            <a:off x="533400" y="1447800"/>
            <a:ext cx="7696200" cy="923330"/>
          </a:xfrm>
          <a:prstGeom prst="rect">
            <a:avLst/>
          </a:prstGeom>
          <a:noFill/>
        </p:spPr>
        <p:txBody>
          <a:bodyPr wrap="square" rtlCol="0">
            <a:spAutoFit/>
          </a:bodyPr>
          <a:lstStyle/>
          <a:p>
            <a:r>
              <a:rPr lang="en-GB" dirty="0" smtClean="0"/>
              <a:t>Oxidation of organic pollutants by the combination of ultraviolet light and oxidants (H</a:t>
            </a:r>
            <a:r>
              <a:rPr lang="en-GB" baseline="-25000" dirty="0" smtClean="0"/>
              <a:t>2</a:t>
            </a:r>
            <a:r>
              <a:rPr lang="en-GB" dirty="0" smtClean="0"/>
              <a:t>O</a:t>
            </a:r>
            <a:r>
              <a:rPr lang="en-GB" baseline="-25000" dirty="0" smtClean="0"/>
              <a:t>2</a:t>
            </a:r>
            <a:r>
              <a:rPr lang="en-GB" dirty="0" smtClean="0"/>
              <a:t>,O</a:t>
            </a:r>
            <a:r>
              <a:rPr lang="en-GB" baseline="-25000" dirty="0" smtClean="0"/>
              <a:t>3</a:t>
            </a:r>
            <a:r>
              <a:rPr lang="en-GB" dirty="0" smtClean="0"/>
              <a:t>, etc.) implies in most cases generation and subsequent reaction of hydroxyl radicals.</a:t>
            </a:r>
            <a:endParaRPr lang="hr-HR" dirty="0"/>
          </a:p>
        </p:txBody>
      </p:sp>
      <p:graphicFrame>
        <p:nvGraphicFramePr>
          <p:cNvPr id="63506" name="Object 18"/>
          <p:cNvGraphicFramePr>
            <a:graphicFrameLocks noChangeAspect="1"/>
          </p:cNvGraphicFramePr>
          <p:nvPr/>
        </p:nvGraphicFramePr>
        <p:xfrm>
          <a:off x="4876800" y="2971800"/>
          <a:ext cx="4010375" cy="1752600"/>
        </p:xfrm>
        <a:graphic>
          <a:graphicData uri="http://schemas.openxmlformats.org/presentationml/2006/ole">
            <p:oleObj spid="_x0000_s63506" name="Document" r:id="rId3" imgW="2277372" imgH="991204" progId="Word.Document.12">
              <p:embed/>
            </p:oleObj>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74638"/>
            <a:ext cx="6400800" cy="1143000"/>
          </a:xfrm>
        </p:spPr>
        <p:txBody>
          <a:bodyPr/>
          <a:lstStyle/>
          <a:p>
            <a:r>
              <a:rPr lang="en-GB" dirty="0" smtClean="0"/>
              <a:t>Ozone/UV Process</a:t>
            </a:r>
            <a:endParaRPr lang="en-US" dirty="0"/>
          </a:p>
        </p:txBody>
      </p:sp>
      <p:sp>
        <p:nvSpPr>
          <p:cNvPr id="7" name="Slide Number Placeholder 6"/>
          <p:cNvSpPr>
            <a:spLocks noGrp="1"/>
          </p:cNvSpPr>
          <p:nvPr>
            <p:ph type="sldNum" sz="quarter" idx="12"/>
          </p:nvPr>
        </p:nvSpPr>
        <p:spPr/>
        <p:txBody>
          <a:bodyPr/>
          <a:lstStyle/>
          <a:p>
            <a:fld id="{0B6F83BC-6D4D-406E-B66A-3F0036CBC391}" type="slidenum">
              <a:rPr lang="en-US" smtClean="0"/>
              <a:pPr/>
              <a:t>5</a:t>
            </a:fld>
            <a:endParaRPr lang="en-US" dirty="0"/>
          </a:p>
        </p:txBody>
      </p:sp>
      <p:sp>
        <p:nvSpPr>
          <p:cNvPr id="8" name="Footer Placeholder 7"/>
          <p:cNvSpPr>
            <a:spLocks noGrp="1"/>
          </p:cNvSpPr>
          <p:nvPr>
            <p:ph type="ftr" sz="quarter" idx="11"/>
          </p:nvPr>
        </p:nvSpPr>
        <p:spPr>
          <a:xfrm>
            <a:off x="152400" y="6356350"/>
            <a:ext cx="6248400" cy="365125"/>
          </a:xfrm>
        </p:spPr>
        <p:txBody>
          <a:bodyPr/>
          <a:lstStyle/>
          <a:p>
            <a:r>
              <a:rPr lang="en-US" dirty="0" smtClean="0"/>
              <a:t>Environmental processes / </a:t>
            </a:r>
            <a:r>
              <a:rPr lang="en-GB" b="1" dirty="0" smtClean="0"/>
              <a:t>Reactions with photo-oxidants in natural waters </a:t>
            </a:r>
            <a:r>
              <a:rPr lang="en-US" dirty="0" smtClean="0"/>
              <a:t>/ </a:t>
            </a:r>
            <a:r>
              <a:rPr lang="hr-HR" dirty="0" smtClean="0"/>
              <a:t>5(i)</a:t>
            </a:r>
            <a:endParaRPr lang="en-US" dirty="0"/>
          </a:p>
        </p:txBody>
      </p:sp>
      <p:pic>
        <p:nvPicPr>
          <p:cNvPr id="9" name="Picture 8"/>
          <p:cNvPicPr/>
          <p:nvPr/>
        </p:nvPicPr>
        <p:blipFill>
          <a:blip r:embed="rId3" cstate="print"/>
          <a:srcRect/>
          <a:stretch>
            <a:fillRect/>
          </a:stretch>
        </p:blipFill>
        <p:spPr bwMode="auto">
          <a:xfrm>
            <a:off x="457200" y="1447800"/>
            <a:ext cx="4842007" cy="4419600"/>
          </a:xfrm>
          <a:prstGeom prst="rect">
            <a:avLst/>
          </a:prstGeom>
          <a:noFill/>
          <a:ln w="9525">
            <a:noFill/>
            <a:miter lim="800000"/>
            <a:headEnd/>
            <a:tailEnd/>
          </a:ln>
        </p:spPr>
      </p:pic>
      <p:graphicFrame>
        <p:nvGraphicFramePr>
          <p:cNvPr id="62465" name="Object 1"/>
          <p:cNvGraphicFramePr>
            <a:graphicFrameLocks noChangeAspect="1"/>
          </p:cNvGraphicFramePr>
          <p:nvPr/>
        </p:nvGraphicFramePr>
        <p:xfrm>
          <a:off x="5568949" y="2051050"/>
          <a:ext cx="3438653" cy="1225550"/>
        </p:xfrm>
        <a:graphic>
          <a:graphicData uri="http://schemas.openxmlformats.org/presentationml/2006/ole">
            <p:oleObj spid="_x0000_s62465" name="Document" r:id="rId4" imgW="2000092" imgH="717768" progId="Word.Document.12">
              <p:embed/>
            </p:oleObj>
          </a:graphicData>
        </a:graphic>
      </p:graphicFrame>
      <p:sp>
        <p:nvSpPr>
          <p:cNvPr id="10" name="TextBox 9"/>
          <p:cNvSpPr txBox="1"/>
          <p:nvPr/>
        </p:nvSpPr>
        <p:spPr>
          <a:xfrm>
            <a:off x="5638800" y="3429000"/>
            <a:ext cx="2971800" cy="923330"/>
          </a:xfrm>
          <a:prstGeom prst="rect">
            <a:avLst/>
          </a:prstGeom>
          <a:noFill/>
        </p:spPr>
        <p:txBody>
          <a:bodyPr wrap="square" rtlCol="0">
            <a:spAutoFit/>
          </a:bodyPr>
          <a:lstStyle/>
          <a:p>
            <a:r>
              <a:rPr lang="en-GB" dirty="0" smtClean="0"/>
              <a:t>It was proved that hydrogen peroxide is in fact the primary product of ozone photolysis.</a:t>
            </a:r>
            <a:endParaRPr lang="hr-HR" dirty="0"/>
          </a:p>
        </p:txBody>
      </p:sp>
      <p:sp>
        <p:nvSpPr>
          <p:cNvPr id="11" name="TextBox 10"/>
          <p:cNvSpPr txBox="1"/>
          <p:nvPr/>
        </p:nvSpPr>
        <p:spPr>
          <a:xfrm>
            <a:off x="5638800" y="4724400"/>
            <a:ext cx="2820003" cy="400110"/>
          </a:xfrm>
          <a:prstGeom prst="rect">
            <a:avLst/>
          </a:prstGeom>
          <a:noFill/>
        </p:spPr>
        <p:txBody>
          <a:bodyPr wrap="none" rtlCol="0">
            <a:spAutoFit/>
          </a:bodyPr>
          <a:lstStyle/>
          <a:p>
            <a:r>
              <a:rPr lang="en-GB" sz="2000" dirty="0" smtClean="0"/>
              <a:t>O</a:t>
            </a:r>
            <a:r>
              <a:rPr lang="en-GB" sz="2000" baseline="-25000" dirty="0" smtClean="0"/>
              <a:t>3</a:t>
            </a:r>
            <a:r>
              <a:rPr lang="en-GB" sz="2000" dirty="0" smtClean="0"/>
              <a:t>  +  H</a:t>
            </a:r>
            <a:r>
              <a:rPr lang="en-GB" sz="2000" baseline="-25000" dirty="0" smtClean="0"/>
              <a:t>2</a:t>
            </a:r>
            <a:r>
              <a:rPr lang="en-GB" sz="2000" dirty="0" smtClean="0"/>
              <a:t>O  </a:t>
            </a:r>
            <a:r>
              <a:rPr lang="en-GB" sz="2000" dirty="0" smtClean="0">
                <a:sym typeface="Symbol"/>
              </a:rPr>
              <a:t></a:t>
            </a:r>
            <a:r>
              <a:rPr lang="en-GB" sz="2000" dirty="0" smtClean="0"/>
              <a:t>  H</a:t>
            </a:r>
            <a:r>
              <a:rPr lang="en-GB" sz="2000" baseline="-25000" dirty="0" smtClean="0"/>
              <a:t>2</a:t>
            </a:r>
            <a:r>
              <a:rPr lang="en-GB" sz="2000" dirty="0" smtClean="0"/>
              <a:t>O</a:t>
            </a:r>
            <a:r>
              <a:rPr lang="en-GB" sz="2000" baseline="-25000" dirty="0" smtClean="0"/>
              <a:t>2</a:t>
            </a:r>
            <a:r>
              <a:rPr lang="en-GB" sz="2000" dirty="0" smtClean="0"/>
              <a:t>  +  O</a:t>
            </a:r>
            <a:r>
              <a:rPr lang="en-GB" sz="2000" baseline="-25000" dirty="0" smtClean="0"/>
              <a:t>2</a:t>
            </a:r>
            <a:endParaRPr lang="hr-HR"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74638"/>
            <a:ext cx="6400800" cy="1143000"/>
          </a:xfrm>
        </p:spPr>
        <p:txBody>
          <a:bodyPr/>
          <a:lstStyle/>
          <a:p>
            <a:r>
              <a:rPr lang="en-GB" dirty="0" smtClean="0"/>
              <a:t>O</a:t>
            </a:r>
            <a:r>
              <a:rPr lang="en-GB" baseline="-25000" dirty="0" smtClean="0"/>
              <a:t>3</a:t>
            </a:r>
            <a:r>
              <a:rPr lang="en-GB" dirty="0" smtClean="0"/>
              <a:t>/H</a:t>
            </a:r>
            <a:r>
              <a:rPr lang="en-GB" baseline="-25000" dirty="0" smtClean="0"/>
              <a:t>2</a:t>
            </a:r>
            <a:r>
              <a:rPr lang="en-GB" dirty="0" smtClean="0"/>
              <a:t>O</a:t>
            </a:r>
            <a:r>
              <a:rPr lang="en-GB" baseline="-25000" dirty="0" smtClean="0"/>
              <a:t>2</a:t>
            </a:r>
            <a:r>
              <a:rPr lang="en-GB" dirty="0" smtClean="0"/>
              <a:t>/UV Process</a:t>
            </a:r>
            <a:endParaRPr lang="en-US" dirty="0"/>
          </a:p>
        </p:txBody>
      </p:sp>
      <p:sp>
        <p:nvSpPr>
          <p:cNvPr id="6" name="Content Placeholder 5"/>
          <p:cNvSpPr>
            <a:spLocks noGrp="1"/>
          </p:cNvSpPr>
          <p:nvPr>
            <p:ph idx="1"/>
          </p:nvPr>
        </p:nvSpPr>
        <p:spPr/>
        <p:txBody>
          <a:bodyPr/>
          <a:lstStyle/>
          <a:p>
            <a:pPr>
              <a:buNone/>
            </a:pPr>
            <a:r>
              <a:rPr lang="en-GB" dirty="0" smtClean="0"/>
              <a:t>During ozone decomposition significant amounts of hydrogen peroxide can be formed. The concentration of formed hydrogen peroxide is independent of the initial ozone concentration or pH, but only depends on the temperature: more H</a:t>
            </a:r>
            <a:r>
              <a:rPr lang="en-GB" baseline="-25000" dirty="0" smtClean="0"/>
              <a:t>2</a:t>
            </a:r>
            <a:r>
              <a:rPr lang="en-GB" dirty="0" smtClean="0"/>
              <a:t>O</a:t>
            </a:r>
            <a:r>
              <a:rPr lang="en-GB" baseline="-25000" dirty="0" smtClean="0"/>
              <a:t>2</a:t>
            </a:r>
            <a:r>
              <a:rPr lang="en-GB" dirty="0" smtClean="0"/>
              <a:t> is formed at higher temperature. </a:t>
            </a:r>
            <a:endParaRPr lang="hr-HR" dirty="0" smtClean="0"/>
          </a:p>
          <a:p>
            <a:pPr>
              <a:buNone/>
            </a:pPr>
            <a:r>
              <a:rPr lang="en-GB" dirty="0" smtClean="0"/>
              <a:t>This H</a:t>
            </a:r>
            <a:r>
              <a:rPr lang="en-GB" baseline="-25000" dirty="0" smtClean="0"/>
              <a:t>2</a:t>
            </a:r>
            <a:r>
              <a:rPr lang="en-GB" dirty="0" smtClean="0"/>
              <a:t>O</a:t>
            </a:r>
            <a:r>
              <a:rPr lang="en-GB" baseline="-25000" dirty="0" smtClean="0"/>
              <a:t>2</a:t>
            </a:r>
            <a:r>
              <a:rPr lang="en-GB" dirty="0" smtClean="0"/>
              <a:t> formation results either directly from O</a:t>
            </a:r>
            <a:r>
              <a:rPr lang="en-GB" baseline="-25000" dirty="0" smtClean="0"/>
              <a:t>3</a:t>
            </a:r>
            <a:r>
              <a:rPr lang="en-GB" dirty="0" smtClean="0"/>
              <a:t> decomposition through</a:t>
            </a:r>
            <a:endParaRPr lang="hr-HR" dirty="0" smtClean="0"/>
          </a:p>
          <a:p>
            <a:pPr>
              <a:buNone/>
            </a:pPr>
            <a:r>
              <a:rPr lang="hr-HR" dirty="0" smtClean="0"/>
              <a:t>           </a:t>
            </a:r>
            <a:r>
              <a:rPr lang="en-GB" dirty="0" smtClean="0"/>
              <a:t> O</a:t>
            </a:r>
            <a:r>
              <a:rPr lang="en-GB" baseline="-25000" dirty="0" smtClean="0"/>
              <a:t>3</a:t>
            </a:r>
            <a:r>
              <a:rPr lang="en-GB" dirty="0" smtClean="0"/>
              <a:t> + </a:t>
            </a:r>
            <a:r>
              <a:rPr lang="en-GB" baseline="30000" dirty="0" smtClean="0"/>
              <a:t>•</a:t>
            </a:r>
            <a:r>
              <a:rPr lang="en-GB" dirty="0" smtClean="0"/>
              <a:t>OH </a:t>
            </a:r>
            <a:r>
              <a:rPr lang="en-GB" dirty="0" smtClean="0">
                <a:sym typeface="Symbol"/>
              </a:rPr>
              <a:t></a:t>
            </a:r>
            <a:r>
              <a:rPr lang="en-GB" dirty="0" smtClean="0"/>
              <a:t> O</a:t>
            </a:r>
            <a:r>
              <a:rPr lang="en-GB" baseline="-25000" dirty="0" smtClean="0"/>
              <a:t>2</a:t>
            </a:r>
            <a:r>
              <a:rPr lang="en-GB" dirty="0" smtClean="0"/>
              <a:t> + HO</a:t>
            </a:r>
            <a:r>
              <a:rPr lang="en-GB" baseline="-25000" dirty="0" smtClean="0"/>
              <a:t>2</a:t>
            </a:r>
            <a:r>
              <a:rPr lang="en-GB" baseline="30000" dirty="0" smtClean="0"/>
              <a:t> •</a:t>
            </a:r>
            <a:r>
              <a:rPr lang="en-GB" dirty="0" smtClean="0"/>
              <a:t> </a:t>
            </a:r>
            <a:endParaRPr lang="hr-HR" dirty="0" smtClean="0"/>
          </a:p>
          <a:p>
            <a:pPr>
              <a:buNone/>
            </a:pPr>
            <a:r>
              <a:rPr lang="en-GB" dirty="0" smtClean="0"/>
              <a:t>or from the hydrolysis of organic </a:t>
            </a:r>
            <a:r>
              <a:rPr lang="en-GB" dirty="0" err="1" smtClean="0"/>
              <a:t>ozonation</a:t>
            </a:r>
            <a:r>
              <a:rPr lang="en-GB" dirty="0" smtClean="0"/>
              <a:t> products. The hydrogen peroxide formed in this way appeared to enhance the O</a:t>
            </a:r>
            <a:r>
              <a:rPr lang="en-GB" baseline="-25000" dirty="0" smtClean="0"/>
              <a:t>3</a:t>
            </a:r>
            <a:r>
              <a:rPr lang="en-GB" dirty="0" smtClean="0"/>
              <a:t> decomposition rate.</a:t>
            </a:r>
            <a:endParaRPr lang="hr-HR" dirty="0" smtClean="0"/>
          </a:p>
          <a:p>
            <a:endParaRPr lang="en-US" dirty="0"/>
          </a:p>
        </p:txBody>
      </p:sp>
      <p:sp>
        <p:nvSpPr>
          <p:cNvPr id="7" name="Slide Number Placeholder 6"/>
          <p:cNvSpPr>
            <a:spLocks noGrp="1"/>
          </p:cNvSpPr>
          <p:nvPr>
            <p:ph type="sldNum" sz="quarter" idx="12"/>
          </p:nvPr>
        </p:nvSpPr>
        <p:spPr/>
        <p:txBody>
          <a:bodyPr/>
          <a:lstStyle/>
          <a:p>
            <a:fld id="{0B6F83BC-6D4D-406E-B66A-3F0036CBC391}" type="slidenum">
              <a:rPr lang="en-US" smtClean="0"/>
              <a:pPr/>
              <a:t>6</a:t>
            </a:fld>
            <a:endParaRPr lang="en-US" dirty="0"/>
          </a:p>
        </p:txBody>
      </p:sp>
      <p:sp>
        <p:nvSpPr>
          <p:cNvPr id="10" name="Footer Placeholder 7"/>
          <p:cNvSpPr>
            <a:spLocks noGrp="1"/>
          </p:cNvSpPr>
          <p:nvPr>
            <p:ph type="ftr" sz="quarter" idx="11"/>
          </p:nvPr>
        </p:nvSpPr>
        <p:spPr>
          <a:xfrm>
            <a:off x="152400" y="6356350"/>
            <a:ext cx="6248400" cy="365125"/>
          </a:xfrm>
        </p:spPr>
        <p:txBody>
          <a:bodyPr/>
          <a:lstStyle/>
          <a:p>
            <a:r>
              <a:rPr lang="en-US" dirty="0" smtClean="0"/>
              <a:t>Environmental processes / </a:t>
            </a:r>
            <a:r>
              <a:rPr lang="en-GB" b="1" dirty="0" smtClean="0"/>
              <a:t>Reactions with photo-oxidants in natural waters </a:t>
            </a:r>
            <a:r>
              <a:rPr lang="en-US" dirty="0" smtClean="0"/>
              <a:t>/ </a:t>
            </a:r>
            <a:r>
              <a:rPr lang="hr-HR" dirty="0" smtClean="0"/>
              <a:t>5(i)</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74638"/>
            <a:ext cx="6400800" cy="1143000"/>
          </a:xfrm>
        </p:spPr>
        <p:txBody>
          <a:bodyPr/>
          <a:lstStyle/>
          <a:p>
            <a:r>
              <a:rPr lang="en-GB" dirty="0" smtClean="0"/>
              <a:t>TiO2/UV Process</a:t>
            </a:r>
            <a:endParaRPr lang="en-US" dirty="0"/>
          </a:p>
        </p:txBody>
      </p:sp>
      <p:sp>
        <p:nvSpPr>
          <p:cNvPr id="6" name="Content Placeholder 5"/>
          <p:cNvSpPr>
            <a:spLocks noGrp="1"/>
          </p:cNvSpPr>
          <p:nvPr>
            <p:ph idx="1"/>
          </p:nvPr>
        </p:nvSpPr>
        <p:spPr>
          <a:xfrm>
            <a:off x="609600" y="5715000"/>
            <a:ext cx="8305800" cy="533399"/>
          </a:xfrm>
        </p:spPr>
        <p:txBody>
          <a:bodyPr/>
          <a:lstStyle/>
          <a:p>
            <a:pPr>
              <a:buNone/>
            </a:pPr>
            <a:r>
              <a:rPr lang="hr-HR" dirty="0" smtClean="0"/>
              <a:t> </a:t>
            </a:r>
            <a:r>
              <a:rPr lang="en-US" dirty="0" smtClean="0"/>
              <a:t>Schematic </a:t>
            </a:r>
            <a:r>
              <a:rPr lang="en-US" dirty="0" err="1" smtClean="0"/>
              <a:t>photoexcitation</a:t>
            </a:r>
            <a:r>
              <a:rPr lang="en-US" dirty="0" smtClean="0"/>
              <a:t> in a solid followed by </a:t>
            </a:r>
            <a:r>
              <a:rPr lang="en-US" dirty="0" err="1" smtClean="0"/>
              <a:t>deexcitation</a:t>
            </a:r>
            <a:r>
              <a:rPr lang="en-US" dirty="0" smtClean="0"/>
              <a:t> events.</a:t>
            </a:r>
            <a:endParaRPr lang="en-US" dirty="0"/>
          </a:p>
        </p:txBody>
      </p:sp>
      <p:sp>
        <p:nvSpPr>
          <p:cNvPr id="7" name="Slide Number Placeholder 6"/>
          <p:cNvSpPr>
            <a:spLocks noGrp="1"/>
          </p:cNvSpPr>
          <p:nvPr>
            <p:ph type="sldNum" sz="quarter" idx="12"/>
          </p:nvPr>
        </p:nvSpPr>
        <p:spPr/>
        <p:txBody>
          <a:bodyPr/>
          <a:lstStyle/>
          <a:p>
            <a:fld id="{0B6F83BC-6D4D-406E-B66A-3F0036CBC391}" type="slidenum">
              <a:rPr lang="en-US" smtClean="0"/>
              <a:pPr/>
              <a:t>7</a:t>
            </a:fld>
            <a:endParaRPr lang="en-US" dirty="0"/>
          </a:p>
        </p:txBody>
      </p:sp>
      <p:sp>
        <p:nvSpPr>
          <p:cNvPr id="8" name="Footer Placeholder 7"/>
          <p:cNvSpPr>
            <a:spLocks noGrp="1"/>
          </p:cNvSpPr>
          <p:nvPr>
            <p:ph type="ftr" sz="quarter" idx="11"/>
          </p:nvPr>
        </p:nvSpPr>
        <p:spPr>
          <a:xfrm>
            <a:off x="152400" y="6356350"/>
            <a:ext cx="6248400" cy="365125"/>
          </a:xfrm>
        </p:spPr>
        <p:txBody>
          <a:bodyPr/>
          <a:lstStyle/>
          <a:p>
            <a:r>
              <a:rPr lang="en-US" dirty="0" smtClean="0"/>
              <a:t>Environmental processes / </a:t>
            </a:r>
            <a:r>
              <a:rPr lang="en-GB" b="1" dirty="0" smtClean="0"/>
              <a:t>Reactions with photo-oxidants in natural waters </a:t>
            </a:r>
            <a:r>
              <a:rPr lang="en-US" dirty="0" smtClean="0"/>
              <a:t>/ </a:t>
            </a:r>
            <a:r>
              <a:rPr lang="hr-HR" dirty="0" smtClean="0"/>
              <a:t>5(i)</a:t>
            </a:r>
            <a:endParaRPr lang="en-US" dirty="0"/>
          </a:p>
        </p:txBody>
      </p:sp>
      <p:pic>
        <p:nvPicPr>
          <p:cNvPr id="47106" name="Picture 2"/>
          <p:cNvPicPr>
            <a:picLocks noChangeAspect="1" noChangeArrowheads="1"/>
          </p:cNvPicPr>
          <p:nvPr/>
        </p:nvPicPr>
        <p:blipFill>
          <a:blip r:embed="rId2" cstate="print"/>
          <a:srcRect/>
          <a:stretch>
            <a:fillRect/>
          </a:stretch>
        </p:blipFill>
        <p:spPr bwMode="auto">
          <a:xfrm>
            <a:off x="1371600" y="1295400"/>
            <a:ext cx="6505575" cy="4371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0" y="6356350"/>
            <a:ext cx="6019800" cy="365125"/>
          </a:xfrm>
        </p:spPr>
        <p:txBody>
          <a:bodyPr/>
          <a:lstStyle/>
          <a:p>
            <a:r>
              <a:rPr lang="en-US" dirty="0" smtClean="0"/>
              <a:t>Environmental processes / Chemical and biochemical changes / Impact of light</a:t>
            </a:r>
            <a:endParaRPr lang="en-US" dirty="0"/>
          </a:p>
        </p:txBody>
      </p:sp>
      <p:sp>
        <p:nvSpPr>
          <p:cNvPr id="3" name="Slide Number Placeholder 2"/>
          <p:cNvSpPr>
            <a:spLocks noGrp="1"/>
          </p:cNvSpPr>
          <p:nvPr>
            <p:ph type="sldNum" sz="quarter" idx="12"/>
          </p:nvPr>
        </p:nvSpPr>
        <p:spPr/>
        <p:txBody>
          <a:bodyPr/>
          <a:lstStyle/>
          <a:p>
            <a:fld id="{0B6F83BC-6D4D-406E-B66A-3F0036CBC391}" type="slidenum">
              <a:rPr lang="en-US" smtClean="0"/>
              <a:pPr/>
              <a:t>8</a:t>
            </a:fld>
            <a:endParaRPr lang="en-US" dirty="0"/>
          </a:p>
        </p:txBody>
      </p:sp>
      <p:pic>
        <p:nvPicPr>
          <p:cNvPr id="48130" name="Picture 2"/>
          <p:cNvPicPr>
            <a:picLocks noChangeAspect="1" noChangeArrowheads="1"/>
          </p:cNvPicPr>
          <p:nvPr/>
        </p:nvPicPr>
        <p:blipFill>
          <a:blip r:embed="rId2" cstate="print"/>
          <a:srcRect/>
          <a:stretch>
            <a:fillRect/>
          </a:stretch>
        </p:blipFill>
        <p:spPr bwMode="auto">
          <a:xfrm>
            <a:off x="1524000" y="1372781"/>
            <a:ext cx="5005389" cy="4262497"/>
          </a:xfrm>
          <a:prstGeom prst="rect">
            <a:avLst/>
          </a:prstGeom>
          <a:noFill/>
          <a:ln w="9525">
            <a:noFill/>
            <a:miter lim="800000"/>
            <a:headEnd/>
            <a:tailEnd/>
          </a:ln>
        </p:spPr>
      </p:pic>
      <p:sp>
        <p:nvSpPr>
          <p:cNvPr id="5" name="TextBox 4"/>
          <p:cNvSpPr txBox="1"/>
          <p:nvPr/>
        </p:nvSpPr>
        <p:spPr>
          <a:xfrm>
            <a:off x="1676400" y="5638800"/>
            <a:ext cx="5791200" cy="646331"/>
          </a:xfrm>
          <a:prstGeom prst="rect">
            <a:avLst/>
          </a:prstGeom>
          <a:noFill/>
        </p:spPr>
        <p:txBody>
          <a:bodyPr wrap="square" rtlCol="0">
            <a:spAutoFit/>
          </a:bodyPr>
          <a:lstStyle/>
          <a:p>
            <a:r>
              <a:rPr lang="en-US" dirty="0" smtClean="0"/>
              <a:t>Energies for various semiconductors in aqueous</a:t>
            </a:r>
          </a:p>
          <a:p>
            <a:r>
              <a:rPr lang="hr-HR" dirty="0" smtClean="0"/>
              <a:t>electrolytes at </a:t>
            </a:r>
            <a:r>
              <a:rPr lang="hr-HR" b="1" dirty="0" smtClean="0"/>
              <a:t>pH = 1.</a:t>
            </a:r>
            <a:endParaRPr lang="hr-H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0" y="6356350"/>
            <a:ext cx="6019800" cy="365125"/>
          </a:xfrm>
        </p:spPr>
        <p:txBody>
          <a:bodyPr/>
          <a:lstStyle/>
          <a:p>
            <a:r>
              <a:rPr lang="en-US" dirty="0" smtClean="0"/>
              <a:t>Environmental processes / Chemical and biochemical changes / Impact of light</a:t>
            </a:r>
            <a:endParaRPr lang="en-US" dirty="0"/>
          </a:p>
        </p:txBody>
      </p:sp>
      <p:sp>
        <p:nvSpPr>
          <p:cNvPr id="3" name="Slide Number Placeholder 2"/>
          <p:cNvSpPr>
            <a:spLocks noGrp="1"/>
          </p:cNvSpPr>
          <p:nvPr>
            <p:ph type="sldNum" sz="quarter" idx="12"/>
          </p:nvPr>
        </p:nvSpPr>
        <p:spPr/>
        <p:txBody>
          <a:bodyPr/>
          <a:lstStyle/>
          <a:p>
            <a:fld id="{0B6F83BC-6D4D-406E-B66A-3F0036CBC391}" type="slidenum">
              <a:rPr lang="en-US" smtClean="0"/>
              <a:pPr/>
              <a:t>9</a:t>
            </a:fld>
            <a:endParaRPr lang="en-US" dirty="0"/>
          </a:p>
        </p:txBody>
      </p:sp>
      <p:pic>
        <p:nvPicPr>
          <p:cNvPr id="49154" name="Picture 2"/>
          <p:cNvPicPr>
            <a:picLocks noChangeAspect="1" noChangeArrowheads="1"/>
          </p:cNvPicPr>
          <p:nvPr/>
        </p:nvPicPr>
        <p:blipFill>
          <a:blip r:embed="rId3" cstate="print"/>
          <a:srcRect/>
          <a:stretch>
            <a:fillRect/>
          </a:stretch>
        </p:blipFill>
        <p:spPr bwMode="auto">
          <a:xfrm>
            <a:off x="1905000" y="1828800"/>
            <a:ext cx="4644526" cy="3057525"/>
          </a:xfrm>
          <a:prstGeom prst="rect">
            <a:avLst/>
          </a:prstGeom>
          <a:noFill/>
          <a:ln w="9525">
            <a:noFill/>
            <a:miter lim="800000"/>
            <a:headEnd/>
            <a:tailEnd/>
          </a:ln>
        </p:spPr>
      </p:pic>
      <p:sp>
        <p:nvSpPr>
          <p:cNvPr id="5" name="TextBox 4"/>
          <p:cNvSpPr txBox="1"/>
          <p:nvPr/>
        </p:nvSpPr>
        <p:spPr>
          <a:xfrm>
            <a:off x="1981200" y="5029200"/>
            <a:ext cx="4085927" cy="369332"/>
          </a:xfrm>
          <a:prstGeom prst="rect">
            <a:avLst/>
          </a:prstGeom>
          <a:noFill/>
        </p:spPr>
        <p:txBody>
          <a:bodyPr wrap="none" rtlCol="0">
            <a:spAutoFit/>
          </a:bodyPr>
          <a:lstStyle/>
          <a:p>
            <a:r>
              <a:rPr lang="en-US" dirty="0" smtClean="0"/>
              <a:t>Surface and bulk electron carrier trapping</a:t>
            </a:r>
            <a:endParaRPr lang="hr-H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11057</TotalTime>
  <Words>1120</Words>
  <Application>Microsoft Office PowerPoint</Application>
  <PresentationFormat>On-screen Show (4:3)</PresentationFormat>
  <Paragraphs>126</Paragraphs>
  <Slides>22</Slides>
  <Notes>1</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22</vt:i4>
      </vt:variant>
    </vt:vector>
  </HeadingPairs>
  <TitlesOfParts>
    <vt:vector size="25" baseType="lpstr">
      <vt:lpstr>Office Theme</vt:lpstr>
      <vt:lpstr>Document</vt:lpstr>
      <vt:lpstr>Drawing</vt:lpstr>
      <vt:lpstr>Thermodynamic, kinetics and pathways of transformation reactions</vt:lpstr>
      <vt:lpstr>Pollutant Degradation by Ultraviolet Photolysis</vt:lpstr>
      <vt:lpstr>Slide 3</vt:lpstr>
      <vt:lpstr>Hydroxyl Radical Generation</vt:lpstr>
      <vt:lpstr>Ozone/UV Process</vt:lpstr>
      <vt:lpstr>O3/H2O2/UV Process</vt:lpstr>
      <vt:lpstr>TiO2/UV Process</vt:lpstr>
      <vt:lpstr>Slide 8</vt:lpstr>
      <vt:lpstr>Slide 9</vt:lpstr>
      <vt:lpstr>Slide 10</vt:lpstr>
      <vt:lpstr>Slide 11</vt:lpstr>
      <vt:lpstr>Slide 12</vt:lpstr>
      <vt:lpstr>Slide 13</vt:lpstr>
      <vt:lpstr>Slide 14</vt:lpstr>
      <vt:lpstr>Slide 15</vt:lpstr>
      <vt:lpstr>Electron transfer and energy transfer processes.</vt:lpstr>
      <vt:lpstr>Vacuum Ultraviolet (VUV) Process</vt:lpstr>
      <vt:lpstr>Slide 18</vt:lpstr>
      <vt:lpstr>Energy-Transfer Processes</vt:lpstr>
      <vt:lpstr>Slide 20</vt:lpstr>
      <vt:lpstr>Photochemical Electron-Transfer Processes</vt:lpstr>
      <vt:lpstr>Slide 22</vt:lpstr>
    </vt:vector>
  </TitlesOfParts>
  <Company>Departma za hemiju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hemija</dc:creator>
  <cp:lastModifiedBy>Waterloo Nexus</cp:lastModifiedBy>
  <cp:revision>482</cp:revision>
  <dcterms:created xsi:type="dcterms:W3CDTF">2012-10-09T06:41:53Z</dcterms:created>
  <dcterms:modified xsi:type="dcterms:W3CDTF">2012-12-17T11:06:22Z</dcterms:modified>
</cp:coreProperties>
</file>