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56" r:id="rId2"/>
    <p:sldId id="28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1164" y="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12/15/2012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D963AA-236C-4271-9D6B-2C744C3523D4}"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 Environmental Processes / 5(ii) / Petroleum transformations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4607DC7-0159-4FEF-A65F-E1F778F2A80A}"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 Environmental Processes / 5(ii) / Petroleum transformations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D3536D-3BAF-4327-86F0-BA7638C0CD0B}"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 Environmental Processes / 5(ii) / Petroleum transformations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2454A1AE-D23C-492B-8408-F1C92DAA2E86}"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 Environmental Processes / 5(ii) / Petroleum transformations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F3B4DF-85C1-4D36-8A69-5670A351855F}" type="datetime1">
              <a:rPr lang="en-US" smtClean="0"/>
              <a:t>12/15/2012</a:t>
            </a:fld>
            <a:endParaRPr lang="en-US" dirty="0"/>
          </a:p>
        </p:txBody>
      </p:sp>
      <p:sp>
        <p:nvSpPr>
          <p:cNvPr id="4" name="Footer Placeholder 3"/>
          <p:cNvSpPr>
            <a:spLocks noGrp="1"/>
          </p:cNvSpPr>
          <p:nvPr>
            <p:ph type="ftr" sz="quarter" idx="11"/>
          </p:nvPr>
        </p:nvSpPr>
        <p:spPr/>
        <p:txBody>
          <a:bodyPr/>
          <a:lstStyle/>
          <a:p>
            <a:r>
              <a:rPr lang="en-US" smtClean="0"/>
              <a:t>- Environmental Processes / 5(ii) / Petroleum transformations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B1357D-228F-4CEB-AB52-C189693708E4}" type="datetime1">
              <a:rPr lang="en-US" smtClean="0"/>
              <a:t>12/15/2012</a:t>
            </a:fld>
            <a:endParaRPr lang="en-US" dirty="0"/>
          </a:p>
        </p:txBody>
      </p:sp>
      <p:sp>
        <p:nvSpPr>
          <p:cNvPr id="3" name="Footer Placeholder 2"/>
          <p:cNvSpPr>
            <a:spLocks noGrp="1"/>
          </p:cNvSpPr>
          <p:nvPr>
            <p:ph type="ftr" sz="quarter" idx="11"/>
          </p:nvPr>
        </p:nvSpPr>
        <p:spPr/>
        <p:txBody>
          <a:bodyPr/>
          <a:lstStyle/>
          <a:p>
            <a:r>
              <a:rPr lang="en-US" smtClean="0"/>
              <a:t>- Environmental Processes / 5(ii) / Petroleum transformations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3699E-28EE-4C75-9E32-2AADCCEC577E}"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 Environmental Processes / 5(ii) / Petroleum transformations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BBC68-160F-43E1-B384-E70BD6FF1022}"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 Environmental Processes / 5(ii) / Petroleum transformations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95FBCB-F134-44DC-8672-FEAE2B4B4CE2}"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 Environmental Processes / 5(ii) / Petroleum transformations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7EA2E0-3D67-4E4E-9FA5-263E746E33A2}"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 Environmental Processes / 5(ii) / Petroleum transformations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B1604A-CE99-41BC-A0BA-EFC498D5753E}" type="datetime1">
              <a:rPr lang="en-US" smtClean="0"/>
              <a:t>12/15/2012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Environmental Processes / 5(ii) / Petroleum transformations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Petroleum </a:t>
            </a:r>
            <a:r>
              <a:rPr lang="en-US" dirty="0" smtClean="0"/>
              <a:t>transformations</a:t>
            </a:r>
            <a:endParaRPr lang="en-US" dirty="0"/>
          </a:p>
        </p:txBody>
      </p:sp>
      <p:sp>
        <p:nvSpPr>
          <p:cNvPr id="3" name="Subtitle 2"/>
          <p:cNvSpPr>
            <a:spLocks noGrp="1"/>
          </p:cNvSpPr>
          <p:nvPr>
            <p:ph type="subTitle" idx="1"/>
          </p:nvPr>
        </p:nvSpPr>
        <p:spPr/>
        <p:txBody>
          <a:bodyPr>
            <a:normAutofit/>
          </a:bodyPr>
          <a:lstStyle/>
          <a:p>
            <a:r>
              <a:rPr lang="hr-HR" dirty="0" smtClean="0"/>
              <a:t>5(ii)</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p:nvPr>
        </p:nvSpPr>
        <p:spPr>
          <a:xfrm>
            <a:off x="457200" y="762000"/>
            <a:ext cx="8229600" cy="1143000"/>
          </a:xfrm>
        </p:spPr>
        <p:txBody>
          <a:bodyPr/>
          <a:lstStyle/>
          <a:p>
            <a:r>
              <a:rPr lang="en-US" sz="3200" b="1" u="sng" smtClean="0">
                <a:latin typeface="Times New Roman" pitchFamily="18" charset="0"/>
              </a:rPr>
              <a:t>The lecture content:</a:t>
            </a:r>
            <a:r>
              <a:rPr lang="en-US" smtClean="0"/>
              <a:t> </a:t>
            </a:r>
          </a:p>
        </p:txBody>
      </p:sp>
      <p:sp>
        <p:nvSpPr>
          <p:cNvPr id="5" name="Rectangle 3"/>
          <p:cNvSpPr txBox="1">
            <a:spLocks noChangeArrowheads="1"/>
          </p:cNvSpPr>
          <p:nvPr/>
        </p:nvSpPr>
        <p:spPr>
          <a:xfrm>
            <a:off x="228600" y="1828800"/>
            <a:ext cx="8458200" cy="4038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Petroleum transformation in reservoir 	  rocks (as a native matter).</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Petroleum transformation in the environment (as an anthropogenic  matter).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9" name="Rectangle 2"/>
          <p:cNvSpPr>
            <a:spLocks noGrp="1" noChangeArrowheads="1"/>
          </p:cNvSpPr>
          <p:nvPr>
            <p:ph type="title" idx="4294967295"/>
          </p:nvPr>
        </p:nvSpPr>
        <p:spPr>
          <a:xfrm>
            <a:off x="533400" y="0"/>
            <a:ext cx="6781800" cy="990600"/>
          </a:xfrm>
        </p:spPr>
        <p:txBody>
          <a:bodyPr/>
          <a:lstStyle/>
          <a:p>
            <a:r>
              <a:rPr lang="en-GB" sz="3200" b="1" u="sng" dirty="0" smtClean="0">
                <a:latin typeface="Times New Roman" pitchFamily="18" charset="0"/>
              </a:rPr>
              <a:t>Reservoir rocks</a:t>
            </a:r>
            <a:r>
              <a:rPr lang="en-US" dirty="0" smtClean="0"/>
              <a:t> </a:t>
            </a:r>
          </a:p>
        </p:txBody>
      </p:sp>
      <p:pic>
        <p:nvPicPr>
          <p:cNvPr id="10" name="Picture 3"/>
          <p:cNvPicPr>
            <a:picLocks noChangeAspect="1" noChangeArrowheads="1"/>
          </p:cNvPicPr>
          <p:nvPr/>
        </p:nvPicPr>
        <p:blipFill>
          <a:blip r:embed="rId2" cstate="print"/>
          <a:srcRect/>
          <a:stretch>
            <a:fillRect/>
          </a:stretch>
        </p:blipFill>
        <p:spPr bwMode="auto">
          <a:xfrm>
            <a:off x="2209800" y="1143000"/>
            <a:ext cx="4343400" cy="4838218"/>
          </a:xfrm>
          <a:prstGeom prst="rect">
            <a:avLst/>
          </a:prstGeom>
          <a:noFill/>
          <a:ln w="9525">
            <a:noFill/>
            <a:miter lim="800000"/>
            <a:headEnd/>
            <a:tailEnd/>
          </a:ln>
          <a:effectLst/>
        </p:spPr>
      </p:pic>
      <p:sp>
        <p:nvSpPr>
          <p:cNvPr id="11" name="Rectangle 4"/>
          <p:cNvSpPr>
            <a:spLocks noChangeArrowheads="1"/>
          </p:cNvSpPr>
          <p:nvPr/>
        </p:nvSpPr>
        <p:spPr bwMode="auto">
          <a:xfrm>
            <a:off x="2209800" y="6019800"/>
            <a:ext cx="4610100" cy="336550"/>
          </a:xfrm>
          <a:prstGeom prst="rect">
            <a:avLst/>
          </a:prstGeom>
          <a:noFill/>
          <a:ln w="9525">
            <a:noFill/>
            <a:miter lim="800000"/>
            <a:headEnd/>
            <a:tailEnd/>
          </a:ln>
          <a:effectLst/>
        </p:spPr>
        <p:txBody>
          <a:bodyPr anchor="ctr">
            <a:spAutoFit/>
          </a:bodyPr>
          <a:lstStyle/>
          <a:p>
            <a:pPr algn="ctr" eaLnBrk="0" hangingPunct="0"/>
            <a:r>
              <a:rPr lang="en-US" sz="1600" dirty="0">
                <a:latin typeface="Times New Roman" pitchFamily="18" charset="0"/>
              </a:rPr>
              <a:t>A simplified </a:t>
            </a:r>
            <a:r>
              <a:rPr lang="en-GB" sz="1600" dirty="0">
                <a:latin typeface="Times New Roman" pitchFamily="18" charset="0"/>
              </a:rPr>
              <a:t>illustration</a:t>
            </a:r>
            <a:r>
              <a:rPr lang="en-US" sz="1600" dirty="0">
                <a:latin typeface="Times New Roman" pitchFamily="18" charset="0"/>
              </a:rPr>
              <a:t> of the oil reservoir rock.</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Accumulation is the collection process of bitumen in tight </a:t>
            </a:r>
            <a:r>
              <a:rPr kumimoji="0" lang="en-US" sz="2400" b="1"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reservoir rocks</a:t>
            </a:r>
            <a:r>
              <a:rPr kumimoji="0" lang="en-US"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the end of migration  </a:t>
            </a:r>
            <a:endParaRPr kumimoji="0" lang="en-GB"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The temperature pressures in reservor rocks are generally lower.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The contact of oil with inorganic environment in the reservoirs is weaker.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Further changes in the composition of oil still take place in the reservoir rocks: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1) maturation changes,</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2) deasphalting process,</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3) water washing and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4) biodegradation.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5</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p:nvPr>
        </p:nvSpPr>
        <p:spPr>
          <a:xfrm>
            <a:off x="457200" y="274638"/>
            <a:ext cx="6858000" cy="1143000"/>
          </a:xfrm>
        </p:spPr>
        <p:txBody>
          <a:bodyPr>
            <a:normAutofit/>
          </a:bodyPr>
          <a:lstStyle/>
          <a:p>
            <a:r>
              <a:rPr lang="en-GB" sz="4400" dirty="0" smtClean="0">
                <a:latin typeface="Times New Roman" pitchFamily="18" charset="0"/>
              </a:rPr>
              <a:t>1) Maturation changes</a:t>
            </a:r>
            <a:endParaRPr lang="en-US" sz="4400" dirty="0" smtClean="0">
              <a:latin typeface="Times New Roman" pitchFamily="18" charset="0"/>
            </a:endParaRPr>
          </a:p>
        </p:txBody>
      </p:sp>
      <p:sp>
        <p:nvSpPr>
          <p:cNvPr id="5" name="Rectangle 3"/>
          <p:cNvSpPr txBox="1">
            <a:spLocks noChangeArrowheads="1"/>
          </p:cNvSpPr>
          <p:nvPr/>
        </p:nvSpPr>
        <p:spPr>
          <a:xfrm>
            <a:off x="228600" y="1981200"/>
            <a:ext cx="85344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3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Regardless of the slightly lower temperatures and pressures and a weaker contact with potential mineral catalysts, all the </a:t>
            </a:r>
            <a:r>
              <a:rPr kumimoji="0" lang="en-GB" sz="30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maturation processes</a:t>
            </a:r>
            <a:r>
              <a:rPr kumimoji="0" lang="en-GB" sz="3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which took place in bitumen are continued in the oil reservoir rocks, which leads to the increased amounts of low molecular weight compounds, and </a:t>
            </a:r>
            <a:r>
              <a:rPr kumimoji="0" lang="hr-HR" sz="3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a:t>
            </a:r>
            <a:r>
              <a:rPr kumimoji="0" lang="en-GB" sz="3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hermodynamically</a:t>
            </a:r>
            <a:r>
              <a:rPr kumimoji="0" lang="en-GB" sz="3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more stable structural and </a:t>
            </a:r>
            <a:r>
              <a:rPr kumimoji="0" lang="en-GB" sz="3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stereochemical</a:t>
            </a:r>
            <a:r>
              <a:rPr kumimoji="0" lang="en-GB" sz="3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isomers of certain compounds.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6</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6"/>
          <p:cNvSpPr>
            <a:spLocks noChangeArrowheads="1"/>
          </p:cNvSpPr>
          <p:nvPr/>
        </p:nvSpPr>
        <p:spPr bwMode="auto">
          <a:xfrm>
            <a:off x="609600" y="4724400"/>
            <a:ext cx="7543800" cy="1569660"/>
          </a:xfrm>
          <a:prstGeom prst="rect">
            <a:avLst/>
          </a:prstGeom>
          <a:noFill/>
          <a:ln w="9525">
            <a:noFill/>
            <a:miter lim="800000"/>
            <a:headEnd/>
            <a:tailEnd/>
          </a:ln>
          <a:effectLst/>
        </p:spPr>
        <p:txBody>
          <a:bodyPr wrap="square">
            <a:spAutoFit/>
          </a:bodyPr>
          <a:lstStyle/>
          <a:p>
            <a:pPr algn="ctr"/>
            <a:r>
              <a:rPr lang="en-GB" sz="2400" u="sng" dirty="0">
                <a:latin typeface="Times New Roman" pitchFamily="18" charset="0"/>
              </a:rPr>
              <a:t>- All maturation changes of </a:t>
            </a:r>
            <a:r>
              <a:rPr lang="en-GB" sz="2400" i="1" u="sng" dirty="0">
                <a:latin typeface="Times New Roman" pitchFamily="18" charset="0"/>
              </a:rPr>
              <a:t>n-</a:t>
            </a:r>
            <a:r>
              <a:rPr lang="en-GB" sz="2400" u="sng" dirty="0" err="1">
                <a:latin typeface="Times New Roman" pitchFamily="18" charset="0"/>
              </a:rPr>
              <a:t>alkanes</a:t>
            </a:r>
            <a:r>
              <a:rPr lang="en-GB" sz="2400" u="sng" dirty="0">
                <a:latin typeface="Times New Roman" pitchFamily="18" charset="0"/>
              </a:rPr>
              <a:t>, </a:t>
            </a:r>
            <a:r>
              <a:rPr lang="en-GB" sz="2400" u="sng" dirty="0" err="1">
                <a:latin typeface="Times New Roman" pitchFamily="18" charset="0"/>
              </a:rPr>
              <a:t>isoprenoid</a:t>
            </a:r>
            <a:r>
              <a:rPr lang="en-GB" sz="2400" u="sng" dirty="0">
                <a:latin typeface="Times New Roman" pitchFamily="18" charset="0"/>
              </a:rPr>
              <a:t> aliphatic </a:t>
            </a:r>
            <a:r>
              <a:rPr lang="en-GB" sz="2400" u="sng" dirty="0" err="1">
                <a:latin typeface="Times New Roman" pitchFamily="18" charset="0"/>
              </a:rPr>
              <a:t>alkanes</a:t>
            </a:r>
            <a:r>
              <a:rPr lang="en-GB" sz="2400" u="sng" dirty="0">
                <a:latin typeface="Times New Roman" pitchFamily="18" charset="0"/>
              </a:rPr>
              <a:t>, polycyclic </a:t>
            </a:r>
            <a:r>
              <a:rPr lang="en-GB" sz="2400" u="sng" dirty="0" err="1">
                <a:latin typeface="Times New Roman" pitchFamily="18" charset="0"/>
              </a:rPr>
              <a:t>alkanes</a:t>
            </a:r>
            <a:r>
              <a:rPr lang="en-GB" sz="2400" u="sng" dirty="0">
                <a:latin typeface="Times New Roman" pitchFamily="18" charset="0"/>
              </a:rPr>
              <a:t> and naphthenic aromatic compounds are continued, if an equilibrium state has not already been reached in the "bituminous stage“.</a:t>
            </a:r>
            <a:endParaRPr lang="en-US" sz="2400" u="sng" dirty="0">
              <a:latin typeface="Times New Roman" pitchFamily="18" charset="0"/>
            </a:endParaRPr>
          </a:p>
        </p:txBody>
      </p:sp>
      <p:sp>
        <p:nvSpPr>
          <p:cNvPr id="5" name="Rectangle 7"/>
          <p:cNvSpPr>
            <a:spLocks noChangeArrowheads="1"/>
          </p:cNvSpPr>
          <p:nvPr/>
        </p:nvSpPr>
        <p:spPr bwMode="auto">
          <a:xfrm>
            <a:off x="609600" y="528807"/>
            <a:ext cx="6705600" cy="1015663"/>
          </a:xfrm>
          <a:prstGeom prst="rect">
            <a:avLst/>
          </a:prstGeom>
          <a:noFill/>
          <a:ln w="9525">
            <a:noFill/>
            <a:miter lim="800000"/>
            <a:headEnd/>
            <a:tailEnd/>
          </a:ln>
          <a:effectLst/>
        </p:spPr>
        <p:txBody>
          <a:bodyPr wrap="square" anchor="ctr">
            <a:spAutoFit/>
          </a:bodyPr>
          <a:lstStyle/>
          <a:p>
            <a:pPr algn="ctr"/>
            <a:r>
              <a:rPr lang="en-US" sz="2000" dirty="0">
                <a:latin typeface="Times New Roman" pitchFamily="18" charset="0"/>
              </a:rPr>
              <a:t>The equilibrium values of most important maturation parameters (</a:t>
            </a:r>
            <a:r>
              <a:rPr lang="en-US" sz="2000" i="1" dirty="0">
                <a:latin typeface="Times New Roman" pitchFamily="18" charset="0"/>
              </a:rPr>
              <a:t>n</a:t>
            </a:r>
            <a:r>
              <a:rPr lang="en-US" sz="2000" dirty="0">
                <a:latin typeface="Times New Roman" pitchFamily="18" charset="0"/>
              </a:rPr>
              <a:t>-</a:t>
            </a:r>
            <a:r>
              <a:rPr lang="en-US" sz="2000" dirty="0" err="1">
                <a:latin typeface="Times New Roman" pitchFamily="18" charset="0"/>
              </a:rPr>
              <a:t>alkanes</a:t>
            </a:r>
            <a:r>
              <a:rPr lang="en-US" sz="2000" dirty="0">
                <a:latin typeface="Times New Roman" pitchFamily="18" charset="0"/>
              </a:rPr>
              <a:t>, </a:t>
            </a:r>
            <a:r>
              <a:rPr lang="en-US" sz="2000" dirty="0" err="1">
                <a:latin typeface="Times New Roman" pitchFamily="18" charset="0"/>
              </a:rPr>
              <a:t>terpanes</a:t>
            </a:r>
            <a:r>
              <a:rPr lang="en-US" sz="2000" dirty="0">
                <a:latin typeface="Times New Roman" pitchFamily="18" charset="0"/>
              </a:rPr>
              <a:t> and </a:t>
            </a:r>
            <a:r>
              <a:rPr lang="en-US" sz="2000" dirty="0" err="1">
                <a:latin typeface="Times New Roman" pitchFamily="18" charset="0"/>
              </a:rPr>
              <a:t>steranes</a:t>
            </a:r>
            <a:r>
              <a:rPr lang="en-US" sz="2000" dirty="0">
                <a:latin typeface="Times New Roman" pitchFamily="18" charset="0"/>
              </a:rPr>
              <a:t>) and the corresponding values of </a:t>
            </a:r>
            <a:r>
              <a:rPr lang="en-US" sz="2000" dirty="0" err="1">
                <a:latin typeface="Times New Roman" pitchFamily="18" charset="0"/>
              </a:rPr>
              <a:t>vitrinite</a:t>
            </a:r>
            <a:r>
              <a:rPr lang="en-US" sz="2000" dirty="0">
                <a:latin typeface="Times New Roman" pitchFamily="18" charset="0"/>
              </a:rPr>
              <a:t> reflectance (</a:t>
            </a:r>
            <a:r>
              <a:rPr lang="en-US" sz="2000" dirty="0" err="1">
                <a:latin typeface="Times New Roman" pitchFamily="18" charset="0"/>
              </a:rPr>
              <a:t>Rr</a:t>
            </a:r>
            <a:r>
              <a:rPr lang="en-US" sz="2000" dirty="0">
                <a:latin typeface="Times New Roman" pitchFamily="18" charset="0"/>
              </a:rPr>
              <a:t>) </a:t>
            </a:r>
          </a:p>
        </p:txBody>
      </p:sp>
      <p:pic>
        <p:nvPicPr>
          <p:cNvPr id="6" name="Picture 9"/>
          <p:cNvPicPr>
            <a:picLocks noChangeAspect="1" noChangeArrowheads="1"/>
          </p:cNvPicPr>
          <p:nvPr/>
        </p:nvPicPr>
        <p:blipFill>
          <a:blip r:embed="rId2" cstate="print"/>
          <a:srcRect/>
          <a:stretch>
            <a:fillRect/>
          </a:stretch>
        </p:blipFill>
        <p:spPr>
          <a:xfrm>
            <a:off x="914400" y="1600200"/>
            <a:ext cx="6980238" cy="2914650"/>
          </a:xfrm>
          <a:prstGeom prst="rect">
            <a:avLst/>
          </a:prstGeo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7</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p:nvPr>
        </p:nvSpPr>
        <p:spPr>
          <a:xfrm>
            <a:off x="457200" y="274638"/>
            <a:ext cx="7010400" cy="1143000"/>
          </a:xfrm>
        </p:spPr>
        <p:txBody>
          <a:bodyPr/>
          <a:lstStyle/>
          <a:p>
            <a:r>
              <a:rPr lang="en-GB" dirty="0" smtClean="0">
                <a:latin typeface="Times New Roman" pitchFamily="18" charset="0"/>
              </a:rPr>
              <a:t>2) </a:t>
            </a:r>
            <a:r>
              <a:rPr lang="en-GB" dirty="0" err="1" smtClean="0">
                <a:latin typeface="Times New Roman" pitchFamily="18" charset="0"/>
              </a:rPr>
              <a:t>Deasphalting</a:t>
            </a:r>
            <a:r>
              <a:rPr lang="en-GB" dirty="0" smtClean="0">
                <a:latin typeface="Times New Roman" pitchFamily="18" charset="0"/>
              </a:rPr>
              <a:t> process</a:t>
            </a:r>
            <a:endParaRPr lang="en-US" dirty="0" smtClean="0">
              <a:latin typeface="Times New Roman" pitchFamily="18" charset="0"/>
            </a:endParaRP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n-GB"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p:txBody>
      </p:sp>
      <p:pic>
        <p:nvPicPr>
          <p:cNvPr id="6" name="Picture 4"/>
          <p:cNvPicPr>
            <a:picLocks noChangeAspect="1" noChangeArrowheads="1"/>
          </p:cNvPicPr>
          <p:nvPr/>
        </p:nvPicPr>
        <p:blipFill>
          <a:blip r:embed="rId2" cstate="print"/>
          <a:srcRect/>
          <a:stretch>
            <a:fillRect/>
          </a:stretch>
        </p:blipFill>
        <p:spPr bwMode="auto">
          <a:xfrm>
            <a:off x="1371600" y="1905000"/>
            <a:ext cx="6096000" cy="3308350"/>
          </a:xfrm>
          <a:prstGeom prst="rect">
            <a:avLst/>
          </a:prstGeom>
          <a:noFill/>
          <a:ln w="9525">
            <a:noFill/>
            <a:miter lim="800000"/>
            <a:headEnd/>
            <a:tailEnd/>
          </a:ln>
          <a:effectLst/>
        </p:spPr>
      </p:pic>
      <p:sp>
        <p:nvSpPr>
          <p:cNvPr id="9" name="Rectangle 5"/>
          <p:cNvSpPr>
            <a:spLocks noChangeArrowheads="1"/>
          </p:cNvSpPr>
          <p:nvPr/>
        </p:nvSpPr>
        <p:spPr bwMode="auto">
          <a:xfrm>
            <a:off x="2895600" y="5715000"/>
            <a:ext cx="3200400" cy="366713"/>
          </a:xfrm>
          <a:prstGeom prst="rect">
            <a:avLst/>
          </a:prstGeom>
          <a:noFill/>
          <a:ln w="9525">
            <a:noFill/>
            <a:miter lim="800000"/>
            <a:headEnd/>
            <a:tailEnd/>
          </a:ln>
          <a:effectLst/>
        </p:spPr>
        <p:txBody>
          <a:bodyPr wrap="none" anchor="ctr">
            <a:spAutoFit/>
          </a:bodyPr>
          <a:lstStyle/>
          <a:p>
            <a:pPr eaLnBrk="0" hangingPunct="0"/>
            <a:r>
              <a:rPr lang="en-US">
                <a:latin typeface="Times New Roman" pitchFamily="18" charset="0"/>
              </a:rPr>
              <a:t>The part of asphaltene structure.</a:t>
            </a:r>
            <a:r>
              <a:rPr lang="en-US"/>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8</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p:nvPr>
        </p:nvSpPr>
        <p:spPr>
          <a:xfrm>
            <a:off x="457200" y="274638"/>
            <a:ext cx="6858000" cy="1143000"/>
          </a:xfrm>
        </p:spPr>
        <p:txBody>
          <a:bodyPr>
            <a:normAutofit/>
          </a:bodyPr>
          <a:lstStyle/>
          <a:p>
            <a:r>
              <a:rPr lang="en-GB" sz="4400" dirty="0" err="1" smtClean="0">
                <a:latin typeface="Times New Roman" pitchFamily="18" charset="0"/>
              </a:rPr>
              <a:t>Deasphalting</a:t>
            </a:r>
            <a:r>
              <a:rPr lang="en-GB" sz="4400" dirty="0" smtClean="0">
                <a:latin typeface="Times New Roman" pitchFamily="18" charset="0"/>
              </a:rPr>
              <a:t> process</a:t>
            </a:r>
            <a:endParaRPr lang="en-US" sz="4400" dirty="0" smtClean="0">
              <a:latin typeface="Times New Roman" pitchFamily="18" charset="0"/>
            </a:endParaRPr>
          </a:p>
        </p:txBody>
      </p:sp>
      <p:sp>
        <p:nvSpPr>
          <p:cNvPr id="5" name="Rectangle 3"/>
          <p:cNvSpPr txBox="1">
            <a:spLocks noChangeArrowheads="1"/>
          </p:cNvSpPr>
          <p:nvPr/>
        </p:nvSpPr>
        <p:spPr>
          <a:xfrm>
            <a:off x="457200" y="1447800"/>
            <a:ext cx="8229600" cy="4525963"/>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Since the amount of lower hydrocarbons increases during the cracking, including pentane, hexane and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heptane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which are excellent solvents for the whole oil, except for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asphaltene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sng"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deasphalting</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takes place, i.e. precipitation of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asphaltenes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reservoir rocks, and thus the contents of compounds soluble in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solvents, saturated and aromatic hydrocarbons and NSO-compounds increases. </a:t>
            </a: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In organic geochemistry, these three fractions are often collectively referred to as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maltenes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In addition to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asphaltenes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maltenes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oil contains also "volatile components". These are hydrocarbons with less than 12 C-atoms. They mostly "evaporate" during the laboratory investigations of oil, since most analytical methods include experiments at elevated temperatures.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9</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p:nvPr>
        </p:nvSpPr>
        <p:spPr>
          <a:xfrm>
            <a:off x="457200" y="274638"/>
            <a:ext cx="6858000" cy="1143000"/>
          </a:xfrm>
        </p:spPr>
        <p:txBody>
          <a:bodyPr>
            <a:normAutofit/>
          </a:bodyPr>
          <a:lstStyle/>
          <a:p>
            <a:r>
              <a:rPr lang="en-GB" sz="4400" dirty="0" smtClean="0">
                <a:latin typeface="Times New Roman" pitchFamily="18" charset="0"/>
              </a:rPr>
              <a:t>3) Water washing</a:t>
            </a:r>
            <a:endParaRPr lang="en-US" sz="4400" dirty="0" smtClean="0">
              <a:latin typeface="Times New Roman" pitchFamily="18" charset="0"/>
            </a:endParaRP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Water plays a crucial role in the transmission of the bitumen from source to reservoir rocks. Therefore, water and above it oil, as it has lower specific gravity, are accumulated together in the reservoir. </a:t>
            </a:r>
          </a:p>
          <a:p>
            <a:pPr marL="342900" marR="0" lvl="0" indent="-342900" algn="just"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In the reservoir rocks, oil is in constant contact with water and therefore in a long geologic time, it is subject to continuous </a:t>
            </a:r>
            <a:r>
              <a:rPr kumimoji="0" lang="en-GB" sz="20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water washing</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Oil is, as a mixture of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nonpolar</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hydrocarbons, poorly soluble in water. However, it also contains some compounds that are soluble in water, especially at higher temperatures and pressures. This is primarily about compounds with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heteroatoms</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nitrogen, sulphur and oxygen, forming the so-called NSO-fraction. Therefore water washing is mostly "washing" of NSO-compounds, which of course does not mean that some low molecular weight hydrocarbons cannot be "washed", although to much lesser extent. </a:t>
            </a:r>
            <a:endPar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10</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5" name="Rectangle 2"/>
          <p:cNvSpPr>
            <a:spLocks noGrp="1" noChangeArrowheads="1"/>
          </p:cNvSpPr>
          <p:nvPr>
            <p:ph type="title"/>
          </p:nvPr>
        </p:nvSpPr>
        <p:spPr>
          <a:xfrm>
            <a:off x="457200" y="274638"/>
            <a:ext cx="6858000" cy="1143000"/>
          </a:xfrm>
        </p:spPr>
        <p:txBody>
          <a:bodyPr>
            <a:normAutofit/>
          </a:bodyPr>
          <a:lstStyle/>
          <a:p>
            <a:r>
              <a:rPr lang="en-GB" sz="4400" dirty="0" smtClean="0">
                <a:latin typeface="Times New Roman" pitchFamily="18" charset="0"/>
              </a:rPr>
              <a:t>4) Biodegradation</a:t>
            </a:r>
            <a:endParaRPr lang="en-US" sz="4400" dirty="0" smtClean="0">
              <a:latin typeface="Times New Roman" pitchFamily="18" charset="0"/>
            </a:endParaRPr>
          </a:p>
        </p:txBody>
      </p:sp>
      <p:sp>
        <p:nvSpPr>
          <p:cNvPr id="6" name="Rectangle 3"/>
          <p:cNvSpPr txBox="1">
            <a:spLocks noChangeArrowheads="1"/>
          </p:cNvSpPr>
          <p:nvPr/>
        </p:nvSpPr>
        <p:spPr>
          <a:xfrm>
            <a:off x="457200" y="1981200"/>
            <a:ext cx="8458200" cy="4144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Biodegradation (microbiological degradation) is the process that can largely alter the  composition of oil in the reservoir rocks. </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It occurs only in reservoir rocks that contain water as well. </a:t>
            </a: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Biodegradation is possible only in reservoir rocks with the temperature below </a:t>
            </a:r>
            <a:r>
              <a:rPr kumimoji="0" lang="en-US"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66 degrees.</a:t>
            </a:r>
            <a:r>
              <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11</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3"/>
          <p:cNvSpPr txBox="1">
            <a:spLocks noChangeArrowheads="1"/>
          </p:cNvSpPr>
          <p:nvPr/>
        </p:nvSpPr>
        <p:spPr>
          <a:xfrm>
            <a:off x="457200" y="11430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Petroleum transformation from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paraffinic type to naphthenic and aromatic type:</a:t>
            </a: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US" sz="28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US" sz="18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Char char="-"/>
              <a:tabLst/>
              <a:defRPr/>
            </a:pP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 good process from the technical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and technological aspects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1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(Naphthenic oil is a better raw material for producing high quality gasoline )</a:t>
            </a: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US" sz="1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US" sz="1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US" sz="1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US" sz="1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Char char="-"/>
              <a:tabLst/>
              <a:defRPr/>
            </a:pP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Undesirable process from organic-geochemical,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fundamental, aspect</a:t>
            </a:r>
            <a:r>
              <a:rPr kumimoji="0" lang="en-US" sz="1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1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(Degradation of biological markers as a tool for assessing the origin and geological history of oil)</a:t>
            </a:r>
            <a:r>
              <a:rPr kumimoji="0" lang="en-US" sz="1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500"/>
                                        <p:tgtEl>
                                          <p:spTgt spid="4">
                                            <p:txEl>
                                              <p:pRg st="0" end="0"/>
                                            </p:txEl>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diamond(in)">
                                      <p:cBhvr>
                                        <p:cTn id="10" dur="500"/>
                                        <p:tgtEl>
                                          <p:spTgt spid="4">
                                            <p:txEl>
                                              <p:pRg st="1" end="1"/>
                                            </p:txEl>
                                          </p:spTgt>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diamond(in)">
                                      <p:cBhvr>
                                        <p:cTn id="13" dur="500"/>
                                        <p:tgtEl>
                                          <p:spTgt spid="4">
                                            <p:txEl>
                                              <p:pRg st="4" end="4"/>
                                            </p:txEl>
                                          </p:spTgt>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diamond(in)">
                                      <p:cBhvr>
                                        <p:cTn id="16" dur="500"/>
                                        <p:tgtEl>
                                          <p:spTgt spid="4">
                                            <p:txEl>
                                              <p:pRg st="5" end="5"/>
                                            </p:txEl>
                                          </p:spTgt>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diamond(in)">
                                      <p:cBhvr>
                                        <p:cTn id="19" dur="500"/>
                                        <p:tgtEl>
                                          <p:spTgt spid="4">
                                            <p:txEl>
                                              <p:pRg st="6" end="6"/>
                                            </p:txEl>
                                          </p:spTgt>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4">
                                            <p:txEl>
                                              <p:pRg st="11" end="11"/>
                                            </p:txEl>
                                          </p:spTgt>
                                        </p:tgtEl>
                                        <p:attrNameLst>
                                          <p:attrName>style.visibility</p:attrName>
                                        </p:attrNameLst>
                                      </p:cBhvr>
                                      <p:to>
                                        <p:strVal val="visible"/>
                                      </p:to>
                                    </p:set>
                                    <p:animEffect transition="in" filter="diamond(in)">
                                      <p:cBhvr>
                                        <p:cTn id="22" dur="500"/>
                                        <p:tgtEl>
                                          <p:spTgt spid="4">
                                            <p:txEl>
                                              <p:pRg st="11" end="11"/>
                                            </p:txEl>
                                          </p:spTgt>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4">
                                            <p:txEl>
                                              <p:pRg st="12" end="12"/>
                                            </p:txEl>
                                          </p:spTgt>
                                        </p:tgtEl>
                                        <p:attrNameLst>
                                          <p:attrName>style.visibility</p:attrName>
                                        </p:attrNameLst>
                                      </p:cBhvr>
                                      <p:to>
                                        <p:strVal val="visible"/>
                                      </p:to>
                                    </p:set>
                                    <p:animEffect transition="in" filter="diamond(in)">
                                      <p:cBhvr>
                                        <p:cTn id="25" dur="500"/>
                                        <p:tgtEl>
                                          <p:spTgt spid="4">
                                            <p:txEl>
                                              <p:pRg st="12" end="12"/>
                                            </p:txEl>
                                          </p:spTgt>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4">
                                            <p:txEl>
                                              <p:pRg st="13" end="13"/>
                                            </p:txEl>
                                          </p:spTgt>
                                        </p:tgtEl>
                                        <p:attrNameLst>
                                          <p:attrName>style.visibility</p:attrName>
                                        </p:attrNameLst>
                                      </p:cBhvr>
                                      <p:to>
                                        <p:strVal val="visible"/>
                                      </p:to>
                                    </p:set>
                                    <p:animEffect transition="in" filter="diamond(in)">
                                      <p:cBhvr>
                                        <p:cTn id="28"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idx="4294967295"/>
          </p:nvPr>
        </p:nvSpPr>
        <p:spPr>
          <a:xfrm>
            <a:off x="457200" y="228600"/>
            <a:ext cx="6858000" cy="1143000"/>
          </a:xfrm>
        </p:spPr>
        <p:txBody>
          <a:bodyPr/>
          <a:lstStyle/>
          <a:p>
            <a:r>
              <a:rPr lang="sr-Latn-CS" sz="2400" b="1" dirty="0" smtClean="0">
                <a:latin typeface="Times New Roman" pitchFamily="18" charset="0"/>
              </a:rPr>
              <a:t>The classification of crude oils based on the degree of biodegradation</a:t>
            </a:r>
            <a:r>
              <a:rPr lang="en-US" sz="2400" b="1" dirty="0" smtClean="0">
                <a:latin typeface="Times New Roman" pitchFamily="18" charset="0"/>
              </a:rPr>
              <a:t/>
            </a:r>
            <a:br>
              <a:rPr lang="en-US" sz="2400" b="1" dirty="0" smtClean="0">
                <a:latin typeface="Times New Roman" pitchFamily="18" charset="0"/>
              </a:rPr>
            </a:br>
            <a:r>
              <a:rPr lang="en-US" sz="1800" dirty="0" smtClean="0">
                <a:latin typeface="Times New Roman" pitchFamily="18" charset="0"/>
              </a:rPr>
              <a:t>(1983)</a:t>
            </a:r>
          </a:p>
        </p:txBody>
      </p:sp>
      <p:sp>
        <p:nvSpPr>
          <p:cNvPr id="5" name="Rectangle 3"/>
          <p:cNvSpPr txBox="1">
            <a:spLocks noChangeArrowheads="1"/>
          </p:cNvSpPr>
          <p:nvPr/>
        </p:nvSpPr>
        <p:spPr>
          <a:xfrm>
            <a:off x="457200" y="1371600"/>
            <a:ext cx="8229600" cy="4525963"/>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sr-Cyrl-CS" sz="28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1</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No</a:t>
            </a: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2</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sr-Latn-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The lower </a:t>
            </a:r>
            <a:r>
              <a:rPr kumimoji="0" lang="sr-Latn-CS" sz="2400" b="0" i="1"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n</a:t>
            </a:r>
            <a:r>
              <a:rPr kumimoji="0" lang="sr-Latn-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-alkanes</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a:t>
            </a:r>
            <a:r>
              <a:rPr kumimoji="0" lang="sr-Latn-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inimum</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of biodegradation</a:t>
            </a: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3</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More than </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99% </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of </a:t>
            </a:r>
            <a:r>
              <a:rPr kumimoji="0" lang="sr-Cyrl-CS" sz="2400" b="0" i="1"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n</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-alk</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anes …………………..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a:t>
            </a:r>
            <a:r>
              <a:rPr kumimoji="0" lang="sr-Latn-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oderate</a:t>
            </a:r>
            <a:r>
              <a:rPr kumimoji="0" lang="sr-Cyrl-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(I)</a:t>
            </a:r>
            <a:endPar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4</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sr-Latn-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Alkylcyclohexanes; partially isoprenoids</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a:t>
            </a:r>
            <a:r>
              <a:rPr kumimoji="0" lang="sr-Latn-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oderate</a:t>
            </a:r>
            <a:r>
              <a:rPr kumimoji="0" lang="sr-Cyrl-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(II)</a:t>
            </a:r>
            <a:endPar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5</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All</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i</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s</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oprenoid</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s ……………………………….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a:t>
            </a:r>
            <a:r>
              <a:rPr kumimoji="0" lang="sr-Latn-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oderate </a:t>
            </a:r>
            <a:r>
              <a:rPr kumimoji="0" lang="sr-Cyrl-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(III)</a:t>
            </a:r>
            <a:endPar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6</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Bic</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yclic</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alkan</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es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a:t>
            </a:r>
            <a:r>
              <a:rPr kumimoji="0" lang="sr-Latn-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edium strong</a:t>
            </a:r>
            <a:endPar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7</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More than </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50% </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of regular steranes …………………..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strong</a:t>
            </a: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8</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Steran</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es changed, a lot of demethylated hopanes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very strong</a:t>
            </a: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sr-Cyrl-C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9</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All regular steranes, domination of diasteranes and demethylated hopanes ………………..……... </a:t>
            </a:r>
            <a:r>
              <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t</a:t>
            </a:r>
            <a:r>
              <a:rPr kumimoji="0" lang="sr-Latn-C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he maximum</a:t>
            </a:r>
            <a:endParaRPr kumimoji="0" lang="en-US" sz="24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par>
                          <p:cTn id="8" fill="hold">
                            <p:stCondLst>
                              <p:cond delay="1000"/>
                            </p:stCondLst>
                            <p:childTnLst>
                              <p:par>
                                <p:cTn id="9" presetID="8" presetClass="entr" presetSubtype="16"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amond(in)">
                                      <p:cBhvr>
                                        <p:cTn id="11" dur="500"/>
                                        <p:tgtEl>
                                          <p:spTgt spid="5">
                                            <p:txEl>
                                              <p:pRg st="1" end="1"/>
                                            </p:txEl>
                                          </p:spTgt>
                                        </p:tgtEl>
                                      </p:cBhvr>
                                    </p:animEffect>
                                  </p:childTnLst>
                                </p:cTn>
                              </p:par>
                            </p:childTnLst>
                          </p:cTn>
                        </p:par>
                        <p:par>
                          <p:cTn id="12" fill="hold">
                            <p:stCondLst>
                              <p:cond delay="1500"/>
                            </p:stCondLst>
                            <p:childTnLst>
                              <p:par>
                                <p:cTn id="13" presetID="8" presetClass="entr" presetSubtype="16"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amond(in)">
                                      <p:cBhvr>
                                        <p:cTn id="15" dur="500"/>
                                        <p:tgtEl>
                                          <p:spTgt spid="5">
                                            <p:txEl>
                                              <p:pRg st="2" end="2"/>
                                            </p:txEl>
                                          </p:spTgt>
                                        </p:tgtEl>
                                      </p:cBhvr>
                                    </p:animEffect>
                                  </p:childTnLst>
                                </p:cTn>
                              </p:par>
                            </p:childTnLst>
                          </p:cTn>
                        </p:par>
                        <p:par>
                          <p:cTn id="16" fill="hold">
                            <p:stCondLst>
                              <p:cond delay="2000"/>
                            </p:stCondLst>
                            <p:childTnLst>
                              <p:par>
                                <p:cTn id="17" presetID="8" presetClass="entr" presetSubtype="16"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diamond(in)">
                                      <p:cBhvr>
                                        <p:cTn id="19" dur="500"/>
                                        <p:tgtEl>
                                          <p:spTgt spid="5">
                                            <p:txEl>
                                              <p:pRg st="3" end="3"/>
                                            </p:txEl>
                                          </p:spTgt>
                                        </p:tgtEl>
                                      </p:cBhvr>
                                    </p:animEffect>
                                  </p:childTnLst>
                                </p:cTn>
                              </p:par>
                            </p:childTnLst>
                          </p:cTn>
                        </p:par>
                        <p:par>
                          <p:cTn id="20" fill="hold">
                            <p:stCondLst>
                              <p:cond delay="2500"/>
                            </p:stCondLst>
                            <p:childTnLst>
                              <p:par>
                                <p:cTn id="21" presetID="8" presetClass="entr" presetSubtype="16"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diamond(in)">
                                      <p:cBhvr>
                                        <p:cTn id="23" dur="500"/>
                                        <p:tgtEl>
                                          <p:spTgt spid="5">
                                            <p:txEl>
                                              <p:pRg st="4" end="4"/>
                                            </p:txEl>
                                          </p:spTgt>
                                        </p:tgtEl>
                                      </p:cBhvr>
                                    </p:animEffect>
                                  </p:childTnLst>
                                </p:cTn>
                              </p:par>
                            </p:childTnLst>
                          </p:cTn>
                        </p:par>
                        <p:par>
                          <p:cTn id="24" fill="hold">
                            <p:stCondLst>
                              <p:cond delay="3000"/>
                            </p:stCondLst>
                            <p:childTnLst>
                              <p:par>
                                <p:cTn id="25" presetID="8" presetClass="entr" presetSubtype="16"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diamond(in)">
                                      <p:cBhvr>
                                        <p:cTn id="27" dur="500"/>
                                        <p:tgtEl>
                                          <p:spTgt spid="5">
                                            <p:txEl>
                                              <p:pRg st="5" end="5"/>
                                            </p:txEl>
                                          </p:spTgt>
                                        </p:tgtEl>
                                      </p:cBhvr>
                                    </p:animEffect>
                                  </p:childTnLst>
                                </p:cTn>
                              </p:par>
                            </p:childTnLst>
                          </p:cTn>
                        </p:par>
                        <p:par>
                          <p:cTn id="28" fill="hold">
                            <p:stCondLst>
                              <p:cond delay="3500"/>
                            </p:stCondLst>
                            <p:childTnLst>
                              <p:par>
                                <p:cTn id="29" presetID="8" presetClass="entr" presetSubtype="16"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diamond(in)">
                                      <p:cBhvr>
                                        <p:cTn id="31" dur="500"/>
                                        <p:tgtEl>
                                          <p:spTgt spid="5">
                                            <p:txEl>
                                              <p:pRg st="6" end="6"/>
                                            </p:txEl>
                                          </p:spTgt>
                                        </p:tgtEl>
                                      </p:cBhvr>
                                    </p:animEffect>
                                  </p:childTnLst>
                                </p:cTn>
                              </p:par>
                            </p:childTnLst>
                          </p:cTn>
                        </p:par>
                        <p:par>
                          <p:cTn id="32" fill="hold">
                            <p:stCondLst>
                              <p:cond delay="4000"/>
                            </p:stCondLst>
                            <p:childTnLst>
                              <p:par>
                                <p:cTn id="33" presetID="8" presetClass="entr" presetSubtype="16" fill="hold" grpId="0" nodeType="after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diamond(in)">
                                      <p:cBhvr>
                                        <p:cTn id="35" dur="500"/>
                                        <p:tgtEl>
                                          <p:spTgt spid="5">
                                            <p:txEl>
                                              <p:pRg st="7" end="7"/>
                                            </p:txEl>
                                          </p:spTgt>
                                        </p:tgtEl>
                                      </p:cBhvr>
                                    </p:animEffect>
                                  </p:childTnLst>
                                </p:cTn>
                              </p:par>
                            </p:childTnLst>
                          </p:cTn>
                        </p:par>
                        <p:par>
                          <p:cTn id="36" fill="hold">
                            <p:stCondLst>
                              <p:cond delay="4500"/>
                            </p:stCondLst>
                            <p:childTnLst>
                              <p:par>
                                <p:cTn id="37" presetID="8" presetClass="entr" presetSubtype="16" fill="hold" grpId="0" nodeType="after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Effect transition="in" filter="diamond(in)">
                                      <p:cBhvr>
                                        <p:cTn id="39" dur="500"/>
                                        <p:tgtEl>
                                          <p:spTgt spid="5">
                                            <p:txEl>
                                              <p:pRg st="8" end="8"/>
                                            </p:txEl>
                                          </p:spTgt>
                                        </p:tgtEl>
                                      </p:cBhvr>
                                    </p:animEffect>
                                  </p:childTnLst>
                                </p:cTn>
                              </p:par>
                            </p:childTnLst>
                          </p:cTn>
                        </p:par>
                        <p:par>
                          <p:cTn id="40" fill="hold">
                            <p:stCondLst>
                              <p:cond delay="5000"/>
                            </p:stCondLst>
                            <p:childTnLst>
                              <p:par>
                                <p:cTn id="41" presetID="8" presetClass="entr" presetSubtype="16" fill="hold" grpId="0" nodeType="after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animEffect transition="in" filter="diamond(in)">
                                      <p:cBhvr>
                                        <p:cTn id="43"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pic>
        <p:nvPicPr>
          <p:cNvPr id="4" name="Picture 4" descr="Wenger"/>
          <p:cNvPicPr>
            <a:picLocks noChangeAspect="1" noChangeArrowheads="1"/>
          </p:cNvPicPr>
          <p:nvPr/>
        </p:nvPicPr>
        <p:blipFill>
          <a:blip r:embed="rId2" cstate="print"/>
          <a:srcRect l="1408" r="1408" b="1241"/>
          <a:stretch>
            <a:fillRect/>
          </a:stretch>
        </p:blipFill>
        <p:spPr>
          <a:xfrm>
            <a:off x="907115" y="0"/>
            <a:ext cx="6179485" cy="5897563"/>
          </a:xfrm>
          <a:prstGeom prst="rect">
            <a:avLst/>
          </a:prstGeom>
          <a:noFill/>
          <a:ln w="28575">
            <a:solidFill>
              <a:srgbClr val="FFFF00"/>
            </a:solidFill>
          </a:ln>
        </p:spPr>
      </p:pic>
      <p:sp>
        <p:nvSpPr>
          <p:cNvPr id="5" name="Rectangle 5"/>
          <p:cNvSpPr>
            <a:spLocks noChangeArrowheads="1"/>
          </p:cNvSpPr>
          <p:nvPr/>
        </p:nvSpPr>
        <p:spPr bwMode="auto">
          <a:xfrm>
            <a:off x="792892" y="5844746"/>
            <a:ext cx="6324600" cy="641350"/>
          </a:xfrm>
          <a:prstGeom prst="rect">
            <a:avLst/>
          </a:prstGeom>
          <a:noFill/>
          <a:ln w="9525">
            <a:noFill/>
            <a:miter lim="800000"/>
            <a:headEnd/>
            <a:tailEnd/>
          </a:ln>
        </p:spPr>
        <p:txBody>
          <a:bodyPr wrap="square" anchor="ctr">
            <a:spAutoFit/>
          </a:bodyPr>
          <a:lstStyle/>
          <a:p>
            <a:pPr algn="ctr" eaLnBrk="0" hangingPunct="0"/>
            <a:r>
              <a:rPr lang="en-US" dirty="0">
                <a:latin typeface="Times New Roman" pitchFamily="18" charset="0"/>
              </a:rPr>
              <a:t>Schematic diagram of physical and chemical changes </a:t>
            </a:r>
          </a:p>
          <a:p>
            <a:pPr algn="ctr" eaLnBrk="0" hangingPunct="0"/>
            <a:r>
              <a:rPr lang="en-US" dirty="0">
                <a:latin typeface="Times New Roman" pitchFamily="18" charset="0"/>
              </a:rPr>
              <a:t>occurring during crude oil and natural gas biodegradation (</a:t>
            </a:r>
            <a:r>
              <a:rPr lang="sr-Latn-CS" dirty="0">
                <a:latin typeface="Times New Roman" pitchFamily="18" charset="0"/>
              </a:rPr>
              <a:t>2003</a:t>
            </a:r>
            <a:r>
              <a:rPr lang="en-US" dirty="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ane slika 2"/>
          <p:cNvPicPr>
            <a:picLocks noChangeAspect="1" noChangeArrowheads="1"/>
          </p:cNvPicPr>
          <p:nvPr/>
        </p:nvPicPr>
        <p:blipFill>
          <a:blip r:embed="rId2" cstate="print"/>
          <a:srcRect l="2493" b="786"/>
          <a:stretch>
            <a:fillRect/>
          </a:stretch>
        </p:blipFill>
        <p:spPr>
          <a:xfrm>
            <a:off x="0" y="304800"/>
            <a:ext cx="8420100" cy="4181475"/>
          </a:xfrm>
          <a:prstGeom prst="rect">
            <a:avLst/>
          </a:prstGeom>
          <a:noFill/>
          <a:ln w="28575">
            <a:solidFill>
              <a:srgbClr val="FFFF00"/>
            </a:solidFill>
          </a:ln>
        </p:spPr>
      </p:pic>
      <p:sp>
        <p:nvSpPr>
          <p:cNvPr id="7" name="Slide Number Placeholder 6"/>
          <p:cNvSpPr>
            <a:spLocks noGrp="1"/>
          </p:cNvSpPr>
          <p:nvPr>
            <p:ph type="sldNum" sz="quarter" idx="12"/>
          </p:nvPr>
        </p:nvSpPr>
        <p:spPr/>
        <p:txBody>
          <a:bodyPr/>
          <a:lstStyle/>
          <a:p>
            <a:fld id="{0B6F83BC-6D4D-406E-B66A-3F0036CBC391}" type="slidenum">
              <a:rPr lang="en-US" smtClean="0"/>
              <a:pPr/>
              <a:t>14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5" name="Rectangle 5"/>
          <p:cNvSpPr>
            <a:spLocks noChangeArrowheads="1"/>
          </p:cNvSpPr>
          <p:nvPr/>
        </p:nvSpPr>
        <p:spPr bwMode="auto">
          <a:xfrm>
            <a:off x="762000" y="4724400"/>
            <a:ext cx="7604125" cy="1833563"/>
          </a:xfrm>
          <a:prstGeom prst="rect">
            <a:avLst/>
          </a:prstGeom>
          <a:noFill/>
          <a:ln w="9525">
            <a:noFill/>
            <a:miter lim="800000"/>
            <a:headEnd/>
            <a:tailEnd/>
          </a:ln>
        </p:spPr>
        <p:txBody>
          <a:bodyPr wrap="none" anchor="ctr">
            <a:spAutoFit/>
          </a:bodyPr>
          <a:lstStyle/>
          <a:p>
            <a:pPr algn="ctr">
              <a:tabLst>
                <a:tab pos="114300" algn="l"/>
              </a:tabLst>
            </a:pPr>
            <a:r>
              <a:rPr lang="en-US" sz="1600" dirty="0">
                <a:latin typeface="Times New Roman" pitchFamily="18" charset="0"/>
              </a:rPr>
              <a:t>TICs showing aliphatic and aromatic hydrocarbon distributions in oils </a:t>
            </a:r>
          </a:p>
          <a:p>
            <a:pPr algn="ctr">
              <a:tabLst>
                <a:tab pos="114300" algn="l"/>
              </a:tabLst>
            </a:pPr>
            <a:r>
              <a:rPr lang="en-US" sz="1600" dirty="0">
                <a:latin typeface="Times New Roman" pitchFamily="18" charset="0"/>
              </a:rPr>
              <a:t>(collected from reservoirs) at various levels of biodegradation (Huang </a:t>
            </a:r>
            <a:r>
              <a:rPr lang="en-US" sz="1600" i="1" dirty="0">
                <a:latin typeface="Times New Roman" pitchFamily="18" charset="0"/>
              </a:rPr>
              <a:t>et al</a:t>
            </a:r>
            <a:r>
              <a:rPr lang="en-US" sz="1600" dirty="0">
                <a:latin typeface="Times New Roman" pitchFamily="18" charset="0"/>
              </a:rPr>
              <a:t>., 2004).</a:t>
            </a:r>
          </a:p>
          <a:p>
            <a:pPr algn="ctr">
              <a:tabLst>
                <a:tab pos="114300" algn="l"/>
              </a:tabLst>
            </a:pPr>
            <a:r>
              <a:rPr lang="en-US" sz="1600" i="1" dirty="0">
                <a:latin typeface="Times New Roman" pitchFamily="18" charset="0"/>
              </a:rPr>
              <a:t>MN – methylnaphthalenes; DMN – </a:t>
            </a:r>
            <a:r>
              <a:rPr lang="en-US" sz="1600" i="1" dirty="0" err="1">
                <a:latin typeface="Times New Roman" pitchFamily="18" charset="0"/>
              </a:rPr>
              <a:t>dimethylnaphthalenes</a:t>
            </a:r>
            <a:r>
              <a:rPr lang="en-US" sz="1600" i="1" dirty="0">
                <a:latin typeface="Times New Roman" pitchFamily="18" charset="0"/>
              </a:rPr>
              <a:t>; TMN – </a:t>
            </a:r>
            <a:r>
              <a:rPr lang="en-US" sz="1600" i="1" dirty="0" err="1">
                <a:latin typeface="Times New Roman" pitchFamily="18" charset="0"/>
              </a:rPr>
              <a:t>trimethylnaphthalenes</a:t>
            </a:r>
            <a:r>
              <a:rPr lang="en-US" sz="1600" i="1" dirty="0">
                <a:latin typeface="Times New Roman" pitchFamily="18" charset="0"/>
              </a:rPr>
              <a:t>; </a:t>
            </a:r>
            <a:endParaRPr lang="en-US" sz="1600" dirty="0">
              <a:latin typeface="Times New Roman" pitchFamily="18" charset="0"/>
            </a:endParaRPr>
          </a:p>
          <a:p>
            <a:pPr algn="ctr">
              <a:tabLst>
                <a:tab pos="114300" algn="l"/>
              </a:tabLst>
            </a:pPr>
            <a:r>
              <a:rPr lang="en-US" sz="1600" i="1" dirty="0">
                <a:latin typeface="Times New Roman" pitchFamily="18" charset="0"/>
              </a:rPr>
              <a:t>TEMN – </a:t>
            </a:r>
            <a:r>
              <a:rPr lang="en-US" sz="1600" i="1" dirty="0" err="1">
                <a:latin typeface="Times New Roman" pitchFamily="18" charset="0"/>
              </a:rPr>
              <a:t>tetramethylnaphthalenes</a:t>
            </a:r>
            <a:r>
              <a:rPr lang="en-US" sz="1600" i="1" dirty="0">
                <a:latin typeface="Times New Roman" pitchFamily="18" charset="0"/>
              </a:rPr>
              <a:t>; P – </a:t>
            </a:r>
            <a:r>
              <a:rPr lang="en-US" sz="1600" i="1" dirty="0" err="1">
                <a:latin typeface="Times New Roman" pitchFamily="18" charset="0"/>
              </a:rPr>
              <a:t>phenanthrene</a:t>
            </a:r>
            <a:r>
              <a:rPr lang="en-US" sz="1600" i="1" dirty="0">
                <a:latin typeface="Times New Roman" pitchFamily="18" charset="0"/>
              </a:rPr>
              <a:t>; MP – </a:t>
            </a:r>
            <a:r>
              <a:rPr lang="en-US" sz="1600" i="1" dirty="0" err="1">
                <a:latin typeface="Times New Roman" pitchFamily="18" charset="0"/>
              </a:rPr>
              <a:t>methylphenanthrenes</a:t>
            </a:r>
            <a:r>
              <a:rPr lang="en-US" sz="1600" i="1" dirty="0">
                <a:latin typeface="Times New Roman" pitchFamily="18" charset="0"/>
              </a:rPr>
              <a:t>; </a:t>
            </a:r>
            <a:endParaRPr lang="en-US" sz="1600" dirty="0">
              <a:latin typeface="Times New Roman" pitchFamily="18" charset="0"/>
            </a:endParaRPr>
          </a:p>
          <a:p>
            <a:pPr algn="ctr">
              <a:tabLst>
                <a:tab pos="114300" algn="l"/>
              </a:tabLst>
            </a:pPr>
            <a:r>
              <a:rPr lang="en-US" sz="1600" i="1" dirty="0">
                <a:latin typeface="Times New Roman" pitchFamily="18" charset="0"/>
              </a:rPr>
              <a:t>DMP – </a:t>
            </a:r>
            <a:r>
              <a:rPr lang="en-US" sz="1600" i="1" dirty="0" err="1">
                <a:latin typeface="Times New Roman" pitchFamily="18" charset="0"/>
              </a:rPr>
              <a:t>dimethylphenanthrenes</a:t>
            </a:r>
            <a:r>
              <a:rPr lang="en-US" sz="1600" i="1" dirty="0">
                <a:latin typeface="Times New Roman" pitchFamily="18" charset="0"/>
              </a:rPr>
              <a:t>; MAS – </a:t>
            </a:r>
            <a:r>
              <a:rPr lang="en-US" sz="1600" i="1" dirty="0" err="1">
                <a:latin typeface="Times New Roman" pitchFamily="18" charset="0"/>
              </a:rPr>
              <a:t>monoaromatic</a:t>
            </a:r>
            <a:r>
              <a:rPr lang="en-US" sz="1600" i="1" dirty="0">
                <a:latin typeface="Times New Roman" pitchFamily="18" charset="0"/>
              </a:rPr>
              <a:t> steroid hydrocarbons; </a:t>
            </a:r>
          </a:p>
          <a:p>
            <a:pPr algn="ctr">
              <a:tabLst>
                <a:tab pos="114300" algn="l"/>
              </a:tabLst>
            </a:pPr>
            <a:r>
              <a:rPr lang="en-US" sz="1600" i="1" dirty="0">
                <a:latin typeface="Times New Roman" pitchFamily="18" charset="0"/>
              </a:rPr>
              <a:t>TAS – </a:t>
            </a:r>
            <a:r>
              <a:rPr lang="en-US" sz="1600" i="1" dirty="0" err="1">
                <a:latin typeface="Times New Roman" pitchFamily="18" charset="0"/>
              </a:rPr>
              <a:t>triaromatic</a:t>
            </a:r>
            <a:r>
              <a:rPr lang="en-US" sz="1600" i="1" dirty="0">
                <a:latin typeface="Times New Roman" pitchFamily="18" charset="0"/>
              </a:rPr>
              <a:t> steroid hydrocarbons; MTAS – methyl </a:t>
            </a:r>
            <a:r>
              <a:rPr lang="en-US" sz="1600" i="1" dirty="0" err="1">
                <a:latin typeface="Times New Roman" pitchFamily="18" charset="0"/>
              </a:rPr>
              <a:t>triaromatic</a:t>
            </a:r>
            <a:r>
              <a:rPr lang="en-US" sz="1600" i="1" dirty="0">
                <a:latin typeface="Times New Roman" pitchFamily="18" charset="0"/>
              </a:rPr>
              <a:t> steroid hydrocarbons</a:t>
            </a:r>
            <a:endParaRPr lang="en-US" sz="1600" dirty="0">
              <a:latin typeface="Times New Roman" pitchFamily="18" charset="0"/>
            </a:endParaRPr>
          </a:p>
          <a:p>
            <a:pPr algn="ctr" eaLnBrk="0" hangingPunct="0">
              <a:tabLst>
                <a:tab pos="114300" algn="l"/>
              </a:tabLst>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15</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pic>
        <p:nvPicPr>
          <p:cNvPr id="4" name="Picture 4" descr="Bane slika 2b"/>
          <p:cNvPicPr>
            <a:picLocks noChangeAspect="1" noChangeArrowheads="1"/>
          </p:cNvPicPr>
          <p:nvPr/>
        </p:nvPicPr>
        <p:blipFill>
          <a:blip r:embed="rId2" cstate="print"/>
          <a:srcRect l="951" r="2220"/>
          <a:stretch>
            <a:fillRect/>
          </a:stretch>
        </p:blipFill>
        <p:spPr>
          <a:xfrm>
            <a:off x="2133600" y="152400"/>
            <a:ext cx="4229100" cy="5486400"/>
          </a:xfrm>
          <a:prstGeom prst="rect">
            <a:avLst/>
          </a:prstGeom>
          <a:noFill/>
          <a:ln w="28575">
            <a:solidFill>
              <a:srgbClr val="FFFF00"/>
            </a:solidFill>
          </a:ln>
        </p:spPr>
      </p:pic>
      <p:sp>
        <p:nvSpPr>
          <p:cNvPr id="5" name="Rectangle 5"/>
          <p:cNvSpPr>
            <a:spLocks noChangeArrowheads="1"/>
          </p:cNvSpPr>
          <p:nvPr/>
        </p:nvSpPr>
        <p:spPr bwMode="auto">
          <a:xfrm>
            <a:off x="457200" y="5727700"/>
            <a:ext cx="7599363" cy="825500"/>
          </a:xfrm>
          <a:prstGeom prst="rect">
            <a:avLst/>
          </a:prstGeom>
          <a:noFill/>
          <a:ln w="9525">
            <a:noFill/>
            <a:miter lim="800000"/>
            <a:headEnd/>
            <a:tailEnd/>
          </a:ln>
        </p:spPr>
        <p:txBody>
          <a:bodyPr anchor="ctr">
            <a:spAutoFit/>
          </a:bodyPr>
          <a:lstStyle/>
          <a:p>
            <a:pPr algn="ctr">
              <a:tabLst>
                <a:tab pos="114300" algn="l"/>
              </a:tabLst>
            </a:pPr>
            <a:r>
              <a:rPr lang="en-US" sz="1600">
                <a:latin typeface="Times New Roman" pitchFamily="18" charset="0"/>
              </a:rPr>
              <a:t>Biodegradation of naphthalene (N), methylnaphthalenes (MN) and dimethylnaphthalenes </a:t>
            </a:r>
          </a:p>
          <a:p>
            <a:pPr algn="ctr">
              <a:tabLst>
                <a:tab pos="114300" algn="l"/>
              </a:tabLst>
            </a:pPr>
            <a:r>
              <a:rPr lang="en-US" sz="1600">
                <a:latin typeface="Times New Roman" pitchFamily="18" charset="0"/>
              </a:rPr>
              <a:t>(DMN) in natural marine environment (coastal sediments) (2002).  </a:t>
            </a:r>
          </a:p>
          <a:p>
            <a:pPr algn="ctr">
              <a:tabLst>
                <a:tab pos="114300" algn="l"/>
              </a:tabLst>
            </a:pPr>
            <a:r>
              <a:rPr lang="en-US" sz="1600" i="1">
                <a:latin typeface="Times New Roman" pitchFamily="18" charset="0"/>
              </a:rPr>
              <a:t>Numbers designate positions of methyl group in naphthalene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16</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pic>
        <p:nvPicPr>
          <p:cNvPr id="4" name="Picture 4" descr="Bane slika 2c"/>
          <p:cNvPicPr>
            <a:picLocks noChangeAspect="1" noChangeArrowheads="1"/>
          </p:cNvPicPr>
          <p:nvPr/>
        </p:nvPicPr>
        <p:blipFill>
          <a:blip r:embed="rId2" cstate="print"/>
          <a:srcRect l="1585" b="655"/>
          <a:stretch>
            <a:fillRect/>
          </a:stretch>
        </p:blipFill>
        <p:spPr>
          <a:xfrm>
            <a:off x="1143000" y="0"/>
            <a:ext cx="5810250" cy="5678487"/>
          </a:xfrm>
          <a:prstGeom prst="rect">
            <a:avLst/>
          </a:prstGeom>
          <a:noFill/>
          <a:ln w="28575">
            <a:solidFill>
              <a:srgbClr val="FFFF00"/>
            </a:solidFill>
          </a:ln>
        </p:spPr>
      </p:pic>
      <p:sp>
        <p:nvSpPr>
          <p:cNvPr id="5" name="Rectangle 5"/>
          <p:cNvSpPr>
            <a:spLocks noChangeArrowheads="1"/>
          </p:cNvSpPr>
          <p:nvPr/>
        </p:nvSpPr>
        <p:spPr bwMode="auto">
          <a:xfrm>
            <a:off x="381000" y="5638800"/>
            <a:ext cx="7489825" cy="825500"/>
          </a:xfrm>
          <a:prstGeom prst="rect">
            <a:avLst/>
          </a:prstGeom>
          <a:noFill/>
          <a:ln w="9525">
            <a:noFill/>
            <a:miter lim="800000"/>
            <a:headEnd/>
            <a:tailEnd/>
          </a:ln>
        </p:spPr>
        <p:txBody>
          <a:bodyPr wrap="none" anchor="ctr">
            <a:spAutoFit/>
          </a:bodyPr>
          <a:lstStyle/>
          <a:p>
            <a:pPr algn="ctr">
              <a:tabLst>
                <a:tab pos="114300" algn="l"/>
              </a:tabLst>
            </a:pPr>
            <a:r>
              <a:rPr lang="en-US" sz="1600" dirty="0">
                <a:latin typeface="Times New Roman" pitchFamily="18" charset="0"/>
              </a:rPr>
              <a:t>Biodegradation of </a:t>
            </a:r>
            <a:r>
              <a:rPr lang="en-US" sz="1600" dirty="0" err="1">
                <a:latin typeface="Times New Roman" pitchFamily="18" charset="0"/>
              </a:rPr>
              <a:t>trimethylnaphthalenes</a:t>
            </a:r>
            <a:r>
              <a:rPr lang="en-US" sz="1600" dirty="0">
                <a:latin typeface="Times New Roman" pitchFamily="18" charset="0"/>
              </a:rPr>
              <a:t> (TMNs) and </a:t>
            </a:r>
            <a:r>
              <a:rPr lang="en-US" sz="1600" dirty="0" err="1">
                <a:latin typeface="Times New Roman" pitchFamily="18" charset="0"/>
              </a:rPr>
              <a:t>tetramethylnaphthalenes</a:t>
            </a:r>
            <a:r>
              <a:rPr lang="en-US" sz="1600" dirty="0">
                <a:latin typeface="Times New Roman" pitchFamily="18" charset="0"/>
              </a:rPr>
              <a:t> (</a:t>
            </a:r>
            <a:r>
              <a:rPr lang="en-US" sz="1600" dirty="0" err="1">
                <a:latin typeface="Times New Roman" pitchFamily="18" charset="0"/>
              </a:rPr>
              <a:t>TeMNs</a:t>
            </a:r>
            <a:r>
              <a:rPr lang="en-US" sz="1600" dirty="0">
                <a:latin typeface="Times New Roman" pitchFamily="18" charset="0"/>
              </a:rPr>
              <a:t>) </a:t>
            </a:r>
          </a:p>
          <a:p>
            <a:pPr algn="ctr">
              <a:tabLst>
                <a:tab pos="114300" algn="l"/>
              </a:tabLst>
            </a:pPr>
            <a:r>
              <a:rPr lang="en-US" sz="1600" dirty="0">
                <a:latin typeface="Times New Roman" pitchFamily="18" charset="0"/>
              </a:rPr>
              <a:t>in natural marine environment (coastal sediments) (2002).  </a:t>
            </a:r>
          </a:p>
          <a:p>
            <a:pPr algn="ctr">
              <a:tabLst>
                <a:tab pos="114300" algn="l"/>
              </a:tabLst>
            </a:pPr>
            <a:r>
              <a:rPr lang="en-US" sz="1600" i="1" dirty="0">
                <a:latin typeface="Times New Roman" pitchFamily="18" charset="0"/>
              </a:rPr>
              <a:t>Numbers designate positions of methyl group in naphthalene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17</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pic>
        <p:nvPicPr>
          <p:cNvPr id="4" name="Picture 4" descr="Bane slika 2d"/>
          <p:cNvPicPr>
            <a:picLocks noChangeAspect="1" noChangeArrowheads="1"/>
          </p:cNvPicPr>
          <p:nvPr/>
        </p:nvPicPr>
        <p:blipFill>
          <a:blip r:embed="rId2" cstate="print"/>
          <a:srcRect l="1585" r="5391"/>
          <a:stretch>
            <a:fillRect/>
          </a:stretch>
        </p:blipFill>
        <p:spPr>
          <a:xfrm>
            <a:off x="1981200" y="0"/>
            <a:ext cx="4697413" cy="5562600"/>
          </a:xfrm>
          <a:prstGeom prst="rect">
            <a:avLst/>
          </a:prstGeom>
          <a:noFill/>
          <a:ln w="28575">
            <a:solidFill>
              <a:srgbClr val="FFFF00"/>
            </a:solidFill>
          </a:ln>
        </p:spPr>
      </p:pic>
      <p:sp>
        <p:nvSpPr>
          <p:cNvPr id="5" name="Rectangle 11"/>
          <p:cNvSpPr>
            <a:spLocks noChangeArrowheads="1"/>
          </p:cNvSpPr>
          <p:nvPr/>
        </p:nvSpPr>
        <p:spPr bwMode="auto">
          <a:xfrm>
            <a:off x="0" y="5715000"/>
            <a:ext cx="8991600" cy="730250"/>
          </a:xfrm>
          <a:prstGeom prst="rect">
            <a:avLst/>
          </a:prstGeom>
          <a:noFill/>
          <a:ln w="9525">
            <a:noFill/>
            <a:miter lim="800000"/>
            <a:headEnd/>
            <a:tailEnd/>
          </a:ln>
        </p:spPr>
        <p:txBody>
          <a:bodyPr anchor="ctr">
            <a:spAutoFit/>
          </a:bodyPr>
          <a:lstStyle/>
          <a:p>
            <a:pPr algn="ctr">
              <a:tabLst>
                <a:tab pos="114300" algn="l"/>
              </a:tabLst>
            </a:pPr>
            <a:r>
              <a:rPr lang="en-US" sz="1400">
                <a:latin typeface="Times New Roman" pitchFamily="18" charset="0"/>
              </a:rPr>
              <a:t>Biodegradation of phenanthrene (P), methylphenanthrenes (MPs) and C2 substituted </a:t>
            </a:r>
          </a:p>
          <a:p>
            <a:pPr algn="ctr">
              <a:tabLst>
                <a:tab pos="114300" algn="l"/>
              </a:tabLst>
            </a:pPr>
            <a:r>
              <a:rPr lang="en-US" sz="1400">
                <a:latin typeface="Times New Roman" pitchFamily="18" charset="0"/>
              </a:rPr>
              <a:t>phenanthrenes (C2-PS) in natural marine environment (coastal sediments; 2002).  </a:t>
            </a:r>
          </a:p>
          <a:p>
            <a:pPr algn="ctr">
              <a:tabLst>
                <a:tab pos="114300" algn="l"/>
              </a:tabLst>
            </a:pPr>
            <a:r>
              <a:rPr lang="en-US" sz="1400" i="1">
                <a:latin typeface="Times New Roman" pitchFamily="18" charset="0"/>
              </a:rPr>
              <a:t>DMPs – dimethylphenanthrene; EP– ethylphenanthrene; Numbers designate positions of methyl group in phenanthrene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6553200" y="6203950"/>
            <a:ext cx="2133600" cy="365125"/>
          </a:xfrm>
        </p:spPr>
        <p:txBody>
          <a:bodyPr/>
          <a:lstStyle/>
          <a:p>
            <a:fld id="{0B6F83BC-6D4D-406E-B66A-3F0036CBC391}" type="slidenum">
              <a:rPr lang="en-US" smtClean="0"/>
              <a:pPr/>
              <a:t>18</a:t>
            </a:fld>
            <a:endParaRPr lang="en-US" dirty="0"/>
          </a:p>
        </p:txBody>
      </p:sp>
      <p:sp>
        <p:nvSpPr>
          <p:cNvPr id="8" name="Footer Placeholder 7"/>
          <p:cNvSpPr>
            <a:spLocks noGrp="1"/>
          </p:cNvSpPr>
          <p:nvPr>
            <p:ph type="ftr" sz="quarter" idx="11"/>
          </p:nvPr>
        </p:nvSpPr>
        <p:spPr>
          <a:xfrm>
            <a:off x="0" y="6203950"/>
            <a:ext cx="6019800" cy="365125"/>
          </a:xfrm>
        </p:spPr>
        <p:txBody>
          <a:bodyPr/>
          <a:lstStyle/>
          <a:p>
            <a:r>
              <a:rPr lang="en-US" dirty="0" smtClean="0"/>
              <a:t>Environmental Processes / 5(ii) / Petroleum transformations </a:t>
            </a:r>
            <a:endParaRPr lang="en-US" dirty="0"/>
          </a:p>
        </p:txBody>
      </p:sp>
      <p:sp>
        <p:nvSpPr>
          <p:cNvPr id="4" name="Rectangle 3"/>
          <p:cNvSpPr txBox="1">
            <a:spLocks noChangeArrowheads="1"/>
          </p:cNvSpPr>
          <p:nvPr/>
        </p:nvSpPr>
        <p:spPr>
          <a:xfrm>
            <a:off x="381000" y="5638800"/>
            <a:ext cx="8229600" cy="685800"/>
          </a:xfrm>
          <a:prstGeom prst="rect">
            <a:avLst/>
          </a:prstGeom>
        </p:spPr>
        <p:txBody>
          <a:bodyPr vert="horz" lIns="91440" tIns="45720" rIns="91440" bIns="45720" rtlCol="0">
            <a:normAutofit fontScale="8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Gas chromatograms of total </a:t>
            </a:r>
            <a:r>
              <a:rPr kumimoji="0" lang="en-US" sz="1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a:t>
            </a:r>
            <a:r>
              <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oil fractions ranked according to the intensity of biodegradation: a) non-biodegraded oil, b) at least biodegraded oil, c) moderate (I) biodegraded oil and d) moderate (III) biodegraded oil.</a:t>
            </a:r>
          </a:p>
        </p:txBody>
      </p:sp>
      <p:pic>
        <p:nvPicPr>
          <p:cNvPr id="5" name="Picture 4" descr="slika 35"/>
          <p:cNvPicPr>
            <a:picLocks noChangeAspect="1" noChangeArrowheads="1"/>
          </p:cNvPicPr>
          <p:nvPr/>
        </p:nvPicPr>
        <p:blipFill>
          <a:blip r:embed="rId2" cstate="print"/>
          <a:srcRect/>
          <a:stretch>
            <a:fillRect/>
          </a:stretch>
        </p:blipFill>
        <p:spPr bwMode="auto">
          <a:xfrm>
            <a:off x="2286000" y="0"/>
            <a:ext cx="4586288" cy="5638800"/>
          </a:xfrm>
          <a:prstGeom prst="rect">
            <a:avLst/>
          </a:prstGeom>
          <a:noFill/>
          <a:ln w="28575">
            <a:solidFill>
              <a:srgbClr val="FFFF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down)">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19</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6" name="Rectangle 5"/>
          <p:cNvSpPr>
            <a:spLocks noGrp="1" noChangeArrowheads="1"/>
          </p:cNvSpPr>
          <p:nvPr>
            <p:ph type="title" idx="4294967295"/>
          </p:nvPr>
        </p:nvSpPr>
        <p:spPr>
          <a:xfrm>
            <a:off x="304800" y="1828800"/>
            <a:ext cx="8229600" cy="4267200"/>
          </a:xfrm>
        </p:spPr>
        <p:txBody>
          <a:bodyPr>
            <a:noAutofit/>
          </a:bodyPr>
          <a:lstStyle/>
          <a:p>
            <a:pPr algn="l" eaLnBrk="1" hangingPunct="1">
              <a:lnSpc>
                <a:spcPct val="90000"/>
              </a:lnSpc>
            </a:pPr>
            <a:r>
              <a:rPr lang="en-US" sz="2800" u="sng" dirty="0" smtClean="0">
                <a:latin typeface="Times New Roman" pitchFamily="18" charset="0"/>
              </a:rPr>
              <a:t/>
            </a:r>
            <a:br>
              <a:rPr lang="en-US" sz="2800" u="sng" dirty="0" smtClean="0">
                <a:latin typeface="Times New Roman" pitchFamily="18" charset="0"/>
              </a:rPr>
            </a:br>
            <a:r>
              <a:rPr lang="en-US" sz="2800" u="sng" dirty="0" smtClean="0">
                <a:latin typeface="Times New Roman" pitchFamily="18" charset="0"/>
              </a:rPr>
              <a:t/>
            </a:r>
            <a:br>
              <a:rPr lang="en-US" sz="2800" u="sng" dirty="0" smtClean="0">
                <a:latin typeface="Times New Roman" pitchFamily="18" charset="0"/>
              </a:rPr>
            </a:br>
            <a:r>
              <a:rPr lang="en-US" sz="2800" dirty="0" smtClean="0">
                <a:latin typeface="Times New Roman" pitchFamily="18" charset="0"/>
              </a:rPr>
              <a:t/>
            </a:r>
            <a:br>
              <a:rPr lang="en-US" sz="2800" dirty="0" smtClean="0">
                <a:latin typeface="Times New Roman" pitchFamily="18" charset="0"/>
              </a:rPr>
            </a:br>
            <a:r>
              <a:rPr lang="en-US" sz="2800" dirty="0" smtClean="0">
                <a:latin typeface="Times New Roman" pitchFamily="18" charset="0"/>
              </a:rPr>
              <a:t>              1) N</a:t>
            </a:r>
            <a:r>
              <a:rPr lang="sr-Latn-CS" sz="2800" dirty="0" smtClean="0">
                <a:latin typeface="Times New Roman" pitchFamily="18" charset="0"/>
              </a:rPr>
              <a:t>atural biodegradation</a:t>
            </a:r>
            <a:r>
              <a:rPr lang="en-US" sz="2800" dirty="0" smtClean="0">
                <a:latin typeface="Times New Roman" pitchFamily="18" charset="0"/>
              </a:rPr>
              <a:t>.</a:t>
            </a:r>
            <a:br>
              <a:rPr lang="en-US" sz="2800" dirty="0" smtClean="0">
                <a:latin typeface="Times New Roman" pitchFamily="18" charset="0"/>
              </a:rPr>
            </a:br>
            <a:r>
              <a:rPr lang="en-US" sz="2800" dirty="0" smtClean="0">
                <a:latin typeface="Times New Roman" pitchFamily="18" charset="0"/>
              </a:rPr>
              <a:t/>
            </a:r>
            <a:br>
              <a:rPr lang="en-US" sz="2800" dirty="0" smtClean="0">
                <a:latin typeface="Times New Roman" pitchFamily="18" charset="0"/>
              </a:rPr>
            </a:br>
            <a:r>
              <a:rPr lang="en-US" sz="2800" dirty="0" smtClean="0">
                <a:latin typeface="Times New Roman" pitchFamily="18" charset="0"/>
              </a:rPr>
              <a:t>              2) </a:t>
            </a:r>
            <a:r>
              <a:rPr lang="en-GB" sz="2800" dirty="0" smtClean="0">
                <a:latin typeface="Times New Roman" pitchFamily="18" charset="0"/>
              </a:rPr>
              <a:t>Biodegradation of the oil pollutant </a:t>
            </a:r>
            <a:br>
              <a:rPr lang="en-GB" sz="2800" dirty="0" smtClean="0">
                <a:latin typeface="Times New Roman" pitchFamily="18" charset="0"/>
              </a:rPr>
            </a:br>
            <a:r>
              <a:rPr lang="en-GB" sz="2800" dirty="0" smtClean="0">
                <a:latin typeface="Times New Roman" pitchFamily="18" charset="0"/>
              </a:rPr>
              <a:t>                   in the laboratory</a:t>
            </a:r>
            <a:r>
              <a:rPr lang="en-US" sz="2800" dirty="0" smtClean="0">
                <a:latin typeface="Times New Roman" pitchFamily="18" charset="0"/>
              </a:rPr>
              <a:t>.</a:t>
            </a:r>
            <a:br>
              <a:rPr lang="en-US" sz="2800" dirty="0" smtClean="0">
                <a:latin typeface="Times New Roman" pitchFamily="18" charset="0"/>
              </a:rPr>
            </a:br>
            <a:r>
              <a:rPr lang="en-US" sz="2800" dirty="0" smtClean="0">
                <a:latin typeface="Times New Roman" pitchFamily="18" charset="0"/>
              </a:rPr>
              <a:t/>
            </a:r>
            <a:br>
              <a:rPr lang="en-US" sz="2800" dirty="0" smtClean="0">
                <a:latin typeface="Times New Roman" pitchFamily="18" charset="0"/>
              </a:rPr>
            </a:br>
            <a:r>
              <a:rPr lang="en-US" sz="2800" dirty="0" smtClean="0">
                <a:latin typeface="Times New Roman" pitchFamily="18" charset="0"/>
              </a:rPr>
              <a:t>              3) </a:t>
            </a:r>
            <a:r>
              <a:rPr lang="en-US" sz="2800" i="1" dirty="0" smtClean="0">
                <a:latin typeface="Times New Roman" pitchFamily="18" charset="0"/>
              </a:rPr>
              <a:t>in</a:t>
            </a:r>
            <a:r>
              <a:rPr lang="sr-Latn-CS" sz="2800" i="1" dirty="0" smtClean="0">
                <a:latin typeface="Times New Roman" pitchFamily="18" charset="0"/>
              </a:rPr>
              <a:t> situ</a:t>
            </a:r>
            <a:r>
              <a:rPr lang="sr-Latn-CS" sz="2800" dirty="0" smtClean="0">
                <a:latin typeface="Times New Roman" pitchFamily="18" charset="0"/>
              </a:rPr>
              <a:t> Bioremediation</a:t>
            </a:r>
            <a:r>
              <a:rPr lang="en-US" sz="2800" dirty="0" smtClean="0">
                <a:latin typeface="Times New Roman" pitchFamily="18" charset="0"/>
              </a:rPr>
              <a:t>.</a:t>
            </a:r>
            <a:r>
              <a:rPr lang="sl-SI" sz="2800" dirty="0" smtClean="0">
                <a:latin typeface="Times New Roman" pitchFamily="18" charset="0"/>
              </a:rPr>
              <a:t/>
            </a:r>
            <a:br>
              <a:rPr lang="sl-SI" sz="2800" dirty="0" smtClean="0">
                <a:latin typeface="Times New Roman" pitchFamily="18" charset="0"/>
              </a:rPr>
            </a:br>
            <a:r>
              <a:rPr lang="en-US" sz="2800" dirty="0" smtClean="0">
                <a:latin typeface="Times New Roman" pitchFamily="18" charset="0"/>
              </a:rPr>
              <a:t/>
            </a:r>
            <a:br>
              <a:rPr lang="en-US" sz="2800" dirty="0" smtClean="0">
                <a:latin typeface="Times New Roman" pitchFamily="18" charset="0"/>
              </a:rPr>
            </a:br>
            <a:r>
              <a:rPr lang="en-US" sz="2800" dirty="0" smtClean="0">
                <a:latin typeface="Times New Roman" pitchFamily="18" charset="0"/>
              </a:rPr>
              <a:t>	</a:t>
            </a:r>
          </a:p>
        </p:txBody>
      </p:sp>
      <p:sp>
        <p:nvSpPr>
          <p:cNvPr id="9" name="Rectangle 4"/>
          <p:cNvSpPr>
            <a:spLocks noChangeArrowheads="1"/>
          </p:cNvSpPr>
          <p:nvPr/>
        </p:nvSpPr>
        <p:spPr bwMode="auto">
          <a:xfrm>
            <a:off x="533400" y="381000"/>
            <a:ext cx="6248400" cy="1200329"/>
          </a:xfrm>
          <a:prstGeom prst="rect">
            <a:avLst/>
          </a:prstGeom>
          <a:noFill/>
          <a:ln w="9525">
            <a:noFill/>
            <a:miter lim="800000"/>
            <a:headEnd/>
            <a:tailEnd/>
          </a:ln>
        </p:spPr>
        <p:txBody>
          <a:bodyPr wrap="square">
            <a:spAutoFit/>
          </a:bodyPr>
          <a:lstStyle/>
          <a:p>
            <a:pPr algn="ctr"/>
            <a:r>
              <a:rPr lang="cs-CZ" sz="2400" b="1" dirty="0">
                <a:solidFill>
                  <a:schemeClr val="tx2"/>
                </a:solidFill>
                <a:latin typeface="Times New Roman" pitchFamily="18" charset="0"/>
              </a:rPr>
              <a:t>BIODEGRADATION OF PETROLEUM AS POLLUTANT IN THE ENVIRONMENT</a:t>
            </a:r>
            <a:r>
              <a:rPr lang="en-US" sz="2400" b="1" dirty="0">
                <a:solidFill>
                  <a:schemeClr val="tx2"/>
                </a:solidFill>
                <a:latin typeface="Times New Roman" pitchFamily="18" charset="0"/>
              </a:rPr>
              <a:t> – the most important type of transformations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20</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aphicFrame>
        <p:nvGraphicFramePr>
          <p:cNvPr id="4" name="Object 5"/>
          <p:cNvGraphicFramePr>
            <a:graphicFrameLocks noChangeAspect="1"/>
          </p:cNvGraphicFramePr>
          <p:nvPr>
            <p:ph idx="4294967295"/>
          </p:nvPr>
        </p:nvGraphicFramePr>
        <p:xfrm>
          <a:off x="228600" y="304800"/>
          <a:ext cx="4191000" cy="6096000"/>
        </p:xfrm>
        <a:graphic>
          <a:graphicData uri="http://schemas.openxmlformats.org/presentationml/2006/ole">
            <p:oleObj spid="_x0000_s1026" name="PHOTO-PAINT" r:id="rId3" imgW="4645161" imgH="4346457" progId="CorelPhotoPaint.Image.12">
              <p:embed/>
            </p:oleObj>
          </a:graphicData>
        </a:graphic>
      </p:graphicFrame>
      <p:sp>
        <p:nvSpPr>
          <p:cNvPr id="5" name="Rectangle 3"/>
          <p:cNvSpPr>
            <a:spLocks noChangeArrowheads="1"/>
          </p:cNvSpPr>
          <p:nvPr/>
        </p:nvSpPr>
        <p:spPr bwMode="auto">
          <a:xfrm>
            <a:off x="4572000" y="4953000"/>
            <a:ext cx="4572000" cy="1465263"/>
          </a:xfrm>
          <a:prstGeom prst="rect">
            <a:avLst/>
          </a:prstGeom>
          <a:noFill/>
          <a:ln w="9525">
            <a:noFill/>
            <a:miter lim="800000"/>
            <a:headEnd/>
            <a:tailEnd/>
          </a:ln>
          <a:effectLst/>
        </p:spPr>
        <p:txBody>
          <a:bodyPr>
            <a:spAutoFit/>
          </a:bodyPr>
          <a:lstStyle/>
          <a:p>
            <a:pPr>
              <a:defRPr/>
            </a:pPr>
            <a:r>
              <a:rPr lang="sr-Latn-CS" dirty="0">
                <a:effectLst>
                  <a:outerShdw blurRad="38100" dist="38100" dir="2700000" algn="tl">
                    <a:srgbClr val="FFFFFF"/>
                  </a:outerShdw>
                </a:effectLst>
                <a:latin typeface="Times New Roman" pitchFamily="18" charset="0"/>
              </a:rPr>
              <a:t>Alkanes isolated from oil polluted alluvial ground waters (Pančevo Oil Refinery locality). November 1997 (a), May 1998 (b), September 1998 (c), September 1999 (d) and February 2000 (e).</a:t>
            </a:r>
          </a:p>
        </p:txBody>
      </p:sp>
      <p:sp>
        <p:nvSpPr>
          <p:cNvPr id="6" name="Rectangle 4"/>
          <p:cNvSpPr>
            <a:spLocks noChangeArrowheads="1"/>
          </p:cNvSpPr>
          <p:nvPr/>
        </p:nvSpPr>
        <p:spPr bwMode="auto">
          <a:xfrm>
            <a:off x="4505325" y="1447800"/>
            <a:ext cx="4638675" cy="1006475"/>
          </a:xfrm>
          <a:prstGeom prst="rect">
            <a:avLst/>
          </a:prstGeom>
          <a:noFill/>
          <a:ln w="9525">
            <a:noFill/>
            <a:miter lim="800000"/>
            <a:headEnd/>
            <a:tailEnd/>
          </a:ln>
        </p:spPr>
        <p:txBody>
          <a:bodyPr wrap="none">
            <a:spAutoFit/>
          </a:bodyPr>
          <a:lstStyle/>
          <a:p>
            <a:r>
              <a:rPr lang="en-US" sz="2400" dirty="0">
                <a:solidFill>
                  <a:schemeClr val="tx2"/>
                </a:solidFill>
                <a:latin typeface="Times New Roman" pitchFamily="18" charset="0"/>
              </a:rPr>
              <a:t>1) N</a:t>
            </a:r>
            <a:r>
              <a:rPr lang="sr-Latn-CS" sz="2400" dirty="0">
                <a:solidFill>
                  <a:schemeClr val="tx2"/>
                </a:solidFill>
                <a:latin typeface="Times New Roman" pitchFamily="18" charset="0"/>
              </a:rPr>
              <a:t>atural biodegradation</a:t>
            </a:r>
            <a:r>
              <a:rPr lang="en-US" sz="2400" dirty="0">
                <a:solidFill>
                  <a:schemeClr val="tx2"/>
                </a:solidFill>
                <a:latin typeface="Times New Roman" pitchFamily="18" charset="0"/>
              </a:rPr>
              <a:t> (example)</a:t>
            </a:r>
            <a:r>
              <a:rPr lang="en-US" dirty="0">
                <a:solidFill>
                  <a:schemeClr val="tx2"/>
                </a:solidFill>
              </a:rPr>
              <a:t/>
            </a:r>
            <a:br>
              <a:rPr lang="en-US" dirty="0">
                <a:solidFill>
                  <a:schemeClr val="tx2"/>
                </a:solidFill>
              </a:rPr>
            </a:br>
            <a:r>
              <a:rPr lang="en-US" dirty="0"/>
              <a:t/>
            </a:r>
            <a:br>
              <a:rPr lang="en-US" dirty="0"/>
            </a:b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21</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4"/>
          <p:cNvSpPr>
            <a:spLocks noChangeArrowheads="1"/>
          </p:cNvSpPr>
          <p:nvPr/>
        </p:nvSpPr>
        <p:spPr bwMode="auto">
          <a:xfrm>
            <a:off x="533400" y="2733675"/>
            <a:ext cx="7942263" cy="2647950"/>
          </a:xfrm>
          <a:prstGeom prst="rect">
            <a:avLst/>
          </a:prstGeom>
          <a:noFill/>
          <a:ln w="9525">
            <a:noFill/>
            <a:miter lim="800000"/>
            <a:headEnd/>
            <a:tailEnd/>
          </a:ln>
        </p:spPr>
        <p:txBody>
          <a:bodyPr anchor="ctr">
            <a:spAutoFit/>
          </a:bodyPr>
          <a:lstStyle/>
          <a:p>
            <a:pPr algn="just">
              <a:buFontTx/>
              <a:buChar char="-"/>
            </a:pPr>
            <a:r>
              <a:rPr lang="en-US" sz="2400" dirty="0">
                <a:latin typeface="Times New Roman" pitchFamily="18" charset="0"/>
              </a:rPr>
              <a:t> </a:t>
            </a:r>
            <a:r>
              <a:rPr lang="sr-Latn-CS" sz="2400" dirty="0">
                <a:latin typeface="Times New Roman" pitchFamily="18" charset="0"/>
              </a:rPr>
              <a:t>The fate of a petroleum-type pollutant in environment </a:t>
            </a:r>
            <a:r>
              <a:rPr lang="en-US" sz="2400" dirty="0">
                <a:latin typeface="Times New Roman" pitchFamily="18" charset="0"/>
              </a:rPr>
              <a:t>was </a:t>
            </a:r>
            <a:r>
              <a:rPr lang="sr-Latn-CS" sz="2400" dirty="0">
                <a:latin typeface="Times New Roman" pitchFamily="18" charset="0"/>
              </a:rPr>
              <a:t>foreseen on the basis of </a:t>
            </a:r>
            <a:r>
              <a:rPr lang="sr-Latn-CS" sz="2400" b="1" u="sng" dirty="0">
                <a:latin typeface="Times New Roman" pitchFamily="18" charset="0"/>
              </a:rPr>
              <a:t>laboratory simulation experiments</a:t>
            </a:r>
            <a:r>
              <a:rPr lang="sr-Latn-CS" sz="2400" dirty="0">
                <a:latin typeface="Times New Roman" pitchFamily="18" charset="0"/>
              </a:rPr>
              <a:t> of microbiological degradation of petroleum using microorganism consortiums similar to those typical for the natural environment. </a:t>
            </a:r>
            <a:endParaRPr lang="en-US" sz="2400" dirty="0">
              <a:latin typeface="Times New Roman" pitchFamily="18" charset="0"/>
            </a:endParaRPr>
          </a:p>
          <a:p>
            <a:pPr algn="just">
              <a:buFontTx/>
              <a:buChar char="-"/>
            </a:pPr>
            <a:endParaRPr lang="en-GB" sz="2400" dirty="0">
              <a:latin typeface="Times New Roman" pitchFamily="18" charset="0"/>
            </a:endParaRPr>
          </a:p>
          <a:p>
            <a:pPr algn="just"/>
            <a:endParaRPr lang="en-GB" sz="2400" dirty="0">
              <a:latin typeface="Times New Roman" pitchFamily="18" charset="0"/>
            </a:endParaRPr>
          </a:p>
        </p:txBody>
      </p:sp>
      <p:sp>
        <p:nvSpPr>
          <p:cNvPr id="5" name="Rectangle 4"/>
          <p:cNvSpPr>
            <a:spLocks noChangeArrowheads="1"/>
          </p:cNvSpPr>
          <p:nvPr/>
        </p:nvSpPr>
        <p:spPr bwMode="auto">
          <a:xfrm>
            <a:off x="457200" y="239266"/>
            <a:ext cx="6629400" cy="1077218"/>
          </a:xfrm>
          <a:prstGeom prst="rect">
            <a:avLst/>
          </a:prstGeom>
          <a:noFill/>
          <a:ln w="9525">
            <a:noFill/>
            <a:miter lim="800000"/>
            <a:headEnd/>
            <a:tailEnd/>
          </a:ln>
        </p:spPr>
        <p:txBody>
          <a:bodyPr wrap="square" anchor="ctr">
            <a:spAutoFit/>
          </a:bodyPr>
          <a:lstStyle/>
          <a:p>
            <a:pPr algn="ctr"/>
            <a:r>
              <a:rPr lang="en-GB" sz="3200" u="sng" dirty="0">
                <a:solidFill>
                  <a:schemeClr val="tx2"/>
                </a:solidFill>
                <a:latin typeface="Times New Roman" pitchFamily="18" charset="0"/>
              </a:rPr>
              <a:t>2) Biodegradation of the oil </a:t>
            </a:r>
            <a:r>
              <a:rPr lang="en-GB" sz="3200" u="sng" dirty="0" smtClean="0">
                <a:solidFill>
                  <a:schemeClr val="tx2"/>
                </a:solidFill>
                <a:latin typeface="Times New Roman" pitchFamily="18" charset="0"/>
              </a:rPr>
              <a:t>pollutant </a:t>
            </a:r>
            <a:r>
              <a:rPr lang="en-GB" sz="3200" u="sng" dirty="0">
                <a:solidFill>
                  <a:schemeClr val="tx2"/>
                </a:solidFill>
                <a:latin typeface="Times New Roman" pitchFamily="18" charset="0"/>
              </a:rPr>
              <a:t>in the laboratory (example)</a:t>
            </a:r>
            <a:endParaRPr lang="en-US" sz="3200" u="sng" dirty="0">
              <a:solidFill>
                <a:schemeClr val="tx2"/>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edg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4"/>
          <p:cNvSpPr>
            <a:spLocks noChangeArrowheads="1"/>
          </p:cNvSpPr>
          <p:nvPr/>
        </p:nvSpPr>
        <p:spPr bwMode="auto">
          <a:xfrm>
            <a:off x="838200" y="1295400"/>
            <a:ext cx="7423150" cy="4955203"/>
          </a:xfrm>
          <a:prstGeom prst="rect">
            <a:avLst/>
          </a:prstGeom>
          <a:noFill/>
          <a:ln w="9525">
            <a:noFill/>
            <a:miter lim="800000"/>
            <a:headEnd/>
            <a:tailEnd/>
          </a:ln>
        </p:spPr>
        <p:txBody>
          <a:bodyPr wrap="square" anchor="ctr">
            <a:spAutoFit/>
          </a:bodyPr>
          <a:lstStyle/>
          <a:p>
            <a:pPr indent="457200" algn="just"/>
            <a:r>
              <a:rPr lang="en-GB" sz="2800" dirty="0">
                <a:latin typeface="Times New Roman" pitchFamily="18" charset="0"/>
              </a:rPr>
              <a:t>- </a:t>
            </a:r>
            <a:r>
              <a:rPr lang="en-GB" sz="2400" dirty="0">
                <a:latin typeface="Times New Roman" pitchFamily="18" charset="0"/>
              </a:rPr>
              <a:t>Experiments of simulated biodegradation after 15, 30, 45, 60, and 75 days, and experiment with blind trial after 75 days, were stopped for sterilisation at </a:t>
            </a:r>
            <a:r>
              <a:rPr lang="en-GB" sz="2400" dirty="0" smtClean="0">
                <a:latin typeface="Times New Roman" pitchFamily="18" charset="0"/>
              </a:rPr>
              <a:t>120</a:t>
            </a:r>
            <a:r>
              <a:rPr lang="hr-HR" sz="2400" dirty="0" smtClean="0">
                <a:latin typeface="Times New Roman" pitchFamily="18" charset="0"/>
              </a:rPr>
              <a:t> </a:t>
            </a:r>
            <a:r>
              <a:rPr lang="en-GB" sz="2400" baseline="30000" dirty="0" err="1" smtClean="0">
                <a:latin typeface="Times New Roman" pitchFamily="18" charset="0"/>
              </a:rPr>
              <a:t>o</a:t>
            </a:r>
            <a:r>
              <a:rPr lang="en-GB" sz="2400" dirty="0" err="1" smtClean="0">
                <a:latin typeface="Times New Roman" pitchFamily="18" charset="0"/>
              </a:rPr>
              <a:t>C</a:t>
            </a:r>
            <a:r>
              <a:rPr lang="en-GB" sz="2400" dirty="0" smtClean="0">
                <a:latin typeface="Times New Roman" pitchFamily="18" charset="0"/>
              </a:rPr>
              <a:t> </a:t>
            </a:r>
            <a:r>
              <a:rPr lang="en-GB" sz="2400" dirty="0">
                <a:latin typeface="Times New Roman" pitchFamily="18" charset="0"/>
              </a:rPr>
              <a:t>for 25 minutes. </a:t>
            </a:r>
          </a:p>
          <a:p>
            <a:pPr indent="457200" algn="just"/>
            <a:endParaRPr lang="en-US" sz="2400" dirty="0">
              <a:latin typeface="Times New Roman" pitchFamily="18" charset="0"/>
            </a:endParaRPr>
          </a:p>
          <a:p>
            <a:pPr indent="457200" algn="just"/>
            <a:endParaRPr lang="en-GB" sz="2400" dirty="0">
              <a:latin typeface="Times New Roman" pitchFamily="18" charset="0"/>
            </a:endParaRPr>
          </a:p>
          <a:p>
            <a:pPr indent="457200" algn="just"/>
            <a:r>
              <a:rPr lang="en-GB" sz="2400" dirty="0">
                <a:latin typeface="Times New Roman" pitchFamily="18" charset="0"/>
              </a:rPr>
              <a:t>- In the extracts, group composition was determined and fractions of saturated hydrocarbons, aromatic hydrocarbons, alcohols and fatty acids were isolated by column chromatography. </a:t>
            </a:r>
          </a:p>
          <a:p>
            <a:pPr indent="457200" algn="just"/>
            <a:endParaRPr lang="en-GB" sz="2400" dirty="0">
              <a:latin typeface="Times New Roman" pitchFamily="18" charset="0"/>
            </a:endParaRPr>
          </a:p>
          <a:p>
            <a:pPr indent="457200" algn="just"/>
            <a:r>
              <a:rPr lang="en-GB" sz="2400" dirty="0">
                <a:latin typeface="Times New Roman" pitchFamily="18" charset="0"/>
              </a:rPr>
              <a:t>- </a:t>
            </a:r>
            <a:r>
              <a:rPr lang="en-GB" sz="2400" dirty="0" err="1">
                <a:latin typeface="Times New Roman" pitchFamily="18" charset="0"/>
              </a:rPr>
              <a:t>Alkane</a:t>
            </a:r>
            <a:r>
              <a:rPr lang="en-GB" sz="2400" dirty="0">
                <a:latin typeface="Times New Roman" pitchFamily="18" charset="0"/>
              </a:rPr>
              <a:t> fraction was analysed by gas chromatography </a:t>
            </a:r>
            <a:r>
              <a:rPr lang="en-GB" sz="2400" b="1" dirty="0">
                <a:latin typeface="Times New Roman" pitchFamily="18" charset="0"/>
              </a:rPr>
              <a:t>- </a:t>
            </a:r>
            <a:r>
              <a:rPr lang="en-GB" sz="2400" dirty="0">
                <a:latin typeface="Times New Roman" pitchFamily="18" charset="0"/>
              </a:rPr>
              <a:t>mass spectrometry</a:t>
            </a:r>
            <a:r>
              <a:rPr lang="en-GB" sz="2400" b="1" dirty="0">
                <a:latin typeface="Times New Roman" pitchFamily="18" charset="0"/>
              </a:rPr>
              <a:t> </a:t>
            </a:r>
            <a:r>
              <a:rPr lang="en-GB" sz="2400" dirty="0">
                <a:latin typeface="Times New Roman" pitchFamily="18" charset="0"/>
              </a:rPr>
              <a:t>(GC-MS)</a:t>
            </a:r>
            <a:r>
              <a:rPr lang="en-GB" sz="2400" b="1" dirty="0">
                <a:latin typeface="Times New Roman" pitchFamily="18" charset="0"/>
              </a:rPr>
              <a:t> </a:t>
            </a:r>
            <a:r>
              <a:rPr lang="en-GB" sz="2400" dirty="0">
                <a:latin typeface="Times New Roman" pitchFamily="18" charset="0"/>
              </a:rPr>
              <a:t>technique.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Text Box 2"/>
          <p:cNvSpPr txBox="1">
            <a:spLocks noChangeArrowheads="1"/>
          </p:cNvSpPr>
          <p:nvPr/>
        </p:nvSpPr>
        <p:spPr bwMode="auto">
          <a:xfrm>
            <a:off x="1066800" y="5943600"/>
            <a:ext cx="7016750" cy="641350"/>
          </a:xfrm>
          <a:prstGeom prst="rect">
            <a:avLst/>
          </a:prstGeom>
          <a:noFill/>
          <a:ln w="9525">
            <a:noFill/>
            <a:miter lim="800000"/>
            <a:headEnd/>
            <a:tailEnd/>
          </a:ln>
        </p:spPr>
        <p:txBody>
          <a:bodyPr wrap="none">
            <a:spAutoFit/>
          </a:bodyPr>
          <a:lstStyle/>
          <a:p>
            <a:pPr algn="ctr"/>
            <a:r>
              <a:rPr lang="en-US" dirty="0">
                <a:latin typeface="Times New Roman" pitchFamily="18" charset="0"/>
              </a:rPr>
              <a:t>Total ion chromatograms (TIC) of saturated fractions after the experiment </a:t>
            </a:r>
          </a:p>
          <a:p>
            <a:pPr algn="ctr"/>
            <a:r>
              <a:rPr lang="en-US" dirty="0">
                <a:latin typeface="Times New Roman" pitchFamily="18" charset="0"/>
              </a:rPr>
              <a:t>of simulated biodegradation with </a:t>
            </a:r>
            <a:r>
              <a:rPr lang="en-US" b="1" u="sng" dirty="0">
                <a:latin typeface="Times New Roman" pitchFamily="18" charset="0"/>
              </a:rPr>
              <a:t>bacteria.</a:t>
            </a:r>
          </a:p>
        </p:txBody>
      </p:sp>
      <p:grpSp>
        <p:nvGrpSpPr>
          <p:cNvPr id="5" name="Group 45"/>
          <p:cNvGrpSpPr>
            <a:grpSpLocks/>
          </p:cNvGrpSpPr>
          <p:nvPr/>
        </p:nvGrpSpPr>
        <p:grpSpPr bwMode="auto">
          <a:xfrm>
            <a:off x="762000" y="152400"/>
            <a:ext cx="7604125" cy="5837238"/>
            <a:chOff x="838200" y="152400"/>
            <a:chExt cx="7604125" cy="5837237"/>
          </a:xfrm>
        </p:grpSpPr>
        <p:sp>
          <p:nvSpPr>
            <p:cNvPr id="6" name="Line 11"/>
            <p:cNvSpPr>
              <a:spLocks noChangeShapeType="1"/>
            </p:cNvSpPr>
            <p:nvPr/>
          </p:nvSpPr>
          <p:spPr bwMode="auto">
            <a:xfrm>
              <a:off x="5392358" y="5825695"/>
              <a:ext cx="493552" cy="0"/>
            </a:xfrm>
            <a:prstGeom prst="line">
              <a:avLst/>
            </a:prstGeom>
            <a:noFill/>
            <a:ln w="9525">
              <a:solidFill>
                <a:schemeClr val="tx1"/>
              </a:solidFill>
              <a:round/>
              <a:headEnd/>
              <a:tailEnd type="triangle" w="sm" len="lg"/>
            </a:ln>
          </p:spPr>
          <p:txBody>
            <a:bodyPr/>
            <a:lstStyle/>
            <a:p>
              <a:endParaRPr lang="hr-HR"/>
            </a:p>
          </p:txBody>
        </p:sp>
        <p:sp>
          <p:nvSpPr>
            <p:cNvPr id="9" name="Text Box 33"/>
            <p:cNvSpPr txBox="1">
              <a:spLocks noChangeArrowheads="1"/>
            </p:cNvSpPr>
            <p:nvPr/>
          </p:nvSpPr>
          <p:spPr bwMode="auto">
            <a:xfrm>
              <a:off x="6410601" y="743829"/>
              <a:ext cx="412591" cy="21494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35</a:t>
              </a:r>
            </a:p>
          </p:txBody>
        </p:sp>
        <p:sp>
          <p:nvSpPr>
            <p:cNvPr id="10" name="Line 39"/>
            <p:cNvSpPr>
              <a:spLocks noChangeShapeType="1"/>
            </p:cNvSpPr>
            <p:nvPr/>
          </p:nvSpPr>
          <p:spPr bwMode="auto">
            <a:xfrm rot="600000" flipV="1">
              <a:off x="3002446" y="636357"/>
              <a:ext cx="0" cy="139713"/>
            </a:xfrm>
            <a:prstGeom prst="line">
              <a:avLst/>
            </a:prstGeom>
            <a:noFill/>
            <a:ln w="9525">
              <a:solidFill>
                <a:schemeClr val="tx1"/>
              </a:solidFill>
              <a:round/>
              <a:headEnd/>
              <a:tailEnd/>
            </a:ln>
          </p:spPr>
          <p:txBody>
            <a:bodyPr/>
            <a:lstStyle/>
            <a:p>
              <a:endParaRPr lang="hr-HR"/>
            </a:p>
          </p:txBody>
        </p:sp>
        <p:sp>
          <p:nvSpPr>
            <p:cNvPr id="11" name="Line 40"/>
            <p:cNvSpPr>
              <a:spLocks noChangeShapeType="1"/>
            </p:cNvSpPr>
            <p:nvPr/>
          </p:nvSpPr>
          <p:spPr bwMode="auto">
            <a:xfrm flipH="1" flipV="1">
              <a:off x="2739322" y="636357"/>
              <a:ext cx="211745" cy="139713"/>
            </a:xfrm>
            <a:prstGeom prst="line">
              <a:avLst/>
            </a:prstGeom>
            <a:noFill/>
            <a:ln w="9525">
              <a:solidFill>
                <a:schemeClr val="tx1"/>
              </a:solidFill>
              <a:round/>
              <a:headEnd/>
              <a:tailEnd/>
            </a:ln>
          </p:spPr>
          <p:txBody>
            <a:bodyPr/>
            <a:lstStyle/>
            <a:p>
              <a:endParaRPr lang="hr-HR"/>
            </a:p>
          </p:txBody>
        </p:sp>
        <p:sp>
          <p:nvSpPr>
            <p:cNvPr id="12" name="Line 41"/>
            <p:cNvSpPr>
              <a:spLocks noChangeShapeType="1"/>
            </p:cNvSpPr>
            <p:nvPr/>
          </p:nvSpPr>
          <p:spPr bwMode="auto">
            <a:xfrm flipH="1" flipV="1">
              <a:off x="3108318" y="361537"/>
              <a:ext cx="141682" cy="244114"/>
            </a:xfrm>
            <a:prstGeom prst="line">
              <a:avLst/>
            </a:prstGeom>
            <a:noFill/>
            <a:ln w="9525">
              <a:solidFill>
                <a:schemeClr val="tx1"/>
              </a:solidFill>
              <a:round/>
              <a:headEnd/>
              <a:tailEnd/>
            </a:ln>
          </p:spPr>
          <p:txBody>
            <a:bodyPr/>
            <a:lstStyle/>
            <a:p>
              <a:endParaRPr lang="hr-HR"/>
            </a:p>
          </p:txBody>
        </p:sp>
        <p:sp>
          <p:nvSpPr>
            <p:cNvPr id="13" name="Line 42"/>
            <p:cNvSpPr>
              <a:spLocks noChangeShapeType="1"/>
            </p:cNvSpPr>
            <p:nvPr/>
          </p:nvSpPr>
          <p:spPr bwMode="auto">
            <a:xfrm flipV="1">
              <a:off x="3295151" y="350790"/>
              <a:ext cx="70063" cy="191913"/>
            </a:xfrm>
            <a:prstGeom prst="line">
              <a:avLst/>
            </a:prstGeom>
            <a:noFill/>
            <a:ln w="9525">
              <a:solidFill>
                <a:schemeClr val="tx1"/>
              </a:solidFill>
              <a:round/>
              <a:headEnd/>
              <a:tailEnd/>
            </a:ln>
          </p:spPr>
          <p:txBody>
            <a:bodyPr/>
            <a:lstStyle/>
            <a:p>
              <a:endParaRPr lang="hr-HR"/>
            </a:p>
          </p:txBody>
        </p:sp>
        <p:sp>
          <p:nvSpPr>
            <p:cNvPr id="14" name="Text Box 37"/>
            <p:cNvSpPr txBox="1">
              <a:spLocks noChangeArrowheads="1"/>
            </p:cNvSpPr>
            <p:nvPr/>
          </p:nvSpPr>
          <p:spPr bwMode="auto">
            <a:xfrm>
              <a:off x="2879447" y="623257"/>
              <a:ext cx="275579" cy="214943"/>
            </a:xfrm>
            <a:prstGeom prst="rect">
              <a:avLst/>
            </a:prstGeom>
            <a:noFill/>
            <a:ln w="9525">
              <a:noFill/>
              <a:miter lim="800000"/>
              <a:headEnd/>
              <a:tailEnd/>
            </a:ln>
          </p:spPr>
          <p:txBody>
            <a:bodyPr wrap="none">
              <a:spAutoFit/>
            </a:bodyPr>
            <a:lstStyle/>
            <a:p>
              <a:r>
                <a:rPr lang="en-US" sz="800">
                  <a:latin typeface="Times New Roman" pitchFamily="18" charset="0"/>
                </a:rPr>
                <a:t>Pr</a:t>
              </a:r>
              <a:endParaRPr lang="en-US" sz="600">
                <a:latin typeface="Times New Roman" pitchFamily="18" charset="0"/>
              </a:endParaRPr>
            </a:p>
          </p:txBody>
        </p:sp>
        <p:pic>
          <p:nvPicPr>
            <p:cNvPr id="15" name="Picture 4" descr="TIC Bakterije"/>
            <p:cNvPicPr>
              <a:picLocks noChangeAspect="1" noChangeArrowheads="1"/>
            </p:cNvPicPr>
            <p:nvPr/>
          </p:nvPicPr>
          <p:blipFill>
            <a:blip r:embed="rId2" cstate="print"/>
            <a:srcRect/>
            <a:stretch>
              <a:fillRect/>
            </a:stretch>
          </p:blipFill>
          <p:spPr bwMode="auto">
            <a:xfrm>
              <a:off x="838200" y="223024"/>
              <a:ext cx="7604125" cy="5709807"/>
            </a:xfrm>
            <a:prstGeom prst="rect">
              <a:avLst/>
            </a:prstGeom>
            <a:noFill/>
            <a:ln w="28575">
              <a:noFill/>
              <a:miter lim="800000"/>
              <a:headEnd/>
              <a:tailEnd/>
            </a:ln>
          </p:spPr>
        </p:pic>
        <p:sp>
          <p:nvSpPr>
            <p:cNvPr id="16" name="Text Box 5"/>
            <p:cNvSpPr txBox="1">
              <a:spLocks noChangeArrowheads="1"/>
            </p:cNvSpPr>
            <p:nvPr/>
          </p:nvSpPr>
          <p:spPr bwMode="auto">
            <a:xfrm>
              <a:off x="7456778" y="246054"/>
              <a:ext cx="557387" cy="274820"/>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sp>
          <p:nvSpPr>
            <p:cNvPr id="17" name="Text Box 6"/>
            <p:cNvSpPr txBox="1">
              <a:spLocks noChangeArrowheads="1"/>
            </p:cNvSpPr>
            <p:nvPr/>
          </p:nvSpPr>
          <p:spPr bwMode="auto">
            <a:xfrm>
              <a:off x="7405399" y="1267033"/>
              <a:ext cx="633677" cy="274820"/>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18" name="Text Box 7"/>
            <p:cNvSpPr txBox="1">
              <a:spLocks noChangeArrowheads="1"/>
            </p:cNvSpPr>
            <p:nvPr/>
          </p:nvSpPr>
          <p:spPr bwMode="auto">
            <a:xfrm>
              <a:off x="7405399" y="2172864"/>
              <a:ext cx="633677" cy="274820"/>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19" name="Text Box 8"/>
            <p:cNvSpPr txBox="1">
              <a:spLocks noChangeArrowheads="1"/>
            </p:cNvSpPr>
            <p:nvPr/>
          </p:nvSpPr>
          <p:spPr bwMode="auto">
            <a:xfrm>
              <a:off x="7405399" y="3078695"/>
              <a:ext cx="633677" cy="274820"/>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20" name="Text Box 9"/>
            <p:cNvSpPr txBox="1">
              <a:spLocks noChangeArrowheads="1"/>
            </p:cNvSpPr>
            <p:nvPr/>
          </p:nvSpPr>
          <p:spPr bwMode="auto">
            <a:xfrm>
              <a:off x="7405399" y="3982991"/>
              <a:ext cx="633677" cy="274820"/>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sp>
          <p:nvSpPr>
            <p:cNvPr id="21" name="Text Box 10"/>
            <p:cNvSpPr txBox="1">
              <a:spLocks noChangeArrowheads="1"/>
            </p:cNvSpPr>
            <p:nvPr/>
          </p:nvSpPr>
          <p:spPr bwMode="auto">
            <a:xfrm>
              <a:off x="2250350" y="849429"/>
              <a:ext cx="414148" cy="21494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15</a:t>
              </a:r>
            </a:p>
          </p:txBody>
        </p:sp>
        <p:grpSp>
          <p:nvGrpSpPr>
            <p:cNvPr id="22" name="Group 12"/>
            <p:cNvGrpSpPr>
              <a:grpSpLocks/>
            </p:cNvGrpSpPr>
            <p:nvPr/>
          </p:nvGrpSpPr>
          <p:grpSpPr bwMode="auto">
            <a:xfrm>
              <a:off x="1049945" y="4819733"/>
              <a:ext cx="244441" cy="904296"/>
              <a:chOff x="567" y="3187"/>
              <a:chExt cx="157" cy="589"/>
            </a:xfrm>
          </p:grpSpPr>
          <p:sp>
            <p:nvSpPr>
              <p:cNvPr id="46" name="Line 13"/>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7" name="Text Box 14"/>
              <p:cNvSpPr txBox="1">
                <a:spLocks noChangeArrowheads="1"/>
              </p:cNvSpPr>
              <p:nvPr/>
            </p:nvSpPr>
            <p:spPr bwMode="auto">
              <a:xfrm rot="-5400000">
                <a:off x="397" y="3448"/>
                <a:ext cx="498"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3" name="Group 15"/>
            <p:cNvGrpSpPr>
              <a:grpSpLocks/>
            </p:cNvGrpSpPr>
            <p:nvPr/>
          </p:nvGrpSpPr>
          <p:grpSpPr bwMode="auto">
            <a:xfrm>
              <a:off x="1049945" y="3844813"/>
              <a:ext cx="244441" cy="904296"/>
              <a:chOff x="567" y="3187"/>
              <a:chExt cx="157" cy="589"/>
            </a:xfrm>
          </p:grpSpPr>
          <p:sp>
            <p:nvSpPr>
              <p:cNvPr id="44" name="Line 16"/>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5" name="Text Box 17"/>
              <p:cNvSpPr txBox="1">
                <a:spLocks noChangeArrowheads="1"/>
              </p:cNvSpPr>
              <p:nvPr/>
            </p:nvSpPr>
            <p:spPr bwMode="auto">
              <a:xfrm rot="-5400000">
                <a:off x="397" y="3448"/>
                <a:ext cx="498"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4" name="Group 18"/>
            <p:cNvGrpSpPr>
              <a:grpSpLocks/>
            </p:cNvGrpSpPr>
            <p:nvPr/>
          </p:nvGrpSpPr>
          <p:grpSpPr bwMode="auto">
            <a:xfrm>
              <a:off x="1049945" y="2938982"/>
              <a:ext cx="244441" cy="904296"/>
              <a:chOff x="567" y="3187"/>
              <a:chExt cx="157" cy="589"/>
            </a:xfrm>
          </p:grpSpPr>
          <p:sp>
            <p:nvSpPr>
              <p:cNvPr id="42" name="Line 19"/>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3" name="Text Box 20"/>
              <p:cNvSpPr txBox="1">
                <a:spLocks noChangeArrowheads="1"/>
              </p:cNvSpPr>
              <p:nvPr/>
            </p:nvSpPr>
            <p:spPr bwMode="auto">
              <a:xfrm rot="-5400000">
                <a:off x="397" y="3448"/>
                <a:ext cx="498"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5" name="Group 21"/>
            <p:cNvGrpSpPr>
              <a:grpSpLocks/>
            </p:cNvGrpSpPr>
            <p:nvPr/>
          </p:nvGrpSpPr>
          <p:grpSpPr bwMode="auto">
            <a:xfrm>
              <a:off x="1051502" y="2103775"/>
              <a:ext cx="244441" cy="904296"/>
              <a:chOff x="568" y="3187"/>
              <a:chExt cx="157" cy="589"/>
            </a:xfrm>
          </p:grpSpPr>
          <p:sp>
            <p:nvSpPr>
              <p:cNvPr id="40" name="Line 22"/>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1" name="Text Box 23"/>
              <p:cNvSpPr txBox="1">
                <a:spLocks noChangeArrowheads="1"/>
              </p:cNvSpPr>
              <p:nvPr/>
            </p:nvSpPr>
            <p:spPr bwMode="auto">
              <a:xfrm rot="-5400000">
                <a:off x="398" y="3448"/>
                <a:ext cx="498"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6" name="Group 24"/>
            <p:cNvGrpSpPr>
              <a:grpSpLocks/>
            </p:cNvGrpSpPr>
            <p:nvPr/>
          </p:nvGrpSpPr>
          <p:grpSpPr bwMode="auto">
            <a:xfrm>
              <a:off x="1051502" y="1197944"/>
              <a:ext cx="244441" cy="904296"/>
              <a:chOff x="568" y="3187"/>
              <a:chExt cx="157" cy="589"/>
            </a:xfrm>
          </p:grpSpPr>
          <p:sp>
            <p:nvSpPr>
              <p:cNvPr id="38" name="Line 25"/>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39" name="Text Box 26"/>
              <p:cNvSpPr txBox="1">
                <a:spLocks noChangeArrowheads="1"/>
              </p:cNvSpPr>
              <p:nvPr/>
            </p:nvSpPr>
            <p:spPr bwMode="auto">
              <a:xfrm rot="-5400000">
                <a:off x="397" y="3448"/>
                <a:ext cx="499"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7" name="Group 27"/>
            <p:cNvGrpSpPr>
              <a:grpSpLocks/>
            </p:cNvGrpSpPr>
            <p:nvPr/>
          </p:nvGrpSpPr>
          <p:grpSpPr bwMode="auto">
            <a:xfrm>
              <a:off x="1051502" y="292113"/>
              <a:ext cx="244441" cy="902760"/>
              <a:chOff x="568" y="3187"/>
              <a:chExt cx="157" cy="588"/>
            </a:xfrm>
          </p:grpSpPr>
          <p:sp>
            <p:nvSpPr>
              <p:cNvPr id="36" name="Line 28"/>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37" name="Text Box 29"/>
              <p:cNvSpPr txBox="1">
                <a:spLocks noChangeArrowheads="1"/>
              </p:cNvSpPr>
              <p:nvPr/>
            </p:nvSpPr>
            <p:spPr bwMode="auto">
              <a:xfrm rot="-5400000">
                <a:off x="398" y="3447"/>
                <a:ext cx="498"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28" name="Text Box 30"/>
            <p:cNvSpPr txBox="1">
              <a:spLocks noChangeArrowheads="1"/>
            </p:cNvSpPr>
            <p:nvPr/>
          </p:nvSpPr>
          <p:spPr bwMode="auto">
            <a:xfrm>
              <a:off x="3662500" y="242257"/>
              <a:ext cx="412591" cy="21494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20</a:t>
              </a:r>
            </a:p>
          </p:txBody>
        </p:sp>
        <p:sp>
          <p:nvSpPr>
            <p:cNvPr id="29" name="Text Box 31"/>
            <p:cNvSpPr txBox="1">
              <a:spLocks noChangeArrowheads="1"/>
            </p:cNvSpPr>
            <p:nvPr/>
          </p:nvSpPr>
          <p:spPr bwMode="auto">
            <a:xfrm>
              <a:off x="4792843" y="152400"/>
              <a:ext cx="412591" cy="21494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25</a:t>
              </a:r>
            </a:p>
          </p:txBody>
        </p:sp>
        <p:sp>
          <p:nvSpPr>
            <p:cNvPr id="30" name="Text Box 32"/>
            <p:cNvSpPr txBox="1">
              <a:spLocks noChangeArrowheads="1"/>
            </p:cNvSpPr>
            <p:nvPr/>
          </p:nvSpPr>
          <p:spPr bwMode="auto">
            <a:xfrm>
              <a:off x="5709885" y="221489"/>
              <a:ext cx="412591" cy="21494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30</a:t>
              </a:r>
            </a:p>
          </p:txBody>
        </p:sp>
        <p:sp>
          <p:nvSpPr>
            <p:cNvPr id="31" name="Text Box 34"/>
            <p:cNvSpPr txBox="1">
              <a:spLocks noChangeArrowheads="1"/>
            </p:cNvSpPr>
            <p:nvPr/>
          </p:nvSpPr>
          <p:spPr bwMode="auto">
            <a:xfrm>
              <a:off x="7405399" y="4819733"/>
              <a:ext cx="633677" cy="274820"/>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sp>
          <p:nvSpPr>
            <p:cNvPr id="32" name="Text Box 35"/>
            <p:cNvSpPr txBox="1">
              <a:spLocks noChangeArrowheads="1"/>
            </p:cNvSpPr>
            <p:nvPr/>
          </p:nvSpPr>
          <p:spPr bwMode="auto">
            <a:xfrm>
              <a:off x="2711609" y="700992"/>
              <a:ext cx="412591" cy="213408"/>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17</a:t>
              </a:r>
            </a:p>
          </p:txBody>
        </p:sp>
        <p:sp>
          <p:nvSpPr>
            <p:cNvPr id="33" name="Text Box 36"/>
            <p:cNvSpPr txBox="1">
              <a:spLocks noChangeArrowheads="1"/>
            </p:cNvSpPr>
            <p:nvPr/>
          </p:nvSpPr>
          <p:spPr bwMode="auto">
            <a:xfrm>
              <a:off x="3016409" y="533400"/>
              <a:ext cx="412591" cy="21494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18</a:t>
              </a:r>
            </a:p>
          </p:txBody>
        </p:sp>
        <p:sp>
          <p:nvSpPr>
            <p:cNvPr id="34" name="Text Box 38"/>
            <p:cNvSpPr txBox="1">
              <a:spLocks noChangeArrowheads="1"/>
            </p:cNvSpPr>
            <p:nvPr/>
          </p:nvSpPr>
          <p:spPr bwMode="auto">
            <a:xfrm>
              <a:off x="3309074" y="470857"/>
              <a:ext cx="297377" cy="214943"/>
            </a:xfrm>
            <a:prstGeom prst="rect">
              <a:avLst/>
            </a:prstGeom>
            <a:noFill/>
            <a:ln w="9525">
              <a:noFill/>
              <a:miter lim="800000"/>
              <a:headEnd/>
              <a:tailEnd/>
            </a:ln>
          </p:spPr>
          <p:txBody>
            <a:bodyPr wrap="none">
              <a:spAutoFit/>
            </a:bodyPr>
            <a:lstStyle/>
            <a:p>
              <a:r>
                <a:rPr lang="en-US" sz="800">
                  <a:latin typeface="Times New Roman" pitchFamily="18" charset="0"/>
                </a:rPr>
                <a:t>Fit</a:t>
              </a:r>
              <a:endParaRPr lang="en-US" sz="600">
                <a:latin typeface="Times New Roman" pitchFamily="18" charset="0"/>
              </a:endParaRPr>
            </a:p>
          </p:txBody>
        </p:sp>
        <p:sp>
          <p:nvSpPr>
            <p:cNvPr id="35" name="Text Box 43"/>
            <p:cNvSpPr txBox="1">
              <a:spLocks noChangeArrowheads="1"/>
            </p:cNvSpPr>
            <p:nvPr/>
          </p:nvSpPr>
          <p:spPr bwMode="auto">
            <a:xfrm>
              <a:off x="3972423" y="5714817"/>
              <a:ext cx="1468200" cy="274820"/>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edg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pSp>
        <p:nvGrpSpPr>
          <p:cNvPr id="4" name="Group 46"/>
          <p:cNvGrpSpPr>
            <a:grpSpLocks/>
          </p:cNvGrpSpPr>
          <p:nvPr/>
        </p:nvGrpSpPr>
        <p:grpSpPr bwMode="auto">
          <a:xfrm>
            <a:off x="762000" y="152400"/>
            <a:ext cx="7612063" cy="5770563"/>
            <a:chOff x="769937" y="178761"/>
            <a:chExt cx="7612063" cy="5771189"/>
          </a:xfrm>
        </p:grpSpPr>
        <p:sp>
          <p:nvSpPr>
            <p:cNvPr id="5" name="Line 12"/>
            <p:cNvSpPr>
              <a:spLocks noChangeShapeType="1"/>
            </p:cNvSpPr>
            <p:nvPr/>
          </p:nvSpPr>
          <p:spPr bwMode="auto">
            <a:xfrm>
              <a:off x="5393061" y="5824001"/>
              <a:ext cx="493461" cy="0"/>
            </a:xfrm>
            <a:prstGeom prst="line">
              <a:avLst/>
            </a:prstGeom>
            <a:noFill/>
            <a:ln w="9525">
              <a:solidFill>
                <a:schemeClr val="tx1"/>
              </a:solidFill>
              <a:round/>
              <a:headEnd/>
              <a:tailEnd type="triangle" w="sm" len="lg"/>
            </a:ln>
          </p:spPr>
          <p:txBody>
            <a:bodyPr/>
            <a:lstStyle/>
            <a:p>
              <a:endParaRPr lang="hr-HR"/>
            </a:p>
          </p:txBody>
        </p:sp>
        <p:sp>
          <p:nvSpPr>
            <p:cNvPr id="6" name="Text Box 34"/>
            <p:cNvSpPr txBox="1">
              <a:spLocks noChangeArrowheads="1"/>
            </p:cNvSpPr>
            <p:nvPr/>
          </p:nvSpPr>
          <p:spPr bwMode="auto">
            <a:xfrm>
              <a:off x="6409559" y="751851"/>
              <a:ext cx="414071"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35</a:t>
              </a:r>
            </a:p>
          </p:txBody>
        </p:sp>
        <p:pic>
          <p:nvPicPr>
            <p:cNvPr id="9" name="Picture 5" descr="TIC Gljive"/>
            <p:cNvPicPr>
              <a:picLocks noChangeArrowheads="1"/>
            </p:cNvPicPr>
            <p:nvPr/>
          </p:nvPicPr>
          <p:blipFill>
            <a:blip r:embed="rId2" cstate="print"/>
            <a:srcRect b="1155"/>
            <a:stretch>
              <a:fillRect/>
            </a:stretch>
          </p:blipFill>
          <p:spPr bwMode="auto">
            <a:xfrm>
              <a:off x="769937" y="215273"/>
              <a:ext cx="7612063" cy="5728327"/>
            </a:xfrm>
            <a:prstGeom prst="rect">
              <a:avLst/>
            </a:prstGeom>
            <a:noFill/>
            <a:ln w="28575">
              <a:noFill/>
              <a:miter lim="800000"/>
              <a:headEnd/>
              <a:tailEnd/>
            </a:ln>
          </p:spPr>
        </p:pic>
        <p:sp>
          <p:nvSpPr>
            <p:cNvPr id="10" name="Text Box 6"/>
            <p:cNvSpPr txBox="1">
              <a:spLocks noChangeArrowheads="1"/>
            </p:cNvSpPr>
            <p:nvPr/>
          </p:nvSpPr>
          <p:spPr bwMode="auto">
            <a:xfrm>
              <a:off x="7380914" y="273611"/>
              <a:ext cx="557284" cy="275221"/>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sp>
          <p:nvSpPr>
            <p:cNvPr id="11" name="Text Box 7"/>
            <p:cNvSpPr txBox="1">
              <a:spLocks noChangeArrowheads="1"/>
            </p:cNvSpPr>
            <p:nvPr/>
          </p:nvSpPr>
          <p:spPr bwMode="auto">
            <a:xfrm>
              <a:off x="7329545" y="1307633"/>
              <a:ext cx="633560" cy="275221"/>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12" name="Text Box 8"/>
            <p:cNvSpPr txBox="1">
              <a:spLocks noChangeArrowheads="1"/>
            </p:cNvSpPr>
            <p:nvPr/>
          </p:nvSpPr>
          <p:spPr bwMode="auto">
            <a:xfrm>
              <a:off x="7329545" y="2225036"/>
              <a:ext cx="633560" cy="275221"/>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13" name="Text Box 9"/>
            <p:cNvSpPr txBox="1">
              <a:spLocks noChangeArrowheads="1"/>
            </p:cNvSpPr>
            <p:nvPr/>
          </p:nvSpPr>
          <p:spPr bwMode="auto">
            <a:xfrm>
              <a:off x="7329545" y="3142440"/>
              <a:ext cx="633560" cy="275221"/>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14" name="Text Box 10"/>
            <p:cNvSpPr txBox="1">
              <a:spLocks noChangeArrowheads="1"/>
            </p:cNvSpPr>
            <p:nvPr/>
          </p:nvSpPr>
          <p:spPr bwMode="auto">
            <a:xfrm>
              <a:off x="7329545" y="4058288"/>
              <a:ext cx="633560" cy="275221"/>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grpSp>
          <p:nvGrpSpPr>
            <p:cNvPr id="15" name="Group 43"/>
            <p:cNvGrpSpPr>
              <a:grpSpLocks/>
            </p:cNvGrpSpPr>
            <p:nvPr/>
          </p:nvGrpSpPr>
          <p:grpSpPr bwMode="auto">
            <a:xfrm>
              <a:off x="975262" y="320259"/>
              <a:ext cx="245952" cy="5501309"/>
              <a:chOff x="975262" y="257386"/>
              <a:chExt cx="245952" cy="5501309"/>
            </a:xfrm>
          </p:grpSpPr>
          <p:grpSp>
            <p:nvGrpSpPr>
              <p:cNvPr id="31" name="Group 13"/>
              <p:cNvGrpSpPr>
                <a:grpSpLocks/>
              </p:cNvGrpSpPr>
              <p:nvPr/>
            </p:nvGrpSpPr>
            <p:grpSpPr bwMode="auto">
              <a:xfrm>
                <a:off x="975262" y="4842847"/>
                <a:ext cx="244395" cy="915848"/>
                <a:chOff x="567" y="3187"/>
                <a:chExt cx="157" cy="589"/>
              </a:xfrm>
            </p:grpSpPr>
            <p:sp>
              <p:nvSpPr>
                <p:cNvPr id="47" name="Line 14"/>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8" name="Text Box 15"/>
                <p:cNvSpPr txBox="1">
                  <a:spLocks noChangeArrowheads="1"/>
                </p:cNvSpPr>
                <p:nvPr/>
              </p:nvSpPr>
              <p:spPr bwMode="auto">
                <a:xfrm rot="-5400000">
                  <a:off x="400" y="3451"/>
                  <a:ext cx="492"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2" name="Group 16"/>
              <p:cNvGrpSpPr>
                <a:grpSpLocks/>
              </p:cNvGrpSpPr>
              <p:nvPr/>
            </p:nvGrpSpPr>
            <p:grpSpPr bwMode="auto">
              <a:xfrm>
                <a:off x="975262" y="3855472"/>
                <a:ext cx="244395" cy="915848"/>
                <a:chOff x="567" y="3187"/>
                <a:chExt cx="157" cy="589"/>
              </a:xfrm>
            </p:grpSpPr>
            <p:sp>
              <p:nvSpPr>
                <p:cNvPr id="45" name="Line 17"/>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6" name="Text Box 18"/>
                <p:cNvSpPr txBox="1">
                  <a:spLocks noChangeArrowheads="1"/>
                </p:cNvSpPr>
                <p:nvPr/>
              </p:nvSpPr>
              <p:spPr bwMode="auto">
                <a:xfrm rot="-5400000">
                  <a:off x="400" y="3451"/>
                  <a:ext cx="492"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3" name="Group 19"/>
              <p:cNvGrpSpPr>
                <a:grpSpLocks/>
              </p:cNvGrpSpPr>
              <p:nvPr/>
            </p:nvGrpSpPr>
            <p:grpSpPr bwMode="auto">
              <a:xfrm>
                <a:off x="975262" y="2938069"/>
                <a:ext cx="244395" cy="915848"/>
                <a:chOff x="567" y="3187"/>
                <a:chExt cx="157" cy="589"/>
              </a:xfrm>
            </p:grpSpPr>
            <p:sp>
              <p:nvSpPr>
                <p:cNvPr id="43" name="Line 20"/>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4" name="Text Box 21"/>
                <p:cNvSpPr txBox="1">
                  <a:spLocks noChangeArrowheads="1"/>
                </p:cNvSpPr>
                <p:nvPr/>
              </p:nvSpPr>
              <p:spPr bwMode="auto">
                <a:xfrm rot="-5400000">
                  <a:off x="400" y="3451"/>
                  <a:ext cx="492"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4" name="Group 22"/>
              <p:cNvGrpSpPr>
                <a:grpSpLocks/>
              </p:cNvGrpSpPr>
              <p:nvPr/>
            </p:nvGrpSpPr>
            <p:grpSpPr bwMode="auto">
              <a:xfrm>
                <a:off x="976819" y="2092192"/>
                <a:ext cx="244395" cy="915848"/>
                <a:chOff x="568" y="3187"/>
                <a:chExt cx="157" cy="589"/>
              </a:xfrm>
            </p:grpSpPr>
            <p:sp>
              <p:nvSpPr>
                <p:cNvPr id="41" name="Line 23"/>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2" name="Text Box 24"/>
                <p:cNvSpPr txBox="1">
                  <a:spLocks noChangeArrowheads="1"/>
                </p:cNvSpPr>
                <p:nvPr/>
              </p:nvSpPr>
              <p:spPr bwMode="auto">
                <a:xfrm rot="-5400000">
                  <a:off x="401" y="3451"/>
                  <a:ext cx="492"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5" name="Group 25"/>
              <p:cNvGrpSpPr>
                <a:grpSpLocks/>
              </p:cNvGrpSpPr>
              <p:nvPr/>
            </p:nvGrpSpPr>
            <p:grpSpPr bwMode="auto">
              <a:xfrm>
                <a:off x="976819" y="1174789"/>
                <a:ext cx="244395" cy="915848"/>
                <a:chOff x="568" y="3187"/>
                <a:chExt cx="157" cy="589"/>
              </a:xfrm>
            </p:grpSpPr>
            <p:sp>
              <p:nvSpPr>
                <p:cNvPr id="39" name="Line 26"/>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0" name="Text Box 27"/>
                <p:cNvSpPr txBox="1">
                  <a:spLocks noChangeArrowheads="1"/>
                </p:cNvSpPr>
                <p:nvPr/>
              </p:nvSpPr>
              <p:spPr bwMode="auto">
                <a:xfrm rot="-5400000">
                  <a:off x="401" y="3451"/>
                  <a:ext cx="492"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6" name="Group 28"/>
              <p:cNvGrpSpPr>
                <a:grpSpLocks/>
              </p:cNvGrpSpPr>
              <p:nvPr/>
            </p:nvGrpSpPr>
            <p:grpSpPr bwMode="auto">
              <a:xfrm>
                <a:off x="976819" y="257386"/>
                <a:ext cx="244395" cy="914293"/>
                <a:chOff x="568" y="3187"/>
                <a:chExt cx="157" cy="588"/>
              </a:xfrm>
            </p:grpSpPr>
            <p:sp>
              <p:nvSpPr>
                <p:cNvPr id="37" name="Line 29"/>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38" name="Text Box 30"/>
                <p:cNvSpPr txBox="1">
                  <a:spLocks noChangeArrowheads="1"/>
                </p:cNvSpPr>
                <p:nvPr/>
              </p:nvSpPr>
              <p:spPr bwMode="auto">
                <a:xfrm rot="-5400000">
                  <a:off x="401" y="3450"/>
                  <a:ext cx="492"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sp>
          <p:nvSpPr>
            <p:cNvPr id="16" name="Text Box 35"/>
            <p:cNvSpPr txBox="1">
              <a:spLocks noChangeArrowheads="1"/>
            </p:cNvSpPr>
            <p:nvPr/>
          </p:nvSpPr>
          <p:spPr bwMode="auto">
            <a:xfrm>
              <a:off x="7329545" y="4905720"/>
              <a:ext cx="633560" cy="275221"/>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grpSp>
          <p:nvGrpSpPr>
            <p:cNvPr id="17" name="Group 44"/>
            <p:cNvGrpSpPr>
              <a:grpSpLocks/>
            </p:cNvGrpSpPr>
            <p:nvPr/>
          </p:nvGrpSpPr>
          <p:grpSpPr bwMode="auto">
            <a:xfrm>
              <a:off x="2175446" y="178761"/>
              <a:ext cx="3871412" cy="920513"/>
              <a:chOff x="2175446" y="115888"/>
              <a:chExt cx="3871412" cy="920513"/>
            </a:xfrm>
          </p:grpSpPr>
          <p:sp>
            <p:nvSpPr>
              <p:cNvPr id="23" name="Text Box 11"/>
              <p:cNvSpPr txBox="1">
                <a:spLocks noChangeArrowheads="1"/>
              </p:cNvSpPr>
              <p:nvPr/>
            </p:nvSpPr>
            <p:spPr bwMode="auto">
              <a:xfrm>
                <a:off x="2175446" y="821822"/>
                <a:ext cx="412515"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15</a:t>
                </a:r>
              </a:p>
            </p:txBody>
          </p:sp>
          <p:sp>
            <p:nvSpPr>
              <p:cNvPr id="24" name="Text Box 31"/>
              <p:cNvSpPr txBox="1">
                <a:spLocks noChangeArrowheads="1"/>
              </p:cNvSpPr>
              <p:nvPr/>
            </p:nvSpPr>
            <p:spPr bwMode="auto">
              <a:xfrm>
                <a:off x="3587336" y="187414"/>
                <a:ext cx="412515"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20</a:t>
                </a:r>
              </a:p>
            </p:txBody>
          </p:sp>
          <p:sp>
            <p:nvSpPr>
              <p:cNvPr id="25" name="Text Box 32"/>
              <p:cNvSpPr txBox="1">
                <a:spLocks noChangeArrowheads="1"/>
              </p:cNvSpPr>
              <p:nvPr/>
            </p:nvSpPr>
            <p:spPr bwMode="auto">
              <a:xfrm>
                <a:off x="4717471" y="115888"/>
                <a:ext cx="414071"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25</a:t>
                </a:r>
              </a:p>
            </p:txBody>
          </p:sp>
          <p:sp>
            <p:nvSpPr>
              <p:cNvPr id="26" name="Text Box 33"/>
              <p:cNvSpPr txBox="1">
                <a:spLocks noChangeArrowheads="1"/>
              </p:cNvSpPr>
              <p:nvPr/>
            </p:nvSpPr>
            <p:spPr bwMode="auto">
              <a:xfrm>
                <a:off x="5634343" y="187414"/>
                <a:ext cx="412515"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30</a:t>
                </a:r>
              </a:p>
            </p:txBody>
          </p:sp>
          <p:sp>
            <p:nvSpPr>
              <p:cNvPr id="27" name="Text Box 36"/>
              <p:cNvSpPr txBox="1">
                <a:spLocks noChangeArrowheads="1"/>
              </p:cNvSpPr>
              <p:nvPr/>
            </p:nvSpPr>
            <p:spPr bwMode="auto">
              <a:xfrm>
                <a:off x="2457202" y="470410"/>
                <a:ext cx="412515"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17</a:t>
                </a:r>
              </a:p>
            </p:txBody>
          </p:sp>
          <p:sp>
            <p:nvSpPr>
              <p:cNvPr id="28" name="Text Box 37"/>
              <p:cNvSpPr txBox="1">
                <a:spLocks noChangeArrowheads="1"/>
              </p:cNvSpPr>
              <p:nvPr/>
            </p:nvSpPr>
            <p:spPr bwMode="auto">
              <a:xfrm>
                <a:off x="2880613" y="187414"/>
                <a:ext cx="414071" cy="214579"/>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18</a:t>
                </a:r>
              </a:p>
            </p:txBody>
          </p:sp>
          <p:sp>
            <p:nvSpPr>
              <p:cNvPr id="29" name="Text Box 38"/>
              <p:cNvSpPr txBox="1">
                <a:spLocks noChangeArrowheads="1"/>
              </p:cNvSpPr>
              <p:nvPr/>
            </p:nvSpPr>
            <p:spPr bwMode="auto">
              <a:xfrm>
                <a:off x="2880613" y="468855"/>
                <a:ext cx="275529" cy="213024"/>
              </a:xfrm>
              <a:prstGeom prst="rect">
                <a:avLst/>
              </a:prstGeom>
              <a:noFill/>
              <a:ln w="9525">
                <a:noFill/>
                <a:miter lim="800000"/>
                <a:headEnd/>
                <a:tailEnd/>
              </a:ln>
            </p:spPr>
            <p:txBody>
              <a:bodyPr wrap="none">
                <a:spAutoFit/>
              </a:bodyPr>
              <a:lstStyle/>
              <a:p>
                <a:r>
                  <a:rPr lang="en-US" sz="800">
                    <a:latin typeface="Times New Roman" pitchFamily="18" charset="0"/>
                  </a:rPr>
                  <a:t>Pr</a:t>
                </a:r>
                <a:endParaRPr lang="en-US" sz="600">
                  <a:latin typeface="Times New Roman" pitchFamily="18" charset="0"/>
                </a:endParaRPr>
              </a:p>
            </p:txBody>
          </p:sp>
          <p:sp>
            <p:nvSpPr>
              <p:cNvPr id="30" name="Text Box 39"/>
              <p:cNvSpPr txBox="1">
                <a:spLocks noChangeArrowheads="1"/>
              </p:cNvSpPr>
              <p:nvPr/>
            </p:nvSpPr>
            <p:spPr bwMode="auto">
              <a:xfrm>
                <a:off x="3233975" y="187414"/>
                <a:ext cx="298879" cy="214579"/>
              </a:xfrm>
              <a:prstGeom prst="rect">
                <a:avLst/>
              </a:prstGeom>
              <a:noFill/>
              <a:ln w="9525">
                <a:noFill/>
                <a:miter lim="800000"/>
                <a:headEnd/>
                <a:tailEnd/>
              </a:ln>
            </p:spPr>
            <p:txBody>
              <a:bodyPr wrap="none">
                <a:spAutoFit/>
              </a:bodyPr>
              <a:lstStyle/>
              <a:p>
                <a:r>
                  <a:rPr lang="en-US" sz="800">
                    <a:latin typeface="Times New Roman" pitchFamily="18" charset="0"/>
                  </a:rPr>
                  <a:t>Fit</a:t>
                </a:r>
                <a:endParaRPr lang="en-US" sz="600">
                  <a:latin typeface="Times New Roman" pitchFamily="18" charset="0"/>
                </a:endParaRPr>
              </a:p>
            </p:txBody>
          </p:sp>
        </p:grpSp>
        <p:sp>
          <p:nvSpPr>
            <p:cNvPr id="18" name="Line 40"/>
            <p:cNvSpPr>
              <a:spLocks noChangeShapeType="1"/>
            </p:cNvSpPr>
            <p:nvPr/>
          </p:nvSpPr>
          <p:spPr bwMode="auto">
            <a:xfrm rot="600000" flipV="1">
              <a:off x="3003589" y="643006"/>
              <a:ext cx="0" cy="141498"/>
            </a:xfrm>
            <a:prstGeom prst="line">
              <a:avLst/>
            </a:prstGeom>
            <a:noFill/>
            <a:ln w="9525">
              <a:solidFill>
                <a:schemeClr val="tx1"/>
              </a:solidFill>
              <a:round/>
              <a:headEnd/>
              <a:tailEnd/>
            </a:ln>
          </p:spPr>
          <p:txBody>
            <a:bodyPr/>
            <a:lstStyle/>
            <a:p>
              <a:endParaRPr lang="hr-HR"/>
            </a:p>
          </p:txBody>
        </p:sp>
        <p:sp>
          <p:nvSpPr>
            <p:cNvPr id="19" name="Line 41"/>
            <p:cNvSpPr>
              <a:spLocks noChangeShapeType="1"/>
            </p:cNvSpPr>
            <p:nvPr/>
          </p:nvSpPr>
          <p:spPr bwMode="auto">
            <a:xfrm flipH="1" flipV="1">
              <a:off x="2740514" y="643006"/>
              <a:ext cx="211706" cy="141498"/>
            </a:xfrm>
            <a:prstGeom prst="line">
              <a:avLst/>
            </a:prstGeom>
            <a:noFill/>
            <a:ln w="9525">
              <a:solidFill>
                <a:schemeClr val="tx1"/>
              </a:solidFill>
              <a:round/>
              <a:headEnd/>
              <a:tailEnd/>
            </a:ln>
          </p:spPr>
          <p:txBody>
            <a:bodyPr/>
            <a:lstStyle/>
            <a:p>
              <a:endParaRPr lang="hr-HR"/>
            </a:p>
          </p:txBody>
        </p:sp>
        <p:sp>
          <p:nvSpPr>
            <p:cNvPr id="20" name="Line 42"/>
            <p:cNvSpPr>
              <a:spLocks noChangeShapeType="1"/>
            </p:cNvSpPr>
            <p:nvPr/>
          </p:nvSpPr>
          <p:spPr bwMode="auto">
            <a:xfrm flipH="1" flipV="1">
              <a:off x="3109442" y="364675"/>
              <a:ext cx="141656" cy="247232"/>
            </a:xfrm>
            <a:prstGeom prst="line">
              <a:avLst/>
            </a:prstGeom>
            <a:noFill/>
            <a:ln w="9525">
              <a:solidFill>
                <a:schemeClr val="tx1"/>
              </a:solidFill>
              <a:round/>
              <a:headEnd/>
              <a:tailEnd/>
            </a:ln>
          </p:spPr>
          <p:txBody>
            <a:bodyPr/>
            <a:lstStyle/>
            <a:p>
              <a:endParaRPr lang="hr-HR"/>
            </a:p>
          </p:txBody>
        </p:sp>
        <p:sp>
          <p:nvSpPr>
            <p:cNvPr id="21" name="Line 43"/>
            <p:cNvSpPr>
              <a:spLocks noChangeShapeType="1"/>
            </p:cNvSpPr>
            <p:nvPr/>
          </p:nvSpPr>
          <p:spPr bwMode="auto">
            <a:xfrm flipV="1">
              <a:off x="3296241" y="353791"/>
              <a:ext cx="70050" cy="194365"/>
            </a:xfrm>
            <a:prstGeom prst="line">
              <a:avLst/>
            </a:prstGeom>
            <a:noFill/>
            <a:ln w="9525">
              <a:solidFill>
                <a:schemeClr val="tx1"/>
              </a:solidFill>
              <a:round/>
              <a:headEnd/>
              <a:tailEnd/>
            </a:ln>
          </p:spPr>
          <p:txBody>
            <a:bodyPr/>
            <a:lstStyle/>
            <a:p>
              <a:endParaRPr lang="hr-HR"/>
            </a:p>
          </p:txBody>
        </p:sp>
        <p:sp>
          <p:nvSpPr>
            <p:cNvPr id="22" name="Text Box 44"/>
            <p:cNvSpPr txBox="1">
              <a:spLocks noChangeArrowheads="1"/>
            </p:cNvSpPr>
            <p:nvPr/>
          </p:nvSpPr>
          <p:spPr bwMode="auto">
            <a:xfrm>
              <a:off x="3973388" y="5674729"/>
              <a:ext cx="1467930" cy="275221"/>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grpSp>
      <p:sp>
        <p:nvSpPr>
          <p:cNvPr id="49" name="Text Box 46"/>
          <p:cNvSpPr txBox="1">
            <a:spLocks noChangeArrowheads="1"/>
          </p:cNvSpPr>
          <p:nvPr/>
        </p:nvSpPr>
        <p:spPr bwMode="auto">
          <a:xfrm>
            <a:off x="1676400" y="5867400"/>
            <a:ext cx="5930900" cy="641350"/>
          </a:xfrm>
          <a:prstGeom prst="rect">
            <a:avLst/>
          </a:prstGeom>
          <a:noFill/>
          <a:ln w="9525">
            <a:noFill/>
            <a:miter lim="800000"/>
            <a:headEnd/>
            <a:tailEnd/>
          </a:ln>
        </p:spPr>
        <p:txBody>
          <a:bodyPr wrap="none">
            <a:spAutoFit/>
          </a:bodyPr>
          <a:lstStyle/>
          <a:p>
            <a:pPr algn="ctr"/>
            <a:r>
              <a:rPr lang="en-US" dirty="0">
                <a:latin typeface="Times New Roman" pitchFamily="18" charset="0"/>
              </a:rPr>
              <a:t>Total ion chromatograms (TIC) of saturated fractions after the </a:t>
            </a:r>
          </a:p>
          <a:p>
            <a:pPr algn="ctr"/>
            <a:r>
              <a:rPr lang="en-US" dirty="0">
                <a:latin typeface="Times New Roman" pitchFamily="18" charset="0"/>
              </a:rPr>
              <a:t>experiment of simulated biodegradation with </a:t>
            </a:r>
            <a:r>
              <a:rPr lang="en-US" b="1" u="sng" dirty="0">
                <a:latin typeface="Times New Roman" pitchFamily="18" charset="0"/>
              </a:rPr>
              <a:t>fungi.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edge">
                                      <p:cBhvr>
                                        <p:cTn id="11"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25</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pSp>
        <p:nvGrpSpPr>
          <p:cNvPr id="4" name="Group 44"/>
          <p:cNvGrpSpPr>
            <a:grpSpLocks/>
          </p:cNvGrpSpPr>
          <p:nvPr/>
        </p:nvGrpSpPr>
        <p:grpSpPr bwMode="auto">
          <a:xfrm>
            <a:off x="762000" y="106363"/>
            <a:ext cx="7669213" cy="5761037"/>
            <a:chOff x="762000" y="115888"/>
            <a:chExt cx="7669213" cy="5761037"/>
          </a:xfrm>
        </p:grpSpPr>
        <p:pic>
          <p:nvPicPr>
            <p:cNvPr id="5" name="Picture 4" descr="TIC Konzorcijum"/>
            <p:cNvPicPr>
              <a:picLocks noChangeArrowheads="1"/>
            </p:cNvPicPr>
            <p:nvPr/>
          </p:nvPicPr>
          <p:blipFill>
            <a:blip r:embed="rId2" cstate="print"/>
            <a:srcRect b="693"/>
            <a:stretch>
              <a:fillRect/>
            </a:stretch>
          </p:blipFill>
          <p:spPr bwMode="auto">
            <a:xfrm>
              <a:off x="762000" y="183412"/>
              <a:ext cx="7669213" cy="5679701"/>
            </a:xfrm>
            <a:prstGeom prst="rect">
              <a:avLst/>
            </a:prstGeom>
            <a:noFill/>
            <a:ln w="9525">
              <a:noFill/>
              <a:miter lim="800000"/>
              <a:headEnd/>
              <a:tailEnd/>
            </a:ln>
          </p:spPr>
        </p:pic>
        <p:sp>
          <p:nvSpPr>
            <p:cNvPr id="6" name="Text Box 5"/>
            <p:cNvSpPr txBox="1">
              <a:spLocks noChangeArrowheads="1"/>
            </p:cNvSpPr>
            <p:nvPr/>
          </p:nvSpPr>
          <p:spPr bwMode="auto">
            <a:xfrm>
              <a:off x="7381873" y="209501"/>
              <a:ext cx="557365" cy="274700"/>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sp>
          <p:nvSpPr>
            <p:cNvPr id="9" name="Text Box 6"/>
            <p:cNvSpPr txBox="1">
              <a:spLocks noChangeArrowheads="1"/>
            </p:cNvSpPr>
            <p:nvPr/>
          </p:nvSpPr>
          <p:spPr bwMode="auto">
            <a:xfrm>
              <a:off x="7330496" y="1230036"/>
              <a:ext cx="633652" cy="274700"/>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10" name="Text Box 7"/>
            <p:cNvSpPr txBox="1">
              <a:spLocks noChangeArrowheads="1"/>
            </p:cNvSpPr>
            <p:nvPr/>
          </p:nvSpPr>
          <p:spPr bwMode="auto">
            <a:xfrm>
              <a:off x="7330496" y="2135474"/>
              <a:ext cx="633652" cy="274700"/>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11" name="Text Box 8"/>
            <p:cNvSpPr txBox="1">
              <a:spLocks noChangeArrowheads="1"/>
            </p:cNvSpPr>
            <p:nvPr/>
          </p:nvSpPr>
          <p:spPr bwMode="auto">
            <a:xfrm>
              <a:off x="7330496" y="3040911"/>
              <a:ext cx="633652" cy="274700"/>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12" name="Text Box 9"/>
            <p:cNvSpPr txBox="1">
              <a:spLocks noChangeArrowheads="1"/>
            </p:cNvSpPr>
            <p:nvPr/>
          </p:nvSpPr>
          <p:spPr bwMode="auto">
            <a:xfrm>
              <a:off x="7330496" y="3944814"/>
              <a:ext cx="633652" cy="274700"/>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sp>
          <p:nvSpPr>
            <p:cNvPr id="13" name="Text Box 10"/>
            <p:cNvSpPr txBox="1">
              <a:spLocks noChangeArrowheads="1"/>
            </p:cNvSpPr>
            <p:nvPr/>
          </p:nvSpPr>
          <p:spPr bwMode="auto">
            <a:xfrm>
              <a:off x="2175651" y="812614"/>
              <a:ext cx="412574" cy="214850"/>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15</a:t>
              </a:r>
            </a:p>
          </p:txBody>
        </p:sp>
        <p:sp>
          <p:nvSpPr>
            <p:cNvPr id="14" name="Line 11"/>
            <p:cNvSpPr>
              <a:spLocks noChangeShapeType="1"/>
            </p:cNvSpPr>
            <p:nvPr/>
          </p:nvSpPr>
          <p:spPr bwMode="auto">
            <a:xfrm>
              <a:off x="5393731" y="5749550"/>
              <a:ext cx="493532" cy="0"/>
            </a:xfrm>
            <a:prstGeom prst="line">
              <a:avLst/>
            </a:prstGeom>
            <a:noFill/>
            <a:ln w="9525">
              <a:solidFill>
                <a:schemeClr val="tx1"/>
              </a:solidFill>
              <a:round/>
              <a:headEnd/>
              <a:tailEnd type="triangle" w="sm" len="lg"/>
            </a:ln>
          </p:spPr>
          <p:txBody>
            <a:bodyPr/>
            <a:lstStyle/>
            <a:p>
              <a:endParaRPr lang="hr-HR"/>
            </a:p>
          </p:txBody>
        </p:sp>
        <p:grpSp>
          <p:nvGrpSpPr>
            <p:cNvPr id="15" name="Group 12"/>
            <p:cNvGrpSpPr>
              <a:grpSpLocks/>
            </p:cNvGrpSpPr>
            <p:nvPr/>
          </p:nvGrpSpPr>
          <p:grpSpPr bwMode="auto">
            <a:xfrm>
              <a:off x="975293" y="4781192"/>
              <a:ext cx="244431" cy="903903"/>
              <a:chOff x="567" y="3187"/>
              <a:chExt cx="157" cy="589"/>
            </a:xfrm>
          </p:grpSpPr>
          <p:sp>
            <p:nvSpPr>
              <p:cNvPr id="45" name="Line 13"/>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6" name="Text Box 14"/>
              <p:cNvSpPr txBox="1">
                <a:spLocks noChangeArrowheads="1"/>
              </p:cNvSpPr>
              <p:nvPr/>
            </p:nvSpPr>
            <p:spPr bwMode="auto">
              <a:xfrm rot="-5400000">
                <a:off x="396" y="3448"/>
                <a:ext cx="499"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6" name="Group 15"/>
            <p:cNvGrpSpPr>
              <a:grpSpLocks/>
            </p:cNvGrpSpPr>
            <p:nvPr/>
          </p:nvGrpSpPr>
          <p:grpSpPr bwMode="auto">
            <a:xfrm>
              <a:off x="975293" y="3806696"/>
              <a:ext cx="244431" cy="903903"/>
              <a:chOff x="567" y="3187"/>
              <a:chExt cx="157" cy="589"/>
            </a:xfrm>
          </p:grpSpPr>
          <p:sp>
            <p:nvSpPr>
              <p:cNvPr id="43" name="Line 16"/>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4" name="Text Box 17"/>
              <p:cNvSpPr txBox="1">
                <a:spLocks noChangeArrowheads="1"/>
              </p:cNvSpPr>
              <p:nvPr/>
            </p:nvSpPr>
            <p:spPr bwMode="auto">
              <a:xfrm rot="-5400000">
                <a:off x="396" y="3448"/>
                <a:ext cx="499"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7" name="Group 18"/>
            <p:cNvGrpSpPr>
              <a:grpSpLocks/>
            </p:cNvGrpSpPr>
            <p:nvPr/>
          </p:nvGrpSpPr>
          <p:grpSpPr bwMode="auto">
            <a:xfrm>
              <a:off x="975293" y="2901259"/>
              <a:ext cx="244431" cy="903903"/>
              <a:chOff x="567" y="3187"/>
              <a:chExt cx="157" cy="589"/>
            </a:xfrm>
          </p:grpSpPr>
          <p:sp>
            <p:nvSpPr>
              <p:cNvPr id="41" name="Line 19"/>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2" name="Text Box 20"/>
              <p:cNvSpPr txBox="1">
                <a:spLocks noChangeArrowheads="1"/>
              </p:cNvSpPr>
              <p:nvPr/>
            </p:nvSpPr>
            <p:spPr bwMode="auto">
              <a:xfrm rot="-5400000">
                <a:off x="396" y="3448"/>
                <a:ext cx="499"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8" name="Group 21"/>
            <p:cNvGrpSpPr>
              <a:grpSpLocks/>
            </p:cNvGrpSpPr>
            <p:nvPr/>
          </p:nvGrpSpPr>
          <p:grpSpPr bwMode="auto">
            <a:xfrm>
              <a:off x="976850" y="2066415"/>
              <a:ext cx="244431" cy="903903"/>
              <a:chOff x="568" y="3187"/>
              <a:chExt cx="157" cy="589"/>
            </a:xfrm>
          </p:grpSpPr>
          <p:sp>
            <p:nvSpPr>
              <p:cNvPr id="39" name="Line 22"/>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40" name="Text Box 23"/>
              <p:cNvSpPr txBox="1">
                <a:spLocks noChangeArrowheads="1"/>
              </p:cNvSpPr>
              <p:nvPr/>
            </p:nvSpPr>
            <p:spPr bwMode="auto">
              <a:xfrm rot="-5400000">
                <a:off x="397" y="3448"/>
                <a:ext cx="499"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9" name="Group 24"/>
            <p:cNvGrpSpPr>
              <a:grpSpLocks/>
            </p:cNvGrpSpPr>
            <p:nvPr/>
          </p:nvGrpSpPr>
          <p:grpSpPr bwMode="auto">
            <a:xfrm>
              <a:off x="976850" y="1160978"/>
              <a:ext cx="244431" cy="903903"/>
              <a:chOff x="568" y="3187"/>
              <a:chExt cx="157" cy="589"/>
            </a:xfrm>
          </p:grpSpPr>
          <p:sp>
            <p:nvSpPr>
              <p:cNvPr id="37" name="Line 25"/>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38" name="Text Box 26"/>
              <p:cNvSpPr txBox="1">
                <a:spLocks noChangeArrowheads="1"/>
              </p:cNvSpPr>
              <p:nvPr/>
            </p:nvSpPr>
            <p:spPr bwMode="auto">
              <a:xfrm rot="-5400000">
                <a:off x="398" y="3448"/>
                <a:ext cx="498"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0" name="Group 27"/>
            <p:cNvGrpSpPr>
              <a:grpSpLocks/>
            </p:cNvGrpSpPr>
            <p:nvPr/>
          </p:nvGrpSpPr>
          <p:grpSpPr bwMode="auto">
            <a:xfrm>
              <a:off x="976850" y="255540"/>
              <a:ext cx="244431" cy="902368"/>
              <a:chOff x="568" y="3187"/>
              <a:chExt cx="157" cy="588"/>
            </a:xfrm>
          </p:grpSpPr>
          <p:sp>
            <p:nvSpPr>
              <p:cNvPr id="35" name="Line 28"/>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36" name="Text Box 29"/>
              <p:cNvSpPr txBox="1">
                <a:spLocks noChangeArrowheads="1"/>
              </p:cNvSpPr>
              <p:nvPr/>
            </p:nvSpPr>
            <p:spPr bwMode="auto">
              <a:xfrm rot="-5400000">
                <a:off x="397" y="3447"/>
                <a:ext cx="499" cy="15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21" name="Text Box 30"/>
            <p:cNvSpPr txBox="1">
              <a:spLocks noChangeArrowheads="1"/>
            </p:cNvSpPr>
            <p:nvPr/>
          </p:nvSpPr>
          <p:spPr bwMode="auto">
            <a:xfrm>
              <a:off x="3587745" y="186481"/>
              <a:ext cx="412574" cy="213315"/>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20</a:t>
              </a:r>
            </a:p>
          </p:txBody>
        </p:sp>
        <p:sp>
          <p:nvSpPr>
            <p:cNvPr id="22" name="Text Box 31"/>
            <p:cNvSpPr txBox="1">
              <a:spLocks noChangeArrowheads="1"/>
            </p:cNvSpPr>
            <p:nvPr/>
          </p:nvSpPr>
          <p:spPr bwMode="auto">
            <a:xfrm>
              <a:off x="4718043" y="115888"/>
              <a:ext cx="412574" cy="214850"/>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25</a:t>
              </a:r>
            </a:p>
          </p:txBody>
        </p:sp>
        <p:sp>
          <p:nvSpPr>
            <p:cNvPr id="23" name="Text Box 32"/>
            <p:cNvSpPr txBox="1">
              <a:spLocks noChangeArrowheads="1"/>
            </p:cNvSpPr>
            <p:nvPr/>
          </p:nvSpPr>
          <p:spPr bwMode="auto">
            <a:xfrm>
              <a:off x="5635048" y="186481"/>
              <a:ext cx="412574" cy="213315"/>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30</a:t>
              </a:r>
            </a:p>
          </p:txBody>
        </p:sp>
        <p:sp>
          <p:nvSpPr>
            <p:cNvPr id="24" name="Text Box 33"/>
            <p:cNvSpPr txBox="1">
              <a:spLocks noChangeArrowheads="1"/>
            </p:cNvSpPr>
            <p:nvPr/>
          </p:nvSpPr>
          <p:spPr bwMode="auto">
            <a:xfrm>
              <a:off x="6411934" y="743556"/>
              <a:ext cx="412574" cy="213315"/>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35</a:t>
              </a:r>
            </a:p>
          </p:txBody>
        </p:sp>
        <p:sp>
          <p:nvSpPr>
            <p:cNvPr id="25" name="Text Box 34"/>
            <p:cNvSpPr txBox="1">
              <a:spLocks noChangeArrowheads="1"/>
            </p:cNvSpPr>
            <p:nvPr/>
          </p:nvSpPr>
          <p:spPr bwMode="auto">
            <a:xfrm>
              <a:off x="7330496" y="4781192"/>
              <a:ext cx="633652" cy="274700"/>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sp>
          <p:nvSpPr>
            <p:cNvPr id="26" name="Text Box 35"/>
            <p:cNvSpPr txBox="1">
              <a:spLocks noChangeArrowheads="1"/>
            </p:cNvSpPr>
            <p:nvPr/>
          </p:nvSpPr>
          <p:spPr bwMode="auto">
            <a:xfrm>
              <a:off x="2457447" y="465786"/>
              <a:ext cx="412574" cy="213315"/>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17</a:t>
              </a:r>
            </a:p>
          </p:txBody>
        </p:sp>
        <p:sp>
          <p:nvSpPr>
            <p:cNvPr id="27" name="Text Box 36"/>
            <p:cNvSpPr txBox="1">
              <a:spLocks noChangeArrowheads="1"/>
            </p:cNvSpPr>
            <p:nvPr/>
          </p:nvSpPr>
          <p:spPr bwMode="auto">
            <a:xfrm>
              <a:off x="2880920" y="186481"/>
              <a:ext cx="412574" cy="213315"/>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18</a:t>
              </a:r>
            </a:p>
          </p:txBody>
        </p:sp>
        <p:sp>
          <p:nvSpPr>
            <p:cNvPr id="28" name="Text Box 37"/>
            <p:cNvSpPr txBox="1">
              <a:spLocks noChangeArrowheads="1"/>
            </p:cNvSpPr>
            <p:nvPr/>
          </p:nvSpPr>
          <p:spPr bwMode="auto">
            <a:xfrm>
              <a:off x="2880920" y="464251"/>
              <a:ext cx="275569" cy="213315"/>
            </a:xfrm>
            <a:prstGeom prst="rect">
              <a:avLst/>
            </a:prstGeom>
            <a:noFill/>
            <a:ln w="9525">
              <a:noFill/>
              <a:miter lim="800000"/>
              <a:headEnd/>
              <a:tailEnd/>
            </a:ln>
          </p:spPr>
          <p:txBody>
            <a:bodyPr wrap="none">
              <a:spAutoFit/>
            </a:bodyPr>
            <a:lstStyle/>
            <a:p>
              <a:r>
                <a:rPr lang="en-US" sz="800">
                  <a:latin typeface="Times New Roman" pitchFamily="18" charset="0"/>
                </a:rPr>
                <a:t>Pr</a:t>
              </a:r>
              <a:endParaRPr lang="en-US" sz="600">
                <a:latin typeface="Times New Roman" pitchFamily="18" charset="0"/>
              </a:endParaRPr>
            </a:p>
          </p:txBody>
        </p:sp>
        <p:sp>
          <p:nvSpPr>
            <p:cNvPr id="29" name="Text Box 38"/>
            <p:cNvSpPr txBox="1">
              <a:spLocks noChangeArrowheads="1"/>
            </p:cNvSpPr>
            <p:nvPr/>
          </p:nvSpPr>
          <p:spPr bwMode="auto">
            <a:xfrm>
              <a:off x="3234333" y="186481"/>
              <a:ext cx="297365" cy="213315"/>
            </a:xfrm>
            <a:prstGeom prst="rect">
              <a:avLst/>
            </a:prstGeom>
            <a:noFill/>
            <a:ln w="9525">
              <a:noFill/>
              <a:miter lim="800000"/>
              <a:headEnd/>
              <a:tailEnd/>
            </a:ln>
          </p:spPr>
          <p:txBody>
            <a:bodyPr wrap="none">
              <a:spAutoFit/>
            </a:bodyPr>
            <a:lstStyle/>
            <a:p>
              <a:r>
                <a:rPr lang="en-US" sz="800">
                  <a:latin typeface="Times New Roman" pitchFamily="18" charset="0"/>
                </a:rPr>
                <a:t>Fit</a:t>
              </a:r>
              <a:endParaRPr lang="en-US" sz="600">
                <a:latin typeface="Times New Roman" pitchFamily="18" charset="0"/>
              </a:endParaRPr>
            </a:p>
          </p:txBody>
        </p:sp>
        <p:sp>
          <p:nvSpPr>
            <p:cNvPr id="30" name="Line 39"/>
            <p:cNvSpPr>
              <a:spLocks noChangeShapeType="1"/>
            </p:cNvSpPr>
            <p:nvPr/>
          </p:nvSpPr>
          <p:spPr bwMode="auto">
            <a:xfrm rot="600000" flipV="1">
              <a:off x="3003914" y="636131"/>
              <a:ext cx="0" cy="139652"/>
            </a:xfrm>
            <a:prstGeom prst="line">
              <a:avLst/>
            </a:prstGeom>
            <a:noFill/>
            <a:ln w="9525">
              <a:solidFill>
                <a:schemeClr val="tx1"/>
              </a:solidFill>
              <a:round/>
              <a:headEnd/>
              <a:tailEnd/>
            </a:ln>
          </p:spPr>
          <p:txBody>
            <a:bodyPr/>
            <a:lstStyle/>
            <a:p>
              <a:endParaRPr lang="hr-HR"/>
            </a:p>
          </p:txBody>
        </p:sp>
        <p:sp>
          <p:nvSpPr>
            <p:cNvPr id="31" name="Line 40"/>
            <p:cNvSpPr>
              <a:spLocks noChangeShapeType="1"/>
            </p:cNvSpPr>
            <p:nvPr/>
          </p:nvSpPr>
          <p:spPr bwMode="auto">
            <a:xfrm flipH="1" flipV="1">
              <a:off x="2740800" y="636131"/>
              <a:ext cx="211736" cy="139652"/>
            </a:xfrm>
            <a:prstGeom prst="line">
              <a:avLst/>
            </a:prstGeom>
            <a:noFill/>
            <a:ln w="9525">
              <a:solidFill>
                <a:schemeClr val="tx1"/>
              </a:solidFill>
              <a:round/>
              <a:headEnd/>
              <a:tailEnd/>
            </a:ln>
          </p:spPr>
          <p:txBody>
            <a:bodyPr/>
            <a:lstStyle/>
            <a:p>
              <a:endParaRPr lang="hr-HR"/>
            </a:p>
          </p:txBody>
        </p:sp>
        <p:sp>
          <p:nvSpPr>
            <p:cNvPr id="32" name="Line 41"/>
            <p:cNvSpPr>
              <a:spLocks noChangeShapeType="1"/>
            </p:cNvSpPr>
            <p:nvPr/>
          </p:nvSpPr>
          <p:spPr bwMode="auto">
            <a:xfrm flipH="1" flipV="1">
              <a:off x="3109782" y="361430"/>
              <a:ext cx="141676" cy="244008"/>
            </a:xfrm>
            <a:prstGeom prst="line">
              <a:avLst/>
            </a:prstGeom>
            <a:noFill/>
            <a:ln w="9525">
              <a:solidFill>
                <a:schemeClr val="tx1"/>
              </a:solidFill>
              <a:round/>
              <a:headEnd/>
              <a:tailEnd/>
            </a:ln>
          </p:spPr>
          <p:txBody>
            <a:bodyPr/>
            <a:lstStyle/>
            <a:p>
              <a:endParaRPr lang="hr-HR"/>
            </a:p>
          </p:txBody>
        </p:sp>
        <p:sp>
          <p:nvSpPr>
            <p:cNvPr id="33" name="Line 42"/>
            <p:cNvSpPr>
              <a:spLocks noChangeShapeType="1"/>
            </p:cNvSpPr>
            <p:nvPr/>
          </p:nvSpPr>
          <p:spPr bwMode="auto">
            <a:xfrm flipV="1">
              <a:off x="3296608" y="350688"/>
              <a:ext cx="70060" cy="191830"/>
            </a:xfrm>
            <a:prstGeom prst="line">
              <a:avLst/>
            </a:prstGeom>
            <a:noFill/>
            <a:ln w="9525">
              <a:solidFill>
                <a:schemeClr val="tx1"/>
              </a:solidFill>
              <a:round/>
              <a:headEnd/>
              <a:tailEnd/>
            </a:ln>
          </p:spPr>
          <p:txBody>
            <a:bodyPr/>
            <a:lstStyle/>
            <a:p>
              <a:endParaRPr lang="hr-HR"/>
            </a:p>
          </p:txBody>
        </p:sp>
        <p:sp>
          <p:nvSpPr>
            <p:cNvPr id="34" name="Text Box 43"/>
            <p:cNvSpPr txBox="1">
              <a:spLocks noChangeArrowheads="1"/>
            </p:cNvSpPr>
            <p:nvPr/>
          </p:nvSpPr>
          <p:spPr bwMode="auto">
            <a:xfrm>
              <a:off x="3973853" y="5602225"/>
              <a:ext cx="1468142" cy="274700"/>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grpSp>
      <p:sp>
        <p:nvSpPr>
          <p:cNvPr id="47" name="Text Box 45"/>
          <p:cNvSpPr txBox="1">
            <a:spLocks noChangeArrowheads="1"/>
          </p:cNvSpPr>
          <p:nvPr/>
        </p:nvSpPr>
        <p:spPr bwMode="auto">
          <a:xfrm>
            <a:off x="1066800" y="5867400"/>
            <a:ext cx="7016750" cy="641350"/>
          </a:xfrm>
          <a:prstGeom prst="rect">
            <a:avLst/>
          </a:prstGeom>
          <a:noFill/>
          <a:ln w="9525">
            <a:noFill/>
            <a:miter lim="800000"/>
            <a:headEnd/>
            <a:tailEnd/>
          </a:ln>
        </p:spPr>
        <p:txBody>
          <a:bodyPr wrap="none">
            <a:spAutoFit/>
          </a:bodyPr>
          <a:lstStyle/>
          <a:p>
            <a:pPr algn="ctr"/>
            <a:r>
              <a:rPr lang="en-US">
                <a:latin typeface="Times New Roman" pitchFamily="18" charset="0"/>
              </a:rPr>
              <a:t>Total ion chromatograms (TIC) of saturated fractions after the experiment </a:t>
            </a:r>
          </a:p>
          <a:p>
            <a:pPr algn="ctr"/>
            <a:r>
              <a:rPr lang="en-US">
                <a:latin typeface="Times New Roman" pitchFamily="18" charset="0"/>
              </a:rPr>
              <a:t>of simulated biodegradation with </a:t>
            </a:r>
            <a:r>
              <a:rPr lang="en-GB" b="1" u="sng">
                <a:latin typeface="Times New Roman" pitchFamily="18" charset="0"/>
              </a:rPr>
              <a:t>consortium of bacteria and fungi.</a:t>
            </a:r>
            <a:endParaRPr lang="en-US" b="1" u="sng">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edge">
                                      <p:cBhvr>
                                        <p:cTn id="11"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26</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pSp>
        <p:nvGrpSpPr>
          <p:cNvPr id="4" name="Group 95"/>
          <p:cNvGrpSpPr>
            <a:grpSpLocks/>
          </p:cNvGrpSpPr>
          <p:nvPr/>
        </p:nvGrpSpPr>
        <p:grpSpPr bwMode="auto">
          <a:xfrm>
            <a:off x="388938" y="0"/>
            <a:ext cx="8755062" cy="5764212"/>
            <a:chOff x="97" y="163"/>
            <a:chExt cx="5563" cy="3673"/>
          </a:xfrm>
        </p:grpSpPr>
        <p:pic>
          <p:nvPicPr>
            <p:cNvPr id="5" name="Picture 4" descr="Sterani Konzorcijum"/>
            <p:cNvPicPr>
              <a:picLocks noChangeArrowheads="1"/>
            </p:cNvPicPr>
            <p:nvPr/>
          </p:nvPicPr>
          <p:blipFill>
            <a:blip r:embed="rId2" cstate="print"/>
            <a:srcRect l="1718"/>
            <a:stretch>
              <a:fillRect/>
            </a:stretch>
          </p:blipFill>
          <p:spPr bwMode="auto">
            <a:xfrm>
              <a:off x="102" y="163"/>
              <a:ext cx="2804" cy="3639"/>
            </a:xfrm>
            <a:prstGeom prst="rect">
              <a:avLst/>
            </a:prstGeom>
            <a:noFill/>
            <a:ln w="9525">
              <a:noFill/>
              <a:miter lim="800000"/>
              <a:headEnd/>
              <a:tailEnd/>
            </a:ln>
          </p:spPr>
        </p:pic>
        <p:pic>
          <p:nvPicPr>
            <p:cNvPr id="6" name="Picture 5" descr="Terpani Konzorcijum"/>
            <p:cNvPicPr>
              <a:picLocks noChangeArrowheads="1"/>
            </p:cNvPicPr>
            <p:nvPr/>
          </p:nvPicPr>
          <p:blipFill>
            <a:blip r:embed="rId3" cstate="print"/>
            <a:srcRect/>
            <a:stretch>
              <a:fillRect/>
            </a:stretch>
          </p:blipFill>
          <p:spPr bwMode="auto">
            <a:xfrm>
              <a:off x="3266" y="167"/>
              <a:ext cx="2394" cy="3625"/>
            </a:xfrm>
            <a:prstGeom prst="rect">
              <a:avLst/>
            </a:prstGeom>
            <a:noFill/>
            <a:ln w="9525">
              <a:noFill/>
              <a:miter lim="800000"/>
              <a:headEnd/>
              <a:tailEnd/>
            </a:ln>
          </p:spPr>
        </p:pic>
        <p:grpSp>
          <p:nvGrpSpPr>
            <p:cNvPr id="9" name="Group 6"/>
            <p:cNvGrpSpPr>
              <a:grpSpLocks/>
            </p:cNvGrpSpPr>
            <p:nvPr/>
          </p:nvGrpSpPr>
          <p:grpSpPr bwMode="auto">
            <a:xfrm>
              <a:off x="97" y="3168"/>
              <a:ext cx="155" cy="589"/>
              <a:chOff x="568" y="3187"/>
              <a:chExt cx="155" cy="589"/>
            </a:xfrm>
          </p:grpSpPr>
          <p:sp>
            <p:nvSpPr>
              <p:cNvPr id="88" name="Line 7"/>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89" name="Text Box 8"/>
              <p:cNvSpPr txBox="1">
                <a:spLocks noChangeArrowheads="1"/>
              </p:cNvSpPr>
              <p:nvPr/>
            </p:nvSpPr>
            <p:spPr bwMode="auto">
              <a:xfrm rot="-5400000">
                <a:off x="402" y="3454"/>
                <a:ext cx="488" cy="155"/>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0" name="Group 9"/>
            <p:cNvGrpSpPr>
              <a:grpSpLocks/>
            </p:cNvGrpSpPr>
            <p:nvPr/>
          </p:nvGrpSpPr>
          <p:grpSpPr bwMode="auto">
            <a:xfrm>
              <a:off x="97" y="2544"/>
              <a:ext cx="155" cy="589"/>
              <a:chOff x="568" y="3187"/>
              <a:chExt cx="155" cy="589"/>
            </a:xfrm>
          </p:grpSpPr>
          <p:sp>
            <p:nvSpPr>
              <p:cNvPr id="86" name="Line 10"/>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87" name="Text Box 11"/>
              <p:cNvSpPr txBox="1">
                <a:spLocks noChangeArrowheads="1"/>
              </p:cNvSpPr>
              <p:nvPr/>
            </p:nvSpPr>
            <p:spPr bwMode="auto">
              <a:xfrm rot="-5400000">
                <a:off x="402" y="3454"/>
                <a:ext cx="488" cy="155"/>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1" name="Group 12"/>
            <p:cNvGrpSpPr>
              <a:grpSpLocks/>
            </p:cNvGrpSpPr>
            <p:nvPr/>
          </p:nvGrpSpPr>
          <p:grpSpPr bwMode="auto">
            <a:xfrm>
              <a:off x="97" y="1968"/>
              <a:ext cx="155" cy="589"/>
              <a:chOff x="568" y="3187"/>
              <a:chExt cx="155" cy="589"/>
            </a:xfrm>
          </p:grpSpPr>
          <p:sp>
            <p:nvSpPr>
              <p:cNvPr id="84" name="Line 13"/>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85" name="Text Box 14"/>
              <p:cNvSpPr txBox="1">
                <a:spLocks noChangeArrowheads="1"/>
              </p:cNvSpPr>
              <p:nvPr/>
            </p:nvSpPr>
            <p:spPr bwMode="auto">
              <a:xfrm rot="-5400000">
                <a:off x="402" y="3455"/>
                <a:ext cx="487" cy="155"/>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2" name="Group 15"/>
            <p:cNvGrpSpPr>
              <a:grpSpLocks/>
            </p:cNvGrpSpPr>
            <p:nvPr/>
          </p:nvGrpSpPr>
          <p:grpSpPr bwMode="auto">
            <a:xfrm>
              <a:off x="97" y="1392"/>
              <a:ext cx="155" cy="589"/>
              <a:chOff x="568" y="3187"/>
              <a:chExt cx="155" cy="589"/>
            </a:xfrm>
          </p:grpSpPr>
          <p:sp>
            <p:nvSpPr>
              <p:cNvPr id="82" name="Line 16"/>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83" name="Text Box 17"/>
              <p:cNvSpPr txBox="1">
                <a:spLocks noChangeArrowheads="1"/>
              </p:cNvSpPr>
              <p:nvPr/>
            </p:nvSpPr>
            <p:spPr bwMode="auto">
              <a:xfrm rot="-5400000">
                <a:off x="402" y="3454"/>
                <a:ext cx="488" cy="155"/>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3" name="Group 18"/>
            <p:cNvGrpSpPr>
              <a:grpSpLocks/>
            </p:cNvGrpSpPr>
            <p:nvPr/>
          </p:nvGrpSpPr>
          <p:grpSpPr bwMode="auto">
            <a:xfrm>
              <a:off x="97" y="816"/>
              <a:ext cx="155" cy="589"/>
              <a:chOff x="568" y="3187"/>
              <a:chExt cx="155" cy="589"/>
            </a:xfrm>
          </p:grpSpPr>
          <p:sp>
            <p:nvSpPr>
              <p:cNvPr id="80" name="Line 19"/>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81" name="Text Box 20"/>
              <p:cNvSpPr txBox="1">
                <a:spLocks noChangeArrowheads="1"/>
              </p:cNvSpPr>
              <p:nvPr/>
            </p:nvSpPr>
            <p:spPr bwMode="auto">
              <a:xfrm rot="-5400000">
                <a:off x="402" y="3454"/>
                <a:ext cx="488" cy="155"/>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4" name="Group 21"/>
            <p:cNvGrpSpPr>
              <a:grpSpLocks/>
            </p:cNvGrpSpPr>
            <p:nvPr/>
          </p:nvGrpSpPr>
          <p:grpSpPr bwMode="auto">
            <a:xfrm>
              <a:off x="97" y="240"/>
              <a:ext cx="155" cy="589"/>
              <a:chOff x="568" y="3187"/>
              <a:chExt cx="155" cy="589"/>
            </a:xfrm>
          </p:grpSpPr>
          <p:sp>
            <p:nvSpPr>
              <p:cNvPr id="78" name="Line 22"/>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79" name="Text Box 23"/>
              <p:cNvSpPr txBox="1">
                <a:spLocks noChangeArrowheads="1"/>
              </p:cNvSpPr>
              <p:nvPr/>
            </p:nvSpPr>
            <p:spPr bwMode="auto">
              <a:xfrm rot="-5400000">
                <a:off x="402" y="3454"/>
                <a:ext cx="488" cy="155"/>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5" name="Group 24"/>
            <p:cNvGrpSpPr>
              <a:grpSpLocks/>
            </p:cNvGrpSpPr>
            <p:nvPr/>
          </p:nvGrpSpPr>
          <p:grpSpPr bwMode="auto">
            <a:xfrm>
              <a:off x="3264" y="240"/>
              <a:ext cx="156" cy="588"/>
              <a:chOff x="567" y="3187"/>
              <a:chExt cx="156" cy="588"/>
            </a:xfrm>
          </p:grpSpPr>
          <p:sp>
            <p:nvSpPr>
              <p:cNvPr id="76" name="Line 25"/>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77" name="Text Box 26"/>
              <p:cNvSpPr txBox="1">
                <a:spLocks noChangeArrowheads="1"/>
              </p:cNvSpPr>
              <p:nvPr/>
            </p:nvSpPr>
            <p:spPr bwMode="auto">
              <a:xfrm rot="-5400000">
                <a:off x="401" y="3453"/>
                <a:ext cx="488" cy="156"/>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6" name="Group 27"/>
            <p:cNvGrpSpPr>
              <a:grpSpLocks/>
            </p:cNvGrpSpPr>
            <p:nvPr/>
          </p:nvGrpSpPr>
          <p:grpSpPr bwMode="auto">
            <a:xfrm>
              <a:off x="3264" y="816"/>
              <a:ext cx="156" cy="588"/>
              <a:chOff x="567" y="3187"/>
              <a:chExt cx="156" cy="588"/>
            </a:xfrm>
          </p:grpSpPr>
          <p:sp>
            <p:nvSpPr>
              <p:cNvPr id="74" name="Line 28"/>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75" name="Text Box 29"/>
              <p:cNvSpPr txBox="1">
                <a:spLocks noChangeArrowheads="1"/>
              </p:cNvSpPr>
              <p:nvPr/>
            </p:nvSpPr>
            <p:spPr bwMode="auto">
              <a:xfrm rot="-5400000">
                <a:off x="401" y="3453"/>
                <a:ext cx="488" cy="156"/>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7" name="Group 30"/>
            <p:cNvGrpSpPr>
              <a:grpSpLocks/>
            </p:cNvGrpSpPr>
            <p:nvPr/>
          </p:nvGrpSpPr>
          <p:grpSpPr bwMode="auto">
            <a:xfrm>
              <a:off x="3264" y="1392"/>
              <a:ext cx="156" cy="588"/>
              <a:chOff x="567" y="3187"/>
              <a:chExt cx="156" cy="588"/>
            </a:xfrm>
          </p:grpSpPr>
          <p:sp>
            <p:nvSpPr>
              <p:cNvPr id="72" name="Line 31"/>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73" name="Text Box 32"/>
              <p:cNvSpPr txBox="1">
                <a:spLocks noChangeArrowheads="1"/>
              </p:cNvSpPr>
              <p:nvPr/>
            </p:nvSpPr>
            <p:spPr bwMode="auto">
              <a:xfrm rot="-5400000">
                <a:off x="401" y="3453"/>
                <a:ext cx="488" cy="156"/>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8" name="Group 33"/>
            <p:cNvGrpSpPr>
              <a:grpSpLocks/>
            </p:cNvGrpSpPr>
            <p:nvPr/>
          </p:nvGrpSpPr>
          <p:grpSpPr bwMode="auto">
            <a:xfrm>
              <a:off x="3264" y="1968"/>
              <a:ext cx="156" cy="588"/>
              <a:chOff x="567" y="3187"/>
              <a:chExt cx="156" cy="588"/>
            </a:xfrm>
          </p:grpSpPr>
          <p:sp>
            <p:nvSpPr>
              <p:cNvPr id="70" name="Line 34"/>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71" name="Text Box 35"/>
              <p:cNvSpPr txBox="1">
                <a:spLocks noChangeArrowheads="1"/>
              </p:cNvSpPr>
              <p:nvPr/>
            </p:nvSpPr>
            <p:spPr bwMode="auto">
              <a:xfrm rot="-5400000">
                <a:off x="401" y="3454"/>
                <a:ext cx="487" cy="156"/>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9" name="Group 36"/>
            <p:cNvGrpSpPr>
              <a:grpSpLocks/>
            </p:cNvGrpSpPr>
            <p:nvPr/>
          </p:nvGrpSpPr>
          <p:grpSpPr bwMode="auto">
            <a:xfrm>
              <a:off x="3264" y="2544"/>
              <a:ext cx="156" cy="588"/>
              <a:chOff x="567" y="3187"/>
              <a:chExt cx="156" cy="588"/>
            </a:xfrm>
          </p:grpSpPr>
          <p:sp>
            <p:nvSpPr>
              <p:cNvPr id="68" name="Line 37"/>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69" name="Text Box 38"/>
              <p:cNvSpPr txBox="1">
                <a:spLocks noChangeArrowheads="1"/>
              </p:cNvSpPr>
              <p:nvPr/>
            </p:nvSpPr>
            <p:spPr bwMode="auto">
              <a:xfrm rot="-5400000">
                <a:off x="401" y="3453"/>
                <a:ext cx="488" cy="156"/>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0" name="Group 39"/>
            <p:cNvGrpSpPr>
              <a:grpSpLocks/>
            </p:cNvGrpSpPr>
            <p:nvPr/>
          </p:nvGrpSpPr>
          <p:grpSpPr bwMode="auto">
            <a:xfrm>
              <a:off x="3264" y="3168"/>
              <a:ext cx="156" cy="588"/>
              <a:chOff x="567" y="3187"/>
              <a:chExt cx="156" cy="588"/>
            </a:xfrm>
          </p:grpSpPr>
          <p:sp>
            <p:nvSpPr>
              <p:cNvPr id="66" name="Line 40"/>
              <p:cNvSpPr>
                <a:spLocks noChangeShapeType="1"/>
              </p:cNvSpPr>
              <p:nvPr/>
            </p:nvSpPr>
            <p:spPr bwMode="auto">
              <a:xfrm rot="-5400000">
                <a:off x="579" y="3262"/>
                <a:ext cx="152" cy="1"/>
              </a:xfrm>
              <a:prstGeom prst="line">
                <a:avLst/>
              </a:prstGeom>
              <a:noFill/>
              <a:ln w="9525">
                <a:solidFill>
                  <a:schemeClr val="tx1"/>
                </a:solidFill>
                <a:round/>
                <a:headEnd/>
                <a:tailEnd type="triangle" w="sm" len="lg"/>
              </a:ln>
            </p:spPr>
            <p:txBody>
              <a:bodyPr/>
              <a:lstStyle/>
              <a:p>
                <a:endParaRPr lang="hr-HR"/>
              </a:p>
            </p:txBody>
          </p:sp>
          <p:sp>
            <p:nvSpPr>
              <p:cNvPr id="67" name="Text Box 41"/>
              <p:cNvSpPr txBox="1">
                <a:spLocks noChangeArrowheads="1"/>
              </p:cNvSpPr>
              <p:nvPr/>
            </p:nvSpPr>
            <p:spPr bwMode="auto">
              <a:xfrm rot="-5400000">
                <a:off x="401" y="3453"/>
                <a:ext cx="488" cy="156"/>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21" name="Text Box 43"/>
            <p:cNvSpPr txBox="1">
              <a:spLocks noChangeArrowheads="1"/>
            </p:cNvSpPr>
            <p:nvPr/>
          </p:nvSpPr>
          <p:spPr bwMode="auto">
            <a:xfrm>
              <a:off x="864" y="3661"/>
              <a:ext cx="933" cy="175"/>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2" name="Line 44"/>
            <p:cNvSpPr>
              <a:spLocks noChangeShapeType="1"/>
            </p:cNvSpPr>
            <p:nvPr/>
          </p:nvSpPr>
          <p:spPr bwMode="auto">
            <a:xfrm>
              <a:off x="1771" y="3760"/>
              <a:ext cx="317" cy="0"/>
            </a:xfrm>
            <a:prstGeom prst="line">
              <a:avLst/>
            </a:prstGeom>
            <a:noFill/>
            <a:ln w="9525">
              <a:solidFill>
                <a:schemeClr val="tx1"/>
              </a:solidFill>
              <a:round/>
              <a:headEnd/>
              <a:tailEnd type="triangle" w="sm" len="lg"/>
            </a:ln>
          </p:spPr>
          <p:txBody>
            <a:bodyPr/>
            <a:lstStyle/>
            <a:p>
              <a:endParaRPr lang="hr-HR"/>
            </a:p>
          </p:txBody>
        </p:sp>
        <p:sp>
          <p:nvSpPr>
            <p:cNvPr id="23" name="Text Box 46"/>
            <p:cNvSpPr txBox="1">
              <a:spLocks noChangeArrowheads="1"/>
            </p:cNvSpPr>
            <p:nvPr/>
          </p:nvSpPr>
          <p:spPr bwMode="auto">
            <a:xfrm>
              <a:off x="4128" y="3648"/>
              <a:ext cx="933" cy="175"/>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4" name="Line 47"/>
            <p:cNvSpPr>
              <a:spLocks noChangeShapeType="1"/>
            </p:cNvSpPr>
            <p:nvPr/>
          </p:nvSpPr>
          <p:spPr bwMode="auto">
            <a:xfrm>
              <a:off x="5040" y="3744"/>
              <a:ext cx="317" cy="0"/>
            </a:xfrm>
            <a:prstGeom prst="line">
              <a:avLst/>
            </a:prstGeom>
            <a:noFill/>
            <a:ln w="9525">
              <a:solidFill>
                <a:schemeClr val="tx1"/>
              </a:solidFill>
              <a:round/>
              <a:headEnd/>
              <a:tailEnd type="triangle" w="sm" len="lg"/>
            </a:ln>
          </p:spPr>
          <p:txBody>
            <a:bodyPr/>
            <a:lstStyle/>
            <a:p>
              <a:endParaRPr lang="hr-HR"/>
            </a:p>
          </p:txBody>
        </p:sp>
        <p:sp>
          <p:nvSpPr>
            <p:cNvPr id="25" name="Text Box 48"/>
            <p:cNvSpPr txBox="1">
              <a:spLocks noChangeArrowheads="1"/>
            </p:cNvSpPr>
            <p:nvPr/>
          </p:nvSpPr>
          <p:spPr bwMode="auto">
            <a:xfrm>
              <a:off x="2880" y="902"/>
              <a:ext cx="402" cy="175"/>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26" name="Text Box 49"/>
            <p:cNvSpPr txBox="1">
              <a:spLocks noChangeArrowheads="1"/>
            </p:cNvSpPr>
            <p:nvPr/>
          </p:nvSpPr>
          <p:spPr bwMode="auto">
            <a:xfrm>
              <a:off x="2880" y="1492"/>
              <a:ext cx="402" cy="175"/>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27" name="Text Box 50"/>
            <p:cNvSpPr txBox="1">
              <a:spLocks noChangeArrowheads="1"/>
            </p:cNvSpPr>
            <p:nvPr/>
          </p:nvSpPr>
          <p:spPr bwMode="auto">
            <a:xfrm>
              <a:off x="2880" y="2082"/>
              <a:ext cx="402" cy="175"/>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28" name="Text Box 51"/>
            <p:cNvSpPr txBox="1">
              <a:spLocks noChangeArrowheads="1"/>
            </p:cNvSpPr>
            <p:nvPr/>
          </p:nvSpPr>
          <p:spPr bwMode="auto">
            <a:xfrm>
              <a:off x="2880" y="2671"/>
              <a:ext cx="402" cy="175"/>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sp>
          <p:nvSpPr>
            <p:cNvPr id="29" name="Text Box 52"/>
            <p:cNvSpPr txBox="1">
              <a:spLocks noChangeArrowheads="1"/>
            </p:cNvSpPr>
            <p:nvPr/>
          </p:nvSpPr>
          <p:spPr bwMode="auto">
            <a:xfrm>
              <a:off x="2880" y="3216"/>
              <a:ext cx="402" cy="175"/>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sp>
          <p:nvSpPr>
            <p:cNvPr id="30" name="Text Box 53"/>
            <p:cNvSpPr txBox="1">
              <a:spLocks noChangeArrowheads="1"/>
            </p:cNvSpPr>
            <p:nvPr/>
          </p:nvSpPr>
          <p:spPr bwMode="auto">
            <a:xfrm>
              <a:off x="2941" y="296"/>
              <a:ext cx="354" cy="175"/>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sp>
          <p:nvSpPr>
            <p:cNvPr id="31" name="Text Box 54"/>
            <p:cNvSpPr txBox="1">
              <a:spLocks noChangeArrowheads="1"/>
            </p:cNvSpPr>
            <p:nvPr/>
          </p:nvSpPr>
          <p:spPr bwMode="auto">
            <a:xfrm>
              <a:off x="3792" y="192"/>
              <a:ext cx="531" cy="195"/>
            </a:xfrm>
            <a:prstGeom prst="rect">
              <a:avLst/>
            </a:prstGeom>
            <a:noFill/>
            <a:ln w="9525">
              <a:noFill/>
              <a:miter lim="800000"/>
              <a:headEnd/>
              <a:tailEnd/>
            </a:ln>
          </p:spPr>
          <p:txBody>
            <a:bodyPr wrap="none">
              <a:spAutoFit/>
            </a:bodyPr>
            <a:lstStyle/>
            <a:p>
              <a:r>
                <a:rPr lang="en-US" sz="1400">
                  <a:latin typeface="Times New Roman" pitchFamily="18" charset="0"/>
                </a:rPr>
                <a:t>Terpanes</a:t>
              </a:r>
            </a:p>
          </p:txBody>
        </p:sp>
        <p:sp>
          <p:nvSpPr>
            <p:cNvPr id="32" name="Text Box 55"/>
            <p:cNvSpPr txBox="1">
              <a:spLocks noChangeArrowheads="1"/>
            </p:cNvSpPr>
            <p:nvPr/>
          </p:nvSpPr>
          <p:spPr bwMode="auto">
            <a:xfrm>
              <a:off x="708" y="260"/>
              <a:ext cx="501" cy="194"/>
            </a:xfrm>
            <a:prstGeom prst="rect">
              <a:avLst/>
            </a:prstGeom>
            <a:noFill/>
            <a:ln w="9525">
              <a:noFill/>
              <a:miter lim="800000"/>
              <a:headEnd/>
              <a:tailEnd/>
            </a:ln>
          </p:spPr>
          <p:txBody>
            <a:bodyPr wrap="none">
              <a:spAutoFit/>
            </a:bodyPr>
            <a:lstStyle/>
            <a:p>
              <a:r>
                <a:rPr lang="en-US" sz="1400">
                  <a:latin typeface="Times New Roman" pitchFamily="18" charset="0"/>
                </a:rPr>
                <a:t>Steranes</a:t>
              </a:r>
            </a:p>
          </p:txBody>
        </p:sp>
        <p:grpSp>
          <p:nvGrpSpPr>
            <p:cNvPr id="33" name="Group 90"/>
            <p:cNvGrpSpPr>
              <a:grpSpLocks/>
            </p:cNvGrpSpPr>
            <p:nvPr/>
          </p:nvGrpSpPr>
          <p:grpSpPr bwMode="auto">
            <a:xfrm>
              <a:off x="3527" y="672"/>
              <a:ext cx="454" cy="68"/>
              <a:chOff x="3527" y="672"/>
              <a:chExt cx="454" cy="68"/>
            </a:xfrm>
          </p:grpSpPr>
          <p:sp>
            <p:nvSpPr>
              <p:cNvPr id="63" name="Line 57"/>
              <p:cNvSpPr>
                <a:spLocks noChangeShapeType="1"/>
              </p:cNvSpPr>
              <p:nvPr/>
            </p:nvSpPr>
            <p:spPr bwMode="auto">
              <a:xfrm>
                <a:off x="3527" y="672"/>
                <a:ext cx="454" cy="0"/>
              </a:xfrm>
              <a:prstGeom prst="line">
                <a:avLst/>
              </a:prstGeom>
              <a:noFill/>
              <a:ln w="9525">
                <a:solidFill>
                  <a:schemeClr val="tx1"/>
                </a:solidFill>
                <a:round/>
                <a:headEnd/>
                <a:tailEnd/>
              </a:ln>
            </p:spPr>
            <p:txBody>
              <a:bodyPr/>
              <a:lstStyle/>
              <a:p>
                <a:endParaRPr lang="hr-HR"/>
              </a:p>
            </p:txBody>
          </p:sp>
          <p:sp>
            <p:nvSpPr>
              <p:cNvPr id="64" name="Line 58"/>
              <p:cNvSpPr>
                <a:spLocks noChangeShapeType="1"/>
              </p:cNvSpPr>
              <p:nvPr/>
            </p:nvSpPr>
            <p:spPr bwMode="auto">
              <a:xfrm>
                <a:off x="3980" y="672"/>
                <a:ext cx="0" cy="68"/>
              </a:xfrm>
              <a:prstGeom prst="line">
                <a:avLst/>
              </a:prstGeom>
              <a:noFill/>
              <a:ln w="9525">
                <a:solidFill>
                  <a:schemeClr val="tx1"/>
                </a:solidFill>
                <a:round/>
                <a:headEnd/>
                <a:tailEnd/>
              </a:ln>
            </p:spPr>
            <p:txBody>
              <a:bodyPr/>
              <a:lstStyle/>
              <a:p>
                <a:endParaRPr lang="hr-HR"/>
              </a:p>
            </p:txBody>
          </p:sp>
          <p:sp>
            <p:nvSpPr>
              <p:cNvPr id="65" name="Line 59"/>
              <p:cNvSpPr>
                <a:spLocks noChangeShapeType="1"/>
              </p:cNvSpPr>
              <p:nvPr/>
            </p:nvSpPr>
            <p:spPr bwMode="auto">
              <a:xfrm>
                <a:off x="3527" y="672"/>
                <a:ext cx="0" cy="68"/>
              </a:xfrm>
              <a:prstGeom prst="line">
                <a:avLst/>
              </a:prstGeom>
              <a:noFill/>
              <a:ln w="9525">
                <a:solidFill>
                  <a:schemeClr val="tx1"/>
                </a:solidFill>
                <a:round/>
                <a:headEnd/>
                <a:tailEnd/>
              </a:ln>
            </p:spPr>
            <p:txBody>
              <a:bodyPr/>
              <a:lstStyle/>
              <a:p>
                <a:endParaRPr lang="hr-HR"/>
              </a:p>
            </p:txBody>
          </p:sp>
        </p:grpSp>
        <p:sp>
          <p:nvSpPr>
            <p:cNvPr id="34" name="Text Box 60"/>
            <p:cNvSpPr txBox="1">
              <a:spLocks noChangeArrowheads="1"/>
            </p:cNvSpPr>
            <p:nvPr/>
          </p:nvSpPr>
          <p:spPr bwMode="auto">
            <a:xfrm>
              <a:off x="3551" y="491"/>
              <a:ext cx="430" cy="194"/>
            </a:xfrm>
            <a:prstGeom prst="rect">
              <a:avLst/>
            </a:prstGeom>
            <a:noFill/>
            <a:ln w="9525">
              <a:noFill/>
              <a:miter lim="800000"/>
              <a:headEnd/>
              <a:tailEnd/>
            </a:ln>
          </p:spPr>
          <p:txBody>
            <a:bodyPr wrap="none">
              <a:spAutoFit/>
            </a:bodyPr>
            <a:lstStyle/>
            <a:p>
              <a:pPr algn="ctr">
                <a:lnSpc>
                  <a:spcPct val="70000"/>
                </a:lnSpc>
              </a:pPr>
              <a:r>
                <a:rPr lang="en-US" sz="1000">
                  <a:latin typeface="Times New Roman" pitchFamily="18" charset="0"/>
                </a:rPr>
                <a:t>Triciclyc </a:t>
              </a:r>
            </a:p>
            <a:p>
              <a:pPr algn="ctr">
                <a:lnSpc>
                  <a:spcPct val="70000"/>
                </a:lnSpc>
              </a:pPr>
              <a:r>
                <a:rPr lang="en-US" sz="1000">
                  <a:latin typeface="Times New Roman" pitchFamily="18" charset="0"/>
                </a:rPr>
                <a:t>terpanes</a:t>
              </a:r>
            </a:p>
          </p:txBody>
        </p:sp>
        <p:grpSp>
          <p:nvGrpSpPr>
            <p:cNvPr id="35" name="Group 91"/>
            <p:cNvGrpSpPr>
              <a:grpSpLocks/>
            </p:cNvGrpSpPr>
            <p:nvPr/>
          </p:nvGrpSpPr>
          <p:grpSpPr bwMode="auto">
            <a:xfrm>
              <a:off x="4309" y="432"/>
              <a:ext cx="1019" cy="91"/>
              <a:chOff x="4309" y="432"/>
              <a:chExt cx="1019" cy="91"/>
            </a:xfrm>
          </p:grpSpPr>
          <p:sp>
            <p:nvSpPr>
              <p:cNvPr id="59" name="Line 62"/>
              <p:cNvSpPr>
                <a:spLocks noChangeShapeType="1"/>
              </p:cNvSpPr>
              <p:nvPr/>
            </p:nvSpPr>
            <p:spPr bwMode="auto">
              <a:xfrm flipH="1">
                <a:off x="4309" y="432"/>
                <a:ext cx="351" cy="0"/>
              </a:xfrm>
              <a:prstGeom prst="line">
                <a:avLst/>
              </a:prstGeom>
              <a:noFill/>
              <a:ln w="9525">
                <a:solidFill>
                  <a:schemeClr val="tx1"/>
                </a:solidFill>
                <a:round/>
                <a:headEnd/>
                <a:tailEnd/>
              </a:ln>
            </p:spPr>
            <p:txBody>
              <a:bodyPr/>
              <a:lstStyle/>
              <a:p>
                <a:endParaRPr lang="hr-HR"/>
              </a:p>
            </p:txBody>
          </p:sp>
          <p:sp>
            <p:nvSpPr>
              <p:cNvPr id="60" name="Line 63"/>
              <p:cNvSpPr>
                <a:spLocks noChangeShapeType="1"/>
              </p:cNvSpPr>
              <p:nvPr/>
            </p:nvSpPr>
            <p:spPr bwMode="auto">
              <a:xfrm>
                <a:off x="4692" y="432"/>
                <a:ext cx="635" cy="0"/>
              </a:xfrm>
              <a:prstGeom prst="line">
                <a:avLst/>
              </a:prstGeom>
              <a:noFill/>
              <a:ln w="9525">
                <a:solidFill>
                  <a:schemeClr val="tx1"/>
                </a:solidFill>
                <a:round/>
                <a:headEnd/>
                <a:tailEnd/>
              </a:ln>
            </p:spPr>
            <p:txBody>
              <a:bodyPr/>
              <a:lstStyle/>
              <a:p>
                <a:endParaRPr lang="hr-HR"/>
              </a:p>
            </p:txBody>
          </p:sp>
          <p:sp>
            <p:nvSpPr>
              <p:cNvPr id="61" name="Line 64"/>
              <p:cNvSpPr>
                <a:spLocks noChangeShapeType="1"/>
              </p:cNvSpPr>
              <p:nvPr/>
            </p:nvSpPr>
            <p:spPr bwMode="auto">
              <a:xfrm>
                <a:off x="4309" y="432"/>
                <a:ext cx="0" cy="91"/>
              </a:xfrm>
              <a:prstGeom prst="line">
                <a:avLst/>
              </a:prstGeom>
              <a:noFill/>
              <a:ln w="9525">
                <a:solidFill>
                  <a:schemeClr val="tx1"/>
                </a:solidFill>
                <a:round/>
                <a:headEnd/>
                <a:tailEnd/>
              </a:ln>
            </p:spPr>
            <p:txBody>
              <a:bodyPr/>
              <a:lstStyle/>
              <a:p>
                <a:endParaRPr lang="hr-HR"/>
              </a:p>
            </p:txBody>
          </p:sp>
          <p:sp>
            <p:nvSpPr>
              <p:cNvPr id="62" name="Line 65"/>
              <p:cNvSpPr>
                <a:spLocks noChangeShapeType="1"/>
              </p:cNvSpPr>
              <p:nvPr/>
            </p:nvSpPr>
            <p:spPr bwMode="auto">
              <a:xfrm>
                <a:off x="5328" y="432"/>
                <a:ext cx="0" cy="91"/>
              </a:xfrm>
              <a:prstGeom prst="line">
                <a:avLst/>
              </a:prstGeom>
              <a:noFill/>
              <a:ln w="9525">
                <a:solidFill>
                  <a:schemeClr val="tx1"/>
                </a:solidFill>
                <a:round/>
                <a:headEnd/>
                <a:tailEnd/>
              </a:ln>
            </p:spPr>
            <p:txBody>
              <a:bodyPr/>
              <a:lstStyle/>
              <a:p>
                <a:endParaRPr lang="hr-HR"/>
              </a:p>
            </p:txBody>
          </p:sp>
        </p:grpSp>
        <p:sp>
          <p:nvSpPr>
            <p:cNvPr id="36" name="Text Box 66"/>
            <p:cNvSpPr txBox="1">
              <a:spLocks noChangeArrowheads="1"/>
            </p:cNvSpPr>
            <p:nvPr/>
          </p:nvSpPr>
          <p:spPr bwMode="auto">
            <a:xfrm>
              <a:off x="4702" y="226"/>
              <a:ext cx="510" cy="224"/>
            </a:xfrm>
            <a:prstGeom prst="rect">
              <a:avLst/>
            </a:prstGeom>
            <a:noFill/>
            <a:ln w="9525">
              <a:noFill/>
              <a:miter lim="800000"/>
              <a:headEnd/>
              <a:tailEnd/>
            </a:ln>
          </p:spPr>
          <p:txBody>
            <a:bodyPr wrap="none">
              <a:spAutoFit/>
            </a:bodyPr>
            <a:lstStyle/>
            <a:p>
              <a:pPr algn="ctr">
                <a:lnSpc>
                  <a:spcPct val="110000"/>
                </a:lnSpc>
              </a:pPr>
              <a:r>
                <a:rPr lang="en-US" sz="1000">
                  <a:latin typeface="Times New Roman" pitchFamily="18" charset="0"/>
                </a:rPr>
                <a:t>Pentaciclyc </a:t>
              </a:r>
            </a:p>
            <a:p>
              <a:pPr algn="ctr">
                <a:lnSpc>
                  <a:spcPct val="60000"/>
                </a:lnSpc>
              </a:pPr>
              <a:r>
                <a:rPr lang="en-US" sz="1000">
                  <a:latin typeface="Times New Roman" pitchFamily="18" charset="0"/>
                </a:rPr>
                <a:t>terpanes</a:t>
              </a:r>
            </a:p>
          </p:txBody>
        </p:sp>
        <p:sp>
          <p:nvSpPr>
            <p:cNvPr id="37" name="Text Box 67"/>
            <p:cNvSpPr txBox="1">
              <a:spLocks noChangeArrowheads="1"/>
            </p:cNvSpPr>
            <p:nvPr/>
          </p:nvSpPr>
          <p:spPr bwMode="auto">
            <a:xfrm>
              <a:off x="600" y="576"/>
              <a:ext cx="235" cy="117"/>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21</a:t>
              </a:r>
              <a:endParaRPr lang="en-US" sz="1000">
                <a:latin typeface="Times New Roman" pitchFamily="18" charset="0"/>
              </a:endParaRPr>
            </a:p>
          </p:txBody>
        </p:sp>
        <p:sp>
          <p:nvSpPr>
            <p:cNvPr id="38" name="Text Box 68"/>
            <p:cNvSpPr txBox="1">
              <a:spLocks noChangeArrowheads="1"/>
            </p:cNvSpPr>
            <p:nvPr/>
          </p:nvSpPr>
          <p:spPr bwMode="auto">
            <a:xfrm>
              <a:off x="410" y="624"/>
              <a:ext cx="235" cy="118"/>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20</a:t>
              </a:r>
              <a:endParaRPr lang="en-US" sz="1000">
                <a:latin typeface="Times New Roman" pitchFamily="18" charset="0"/>
              </a:endParaRPr>
            </a:p>
          </p:txBody>
        </p:sp>
        <p:grpSp>
          <p:nvGrpSpPr>
            <p:cNvPr id="39" name="Group 93"/>
            <p:cNvGrpSpPr>
              <a:grpSpLocks/>
            </p:cNvGrpSpPr>
            <p:nvPr/>
          </p:nvGrpSpPr>
          <p:grpSpPr bwMode="auto">
            <a:xfrm>
              <a:off x="2004" y="288"/>
              <a:ext cx="159" cy="91"/>
              <a:chOff x="2004" y="288"/>
              <a:chExt cx="159" cy="91"/>
            </a:xfrm>
          </p:grpSpPr>
          <p:sp>
            <p:nvSpPr>
              <p:cNvPr id="56" name="Line 70"/>
              <p:cNvSpPr>
                <a:spLocks noChangeShapeType="1"/>
              </p:cNvSpPr>
              <p:nvPr/>
            </p:nvSpPr>
            <p:spPr bwMode="auto">
              <a:xfrm>
                <a:off x="2004" y="288"/>
                <a:ext cx="159" cy="0"/>
              </a:xfrm>
              <a:prstGeom prst="line">
                <a:avLst/>
              </a:prstGeom>
              <a:noFill/>
              <a:ln w="9525">
                <a:solidFill>
                  <a:schemeClr val="tx1"/>
                </a:solidFill>
                <a:round/>
                <a:headEnd/>
                <a:tailEnd/>
              </a:ln>
            </p:spPr>
            <p:txBody>
              <a:bodyPr/>
              <a:lstStyle/>
              <a:p>
                <a:endParaRPr lang="hr-HR"/>
              </a:p>
            </p:txBody>
          </p:sp>
          <p:sp>
            <p:nvSpPr>
              <p:cNvPr id="57" name="Line 71"/>
              <p:cNvSpPr>
                <a:spLocks noChangeShapeType="1"/>
              </p:cNvSpPr>
              <p:nvPr/>
            </p:nvSpPr>
            <p:spPr bwMode="auto">
              <a:xfrm>
                <a:off x="2162" y="288"/>
                <a:ext cx="0" cy="91"/>
              </a:xfrm>
              <a:prstGeom prst="line">
                <a:avLst/>
              </a:prstGeom>
              <a:noFill/>
              <a:ln w="9525">
                <a:solidFill>
                  <a:schemeClr val="tx1"/>
                </a:solidFill>
                <a:round/>
                <a:headEnd/>
                <a:tailEnd/>
              </a:ln>
            </p:spPr>
            <p:txBody>
              <a:bodyPr/>
              <a:lstStyle/>
              <a:p>
                <a:endParaRPr lang="hr-HR"/>
              </a:p>
            </p:txBody>
          </p:sp>
          <p:sp>
            <p:nvSpPr>
              <p:cNvPr id="58" name="Line 72"/>
              <p:cNvSpPr>
                <a:spLocks noChangeShapeType="1"/>
              </p:cNvSpPr>
              <p:nvPr/>
            </p:nvSpPr>
            <p:spPr bwMode="auto">
              <a:xfrm>
                <a:off x="2004" y="288"/>
                <a:ext cx="0" cy="91"/>
              </a:xfrm>
              <a:prstGeom prst="line">
                <a:avLst/>
              </a:prstGeom>
              <a:noFill/>
              <a:ln w="9525">
                <a:solidFill>
                  <a:schemeClr val="tx1"/>
                </a:solidFill>
                <a:round/>
                <a:headEnd/>
                <a:tailEnd/>
              </a:ln>
            </p:spPr>
            <p:txBody>
              <a:bodyPr/>
              <a:lstStyle/>
              <a:p>
                <a:endParaRPr lang="hr-HR"/>
              </a:p>
            </p:txBody>
          </p:sp>
        </p:grpSp>
        <p:grpSp>
          <p:nvGrpSpPr>
            <p:cNvPr id="40" name="Group 92"/>
            <p:cNvGrpSpPr>
              <a:grpSpLocks/>
            </p:cNvGrpSpPr>
            <p:nvPr/>
          </p:nvGrpSpPr>
          <p:grpSpPr bwMode="auto">
            <a:xfrm>
              <a:off x="1886" y="576"/>
              <a:ext cx="102" cy="91"/>
              <a:chOff x="1886" y="576"/>
              <a:chExt cx="102" cy="91"/>
            </a:xfrm>
          </p:grpSpPr>
          <p:sp>
            <p:nvSpPr>
              <p:cNvPr id="53" name="Line 74"/>
              <p:cNvSpPr>
                <a:spLocks noChangeShapeType="1"/>
              </p:cNvSpPr>
              <p:nvPr/>
            </p:nvSpPr>
            <p:spPr bwMode="auto">
              <a:xfrm>
                <a:off x="1886" y="576"/>
                <a:ext cx="102" cy="0"/>
              </a:xfrm>
              <a:prstGeom prst="line">
                <a:avLst/>
              </a:prstGeom>
              <a:noFill/>
              <a:ln w="9525">
                <a:solidFill>
                  <a:schemeClr val="tx1"/>
                </a:solidFill>
                <a:round/>
                <a:headEnd/>
                <a:tailEnd/>
              </a:ln>
            </p:spPr>
            <p:txBody>
              <a:bodyPr/>
              <a:lstStyle/>
              <a:p>
                <a:endParaRPr lang="hr-HR"/>
              </a:p>
            </p:txBody>
          </p:sp>
          <p:sp>
            <p:nvSpPr>
              <p:cNvPr id="54" name="Line 75"/>
              <p:cNvSpPr>
                <a:spLocks noChangeShapeType="1"/>
              </p:cNvSpPr>
              <p:nvPr/>
            </p:nvSpPr>
            <p:spPr bwMode="auto">
              <a:xfrm>
                <a:off x="1988" y="576"/>
                <a:ext cx="0" cy="91"/>
              </a:xfrm>
              <a:prstGeom prst="line">
                <a:avLst/>
              </a:prstGeom>
              <a:noFill/>
              <a:ln w="9525">
                <a:solidFill>
                  <a:schemeClr val="tx1"/>
                </a:solidFill>
                <a:round/>
                <a:headEnd/>
                <a:tailEnd/>
              </a:ln>
            </p:spPr>
            <p:txBody>
              <a:bodyPr/>
              <a:lstStyle/>
              <a:p>
                <a:endParaRPr lang="hr-HR"/>
              </a:p>
            </p:txBody>
          </p:sp>
          <p:sp>
            <p:nvSpPr>
              <p:cNvPr id="55" name="Line 76"/>
              <p:cNvSpPr>
                <a:spLocks noChangeShapeType="1"/>
              </p:cNvSpPr>
              <p:nvPr/>
            </p:nvSpPr>
            <p:spPr bwMode="auto">
              <a:xfrm>
                <a:off x="1886" y="576"/>
                <a:ext cx="0" cy="91"/>
              </a:xfrm>
              <a:prstGeom prst="line">
                <a:avLst/>
              </a:prstGeom>
              <a:noFill/>
              <a:ln w="9525">
                <a:solidFill>
                  <a:schemeClr val="tx1"/>
                </a:solidFill>
                <a:round/>
                <a:headEnd/>
                <a:tailEnd/>
              </a:ln>
            </p:spPr>
            <p:txBody>
              <a:bodyPr/>
              <a:lstStyle/>
              <a:p>
                <a:endParaRPr lang="hr-HR"/>
              </a:p>
            </p:txBody>
          </p:sp>
        </p:grpSp>
        <p:grpSp>
          <p:nvGrpSpPr>
            <p:cNvPr id="41" name="Group 77"/>
            <p:cNvGrpSpPr>
              <a:grpSpLocks/>
            </p:cNvGrpSpPr>
            <p:nvPr/>
          </p:nvGrpSpPr>
          <p:grpSpPr bwMode="auto">
            <a:xfrm>
              <a:off x="1680" y="528"/>
              <a:ext cx="115" cy="91"/>
              <a:chOff x="1745" y="436"/>
              <a:chExt cx="115" cy="91"/>
            </a:xfrm>
          </p:grpSpPr>
          <p:sp>
            <p:nvSpPr>
              <p:cNvPr id="50" name="Line 78"/>
              <p:cNvSpPr>
                <a:spLocks noChangeShapeType="1"/>
              </p:cNvSpPr>
              <p:nvPr/>
            </p:nvSpPr>
            <p:spPr bwMode="auto">
              <a:xfrm>
                <a:off x="1745" y="436"/>
                <a:ext cx="113" cy="0"/>
              </a:xfrm>
              <a:prstGeom prst="line">
                <a:avLst/>
              </a:prstGeom>
              <a:noFill/>
              <a:ln w="9525">
                <a:solidFill>
                  <a:schemeClr val="tx1"/>
                </a:solidFill>
                <a:round/>
                <a:headEnd/>
                <a:tailEnd/>
              </a:ln>
            </p:spPr>
            <p:txBody>
              <a:bodyPr/>
              <a:lstStyle/>
              <a:p>
                <a:endParaRPr lang="hr-HR"/>
              </a:p>
            </p:txBody>
          </p:sp>
          <p:sp>
            <p:nvSpPr>
              <p:cNvPr id="51" name="Line 79"/>
              <p:cNvSpPr>
                <a:spLocks noChangeShapeType="1"/>
              </p:cNvSpPr>
              <p:nvPr/>
            </p:nvSpPr>
            <p:spPr bwMode="auto">
              <a:xfrm>
                <a:off x="1860" y="436"/>
                <a:ext cx="0" cy="91"/>
              </a:xfrm>
              <a:prstGeom prst="line">
                <a:avLst/>
              </a:prstGeom>
              <a:noFill/>
              <a:ln w="9525">
                <a:solidFill>
                  <a:schemeClr val="tx1"/>
                </a:solidFill>
                <a:round/>
                <a:headEnd/>
                <a:tailEnd/>
              </a:ln>
            </p:spPr>
            <p:txBody>
              <a:bodyPr/>
              <a:lstStyle/>
              <a:p>
                <a:endParaRPr lang="hr-HR"/>
              </a:p>
            </p:txBody>
          </p:sp>
          <p:sp>
            <p:nvSpPr>
              <p:cNvPr id="52" name="Line 80"/>
              <p:cNvSpPr>
                <a:spLocks noChangeShapeType="1"/>
              </p:cNvSpPr>
              <p:nvPr/>
            </p:nvSpPr>
            <p:spPr bwMode="auto">
              <a:xfrm>
                <a:off x="1745" y="436"/>
                <a:ext cx="0" cy="91"/>
              </a:xfrm>
              <a:prstGeom prst="line">
                <a:avLst/>
              </a:prstGeom>
              <a:noFill/>
              <a:ln w="9525">
                <a:solidFill>
                  <a:schemeClr val="tx1"/>
                </a:solidFill>
                <a:round/>
                <a:headEnd/>
                <a:tailEnd/>
              </a:ln>
            </p:spPr>
            <p:txBody>
              <a:bodyPr/>
              <a:lstStyle/>
              <a:p>
                <a:endParaRPr lang="hr-HR"/>
              </a:p>
            </p:txBody>
          </p:sp>
        </p:grpSp>
        <p:grpSp>
          <p:nvGrpSpPr>
            <p:cNvPr id="42" name="Group 94"/>
            <p:cNvGrpSpPr>
              <a:grpSpLocks/>
            </p:cNvGrpSpPr>
            <p:nvPr/>
          </p:nvGrpSpPr>
          <p:grpSpPr bwMode="auto">
            <a:xfrm>
              <a:off x="1394" y="624"/>
              <a:ext cx="272" cy="91"/>
              <a:chOff x="1394" y="624"/>
              <a:chExt cx="272" cy="91"/>
            </a:xfrm>
          </p:grpSpPr>
          <p:sp>
            <p:nvSpPr>
              <p:cNvPr id="47" name="Line 82"/>
              <p:cNvSpPr>
                <a:spLocks noChangeShapeType="1"/>
              </p:cNvSpPr>
              <p:nvPr/>
            </p:nvSpPr>
            <p:spPr bwMode="auto">
              <a:xfrm>
                <a:off x="1394" y="624"/>
                <a:ext cx="272" cy="0"/>
              </a:xfrm>
              <a:prstGeom prst="line">
                <a:avLst/>
              </a:prstGeom>
              <a:noFill/>
              <a:ln w="9525">
                <a:solidFill>
                  <a:schemeClr val="tx1"/>
                </a:solidFill>
                <a:round/>
                <a:headEnd/>
                <a:tailEnd/>
              </a:ln>
            </p:spPr>
            <p:txBody>
              <a:bodyPr/>
              <a:lstStyle/>
              <a:p>
                <a:endParaRPr lang="hr-HR"/>
              </a:p>
            </p:txBody>
          </p:sp>
          <p:sp>
            <p:nvSpPr>
              <p:cNvPr id="48" name="Line 83"/>
              <p:cNvSpPr>
                <a:spLocks noChangeShapeType="1"/>
              </p:cNvSpPr>
              <p:nvPr/>
            </p:nvSpPr>
            <p:spPr bwMode="auto">
              <a:xfrm>
                <a:off x="1666" y="624"/>
                <a:ext cx="0" cy="91"/>
              </a:xfrm>
              <a:prstGeom prst="line">
                <a:avLst/>
              </a:prstGeom>
              <a:noFill/>
              <a:ln w="9525">
                <a:solidFill>
                  <a:schemeClr val="tx1"/>
                </a:solidFill>
                <a:round/>
                <a:headEnd/>
                <a:tailEnd/>
              </a:ln>
            </p:spPr>
            <p:txBody>
              <a:bodyPr/>
              <a:lstStyle/>
              <a:p>
                <a:endParaRPr lang="hr-HR"/>
              </a:p>
            </p:txBody>
          </p:sp>
          <p:sp>
            <p:nvSpPr>
              <p:cNvPr id="49" name="Line 84"/>
              <p:cNvSpPr>
                <a:spLocks noChangeShapeType="1"/>
              </p:cNvSpPr>
              <p:nvPr/>
            </p:nvSpPr>
            <p:spPr bwMode="auto">
              <a:xfrm>
                <a:off x="1394" y="624"/>
                <a:ext cx="0" cy="91"/>
              </a:xfrm>
              <a:prstGeom prst="line">
                <a:avLst/>
              </a:prstGeom>
              <a:noFill/>
              <a:ln w="9525">
                <a:solidFill>
                  <a:schemeClr val="tx1"/>
                </a:solidFill>
                <a:round/>
                <a:headEnd/>
                <a:tailEnd/>
              </a:ln>
            </p:spPr>
            <p:txBody>
              <a:bodyPr/>
              <a:lstStyle/>
              <a:p>
                <a:endParaRPr lang="hr-HR"/>
              </a:p>
            </p:txBody>
          </p:sp>
        </p:grpSp>
        <p:sp>
          <p:nvSpPr>
            <p:cNvPr id="43" name="Text Box 85"/>
            <p:cNvSpPr txBox="1">
              <a:spLocks noChangeArrowheads="1"/>
            </p:cNvSpPr>
            <p:nvPr/>
          </p:nvSpPr>
          <p:spPr bwMode="auto">
            <a:xfrm>
              <a:off x="1632" y="432"/>
              <a:ext cx="235" cy="117"/>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27</a:t>
              </a:r>
              <a:endParaRPr lang="en-US" sz="1000">
                <a:latin typeface="Times New Roman" pitchFamily="18" charset="0"/>
              </a:endParaRPr>
            </a:p>
          </p:txBody>
        </p:sp>
        <p:sp>
          <p:nvSpPr>
            <p:cNvPr id="44" name="Text Box 86"/>
            <p:cNvSpPr txBox="1">
              <a:spLocks noChangeArrowheads="1"/>
            </p:cNvSpPr>
            <p:nvPr/>
          </p:nvSpPr>
          <p:spPr bwMode="auto">
            <a:xfrm>
              <a:off x="1824" y="480"/>
              <a:ext cx="235" cy="117"/>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28</a:t>
              </a:r>
              <a:endParaRPr lang="en-US" sz="1000">
                <a:latin typeface="Times New Roman" pitchFamily="18" charset="0"/>
              </a:endParaRPr>
            </a:p>
          </p:txBody>
        </p:sp>
        <p:sp>
          <p:nvSpPr>
            <p:cNvPr id="45" name="Text Box 87"/>
            <p:cNvSpPr txBox="1">
              <a:spLocks noChangeArrowheads="1"/>
            </p:cNvSpPr>
            <p:nvPr/>
          </p:nvSpPr>
          <p:spPr bwMode="auto">
            <a:xfrm>
              <a:off x="1968" y="192"/>
              <a:ext cx="235" cy="118"/>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29</a:t>
              </a:r>
              <a:endParaRPr lang="en-US" sz="1000">
                <a:latin typeface="Times New Roman" pitchFamily="18" charset="0"/>
              </a:endParaRPr>
            </a:p>
          </p:txBody>
        </p:sp>
        <p:sp>
          <p:nvSpPr>
            <p:cNvPr id="46" name="Text Box 88"/>
            <p:cNvSpPr txBox="1">
              <a:spLocks noChangeArrowheads="1"/>
            </p:cNvSpPr>
            <p:nvPr/>
          </p:nvSpPr>
          <p:spPr bwMode="auto">
            <a:xfrm>
              <a:off x="1235" y="528"/>
              <a:ext cx="495" cy="118"/>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Diasteranes</a:t>
              </a:r>
            </a:p>
          </p:txBody>
        </p:sp>
      </p:grpSp>
      <p:sp>
        <p:nvSpPr>
          <p:cNvPr id="90" name="Text Box 89"/>
          <p:cNvSpPr txBox="1">
            <a:spLocks noChangeArrowheads="1"/>
          </p:cNvSpPr>
          <p:nvPr/>
        </p:nvSpPr>
        <p:spPr bwMode="auto">
          <a:xfrm>
            <a:off x="460375" y="5857875"/>
            <a:ext cx="8426450" cy="641350"/>
          </a:xfrm>
          <a:prstGeom prst="rect">
            <a:avLst/>
          </a:prstGeom>
          <a:noFill/>
          <a:ln w="9525">
            <a:noFill/>
            <a:miter lim="800000"/>
            <a:headEnd/>
            <a:tailEnd/>
          </a:ln>
        </p:spPr>
        <p:txBody>
          <a:bodyPr wrap="none">
            <a:spAutoFit/>
          </a:bodyPr>
          <a:lstStyle/>
          <a:p>
            <a:pPr algn="ctr"/>
            <a:r>
              <a:rPr lang="en-US">
                <a:latin typeface="Times New Roman" pitchFamily="18" charset="0"/>
              </a:rPr>
              <a:t>GC-MS ion fragmentograms of steranes (</a:t>
            </a:r>
            <a:r>
              <a:rPr lang="en-US" i="1">
                <a:latin typeface="Times New Roman" pitchFamily="18" charset="0"/>
              </a:rPr>
              <a:t>m/z</a:t>
            </a:r>
            <a:r>
              <a:rPr lang="en-US">
                <a:latin typeface="Times New Roman" pitchFamily="18" charset="0"/>
              </a:rPr>
              <a:t> = 217) and terpanes (</a:t>
            </a:r>
            <a:r>
              <a:rPr lang="en-US" i="1">
                <a:latin typeface="Times New Roman" pitchFamily="18" charset="0"/>
              </a:rPr>
              <a:t>m/z</a:t>
            </a:r>
            <a:r>
              <a:rPr lang="en-US">
                <a:latin typeface="Times New Roman" pitchFamily="18" charset="0"/>
              </a:rPr>
              <a:t> = 191) </a:t>
            </a:r>
          </a:p>
          <a:p>
            <a:pPr algn="ctr"/>
            <a:r>
              <a:rPr lang="en-US">
                <a:latin typeface="Times New Roman" pitchFamily="18" charset="0"/>
              </a:rPr>
              <a:t>after the experiment of simulated biodegradation with </a:t>
            </a:r>
            <a:r>
              <a:rPr lang="en-GB" b="1" u="sng">
                <a:latin typeface="Times New Roman" pitchFamily="18" charset="0"/>
              </a:rPr>
              <a:t>consortium of bacteria and fungi.</a:t>
            </a:r>
            <a:endParaRPr lang="en-US" b="1" u="sng">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edge">
                                      <p:cBhvr>
                                        <p:cTn id="11" dur="1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27</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pSp>
        <p:nvGrpSpPr>
          <p:cNvPr id="4" name="Group 66"/>
          <p:cNvGrpSpPr>
            <a:grpSpLocks/>
          </p:cNvGrpSpPr>
          <p:nvPr/>
        </p:nvGrpSpPr>
        <p:grpSpPr bwMode="auto">
          <a:xfrm>
            <a:off x="152399" y="-3175"/>
            <a:ext cx="4114799" cy="6526372"/>
            <a:chOff x="4648200" y="-53975"/>
            <a:chExt cx="4264635" cy="6598888"/>
          </a:xfrm>
        </p:grpSpPr>
        <p:pic>
          <p:nvPicPr>
            <p:cNvPr id="5" name="Picture 3" descr="Bakterije sve.bmp"/>
            <p:cNvPicPr>
              <a:picLocks/>
            </p:cNvPicPr>
            <p:nvPr/>
          </p:nvPicPr>
          <p:blipFill>
            <a:blip r:embed="rId2" cstate="print"/>
            <a:srcRect/>
            <a:stretch>
              <a:fillRect/>
            </a:stretch>
          </p:blipFill>
          <p:spPr bwMode="auto">
            <a:xfrm>
              <a:off x="4648200" y="0"/>
              <a:ext cx="4264635" cy="6421157"/>
            </a:xfrm>
            <a:prstGeom prst="rect">
              <a:avLst/>
            </a:prstGeom>
            <a:noFill/>
            <a:ln w="9525">
              <a:noFill/>
              <a:miter lim="800000"/>
              <a:headEnd/>
              <a:tailEnd/>
            </a:ln>
          </p:spPr>
        </p:pic>
        <p:grpSp>
          <p:nvGrpSpPr>
            <p:cNvPr id="6" name="Group 65"/>
            <p:cNvGrpSpPr>
              <a:grpSpLocks/>
            </p:cNvGrpSpPr>
            <p:nvPr/>
          </p:nvGrpSpPr>
          <p:grpSpPr bwMode="auto">
            <a:xfrm>
              <a:off x="5081587" y="182563"/>
              <a:ext cx="656237" cy="5840447"/>
              <a:chOff x="5081587" y="182563"/>
              <a:chExt cx="656237" cy="5840447"/>
            </a:xfrm>
          </p:grpSpPr>
          <p:sp>
            <p:nvSpPr>
              <p:cNvPr id="45" name="Text Box 48"/>
              <p:cNvSpPr txBox="1">
                <a:spLocks noChangeArrowheads="1"/>
              </p:cNvSpPr>
              <p:nvPr/>
            </p:nvSpPr>
            <p:spPr bwMode="auto">
              <a:xfrm>
                <a:off x="5081587" y="1249861"/>
                <a:ext cx="656237" cy="277658"/>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46" name="Text Box 49"/>
              <p:cNvSpPr txBox="1">
                <a:spLocks noChangeArrowheads="1"/>
              </p:cNvSpPr>
              <p:nvPr/>
            </p:nvSpPr>
            <p:spPr bwMode="auto">
              <a:xfrm>
                <a:off x="5081587" y="2392592"/>
                <a:ext cx="656237" cy="277658"/>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47" name="Text Box 50"/>
              <p:cNvSpPr txBox="1">
                <a:spLocks noChangeArrowheads="1"/>
              </p:cNvSpPr>
              <p:nvPr/>
            </p:nvSpPr>
            <p:spPr bwMode="auto">
              <a:xfrm>
                <a:off x="5081587" y="3459890"/>
                <a:ext cx="656237" cy="277658"/>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48" name="Text Box 51"/>
              <p:cNvSpPr txBox="1">
                <a:spLocks noChangeArrowheads="1"/>
              </p:cNvSpPr>
              <p:nvPr/>
            </p:nvSpPr>
            <p:spPr bwMode="auto">
              <a:xfrm>
                <a:off x="5081587" y="4602621"/>
                <a:ext cx="656237" cy="277658"/>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sp>
            <p:nvSpPr>
              <p:cNvPr id="49" name="Text Box 52"/>
              <p:cNvSpPr txBox="1">
                <a:spLocks noChangeArrowheads="1"/>
              </p:cNvSpPr>
              <p:nvPr/>
            </p:nvSpPr>
            <p:spPr bwMode="auto">
              <a:xfrm>
                <a:off x="5081587" y="5745352"/>
                <a:ext cx="656237" cy="277658"/>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sp>
            <p:nvSpPr>
              <p:cNvPr id="50" name="Text Box 53"/>
              <p:cNvSpPr txBox="1">
                <a:spLocks noChangeArrowheads="1"/>
              </p:cNvSpPr>
              <p:nvPr/>
            </p:nvSpPr>
            <p:spPr bwMode="auto">
              <a:xfrm>
                <a:off x="5127639" y="182563"/>
                <a:ext cx="577291" cy="277658"/>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grpSp>
        <p:grpSp>
          <p:nvGrpSpPr>
            <p:cNvPr id="9" name="Group 52"/>
            <p:cNvGrpSpPr>
              <a:grpSpLocks/>
            </p:cNvGrpSpPr>
            <p:nvPr/>
          </p:nvGrpSpPr>
          <p:grpSpPr bwMode="auto">
            <a:xfrm>
              <a:off x="4648201" y="180794"/>
              <a:ext cx="254231" cy="6012428"/>
              <a:chOff x="5181601" y="180794"/>
              <a:chExt cx="254231" cy="6012428"/>
            </a:xfrm>
          </p:grpSpPr>
          <p:grpSp>
            <p:nvGrpSpPr>
              <p:cNvPr id="27" name="Group 45"/>
              <p:cNvGrpSpPr>
                <a:grpSpLocks/>
              </p:cNvGrpSpPr>
              <p:nvPr/>
            </p:nvGrpSpPr>
            <p:grpSpPr bwMode="auto">
              <a:xfrm>
                <a:off x="5183219" y="180794"/>
                <a:ext cx="252613" cy="940775"/>
                <a:chOff x="5183219" y="180794"/>
                <a:chExt cx="252613" cy="940775"/>
              </a:xfrm>
            </p:grpSpPr>
            <p:sp>
              <p:nvSpPr>
                <p:cNvPr id="43" name="Line 25"/>
                <p:cNvSpPr>
                  <a:spLocks noChangeShapeType="1"/>
                </p:cNvSpPr>
                <p:nvPr/>
              </p:nvSpPr>
              <p:spPr bwMode="auto">
                <a:xfrm rot="-5400000">
                  <a:off x="5213300" y="288000"/>
                  <a:ext cx="216000" cy="1588"/>
                </a:xfrm>
                <a:prstGeom prst="line">
                  <a:avLst/>
                </a:prstGeom>
                <a:noFill/>
                <a:ln w="9525">
                  <a:solidFill>
                    <a:schemeClr val="tx1"/>
                  </a:solidFill>
                  <a:round/>
                  <a:headEnd/>
                  <a:tailEnd type="triangle" w="sm" len="lg"/>
                </a:ln>
              </p:spPr>
              <p:txBody>
                <a:bodyPr/>
                <a:lstStyle/>
                <a:p>
                  <a:endParaRPr lang="hr-HR"/>
                </a:p>
              </p:txBody>
            </p:sp>
            <p:sp>
              <p:nvSpPr>
                <p:cNvPr id="44" name="Text Box 26"/>
                <p:cNvSpPr txBox="1">
                  <a:spLocks noChangeArrowheads="1"/>
                </p:cNvSpPr>
                <p:nvPr/>
              </p:nvSpPr>
              <p:spPr bwMode="auto">
                <a:xfrm rot="-5400000">
                  <a:off x="4922620" y="608356"/>
                  <a:ext cx="773812" cy="252613"/>
                </a:xfrm>
                <a:prstGeom prst="rect">
                  <a:avLst/>
                </a:prstGeom>
                <a:noFill/>
                <a:ln w="9525">
                  <a:noFill/>
                  <a:miter lim="800000"/>
                  <a:headEnd/>
                  <a:tailEnd/>
                </a:ln>
              </p:spPr>
              <p:txBody>
                <a:bodyPr wrap="none">
                  <a:spAutoFit/>
                </a:bodyPr>
                <a:lstStyle/>
                <a:p>
                  <a:r>
                    <a:rPr lang="en-US" sz="1000" dirty="0">
                      <a:latin typeface="Times New Roman" pitchFamily="18" charset="0"/>
                    </a:rPr>
                    <a:t>Abundance</a:t>
                  </a:r>
                </a:p>
              </p:txBody>
            </p:sp>
          </p:grpSp>
          <p:grpSp>
            <p:nvGrpSpPr>
              <p:cNvPr id="28" name="Group 47"/>
              <p:cNvGrpSpPr>
                <a:grpSpLocks/>
              </p:cNvGrpSpPr>
              <p:nvPr/>
            </p:nvGrpSpPr>
            <p:grpSpPr bwMode="auto">
              <a:xfrm>
                <a:off x="5181602" y="1142085"/>
                <a:ext cx="252613" cy="966750"/>
                <a:chOff x="5181602" y="1142085"/>
                <a:chExt cx="252613" cy="966750"/>
              </a:xfrm>
            </p:grpSpPr>
            <p:sp>
              <p:nvSpPr>
                <p:cNvPr id="41" name="Line 28"/>
                <p:cNvSpPr>
                  <a:spLocks noChangeShapeType="1"/>
                </p:cNvSpPr>
                <p:nvPr/>
              </p:nvSpPr>
              <p:spPr bwMode="auto">
                <a:xfrm rot="16200000">
                  <a:off x="5211682" y="1249291"/>
                  <a:ext cx="216000" cy="1588"/>
                </a:xfrm>
                <a:prstGeom prst="line">
                  <a:avLst/>
                </a:prstGeom>
                <a:noFill/>
                <a:ln w="9525">
                  <a:solidFill>
                    <a:schemeClr val="tx1"/>
                  </a:solidFill>
                  <a:round/>
                  <a:headEnd/>
                  <a:tailEnd type="triangle" w="sm" len="lg"/>
                </a:ln>
              </p:spPr>
              <p:txBody>
                <a:bodyPr/>
                <a:lstStyle/>
                <a:p>
                  <a:endParaRPr lang="hr-HR"/>
                </a:p>
              </p:txBody>
            </p:sp>
            <p:sp>
              <p:nvSpPr>
                <p:cNvPr id="42" name="Text Box 29"/>
                <p:cNvSpPr txBox="1">
                  <a:spLocks noChangeArrowheads="1"/>
                </p:cNvSpPr>
                <p:nvPr/>
              </p:nvSpPr>
              <p:spPr bwMode="auto">
                <a:xfrm rot="16200000">
                  <a:off x="4921529" y="1596149"/>
                  <a:ext cx="772759" cy="252613"/>
                </a:xfrm>
                <a:prstGeom prst="rect">
                  <a:avLst/>
                </a:prstGeom>
                <a:noFill/>
                <a:ln w="9525">
                  <a:noFill/>
                  <a:miter lim="800000"/>
                  <a:headEnd/>
                  <a:tailEnd/>
                </a:ln>
              </p:spPr>
              <p:txBody>
                <a:bodyPr wrap="none">
                  <a:spAutoFit/>
                </a:bodyPr>
                <a:lstStyle/>
                <a:p>
                  <a:r>
                    <a:rPr lang="en-US" sz="1000" dirty="0">
                      <a:latin typeface="Times New Roman" pitchFamily="18" charset="0"/>
                    </a:rPr>
                    <a:t>Abundance</a:t>
                  </a:r>
                </a:p>
              </p:txBody>
            </p:sp>
          </p:grpSp>
          <p:grpSp>
            <p:nvGrpSpPr>
              <p:cNvPr id="29" name="Group 48"/>
              <p:cNvGrpSpPr>
                <a:grpSpLocks/>
              </p:cNvGrpSpPr>
              <p:nvPr/>
            </p:nvGrpSpPr>
            <p:grpSpPr bwMode="auto">
              <a:xfrm>
                <a:off x="5181603" y="2143520"/>
                <a:ext cx="252612" cy="967606"/>
                <a:chOff x="5181603" y="2143520"/>
                <a:chExt cx="252612" cy="967606"/>
              </a:xfrm>
            </p:grpSpPr>
            <p:sp>
              <p:nvSpPr>
                <p:cNvPr id="39" name="Line 31"/>
                <p:cNvSpPr>
                  <a:spLocks noChangeShapeType="1"/>
                </p:cNvSpPr>
                <p:nvPr/>
              </p:nvSpPr>
              <p:spPr bwMode="auto">
                <a:xfrm rot="16200000">
                  <a:off x="5211684" y="2250726"/>
                  <a:ext cx="216000" cy="1588"/>
                </a:xfrm>
                <a:prstGeom prst="line">
                  <a:avLst/>
                </a:prstGeom>
                <a:noFill/>
                <a:ln w="9525">
                  <a:solidFill>
                    <a:schemeClr val="tx1"/>
                  </a:solidFill>
                  <a:round/>
                  <a:headEnd/>
                  <a:tailEnd type="triangle" w="sm" len="lg"/>
                </a:ln>
              </p:spPr>
              <p:txBody>
                <a:bodyPr/>
                <a:lstStyle/>
                <a:p>
                  <a:endParaRPr lang="hr-HR"/>
                </a:p>
              </p:txBody>
            </p:sp>
            <p:sp>
              <p:nvSpPr>
                <p:cNvPr id="40" name="Text Box 32"/>
                <p:cNvSpPr txBox="1">
                  <a:spLocks noChangeArrowheads="1"/>
                </p:cNvSpPr>
                <p:nvPr/>
              </p:nvSpPr>
              <p:spPr bwMode="auto">
                <a:xfrm rot="16200000">
                  <a:off x="4921187" y="2598099"/>
                  <a:ext cx="773443" cy="252612"/>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0" name="Group 49"/>
              <p:cNvGrpSpPr>
                <a:grpSpLocks/>
              </p:cNvGrpSpPr>
              <p:nvPr/>
            </p:nvGrpSpPr>
            <p:grpSpPr bwMode="auto">
              <a:xfrm>
                <a:off x="5181601" y="3164151"/>
                <a:ext cx="252612" cy="949607"/>
                <a:chOff x="5181601" y="3164151"/>
                <a:chExt cx="252612" cy="949607"/>
              </a:xfrm>
            </p:grpSpPr>
            <p:sp>
              <p:nvSpPr>
                <p:cNvPr id="37" name="Line 34"/>
                <p:cNvSpPr>
                  <a:spLocks noChangeShapeType="1"/>
                </p:cNvSpPr>
                <p:nvPr/>
              </p:nvSpPr>
              <p:spPr bwMode="auto">
                <a:xfrm rot="16200000">
                  <a:off x="5211682" y="3271357"/>
                  <a:ext cx="216000" cy="1588"/>
                </a:xfrm>
                <a:prstGeom prst="line">
                  <a:avLst/>
                </a:prstGeom>
                <a:noFill/>
                <a:ln w="9525">
                  <a:solidFill>
                    <a:schemeClr val="tx1"/>
                  </a:solidFill>
                  <a:round/>
                  <a:headEnd/>
                  <a:tailEnd type="triangle" w="sm" len="lg"/>
                </a:ln>
              </p:spPr>
              <p:txBody>
                <a:bodyPr/>
                <a:lstStyle/>
                <a:p>
                  <a:endParaRPr lang="hr-HR"/>
                </a:p>
              </p:txBody>
            </p:sp>
            <p:sp>
              <p:nvSpPr>
                <p:cNvPr id="38" name="Text Box 35"/>
                <p:cNvSpPr txBox="1">
                  <a:spLocks noChangeArrowheads="1"/>
                </p:cNvSpPr>
                <p:nvPr/>
              </p:nvSpPr>
              <p:spPr bwMode="auto">
                <a:xfrm rot="16200000">
                  <a:off x="4920673" y="3600218"/>
                  <a:ext cx="774468" cy="252612"/>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1" name="Group 50"/>
              <p:cNvGrpSpPr>
                <a:grpSpLocks/>
              </p:cNvGrpSpPr>
              <p:nvPr/>
            </p:nvGrpSpPr>
            <p:grpSpPr bwMode="auto">
              <a:xfrm>
                <a:off x="5181601" y="4241496"/>
                <a:ext cx="252612" cy="949607"/>
                <a:chOff x="5181601" y="4241496"/>
                <a:chExt cx="252612" cy="949607"/>
              </a:xfrm>
            </p:grpSpPr>
            <p:sp>
              <p:nvSpPr>
                <p:cNvPr id="35" name="Line 37"/>
                <p:cNvSpPr>
                  <a:spLocks noChangeShapeType="1"/>
                </p:cNvSpPr>
                <p:nvPr/>
              </p:nvSpPr>
              <p:spPr bwMode="auto">
                <a:xfrm rot="16200000">
                  <a:off x="5211682" y="4348702"/>
                  <a:ext cx="216000" cy="1588"/>
                </a:xfrm>
                <a:prstGeom prst="line">
                  <a:avLst/>
                </a:prstGeom>
                <a:noFill/>
                <a:ln w="9525">
                  <a:solidFill>
                    <a:schemeClr val="tx1"/>
                  </a:solidFill>
                  <a:round/>
                  <a:headEnd/>
                  <a:tailEnd type="triangle" w="sm" len="lg"/>
                </a:ln>
              </p:spPr>
              <p:txBody>
                <a:bodyPr/>
                <a:lstStyle/>
                <a:p>
                  <a:endParaRPr lang="hr-HR"/>
                </a:p>
              </p:txBody>
            </p:sp>
            <p:sp>
              <p:nvSpPr>
                <p:cNvPr id="36" name="Text Box 38"/>
                <p:cNvSpPr txBox="1">
                  <a:spLocks noChangeArrowheads="1"/>
                </p:cNvSpPr>
                <p:nvPr/>
              </p:nvSpPr>
              <p:spPr bwMode="auto">
                <a:xfrm rot="16200000">
                  <a:off x="4921327" y="4678217"/>
                  <a:ext cx="773160" cy="252612"/>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2" name="Group 51"/>
              <p:cNvGrpSpPr>
                <a:grpSpLocks/>
              </p:cNvGrpSpPr>
              <p:nvPr/>
            </p:nvGrpSpPr>
            <p:grpSpPr bwMode="auto">
              <a:xfrm>
                <a:off x="5181602" y="5265457"/>
                <a:ext cx="252612" cy="927765"/>
                <a:chOff x="5181602" y="5265457"/>
                <a:chExt cx="252612" cy="927765"/>
              </a:xfrm>
            </p:grpSpPr>
            <p:sp>
              <p:nvSpPr>
                <p:cNvPr id="33" name="Line 40"/>
                <p:cNvSpPr>
                  <a:spLocks noChangeShapeType="1"/>
                </p:cNvSpPr>
                <p:nvPr/>
              </p:nvSpPr>
              <p:spPr bwMode="auto">
                <a:xfrm rot="16200000">
                  <a:off x="5232344" y="5372663"/>
                  <a:ext cx="216000" cy="1588"/>
                </a:xfrm>
                <a:prstGeom prst="line">
                  <a:avLst/>
                </a:prstGeom>
                <a:noFill/>
                <a:ln w="9525">
                  <a:solidFill>
                    <a:schemeClr val="tx1"/>
                  </a:solidFill>
                  <a:round/>
                  <a:headEnd/>
                  <a:tailEnd type="triangle" w="sm" len="lg"/>
                </a:ln>
              </p:spPr>
              <p:txBody>
                <a:bodyPr/>
                <a:lstStyle/>
                <a:p>
                  <a:endParaRPr lang="hr-HR"/>
                </a:p>
              </p:txBody>
            </p:sp>
            <p:sp>
              <p:nvSpPr>
                <p:cNvPr id="34" name="Text Box 41"/>
                <p:cNvSpPr txBox="1">
                  <a:spLocks noChangeArrowheads="1"/>
                </p:cNvSpPr>
                <p:nvPr/>
              </p:nvSpPr>
              <p:spPr bwMode="auto">
                <a:xfrm rot="16200000">
                  <a:off x="4921071" y="5680080"/>
                  <a:ext cx="773673" cy="252612"/>
                </a:xfrm>
                <a:prstGeom prst="rect">
                  <a:avLst/>
                </a:prstGeom>
                <a:noFill/>
                <a:ln w="9525">
                  <a:noFill/>
                  <a:miter lim="800000"/>
                  <a:headEnd/>
                  <a:tailEnd/>
                </a:ln>
              </p:spPr>
              <p:txBody>
                <a:bodyPr wrap="none">
                  <a:spAutoFit/>
                </a:bodyPr>
                <a:lstStyle/>
                <a:p>
                  <a:r>
                    <a:rPr lang="en-US" sz="1000" dirty="0">
                      <a:latin typeface="Times New Roman" pitchFamily="18" charset="0"/>
                    </a:rPr>
                    <a:t>Abundance</a:t>
                  </a:r>
                </a:p>
              </p:txBody>
            </p:sp>
          </p:grpSp>
        </p:grpSp>
        <p:grpSp>
          <p:nvGrpSpPr>
            <p:cNvPr id="10" name="Group 74"/>
            <p:cNvGrpSpPr>
              <a:grpSpLocks/>
            </p:cNvGrpSpPr>
            <p:nvPr/>
          </p:nvGrpSpPr>
          <p:grpSpPr bwMode="auto">
            <a:xfrm>
              <a:off x="5990771" y="6267064"/>
              <a:ext cx="2003759" cy="277849"/>
              <a:chOff x="6570209" y="5452676"/>
              <a:chExt cx="2003759" cy="277849"/>
            </a:xfrm>
          </p:grpSpPr>
          <p:sp>
            <p:nvSpPr>
              <p:cNvPr id="25" name="Text Box 46"/>
              <p:cNvSpPr txBox="1">
                <a:spLocks noChangeArrowheads="1"/>
              </p:cNvSpPr>
              <p:nvPr/>
            </p:nvSpPr>
            <p:spPr bwMode="auto">
              <a:xfrm>
                <a:off x="6570209" y="5452676"/>
                <a:ext cx="1522962" cy="277849"/>
              </a:xfrm>
              <a:prstGeom prst="rect">
                <a:avLst/>
              </a:prstGeom>
              <a:noFill/>
              <a:ln w="9525">
                <a:noFill/>
                <a:miter lim="800000"/>
                <a:headEnd/>
                <a:tailEnd/>
              </a:ln>
            </p:spPr>
            <p:txBody>
              <a:bodyPr wrap="none">
                <a:spAutoFit/>
              </a:bodyPr>
              <a:lstStyle/>
              <a:p>
                <a:r>
                  <a:rPr lang="en-US" sz="1200" dirty="0">
                    <a:latin typeface="Times New Roman" pitchFamily="18" charset="0"/>
                  </a:rPr>
                  <a:t>Retention time (min)</a:t>
                </a:r>
              </a:p>
            </p:txBody>
          </p:sp>
          <p:sp>
            <p:nvSpPr>
              <p:cNvPr id="26" name="Line 47"/>
              <p:cNvSpPr>
                <a:spLocks noChangeShapeType="1"/>
              </p:cNvSpPr>
              <p:nvPr/>
            </p:nvSpPr>
            <p:spPr bwMode="auto">
              <a:xfrm>
                <a:off x="8070730" y="5606768"/>
                <a:ext cx="503238" cy="0"/>
              </a:xfrm>
              <a:prstGeom prst="line">
                <a:avLst/>
              </a:prstGeom>
              <a:noFill/>
              <a:ln w="9525">
                <a:solidFill>
                  <a:schemeClr val="tx1"/>
                </a:solidFill>
                <a:round/>
                <a:headEnd/>
                <a:tailEnd type="triangle" w="sm" len="lg"/>
              </a:ln>
            </p:spPr>
            <p:txBody>
              <a:bodyPr/>
              <a:lstStyle/>
              <a:p>
                <a:endParaRPr lang="hr-HR"/>
              </a:p>
            </p:txBody>
          </p:sp>
        </p:grpSp>
        <p:grpSp>
          <p:nvGrpSpPr>
            <p:cNvPr id="11" name="Group 64"/>
            <p:cNvGrpSpPr>
              <a:grpSpLocks/>
            </p:cNvGrpSpPr>
            <p:nvPr/>
          </p:nvGrpSpPr>
          <p:grpSpPr bwMode="auto">
            <a:xfrm>
              <a:off x="6318000" y="-53975"/>
              <a:ext cx="2140200" cy="530349"/>
              <a:chOff x="6318000" y="-53975"/>
              <a:chExt cx="2140200" cy="530349"/>
            </a:xfrm>
          </p:grpSpPr>
          <p:sp>
            <p:nvSpPr>
              <p:cNvPr id="12" name="TextBox 68"/>
              <p:cNvSpPr txBox="1">
                <a:spLocks noChangeArrowheads="1"/>
              </p:cNvSpPr>
              <p:nvPr/>
            </p:nvSpPr>
            <p:spPr bwMode="auto">
              <a:xfrm>
                <a:off x="6318000" y="228878"/>
                <a:ext cx="263207" cy="247496"/>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P</a:t>
                </a:r>
                <a:endParaRPr lang="en-US" sz="1000">
                  <a:latin typeface="Times New Roman" pitchFamily="18" charset="0"/>
                  <a:cs typeface="Times New Roman" pitchFamily="18" charset="0"/>
                </a:endParaRPr>
              </a:p>
            </p:txBody>
          </p:sp>
          <p:grpSp>
            <p:nvGrpSpPr>
              <p:cNvPr id="13" name="Group 62"/>
              <p:cNvGrpSpPr>
                <a:grpSpLocks/>
              </p:cNvGrpSpPr>
              <p:nvPr/>
            </p:nvGrpSpPr>
            <p:grpSpPr bwMode="auto">
              <a:xfrm>
                <a:off x="7128000" y="76200"/>
                <a:ext cx="378852" cy="372913"/>
                <a:chOff x="7128000" y="76200"/>
                <a:chExt cx="378852" cy="372913"/>
              </a:xfrm>
            </p:grpSpPr>
            <p:grpSp>
              <p:nvGrpSpPr>
                <p:cNvPr id="20" name="Group 57"/>
                <p:cNvGrpSpPr>
                  <a:grpSpLocks/>
                </p:cNvGrpSpPr>
                <p:nvPr/>
              </p:nvGrpSpPr>
              <p:grpSpPr bwMode="auto">
                <a:xfrm>
                  <a:off x="7135200" y="304701"/>
                  <a:ext cx="332400" cy="144412"/>
                  <a:chOff x="7135200" y="304701"/>
                  <a:chExt cx="332400" cy="144412"/>
                </a:xfrm>
              </p:grpSpPr>
              <p:sp>
                <p:nvSpPr>
                  <p:cNvPr id="22" name="Line 70"/>
                  <p:cNvSpPr>
                    <a:spLocks noChangeShapeType="1"/>
                  </p:cNvSpPr>
                  <p:nvPr/>
                </p:nvSpPr>
                <p:spPr bwMode="auto">
                  <a:xfrm>
                    <a:off x="7139050" y="304701"/>
                    <a:ext cx="324000" cy="0"/>
                  </a:xfrm>
                  <a:prstGeom prst="line">
                    <a:avLst/>
                  </a:prstGeom>
                  <a:noFill/>
                  <a:ln w="9525">
                    <a:solidFill>
                      <a:schemeClr val="tx1"/>
                    </a:solidFill>
                    <a:round/>
                    <a:headEnd/>
                    <a:tailEnd/>
                  </a:ln>
                </p:spPr>
                <p:txBody>
                  <a:bodyPr/>
                  <a:lstStyle/>
                  <a:p>
                    <a:endParaRPr lang="hr-HR"/>
                  </a:p>
                </p:txBody>
              </p:sp>
              <p:sp>
                <p:nvSpPr>
                  <p:cNvPr id="23" name="Line 71"/>
                  <p:cNvSpPr>
                    <a:spLocks noChangeShapeType="1"/>
                  </p:cNvSpPr>
                  <p:nvPr/>
                </p:nvSpPr>
                <p:spPr bwMode="auto">
                  <a:xfrm>
                    <a:off x="7467600" y="304701"/>
                    <a:ext cx="0" cy="144412"/>
                  </a:xfrm>
                  <a:prstGeom prst="line">
                    <a:avLst/>
                  </a:prstGeom>
                  <a:noFill/>
                  <a:ln w="9525">
                    <a:solidFill>
                      <a:schemeClr val="tx1"/>
                    </a:solidFill>
                    <a:round/>
                    <a:headEnd/>
                    <a:tailEnd/>
                  </a:ln>
                </p:spPr>
                <p:txBody>
                  <a:bodyPr/>
                  <a:lstStyle/>
                  <a:p>
                    <a:endParaRPr lang="hr-HR"/>
                  </a:p>
                </p:txBody>
              </p:sp>
              <p:sp>
                <p:nvSpPr>
                  <p:cNvPr id="24" name="Line 72"/>
                  <p:cNvSpPr>
                    <a:spLocks noChangeShapeType="1"/>
                  </p:cNvSpPr>
                  <p:nvPr/>
                </p:nvSpPr>
                <p:spPr bwMode="auto">
                  <a:xfrm>
                    <a:off x="7135200" y="304701"/>
                    <a:ext cx="0" cy="144412"/>
                  </a:xfrm>
                  <a:prstGeom prst="line">
                    <a:avLst/>
                  </a:prstGeom>
                  <a:noFill/>
                  <a:ln w="9525">
                    <a:solidFill>
                      <a:schemeClr val="tx1"/>
                    </a:solidFill>
                    <a:round/>
                    <a:headEnd/>
                    <a:tailEnd/>
                  </a:ln>
                </p:spPr>
                <p:txBody>
                  <a:bodyPr/>
                  <a:lstStyle/>
                  <a:p>
                    <a:endParaRPr lang="hr-HR"/>
                  </a:p>
                </p:txBody>
              </p:sp>
            </p:grpSp>
            <p:sp>
              <p:nvSpPr>
                <p:cNvPr id="21" name="TextBox 69"/>
                <p:cNvSpPr txBox="1">
                  <a:spLocks noChangeArrowheads="1"/>
                </p:cNvSpPr>
                <p:nvPr/>
              </p:nvSpPr>
              <p:spPr bwMode="auto">
                <a:xfrm>
                  <a:off x="7128000" y="76200"/>
                  <a:ext cx="378852" cy="247537"/>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MP</a:t>
                  </a:r>
                  <a:endParaRPr lang="en-US" sz="1000">
                    <a:latin typeface="Times New Roman" pitchFamily="18" charset="0"/>
                    <a:cs typeface="Times New Roman" pitchFamily="18" charset="0"/>
                  </a:endParaRPr>
                </a:p>
              </p:txBody>
            </p:sp>
          </p:grpSp>
          <p:grpSp>
            <p:nvGrpSpPr>
              <p:cNvPr id="14" name="Group 63"/>
              <p:cNvGrpSpPr>
                <a:grpSpLocks/>
              </p:cNvGrpSpPr>
              <p:nvPr/>
            </p:nvGrpSpPr>
            <p:grpSpPr bwMode="auto">
              <a:xfrm>
                <a:off x="7772400" y="-53975"/>
                <a:ext cx="685800" cy="350741"/>
                <a:chOff x="7772400" y="-53975"/>
                <a:chExt cx="685800" cy="350741"/>
              </a:xfrm>
            </p:grpSpPr>
            <p:grpSp>
              <p:nvGrpSpPr>
                <p:cNvPr id="15" name="Group 45"/>
                <p:cNvGrpSpPr>
                  <a:grpSpLocks/>
                </p:cNvGrpSpPr>
                <p:nvPr/>
              </p:nvGrpSpPr>
              <p:grpSpPr bwMode="auto">
                <a:xfrm>
                  <a:off x="7772400" y="152354"/>
                  <a:ext cx="685800" cy="144412"/>
                  <a:chOff x="7772400" y="152354"/>
                  <a:chExt cx="685800" cy="144412"/>
                </a:xfrm>
              </p:grpSpPr>
              <p:sp>
                <p:nvSpPr>
                  <p:cNvPr id="17" name="Line 70"/>
                  <p:cNvSpPr>
                    <a:spLocks noChangeShapeType="1"/>
                  </p:cNvSpPr>
                  <p:nvPr/>
                </p:nvSpPr>
                <p:spPr bwMode="auto">
                  <a:xfrm>
                    <a:off x="7772400" y="152354"/>
                    <a:ext cx="684000" cy="0"/>
                  </a:xfrm>
                  <a:prstGeom prst="line">
                    <a:avLst/>
                  </a:prstGeom>
                  <a:noFill/>
                  <a:ln w="9525">
                    <a:solidFill>
                      <a:schemeClr val="tx1"/>
                    </a:solidFill>
                    <a:round/>
                    <a:headEnd/>
                    <a:tailEnd/>
                  </a:ln>
                </p:spPr>
                <p:txBody>
                  <a:bodyPr/>
                  <a:lstStyle/>
                  <a:p>
                    <a:endParaRPr lang="hr-HR"/>
                  </a:p>
                </p:txBody>
              </p:sp>
              <p:sp>
                <p:nvSpPr>
                  <p:cNvPr id="18" name="Line 71"/>
                  <p:cNvSpPr>
                    <a:spLocks noChangeShapeType="1"/>
                  </p:cNvSpPr>
                  <p:nvPr/>
                </p:nvSpPr>
                <p:spPr bwMode="auto">
                  <a:xfrm>
                    <a:off x="8458200" y="152354"/>
                    <a:ext cx="0" cy="144412"/>
                  </a:xfrm>
                  <a:prstGeom prst="line">
                    <a:avLst/>
                  </a:prstGeom>
                  <a:noFill/>
                  <a:ln w="9525">
                    <a:solidFill>
                      <a:schemeClr val="tx1"/>
                    </a:solidFill>
                    <a:round/>
                    <a:headEnd/>
                    <a:tailEnd/>
                  </a:ln>
                </p:spPr>
                <p:txBody>
                  <a:bodyPr/>
                  <a:lstStyle/>
                  <a:p>
                    <a:endParaRPr lang="hr-HR"/>
                  </a:p>
                </p:txBody>
              </p:sp>
              <p:sp>
                <p:nvSpPr>
                  <p:cNvPr id="19" name="Line 72"/>
                  <p:cNvSpPr>
                    <a:spLocks noChangeShapeType="1"/>
                  </p:cNvSpPr>
                  <p:nvPr/>
                </p:nvSpPr>
                <p:spPr bwMode="auto">
                  <a:xfrm>
                    <a:off x="7772400" y="152354"/>
                    <a:ext cx="0" cy="144412"/>
                  </a:xfrm>
                  <a:prstGeom prst="line">
                    <a:avLst/>
                  </a:prstGeom>
                  <a:noFill/>
                  <a:ln w="9525">
                    <a:solidFill>
                      <a:schemeClr val="tx1"/>
                    </a:solidFill>
                    <a:round/>
                    <a:headEnd/>
                    <a:tailEnd/>
                  </a:ln>
                </p:spPr>
                <p:txBody>
                  <a:bodyPr/>
                  <a:lstStyle/>
                  <a:p>
                    <a:endParaRPr lang="hr-HR"/>
                  </a:p>
                </p:txBody>
              </p:sp>
            </p:grpSp>
            <p:sp>
              <p:nvSpPr>
                <p:cNvPr id="16" name="TextBox 70"/>
                <p:cNvSpPr txBox="1">
                  <a:spLocks noChangeArrowheads="1"/>
                </p:cNvSpPr>
                <p:nvPr/>
              </p:nvSpPr>
              <p:spPr bwMode="auto">
                <a:xfrm>
                  <a:off x="7848052" y="-53975"/>
                  <a:ext cx="475290" cy="247771"/>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DMP</a:t>
                  </a:r>
                  <a:endParaRPr lang="en-US" sz="1000">
                    <a:latin typeface="Times New Roman" pitchFamily="18" charset="0"/>
                    <a:cs typeface="Times New Roman" pitchFamily="18" charset="0"/>
                  </a:endParaRPr>
                </a:p>
              </p:txBody>
            </p:sp>
          </p:grpSp>
        </p:grpSp>
      </p:grpSp>
      <p:sp>
        <p:nvSpPr>
          <p:cNvPr id="51" name="Rectangle 50"/>
          <p:cNvSpPr>
            <a:spLocks noChangeArrowheads="1"/>
          </p:cNvSpPr>
          <p:nvPr/>
        </p:nvSpPr>
        <p:spPr bwMode="auto">
          <a:xfrm>
            <a:off x="4419600" y="4876800"/>
            <a:ext cx="4572000" cy="1465263"/>
          </a:xfrm>
          <a:prstGeom prst="rect">
            <a:avLst/>
          </a:prstGeom>
          <a:noFill/>
          <a:ln w="9525">
            <a:noFill/>
            <a:miter lim="800000"/>
            <a:headEnd/>
            <a:tailEnd/>
          </a:ln>
        </p:spPr>
        <p:txBody>
          <a:bodyPr>
            <a:spAutoFit/>
          </a:bodyPr>
          <a:lstStyle/>
          <a:p>
            <a:r>
              <a:rPr lang="en-US">
                <a:latin typeface="Times New Roman" pitchFamily="18" charset="0"/>
              </a:rPr>
              <a:t>GC-MS ion fragmentograms of p</a:t>
            </a:r>
            <a:r>
              <a:rPr lang="en-GB">
                <a:latin typeface="Times New Roman" pitchFamily="18" charset="0"/>
              </a:rPr>
              <a:t>henanthrene </a:t>
            </a:r>
            <a:r>
              <a:rPr lang="en-GB" sz="1400">
                <a:latin typeface="Times New Roman" pitchFamily="18" charset="0"/>
              </a:rPr>
              <a:t>(P; </a:t>
            </a:r>
            <a:r>
              <a:rPr lang="en-US" sz="1400" i="1">
                <a:latin typeface="Times New Roman" pitchFamily="18" charset="0"/>
              </a:rPr>
              <a:t>m/z</a:t>
            </a:r>
            <a:r>
              <a:rPr lang="en-US" sz="1400">
                <a:latin typeface="Times New Roman" pitchFamily="18" charset="0"/>
              </a:rPr>
              <a:t> = 178),</a:t>
            </a:r>
            <a:r>
              <a:rPr lang="en-US">
                <a:latin typeface="Times New Roman" pitchFamily="18" charset="0"/>
              </a:rPr>
              <a:t> m</a:t>
            </a:r>
            <a:r>
              <a:rPr lang="en-GB">
                <a:latin typeface="Times New Roman" pitchFamily="18" charset="0"/>
              </a:rPr>
              <a:t>ethylphenanthrenes </a:t>
            </a:r>
            <a:r>
              <a:rPr lang="en-GB" sz="1400">
                <a:latin typeface="Times New Roman" pitchFamily="18" charset="0"/>
              </a:rPr>
              <a:t>(MP; </a:t>
            </a:r>
            <a:r>
              <a:rPr lang="en-US" sz="1400" i="1">
                <a:latin typeface="Times New Roman" pitchFamily="18" charset="0"/>
              </a:rPr>
              <a:t>m/z</a:t>
            </a:r>
            <a:r>
              <a:rPr lang="en-US" sz="1400">
                <a:latin typeface="Times New Roman" pitchFamily="18" charset="0"/>
              </a:rPr>
              <a:t> = 192)</a:t>
            </a:r>
            <a:r>
              <a:rPr lang="en-US">
                <a:latin typeface="Times New Roman" pitchFamily="18" charset="0"/>
              </a:rPr>
              <a:t> and d</a:t>
            </a:r>
            <a:r>
              <a:rPr lang="en-GB">
                <a:latin typeface="Times New Roman" pitchFamily="18" charset="0"/>
              </a:rPr>
              <a:t>imethylphenanthrenes </a:t>
            </a:r>
            <a:r>
              <a:rPr lang="en-GB" sz="1400">
                <a:latin typeface="Times New Roman" pitchFamily="18" charset="0"/>
              </a:rPr>
              <a:t>(DMP; </a:t>
            </a:r>
            <a:r>
              <a:rPr lang="en-US" sz="1400" i="1">
                <a:latin typeface="Times New Roman" pitchFamily="18" charset="0"/>
              </a:rPr>
              <a:t>m/z</a:t>
            </a:r>
            <a:r>
              <a:rPr lang="en-US" sz="1400">
                <a:latin typeface="Times New Roman" pitchFamily="18" charset="0"/>
              </a:rPr>
              <a:t> = 206)</a:t>
            </a:r>
            <a:r>
              <a:rPr lang="en-US">
                <a:latin typeface="Times New Roman" pitchFamily="18" charset="0"/>
              </a:rPr>
              <a:t> after the experiment of simulated biodegradation with </a:t>
            </a:r>
            <a:r>
              <a:rPr lang="en-GB" b="1" u="sng">
                <a:latin typeface="Times New Roman" pitchFamily="18" charset="0"/>
              </a:rPr>
              <a:t>bacteria.</a:t>
            </a:r>
            <a:endParaRPr lang="en-US" b="1" u="sng">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edge">
                                      <p:cBhvr>
                                        <p:cTn id="11"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28</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pSp>
        <p:nvGrpSpPr>
          <p:cNvPr id="4" name="Group 66"/>
          <p:cNvGrpSpPr>
            <a:grpSpLocks/>
          </p:cNvGrpSpPr>
          <p:nvPr/>
        </p:nvGrpSpPr>
        <p:grpSpPr bwMode="auto">
          <a:xfrm>
            <a:off x="152400" y="0"/>
            <a:ext cx="4038600" cy="6477000"/>
            <a:chOff x="4572000" y="-53975"/>
            <a:chExt cx="4267200" cy="6940662"/>
          </a:xfrm>
        </p:grpSpPr>
        <p:pic>
          <p:nvPicPr>
            <p:cNvPr id="5" name="Picture 3" descr="Gljive sve.bmp"/>
            <p:cNvPicPr>
              <a:picLocks/>
            </p:cNvPicPr>
            <p:nvPr/>
          </p:nvPicPr>
          <p:blipFill>
            <a:blip r:embed="rId2" cstate="print"/>
            <a:srcRect/>
            <a:stretch>
              <a:fillRect/>
            </a:stretch>
          </p:blipFill>
          <p:spPr bwMode="auto">
            <a:xfrm>
              <a:off x="4574565" y="0"/>
              <a:ext cx="4264635" cy="6858000"/>
            </a:xfrm>
            <a:prstGeom prst="rect">
              <a:avLst/>
            </a:prstGeom>
            <a:noFill/>
            <a:ln w="9525">
              <a:noFill/>
              <a:miter lim="800000"/>
              <a:headEnd/>
              <a:tailEnd/>
            </a:ln>
          </p:spPr>
        </p:pic>
        <p:grpSp>
          <p:nvGrpSpPr>
            <p:cNvPr id="6" name="Group 54"/>
            <p:cNvGrpSpPr>
              <a:grpSpLocks/>
            </p:cNvGrpSpPr>
            <p:nvPr/>
          </p:nvGrpSpPr>
          <p:grpSpPr bwMode="auto">
            <a:xfrm>
              <a:off x="4876800" y="228600"/>
              <a:ext cx="669877" cy="5797656"/>
              <a:chOff x="4876800" y="228600"/>
              <a:chExt cx="669877" cy="5797656"/>
            </a:xfrm>
          </p:grpSpPr>
          <p:sp>
            <p:nvSpPr>
              <p:cNvPr id="45" name="Text Box 48"/>
              <p:cNvSpPr txBox="1">
                <a:spLocks noChangeArrowheads="1"/>
              </p:cNvSpPr>
              <p:nvPr/>
            </p:nvSpPr>
            <p:spPr bwMode="auto">
              <a:xfrm>
                <a:off x="4876800" y="1283605"/>
                <a:ext cx="669877" cy="280793"/>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46" name="Text Box 49"/>
              <p:cNvSpPr txBox="1">
                <a:spLocks noChangeArrowheads="1"/>
              </p:cNvSpPr>
              <p:nvPr/>
            </p:nvSpPr>
            <p:spPr bwMode="auto">
              <a:xfrm>
                <a:off x="4876800" y="2392171"/>
                <a:ext cx="669877" cy="280793"/>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47" name="Text Box 50"/>
              <p:cNvSpPr txBox="1">
                <a:spLocks noChangeArrowheads="1"/>
              </p:cNvSpPr>
              <p:nvPr/>
            </p:nvSpPr>
            <p:spPr bwMode="auto">
              <a:xfrm>
                <a:off x="4876800" y="3460160"/>
                <a:ext cx="669877" cy="280794"/>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48" name="Text Box 51"/>
              <p:cNvSpPr txBox="1">
                <a:spLocks noChangeArrowheads="1"/>
              </p:cNvSpPr>
              <p:nvPr/>
            </p:nvSpPr>
            <p:spPr bwMode="auto">
              <a:xfrm>
                <a:off x="4876800" y="4589827"/>
                <a:ext cx="669877" cy="280793"/>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sp>
            <p:nvSpPr>
              <p:cNvPr id="49" name="Text Box 52"/>
              <p:cNvSpPr txBox="1">
                <a:spLocks noChangeArrowheads="1"/>
              </p:cNvSpPr>
              <p:nvPr/>
            </p:nvSpPr>
            <p:spPr bwMode="auto">
              <a:xfrm>
                <a:off x="4876800" y="5745463"/>
                <a:ext cx="669877" cy="280793"/>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sp>
            <p:nvSpPr>
              <p:cNvPr id="50" name="Text Box 53"/>
              <p:cNvSpPr txBox="1">
                <a:spLocks noChangeArrowheads="1"/>
              </p:cNvSpPr>
              <p:nvPr/>
            </p:nvSpPr>
            <p:spPr bwMode="auto">
              <a:xfrm>
                <a:off x="4920451" y="228600"/>
                <a:ext cx="589291" cy="280794"/>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grpSp>
        <p:grpSp>
          <p:nvGrpSpPr>
            <p:cNvPr id="9" name="Group 53"/>
            <p:cNvGrpSpPr>
              <a:grpSpLocks/>
            </p:cNvGrpSpPr>
            <p:nvPr/>
          </p:nvGrpSpPr>
          <p:grpSpPr bwMode="auto">
            <a:xfrm>
              <a:off x="4572000" y="180794"/>
              <a:ext cx="261013" cy="6448606"/>
              <a:chOff x="5126038" y="180794"/>
              <a:chExt cx="261013" cy="6448606"/>
            </a:xfrm>
          </p:grpSpPr>
          <p:grpSp>
            <p:nvGrpSpPr>
              <p:cNvPr id="27" name="Group 45"/>
              <p:cNvGrpSpPr>
                <a:grpSpLocks/>
              </p:cNvGrpSpPr>
              <p:nvPr/>
            </p:nvGrpSpPr>
            <p:grpSpPr bwMode="auto">
              <a:xfrm>
                <a:off x="5129352" y="180794"/>
                <a:ext cx="257699" cy="940775"/>
                <a:chOff x="5129352" y="180794"/>
                <a:chExt cx="257699" cy="940775"/>
              </a:xfrm>
            </p:grpSpPr>
            <p:sp>
              <p:nvSpPr>
                <p:cNvPr id="43" name="Line 25"/>
                <p:cNvSpPr>
                  <a:spLocks noChangeShapeType="1"/>
                </p:cNvSpPr>
                <p:nvPr/>
              </p:nvSpPr>
              <p:spPr bwMode="auto">
                <a:xfrm rot="-5400000">
                  <a:off x="5157738" y="288000"/>
                  <a:ext cx="216000" cy="1588"/>
                </a:xfrm>
                <a:prstGeom prst="line">
                  <a:avLst/>
                </a:prstGeom>
                <a:noFill/>
                <a:ln w="9525">
                  <a:solidFill>
                    <a:schemeClr val="tx1"/>
                  </a:solidFill>
                  <a:round/>
                  <a:headEnd/>
                  <a:tailEnd type="triangle" w="sm" len="lg"/>
                </a:ln>
              </p:spPr>
              <p:txBody>
                <a:bodyPr/>
                <a:lstStyle/>
                <a:p>
                  <a:endParaRPr lang="hr-HR"/>
                </a:p>
              </p:txBody>
            </p:sp>
            <p:sp>
              <p:nvSpPr>
                <p:cNvPr id="44" name="Text Box 26"/>
                <p:cNvSpPr txBox="1">
                  <a:spLocks noChangeArrowheads="1"/>
                </p:cNvSpPr>
                <p:nvPr/>
              </p:nvSpPr>
              <p:spPr bwMode="auto">
                <a:xfrm rot="-5400000">
                  <a:off x="4866618" y="601136"/>
                  <a:ext cx="783167" cy="25769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8" name="Group 48"/>
              <p:cNvGrpSpPr>
                <a:grpSpLocks/>
              </p:cNvGrpSpPr>
              <p:nvPr/>
            </p:nvGrpSpPr>
            <p:grpSpPr bwMode="auto">
              <a:xfrm>
                <a:off x="5129352" y="1260794"/>
                <a:ext cx="257699" cy="930750"/>
                <a:chOff x="5129352" y="1260794"/>
                <a:chExt cx="257699" cy="930750"/>
              </a:xfrm>
            </p:grpSpPr>
            <p:sp>
              <p:nvSpPr>
                <p:cNvPr id="41" name="Line 28"/>
                <p:cNvSpPr>
                  <a:spLocks noChangeShapeType="1"/>
                </p:cNvSpPr>
                <p:nvPr/>
              </p:nvSpPr>
              <p:spPr bwMode="auto">
                <a:xfrm rot="-5400000">
                  <a:off x="5150594" y="1368000"/>
                  <a:ext cx="216000" cy="1588"/>
                </a:xfrm>
                <a:prstGeom prst="line">
                  <a:avLst/>
                </a:prstGeom>
                <a:noFill/>
                <a:ln w="9525">
                  <a:solidFill>
                    <a:schemeClr val="tx1"/>
                  </a:solidFill>
                  <a:round/>
                  <a:headEnd/>
                  <a:tailEnd type="triangle" w="sm" len="lg"/>
                </a:ln>
              </p:spPr>
              <p:txBody>
                <a:bodyPr/>
                <a:lstStyle/>
                <a:p>
                  <a:endParaRPr lang="hr-HR"/>
                </a:p>
              </p:txBody>
            </p:sp>
            <p:sp>
              <p:nvSpPr>
                <p:cNvPr id="42" name="Text Box 29"/>
                <p:cNvSpPr txBox="1">
                  <a:spLocks noChangeArrowheads="1"/>
                </p:cNvSpPr>
                <p:nvPr/>
              </p:nvSpPr>
              <p:spPr bwMode="auto">
                <a:xfrm rot="-5400000">
                  <a:off x="4867416" y="1671909"/>
                  <a:ext cx="781571" cy="25769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9" name="Group 49"/>
              <p:cNvGrpSpPr>
                <a:grpSpLocks/>
              </p:cNvGrpSpPr>
              <p:nvPr/>
            </p:nvGrpSpPr>
            <p:grpSpPr bwMode="auto">
              <a:xfrm>
                <a:off x="5129352" y="2340794"/>
                <a:ext cx="257699" cy="967606"/>
                <a:chOff x="5129352" y="2340794"/>
                <a:chExt cx="257699" cy="967606"/>
              </a:xfrm>
            </p:grpSpPr>
            <p:sp>
              <p:nvSpPr>
                <p:cNvPr id="39" name="Line 31"/>
                <p:cNvSpPr>
                  <a:spLocks noChangeShapeType="1"/>
                </p:cNvSpPr>
                <p:nvPr/>
              </p:nvSpPr>
              <p:spPr bwMode="auto">
                <a:xfrm rot="-5400000">
                  <a:off x="5157738" y="2448000"/>
                  <a:ext cx="216000" cy="1588"/>
                </a:xfrm>
                <a:prstGeom prst="line">
                  <a:avLst/>
                </a:prstGeom>
                <a:noFill/>
                <a:ln w="9525">
                  <a:solidFill>
                    <a:schemeClr val="tx1"/>
                  </a:solidFill>
                  <a:round/>
                  <a:headEnd/>
                  <a:tailEnd type="triangle" w="sm" len="lg"/>
                </a:ln>
              </p:spPr>
              <p:txBody>
                <a:bodyPr/>
                <a:lstStyle/>
                <a:p>
                  <a:endParaRPr lang="hr-HR"/>
                </a:p>
              </p:txBody>
            </p:sp>
            <p:sp>
              <p:nvSpPr>
                <p:cNvPr id="40" name="Text Box 32"/>
                <p:cNvSpPr txBox="1">
                  <a:spLocks noChangeArrowheads="1"/>
                </p:cNvSpPr>
                <p:nvPr/>
              </p:nvSpPr>
              <p:spPr bwMode="auto">
                <a:xfrm rot="-5400000">
                  <a:off x="4866938" y="2788287"/>
                  <a:ext cx="782527" cy="25769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0" name="Group 50"/>
              <p:cNvGrpSpPr>
                <a:grpSpLocks/>
              </p:cNvGrpSpPr>
              <p:nvPr/>
            </p:nvGrpSpPr>
            <p:grpSpPr bwMode="auto">
              <a:xfrm>
                <a:off x="5129352" y="3420794"/>
                <a:ext cx="257699" cy="949606"/>
                <a:chOff x="5129352" y="3420794"/>
                <a:chExt cx="257699" cy="949606"/>
              </a:xfrm>
            </p:grpSpPr>
            <p:sp>
              <p:nvSpPr>
                <p:cNvPr id="37" name="Line 34"/>
                <p:cNvSpPr>
                  <a:spLocks noChangeShapeType="1"/>
                </p:cNvSpPr>
                <p:nvPr/>
              </p:nvSpPr>
              <p:spPr bwMode="auto">
                <a:xfrm rot="-5400000">
                  <a:off x="5157738" y="3528000"/>
                  <a:ext cx="216000" cy="1588"/>
                </a:xfrm>
                <a:prstGeom prst="line">
                  <a:avLst/>
                </a:prstGeom>
                <a:noFill/>
                <a:ln w="9525">
                  <a:solidFill>
                    <a:schemeClr val="tx1"/>
                  </a:solidFill>
                  <a:round/>
                  <a:headEnd/>
                  <a:tailEnd type="triangle" w="sm" len="lg"/>
                </a:ln>
              </p:spPr>
              <p:txBody>
                <a:bodyPr/>
                <a:lstStyle/>
                <a:p>
                  <a:endParaRPr lang="hr-HR"/>
                </a:p>
              </p:txBody>
            </p:sp>
            <p:sp>
              <p:nvSpPr>
                <p:cNvPr id="38" name="Text Box 35"/>
                <p:cNvSpPr txBox="1">
                  <a:spLocks noChangeArrowheads="1"/>
                </p:cNvSpPr>
                <p:nvPr/>
              </p:nvSpPr>
              <p:spPr bwMode="auto">
                <a:xfrm rot="-5400000">
                  <a:off x="4866997" y="3850345"/>
                  <a:ext cx="782410" cy="25769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1" name="Group 51"/>
              <p:cNvGrpSpPr>
                <a:grpSpLocks/>
              </p:cNvGrpSpPr>
              <p:nvPr/>
            </p:nvGrpSpPr>
            <p:grpSpPr bwMode="auto">
              <a:xfrm>
                <a:off x="5126038" y="4536794"/>
                <a:ext cx="257733" cy="949606"/>
                <a:chOff x="5126038" y="4536794"/>
                <a:chExt cx="257733" cy="949606"/>
              </a:xfrm>
            </p:grpSpPr>
            <p:sp>
              <p:nvSpPr>
                <p:cNvPr id="35" name="Line 37"/>
                <p:cNvSpPr>
                  <a:spLocks noChangeShapeType="1"/>
                </p:cNvSpPr>
                <p:nvPr/>
              </p:nvSpPr>
              <p:spPr bwMode="auto">
                <a:xfrm rot="-5400000">
                  <a:off x="5157738" y="4644000"/>
                  <a:ext cx="216000" cy="1588"/>
                </a:xfrm>
                <a:prstGeom prst="line">
                  <a:avLst/>
                </a:prstGeom>
                <a:noFill/>
                <a:ln w="9525">
                  <a:solidFill>
                    <a:schemeClr val="tx1"/>
                  </a:solidFill>
                  <a:round/>
                  <a:headEnd/>
                  <a:tailEnd type="triangle" w="sm" len="lg"/>
                </a:ln>
              </p:spPr>
              <p:txBody>
                <a:bodyPr/>
                <a:lstStyle/>
                <a:p>
                  <a:endParaRPr lang="hr-HR"/>
                </a:p>
              </p:txBody>
            </p:sp>
            <p:sp>
              <p:nvSpPr>
                <p:cNvPr id="36" name="Text Box 38"/>
                <p:cNvSpPr txBox="1">
                  <a:spLocks noChangeArrowheads="1"/>
                </p:cNvSpPr>
                <p:nvPr/>
              </p:nvSpPr>
              <p:spPr bwMode="auto">
                <a:xfrm rot="-5400000">
                  <a:off x="4863700" y="4966328"/>
                  <a:ext cx="782410" cy="257733"/>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32" name="Group 52"/>
              <p:cNvGrpSpPr>
                <a:grpSpLocks/>
              </p:cNvGrpSpPr>
              <p:nvPr/>
            </p:nvGrpSpPr>
            <p:grpSpPr bwMode="auto">
              <a:xfrm>
                <a:off x="5129352" y="5652794"/>
                <a:ext cx="257699" cy="976606"/>
                <a:chOff x="5129352" y="5652794"/>
                <a:chExt cx="257699" cy="976606"/>
              </a:xfrm>
            </p:grpSpPr>
            <p:sp>
              <p:nvSpPr>
                <p:cNvPr id="33" name="Line 40"/>
                <p:cNvSpPr>
                  <a:spLocks noChangeShapeType="1"/>
                </p:cNvSpPr>
                <p:nvPr/>
              </p:nvSpPr>
              <p:spPr bwMode="auto">
                <a:xfrm rot="-5400000">
                  <a:off x="5157738" y="5760000"/>
                  <a:ext cx="216000" cy="1588"/>
                </a:xfrm>
                <a:prstGeom prst="line">
                  <a:avLst/>
                </a:prstGeom>
                <a:noFill/>
                <a:ln w="9525">
                  <a:solidFill>
                    <a:schemeClr val="tx1"/>
                  </a:solidFill>
                  <a:round/>
                  <a:headEnd/>
                  <a:tailEnd type="triangle" w="sm" len="lg"/>
                </a:ln>
              </p:spPr>
              <p:txBody>
                <a:bodyPr/>
                <a:lstStyle/>
                <a:p>
                  <a:endParaRPr lang="hr-HR"/>
                </a:p>
              </p:txBody>
            </p:sp>
            <p:sp>
              <p:nvSpPr>
                <p:cNvPr id="34" name="Text Box 41"/>
                <p:cNvSpPr txBox="1">
                  <a:spLocks noChangeArrowheads="1"/>
                </p:cNvSpPr>
                <p:nvPr/>
              </p:nvSpPr>
              <p:spPr bwMode="auto">
                <a:xfrm rot="-5400000">
                  <a:off x="4867235" y="6109583"/>
                  <a:ext cx="781934" cy="25769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grpSp>
          <p:nvGrpSpPr>
            <p:cNvPr id="10" name="Group 74"/>
            <p:cNvGrpSpPr>
              <a:grpSpLocks/>
            </p:cNvGrpSpPr>
            <p:nvPr/>
          </p:nvGrpSpPr>
          <p:grpSpPr bwMode="auto">
            <a:xfrm>
              <a:off x="5897563" y="6605588"/>
              <a:ext cx="1951037" cy="281099"/>
              <a:chOff x="6553200" y="5791200"/>
              <a:chExt cx="1951038" cy="281099"/>
            </a:xfrm>
          </p:grpSpPr>
          <p:sp>
            <p:nvSpPr>
              <p:cNvPr id="25" name="Text Box 46"/>
              <p:cNvSpPr txBox="1">
                <a:spLocks noChangeArrowheads="1"/>
              </p:cNvSpPr>
              <p:nvPr/>
            </p:nvSpPr>
            <p:spPr bwMode="auto">
              <a:xfrm>
                <a:off x="6553200" y="5791200"/>
                <a:ext cx="1551771" cy="281099"/>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6" name="Line 47"/>
              <p:cNvSpPr>
                <a:spLocks noChangeShapeType="1"/>
              </p:cNvSpPr>
              <p:nvPr/>
            </p:nvSpPr>
            <p:spPr bwMode="auto">
              <a:xfrm>
                <a:off x="8001000" y="5943600"/>
                <a:ext cx="503238" cy="0"/>
              </a:xfrm>
              <a:prstGeom prst="line">
                <a:avLst/>
              </a:prstGeom>
              <a:noFill/>
              <a:ln w="9525">
                <a:solidFill>
                  <a:schemeClr val="tx1"/>
                </a:solidFill>
                <a:round/>
                <a:headEnd/>
                <a:tailEnd type="triangle" w="sm" len="lg"/>
              </a:ln>
            </p:spPr>
            <p:txBody>
              <a:bodyPr/>
              <a:lstStyle/>
              <a:p>
                <a:endParaRPr lang="hr-HR"/>
              </a:p>
            </p:txBody>
          </p:sp>
        </p:grpSp>
        <p:grpSp>
          <p:nvGrpSpPr>
            <p:cNvPr id="11" name="Group 65"/>
            <p:cNvGrpSpPr>
              <a:grpSpLocks/>
            </p:cNvGrpSpPr>
            <p:nvPr/>
          </p:nvGrpSpPr>
          <p:grpSpPr bwMode="auto">
            <a:xfrm>
              <a:off x="6248399" y="-53975"/>
              <a:ext cx="2133601" cy="531971"/>
              <a:chOff x="6248399" y="-53975"/>
              <a:chExt cx="2133601" cy="531971"/>
            </a:xfrm>
          </p:grpSpPr>
          <p:sp>
            <p:nvSpPr>
              <p:cNvPr id="12" name="TextBox 68"/>
              <p:cNvSpPr txBox="1">
                <a:spLocks noChangeArrowheads="1"/>
              </p:cNvSpPr>
              <p:nvPr/>
            </p:nvSpPr>
            <p:spPr bwMode="auto">
              <a:xfrm>
                <a:off x="6248399" y="228229"/>
                <a:ext cx="268377" cy="249767"/>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P</a:t>
                </a:r>
                <a:endParaRPr lang="en-US" sz="1000">
                  <a:latin typeface="Times New Roman" pitchFamily="18" charset="0"/>
                  <a:cs typeface="Times New Roman" pitchFamily="18" charset="0"/>
                </a:endParaRPr>
              </a:p>
            </p:txBody>
          </p:sp>
          <p:grpSp>
            <p:nvGrpSpPr>
              <p:cNvPr id="13" name="Group 59"/>
              <p:cNvGrpSpPr>
                <a:grpSpLocks/>
              </p:cNvGrpSpPr>
              <p:nvPr/>
            </p:nvGrpSpPr>
            <p:grpSpPr bwMode="auto">
              <a:xfrm>
                <a:off x="7696200" y="-53975"/>
                <a:ext cx="685800" cy="350787"/>
                <a:chOff x="7696200" y="-53975"/>
                <a:chExt cx="685800" cy="350787"/>
              </a:xfrm>
            </p:grpSpPr>
            <p:sp>
              <p:nvSpPr>
                <p:cNvPr id="20" name="TextBox 70"/>
                <p:cNvSpPr txBox="1">
                  <a:spLocks noChangeArrowheads="1"/>
                </p:cNvSpPr>
                <p:nvPr/>
              </p:nvSpPr>
              <p:spPr bwMode="auto">
                <a:xfrm>
                  <a:off x="7826988" y="-53975"/>
                  <a:ext cx="484588" cy="250098"/>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DMP</a:t>
                  </a:r>
                  <a:endParaRPr lang="en-US" sz="1000">
                    <a:latin typeface="Times New Roman" pitchFamily="18" charset="0"/>
                    <a:cs typeface="Times New Roman" pitchFamily="18" charset="0"/>
                  </a:endParaRPr>
                </a:p>
              </p:txBody>
            </p:sp>
            <p:grpSp>
              <p:nvGrpSpPr>
                <p:cNvPr id="21" name="Group 55"/>
                <p:cNvGrpSpPr>
                  <a:grpSpLocks/>
                </p:cNvGrpSpPr>
                <p:nvPr/>
              </p:nvGrpSpPr>
              <p:grpSpPr bwMode="auto">
                <a:xfrm>
                  <a:off x="7696200" y="152400"/>
                  <a:ext cx="685800" cy="144412"/>
                  <a:chOff x="7772400" y="152354"/>
                  <a:chExt cx="685800" cy="144412"/>
                </a:xfrm>
              </p:grpSpPr>
              <p:sp>
                <p:nvSpPr>
                  <p:cNvPr id="22" name="Line 70"/>
                  <p:cNvSpPr>
                    <a:spLocks noChangeShapeType="1"/>
                  </p:cNvSpPr>
                  <p:nvPr/>
                </p:nvSpPr>
                <p:spPr bwMode="auto">
                  <a:xfrm>
                    <a:off x="7772400" y="152354"/>
                    <a:ext cx="684000" cy="0"/>
                  </a:xfrm>
                  <a:prstGeom prst="line">
                    <a:avLst/>
                  </a:prstGeom>
                  <a:noFill/>
                  <a:ln w="9525">
                    <a:solidFill>
                      <a:schemeClr val="tx1"/>
                    </a:solidFill>
                    <a:round/>
                    <a:headEnd/>
                    <a:tailEnd/>
                  </a:ln>
                </p:spPr>
                <p:txBody>
                  <a:bodyPr/>
                  <a:lstStyle/>
                  <a:p>
                    <a:endParaRPr lang="hr-HR"/>
                  </a:p>
                </p:txBody>
              </p:sp>
              <p:sp>
                <p:nvSpPr>
                  <p:cNvPr id="23" name="Line 71"/>
                  <p:cNvSpPr>
                    <a:spLocks noChangeShapeType="1"/>
                  </p:cNvSpPr>
                  <p:nvPr/>
                </p:nvSpPr>
                <p:spPr bwMode="auto">
                  <a:xfrm>
                    <a:off x="8458200" y="152354"/>
                    <a:ext cx="0" cy="144412"/>
                  </a:xfrm>
                  <a:prstGeom prst="line">
                    <a:avLst/>
                  </a:prstGeom>
                  <a:noFill/>
                  <a:ln w="9525">
                    <a:solidFill>
                      <a:schemeClr val="tx1"/>
                    </a:solidFill>
                    <a:round/>
                    <a:headEnd/>
                    <a:tailEnd/>
                  </a:ln>
                </p:spPr>
                <p:txBody>
                  <a:bodyPr/>
                  <a:lstStyle/>
                  <a:p>
                    <a:endParaRPr lang="hr-HR"/>
                  </a:p>
                </p:txBody>
              </p:sp>
              <p:sp>
                <p:nvSpPr>
                  <p:cNvPr id="24" name="Line 72"/>
                  <p:cNvSpPr>
                    <a:spLocks noChangeShapeType="1"/>
                  </p:cNvSpPr>
                  <p:nvPr/>
                </p:nvSpPr>
                <p:spPr bwMode="auto">
                  <a:xfrm>
                    <a:off x="7772400" y="152354"/>
                    <a:ext cx="0" cy="144412"/>
                  </a:xfrm>
                  <a:prstGeom prst="line">
                    <a:avLst/>
                  </a:prstGeom>
                  <a:noFill/>
                  <a:ln w="9525">
                    <a:solidFill>
                      <a:schemeClr val="tx1"/>
                    </a:solidFill>
                    <a:round/>
                    <a:headEnd/>
                    <a:tailEnd/>
                  </a:ln>
                </p:spPr>
                <p:txBody>
                  <a:bodyPr/>
                  <a:lstStyle/>
                  <a:p>
                    <a:endParaRPr lang="hr-HR"/>
                  </a:p>
                </p:txBody>
              </p:sp>
            </p:grpSp>
          </p:grpSp>
          <p:grpSp>
            <p:nvGrpSpPr>
              <p:cNvPr id="14" name="Group 64"/>
              <p:cNvGrpSpPr>
                <a:grpSpLocks/>
              </p:cNvGrpSpPr>
              <p:nvPr/>
            </p:nvGrpSpPr>
            <p:grpSpPr bwMode="auto">
              <a:xfrm>
                <a:off x="7056000" y="76180"/>
                <a:ext cx="387250" cy="381020"/>
                <a:chOff x="7056000" y="76180"/>
                <a:chExt cx="387250" cy="381020"/>
              </a:xfrm>
            </p:grpSpPr>
            <p:sp>
              <p:nvSpPr>
                <p:cNvPr id="15" name="TextBox 69"/>
                <p:cNvSpPr txBox="1">
                  <a:spLocks noChangeArrowheads="1"/>
                </p:cNvSpPr>
                <p:nvPr/>
              </p:nvSpPr>
              <p:spPr bwMode="auto">
                <a:xfrm>
                  <a:off x="7056000" y="76180"/>
                  <a:ext cx="387250" cy="249690"/>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MP</a:t>
                  </a:r>
                  <a:endParaRPr lang="en-US" sz="1000">
                    <a:latin typeface="Times New Roman" pitchFamily="18" charset="0"/>
                    <a:cs typeface="Times New Roman" pitchFamily="18" charset="0"/>
                  </a:endParaRPr>
                </a:p>
              </p:txBody>
            </p:sp>
            <p:grpSp>
              <p:nvGrpSpPr>
                <p:cNvPr id="16" name="Group 60"/>
                <p:cNvGrpSpPr>
                  <a:grpSpLocks/>
                </p:cNvGrpSpPr>
                <p:nvPr/>
              </p:nvGrpSpPr>
              <p:grpSpPr bwMode="auto">
                <a:xfrm>
                  <a:off x="7059000" y="312788"/>
                  <a:ext cx="332400" cy="144412"/>
                  <a:chOff x="7135200" y="304701"/>
                  <a:chExt cx="332400" cy="144412"/>
                </a:xfrm>
              </p:grpSpPr>
              <p:sp>
                <p:nvSpPr>
                  <p:cNvPr id="17" name="Line 70"/>
                  <p:cNvSpPr>
                    <a:spLocks noChangeShapeType="1"/>
                  </p:cNvSpPr>
                  <p:nvPr/>
                </p:nvSpPr>
                <p:spPr bwMode="auto">
                  <a:xfrm>
                    <a:off x="7139050" y="304701"/>
                    <a:ext cx="324000" cy="0"/>
                  </a:xfrm>
                  <a:prstGeom prst="line">
                    <a:avLst/>
                  </a:prstGeom>
                  <a:noFill/>
                  <a:ln w="9525">
                    <a:solidFill>
                      <a:schemeClr val="tx1"/>
                    </a:solidFill>
                    <a:round/>
                    <a:headEnd/>
                    <a:tailEnd/>
                  </a:ln>
                </p:spPr>
                <p:txBody>
                  <a:bodyPr/>
                  <a:lstStyle/>
                  <a:p>
                    <a:endParaRPr lang="hr-HR"/>
                  </a:p>
                </p:txBody>
              </p:sp>
              <p:sp>
                <p:nvSpPr>
                  <p:cNvPr id="18" name="Line 71"/>
                  <p:cNvSpPr>
                    <a:spLocks noChangeShapeType="1"/>
                  </p:cNvSpPr>
                  <p:nvPr/>
                </p:nvSpPr>
                <p:spPr bwMode="auto">
                  <a:xfrm>
                    <a:off x="7467600" y="304701"/>
                    <a:ext cx="0" cy="144412"/>
                  </a:xfrm>
                  <a:prstGeom prst="line">
                    <a:avLst/>
                  </a:prstGeom>
                  <a:noFill/>
                  <a:ln w="9525">
                    <a:solidFill>
                      <a:schemeClr val="tx1"/>
                    </a:solidFill>
                    <a:round/>
                    <a:headEnd/>
                    <a:tailEnd/>
                  </a:ln>
                </p:spPr>
                <p:txBody>
                  <a:bodyPr/>
                  <a:lstStyle/>
                  <a:p>
                    <a:endParaRPr lang="hr-HR"/>
                  </a:p>
                </p:txBody>
              </p:sp>
              <p:sp>
                <p:nvSpPr>
                  <p:cNvPr id="19" name="Line 72"/>
                  <p:cNvSpPr>
                    <a:spLocks noChangeShapeType="1"/>
                  </p:cNvSpPr>
                  <p:nvPr/>
                </p:nvSpPr>
                <p:spPr bwMode="auto">
                  <a:xfrm>
                    <a:off x="7135200" y="304701"/>
                    <a:ext cx="0" cy="144412"/>
                  </a:xfrm>
                  <a:prstGeom prst="line">
                    <a:avLst/>
                  </a:prstGeom>
                  <a:noFill/>
                  <a:ln w="9525">
                    <a:solidFill>
                      <a:schemeClr val="tx1"/>
                    </a:solidFill>
                    <a:round/>
                    <a:headEnd/>
                    <a:tailEnd/>
                  </a:ln>
                </p:spPr>
                <p:txBody>
                  <a:bodyPr/>
                  <a:lstStyle/>
                  <a:p>
                    <a:endParaRPr lang="hr-HR"/>
                  </a:p>
                </p:txBody>
              </p:sp>
            </p:grpSp>
          </p:grpSp>
        </p:grpSp>
      </p:grpSp>
      <p:sp>
        <p:nvSpPr>
          <p:cNvPr id="51" name="Rectangle 138"/>
          <p:cNvSpPr>
            <a:spLocks noChangeArrowheads="1"/>
          </p:cNvSpPr>
          <p:nvPr/>
        </p:nvSpPr>
        <p:spPr bwMode="auto">
          <a:xfrm>
            <a:off x="4419600" y="4953000"/>
            <a:ext cx="4572000" cy="1465263"/>
          </a:xfrm>
          <a:prstGeom prst="rect">
            <a:avLst/>
          </a:prstGeom>
          <a:noFill/>
          <a:ln w="9525">
            <a:noFill/>
            <a:miter lim="800000"/>
            <a:headEnd/>
            <a:tailEnd/>
          </a:ln>
        </p:spPr>
        <p:txBody>
          <a:bodyPr>
            <a:spAutoFit/>
          </a:bodyPr>
          <a:lstStyle/>
          <a:p>
            <a:r>
              <a:rPr lang="en-US">
                <a:latin typeface="Times New Roman" pitchFamily="18" charset="0"/>
              </a:rPr>
              <a:t>GC-MS ion fragmentograms of p</a:t>
            </a:r>
            <a:r>
              <a:rPr lang="en-GB">
                <a:latin typeface="Times New Roman" pitchFamily="18" charset="0"/>
              </a:rPr>
              <a:t>henanthrene </a:t>
            </a:r>
            <a:r>
              <a:rPr lang="en-GB" sz="1400">
                <a:latin typeface="Times New Roman" pitchFamily="18" charset="0"/>
              </a:rPr>
              <a:t>(P; </a:t>
            </a:r>
            <a:r>
              <a:rPr lang="en-US" sz="1400" i="1">
                <a:latin typeface="Times New Roman" pitchFamily="18" charset="0"/>
              </a:rPr>
              <a:t>m/z</a:t>
            </a:r>
            <a:r>
              <a:rPr lang="en-US" sz="1400">
                <a:latin typeface="Times New Roman" pitchFamily="18" charset="0"/>
              </a:rPr>
              <a:t> = 178), </a:t>
            </a:r>
            <a:r>
              <a:rPr lang="en-US">
                <a:latin typeface="Times New Roman" pitchFamily="18" charset="0"/>
              </a:rPr>
              <a:t>m</a:t>
            </a:r>
            <a:r>
              <a:rPr lang="en-GB">
                <a:latin typeface="Times New Roman" pitchFamily="18" charset="0"/>
              </a:rPr>
              <a:t>ethylphenanthrenes </a:t>
            </a:r>
            <a:r>
              <a:rPr lang="en-GB" sz="1400">
                <a:latin typeface="Times New Roman" pitchFamily="18" charset="0"/>
              </a:rPr>
              <a:t>(MP; </a:t>
            </a:r>
            <a:r>
              <a:rPr lang="en-US" sz="1400" i="1">
                <a:latin typeface="Times New Roman" pitchFamily="18" charset="0"/>
              </a:rPr>
              <a:t>m/z</a:t>
            </a:r>
            <a:r>
              <a:rPr lang="en-US" sz="1400">
                <a:latin typeface="Times New Roman" pitchFamily="18" charset="0"/>
              </a:rPr>
              <a:t> = 192)</a:t>
            </a:r>
            <a:r>
              <a:rPr lang="en-US">
                <a:latin typeface="Times New Roman" pitchFamily="18" charset="0"/>
              </a:rPr>
              <a:t> and d</a:t>
            </a:r>
            <a:r>
              <a:rPr lang="en-GB">
                <a:latin typeface="Times New Roman" pitchFamily="18" charset="0"/>
              </a:rPr>
              <a:t>imethylphenanthrenes </a:t>
            </a:r>
            <a:r>
              <a:rPr lang="en-GB" sz="1400">
                <a:latin typeface="Times New Roman" pitchFamily="18" charset="0"/>
              </a:rPr>
              <a:t>(DMP; </a:t>
            </a:r>
            <a:r>
              <a:rPr lang="en-US" sz="1400" i="1">
                <a:latin typeface="Times New Roman" pitchFamily="18" charset="0"/>
              </a:rPr>
              <a:t>m/z</a:t>
            </a:r>
            <a:r>
              <a:rPr lang="en-US" sz="1400">
                <a:latin typeface="Times New Roman" pitchFamily="18" charset="0"/>
              </a:rPr>
              <a:t> = 206)</a:t>
            </a:r>
            <a:r>
              <a:rPr lang="en-US">
                <a:latin typeface="Times New Roman" pitchFamily="18" charset="0"/>
              </a:rPr>
              <a:t> after the experiment of simulated biodegradation with </a:t>
            </a:r>
            <a:r>
              <a:rPr lang="en-GB" b="1" u="sng">
                <a:latin typeface="Times New Roman" pitchFamily="18" charset="0"/>
              </a:rPr>
              <a:t>fungi.</a:t>
            </a:r>
            <a:endParaRPr lang="en-US" b="1" u="sng">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edge">
                                      <p:cBhvr>
                                        <p:cTn id="11"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29</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grpSp>
        <p:nvGrpSpPr>
          <p:cNvPr id="52" name="Group 57"/>
          <p:cNvGrpSpPr>
            <a:grpSpLocks/>
          </p:cNvGrpSpPr>
          <p:nvPr/>
        </p:nvGrpSpPr>
        <p:grpSpPr bwMode="auto">
          <a:xfrm>
            <a:off x="152400" y="66675"/>
            <a:ext cx="3810000" cy="6410325"/>
            <a:chOff x="4716585" y="-53975"/>
            <a:chExt cx="4046415" cy="6944067"/>
          </a:xfrm>
        </p:grpSpPr>
        <p:pic>
          <p:nvPicPr>
            <p:cNvPr id="53" name="Picture 3" descr="Konzorcijum sve.bmp"/>
            <p:cNvPicPr>
              <a:picLocks/>
            </p:cNvPicPr>
            <p:nvPr/>
          </p:nvPicPr>
          <p:blipFill>
            <a:blip r:embed="rId2" cstate="print"/>
            <a:srcRect/>
            <a:stretch>
              <a:fillRect/>
            </a:stretch>
          </p:blipFill>
          <p:spPr bwMode="auto">
            <a:xfrm>
              <a:off x="4716585" y="0"/>
              <a:ext cx="4046415" cy="6858000"/>
            </a:xfrm>
            <a:prstGeom prst="rect">
              <a:avLst/>
            </a:prstGeom>
            <a:noFill/>
            <a:ln w="9525">
              <a:noFill/>
              <a:miter lim="800000"/>
              <a:headEnd/>
              <a:tailEnd/>
            </a:ln>
          </p:spPr>
        </p:pic>
        <p:grpSp>
          <p:nvGrpSpPr>
            <p:cNvPr id="54" name="Group 51"/>
            <p:cNvGrpSpPr>
              <a:grpSpLocks/>
            </p:cNvGrpSpPr>
            <p:nvPr/>
          </p:nvGrpSpPr>
          <p:grpSpPr bwMode="auto">
            <a:xfrm>
              <a:off x="4726086" y="216794"/>
              <a:ext cx="259649" cy="6488806"/>
              <a:chOff x="5319811" y="216794"/>
              <a:chExt cx="259649" cy="6488806"/>
            </a:xfrm>
          </p:grpSpPr>
          <p:grpSp>
            <p:nvGrpSpPr>
              <p:cNvPr id="79" name="Group 50"/>
              <p:cNvGrpSpPr>
                <a:grpSpLocks/>
              </p:cNvGrpSpPr>
              <p:nvPr/>
            </p:nvGrpSpPr>
            <p:grpSpPr bwMode="auto">
              <a:xfrm>
                <a:off x="5319811" y="216794"/>
                <a:ext cx="259649" cy="947637"/>
                <a:chOff x="5319811" y="216794"/>
                <a:chExt cx="259649" cy="947637"/>
              </a:xfrm>
            </p:grpSpPr>
            <p:sp>
              <p:nvSpPr>
                <p:cNvPr id="95" name="Line 25"/>
                <p:cNvSpPr>
                  <a:spLocks noChangeShapeType="1"/>
                </p:cNvSpPr>
                <p:nvPr/>
              </p:nvSpPr>
              <p:spPr bwMode="auto">
                <a:xfrm rot="-5400000">
                  <a:off x="5349825" y="324000"/>
                  <a:ext cx="216000" cy="1588"/>
                </a:xfrm>
                <a:prstGeom prst="line">
                  <a:avLst/>
                </a:prstGeom>
                <a:noFill/>
                <a:ln w="9525">
                  <a:solidFill>
                    <a:schemeClr val="tx1"/>
                  </a:solidFill>
                  <a:round/>
                  <a:headEnd/>
                  <a:tailEnd type="triangle" w="sm" len="lg"/>
                </a:ln>
              </p:spPr>
              <p:txBody>
                <a:bodyPr/>
                <a:lstStyle/>
                <a:p>
                  <a:endParaRPr lang="hr-HR"/>
                </a:p>
              </p:txBody>
            </p:sp>
            <p:sp>
              <p:nvSpPr>
                <p:cNvPr id="96" name="Text Box 26"/>
                <p:cNvSpPr txBox="1">
                  <a:spLocks noChangeArrowheads="1"/>
                </p:cNvSpPr>
                <p:nvPr/>
              </p:nvSpPr>
              <p:spPr bwMode="auto">
                <a:xfrm rot="-5400000">
                  <a:off x="5053829" y="638799"/>
                  <a:ext cx="79161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80" name="Group 49"/>
              <p:cNvGrpSpPr>
                <a:grpSpLocks/>
              </p:cNvGrpSpPr>
              <p:nvPr/>
            </p:nvGrpSpPr>
            <p:grpSpPr bwMode="auto">
              <a:xfrm>
                <a:off x="5319811" y="1332794"/>
                <a:ext cx="259649" cy="953206"/>
                <a:chOff x="5319811" y="1332794"/>
                <a:chExt cx="259649" cy="953206"/>
              </a:xfrm>
            </p:grpSpPr>
            <p:sp>
              <p:nvSpPr>
                <p:cNvPr id="93"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94" name="Text Box 29"/>
                <p:cNvSpPr txBox="1">
                  <a:spLocks noChangeArrowheads="1"/>
                </p:cNvSpPr>
                <p:nvPr/>
              </p:nvSpPr>
              <p:spPr bwMode="auto">
                <a:xfrm rot="-5400000">
                  <a:off x="5054244" y="1760783"/>
                  <a:ext cx="79078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81" name="Group 45"/>
              <p:cNvGrpSpPr>
                <a:grpSpLocks/>
              </p:cNvGrpSpPr>
              <p:nvPr/>
            </p:nvGrpSpPr>
            <p:grpSpPr bwMode="auto">
              <a:xfrm>
                <a:off x="5319811" y="2412715"/>
                <a:ext cx="259649" cy="940085"/>
                <a:chOff x="5319811" y="2412715"/>
                <a:chExt cx="259649" cy="940085"/>
              </a:xfrm>
            </p:grpSpPr>
            <p:sp>
              <p:nvSpPr>
                <p:cNvPr id="91" name="Line 31"/>
                <p:cNvSpPr>
                  <a:spLocks noChangeShapeType="1"/>
                </p:cNvSpPr>
                <p:nvPr/>
              </p:nvSpPr>
              <p:spPr bwMode="auto">
                <a:xfrm rot="-5400000">
                  <a:off x="5349746" y="2520000"/>
                  <a:ext cx="216000" cy="1429"/>
                </a:xfrm>
                <a:prstGeom prst="line">
                  <a:avLst/>
                </a:prstGeom>
                <a:noFill/>
                <a:ln w="9525">
                  <a:solidFill>
                    <a:schemeClr val="tx1"/>
                  </a:solidFill>
                  <a:round/>
                  <a:headEnd/>
                  <a:tailEnd type="triangle" w="sm" len="lg"/>
                </a:ln>
              </p:spPr>
              <p:txBody>
                <a:bodyPr/>
                <a:lstStyle/>
                <a:p>
                  <a:endParaRPr lang="hr-HR"/>
                </a:p>
              </p:txBody>
            </p:sp>
            <p:sp>
              <p:nvSpPr>
                <p:cNvPr id="92" name="Text Box 32"/>
                <p:cNvSpPr txBox="1">
                  <a:spLocks noChangeArrowheads="1"/>
                </p:cNvSpPr>
                <p:nvPr/>
              </p:nvSpPr>
              <p:spPr bwMode="auto">
                <a:xfrm rot="-5400000">
                  <a:off x="5053551" y="2826890"/>
                  <a:ext cx="792170"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82" name="Group 46"/>
              <p:cNvGrpSpPr>
                <a:grpSpLocks/>
              </p:cNvGrpSpPr>
              <p:nvPr/>
            </p:nvGrpSpPr>
            <p:grpSpPr bwMode="auto">
              <a:xfrm>
                <a:off x="5319811" y="3492794"/>
                <a:ext cx="259649" cy="953806"/>
                <a:chOff x="5319811" y="3492794"/>
                <a:chExt cx="259649" cy="953806"/>
              </a:xfrm>
            </p:grpSpPr>
            <p:sp>
              <p:nvSpPr>
                <p:cNvPr id="89" name="Line 34"/>
                <p:cNvSpPr>
                  <a:spLocks noChangeShapeType="1"/>
                </p:cNvSpPr>
                <p:nvPr/>
              </p:nvSpPr>
              <p:spPr bwMode="auto">
                <a:xfrm rot="-5400000">
                  <a:off x="5349825" y="3600000"/>
                  <a:ext cx="216000" cy="1588"/>
                </a:xfrm>
                <a:prstGeom prst="line">
                  <a:avLst/>
                </a:prstGeom>
                <a:noFill/>
                <a:ln w="9525">
                  <a:solidFill>
                    <a:schemeClr val="tx1"/>
                  </a:solidFill>
                  <a:round/>
                  <a:headEnd/>
                  <a:tailEnd type="triangle" w="sm" len="lg"/>
                </a:ln>
              </p:spPr>
              <p:txBody>
                <a:bodyPr/>
                <a:lstStyle/>
                <a:p>
                  <a:endParaRPr lang="hr-HR"/>
                </a:p>
              </p:txBody>
            </p:sp>
            <p:sp>
              <p:nvSpPr>
                <p:cNvPr id="90" name="Text Box 35"/>
                <p:cNvSpPr txBox="1">
                  <a:spLocks noChangeArrowheads="1"/>
                </p:cNvSpPr>
                <p:nvPr/>
              </p:nvSpPr>
              <p:spPr bwMode="auto">
                <a:xfrm rot="-5400000">
                  <a:off x="5053995" y="3921135"/>
                  <a:ext cx="791281"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83" name="Group 47"/>
              <p:cNvGrpSpPr>
                <a:grpSpLocks/>
              </p:cNvGrpSpPr>
              <p:nvPr/>
            </p:nvGrpSpPr>
            <p:grpSpPr bwMode="auto">
              <a:xfrm>
                <a:off x="5319811" y="4608794"/>
                <a:ext cx="259649" cy="953806"/>
                <a:chOff x="5319811" y="4608794"/>
                <a:chExt cx="259649" cy="953806"/>
              </a:xfrm>
            </p:grpSpPr>
            <p:sp>
              <p:nvSpPr>
                <p:cNvPr id="87" name="Line 37"/>
                <p:cNvSpPr>
                  <a:spLocks noChangeShapeType="1"/>
                </p:cNvSpPr>
                <p:nvPr/>
              </p:nvSpPr>
              <p:spPr bwMode="auto">
                <a:xfrm rot="-5400000">
                  <a:off x="5349825" y="4716000"/>
                  <a:ext cx="216000" cy="1588"/>
                </a:xfrm>
                <a:prstGeom prst="line">
                  <a:avLst/>
                </a:prstGeom>
                <a:noFill/>
                <a:ln w="9525">
                  <a:solidFill>
                    <a:schemeClr val="tx1"/>
                  </a:solidFill>
                  <a:round/>
                  <a:headEnd/>
                  <a:tailEnd type="triangle" w="sm" len="lg"/>
                </a:ln>
              </p:spPr>
              <p:txBody>
                <a:bodyPr/>
                <a:lstStyle/>
                <a:p>
                  <a:endParaRPr lang="hr-HR"/>
                </a:p>
              </p:txBody>
            </p:sp>
            <p:sp>
              <p:nvSpPr>
                <p:cNvPr id="88" name="Text Box 38"/>
                <p:cNvSpPr txBox="1">
                  <a:spLocks noChangeArrowheads="1"/>
                </p:cNvSpPr>
                <p:nvPr/>
              </p:nvSpPr>
              <p:spPr bwMode="auto">
                <a:xfrm rot="-5400000">
                  <a:off x="5053995" y="5037135"/>
                  <a:ext cx="791281"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84" name="Group 48"/>
              <p:cNvGrpSpPr>
                <a:grpSpLocks/>
              </p:cNvGrpSpPr>
              <p:nvPr/>
            </p:nvGrpSpPr>
            <p:grpSpPr bwMode="auto">
              <a:xfrm>
                <a:off x="5319811" y="5760794"/>
                <a:ext cx="259649" cy="944806"/>
                <a:chOff x="5319811" y="5760794"/>
                <a:chExt cx="259649" cy="944806"/>
              </a:xfrm>
            </p:grpSpPr>
            <p:sp>
              <p:nvSpPr>
                <p:cNvPr id="85" name="Line 40"/>
                <p:cNvSpPr>
                  <a:spLocks noChangeShapeType="1"/>
                </p:cNvSpPr>
                <p:nvPr/>
              </p:nvSpPr>
              <p:spPr bwMode="auto">
                <a:xfrm rot="-5400000">
                  <a:off x="5349825" y="5868000"/>
                  <a:ext cx="216000" cy="1588"/>
                </a:xfrm>
                <a:prstGeom prst="line">
                  <a:avLst/>
                </a:prstGeom>
                <a:noFill/>
                <a:ln w="9525">
                  <a:solidFill>
                    <a:schemeClr val="tx1"/>
                  </a:solidFill>
                  <a:round/>
                  <a:headEnd/>
                  <a:tailEnd type="triangle" w="sm" len="lg"/>
                </a:ln>
              </p:spPr>
              <p:txBody>
                <a:bodyPr/>
                <a:lstStyle/>
                <a:p>
                  <a:endParaRPr lang="hr-HR"/>
                </a:p>
              </p:txBody>
            </p:sp>
            <p:sp>
              <p:nvSpPr>
                <p:cNvPr id="86" name="Text Box 41"/>
                <p:cNvSpPr txBox="1">
                  <a:spLocks noChangeArrowheads="1"/>
                </p:cNvSpPr>
                <p:nvPr/>
              </p:nvSpPr>
              <p:spPr bwMode="auto">
                <a:xfrm rot="-5400000">
                  <a:off x="5054326" y="6180466"/>
                  <a:ext cx="790619"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grpSp>
          <p:nvGrpSpPr>
            <p:cNvPr id="55" name="Group 53"/>
            <p:cNvGrpSpPr>
              <a:grpSpLocks/>
            </p:cNvGrpSpPr>
            <p:nvPr/>
          </p:nvGrpSpPr>
          <p:grpSpPr bwMode="auto">
            <a:xfrm>
              <a:off x="5081587" y="228600"/>
              <a:ext cx="672159" cy="5743886"/>
              <a:chOff x="5081587" y="228600"/>
              <a:chExt cx="672159" cy="5743886"/>
            </a:xfrm>
          </p:grpSpPr>
          <p:sp>
            <p:nvSpPr>
              <p:cNvPr id="73" name="Text Box 48"/>
              <p:cNvSpPr txBox="1">
                <a:spLocks noChangeArrowheads="1"/>
              </p:cNvSpPr>
              <p:nvPr/>
            </p:nvSpPr>
            <p:spPr bwMode="auto">
              <a:xfrm>
                <a:off x="5081587" y="1295627"/>
                <a:ext cx="672159" cy="283993"/>
              </a:xfrm>
              <a:prstGeom prst="rect">
                <a:avLst/>
              </a:prstGeom>
              <a:noFill/>
              <a:ln w="9525">
                <a:noFill/>
                <a:miter lim="800000"/>
                <a:headEnd/>
                <a:tailEnd/>
              </a:ln>
            </p:spPr>
            <p:txBody>
              <a:bodyPr wrap="none">
                <a:spAutoFit/>
              </a:bodyPr>
              <a:lstStyle/>
              <a:p>
                <a:r>
                  <a:rPr lang="en-US" sz="1200">
                    <a:latin typeface="Times New Roman" pitchFamily="18" charset="0"/>
                  </a:rPr>
                  <a:t>15. day</a:t>
                </a:r>
              </a:p>
            </p:txBody>
          </p:sp>
          <p:sp>
            <p:nvSpPr>
              <p:cNvPr id="74" name="Text Box 49"/>
              <p:cNvSpPr txBox="1">
                <a:spLocks noChangeArrowheads="1"/>
              </p:cNvSpPr>
              <p:nvPr/>
            </p:nvSpPr>
            <p:spPr bwMode="auto">
              <a:xfrm>
                <a:off x="5081587" y="2392202"/>
                <a:ext cx="672159" cy="283993"/>
              </a:xfrm>
              <a:prstGeom prst="rect">
                <a:avLst/>
              </a:prstGeom>
              <a:noFill/>
              <a:ln w="9525">
                <a:noFill/>
                <a:miter lim="800000"/>
                <a:headEnd/>
                <a:tailEnd/>
              </a:ln>
            </p:spPr>
            <p:txBody>
              <a:bodyPr wrap="none">
                <a:spAutoFit/>
              </a:bodyPr>
              <a:lstStyle/>
              <a:p>
                <a:r>
                  <a:rPr lang="en-US" sz="1200">
                    <a:latin typeface="Times New Roman" pitchFamily="18" charset="0"/>
                  </a:rPr>
                  <a:t>30. day</a:t>
                </a:r>
              </a:p>
            </p:txBody>
          </p:sp>
          <p:sp>
            <p:nvSpPr>
              <p:cNvPr id="75" name="Text Box 50"/>
              <p:cNvSpPr txBox="1">
                <a:spLocks noChangeArrowheads="1"/>
              </p:cNvSpPr>
              <p:nvPr/>
            </p:nvSpPr>
            <p:spPr bwMode="auto">
              <a:xfrm>
                <a:off x="5081587" y="3459228"/>
                <a:ext cx="672159" cy="283993"/>
              </a:xfrm>
              <a:prstGeom prst="rect">
                <a:avLst/>
              </a:prstGeom>
              <a:noFill/>
              <a:ln w="9525">
                <a:noFill/>
                <a:miter lim="800000"/>
                <a:headEnd/>
                <a:tailEnd/>
              </a:ln>
            </p:spPr>
            <p:txBody>
              <a:bodyPr wrap="none">
                <a:spAutoFit/>
              </a:bodyPr>
              <a:lstStyle/>
              <a:p>
                <a:r>
                  <a:rPr lang="en-US" sz="1200">
                    <a:latin typeface="Times New Roman" pitchFamily="18" charset="0"/>
                  </a:rPr>
                  <a:t>45. day</a:t>
                </a:r>
              </a:p>
            </p:txBody>
          </p:sp>
          <p:sp>
            <p:nvSpPr>
              <p:cNvPr id="76" name="Text Box 51"/>
              <p:cNvSpPr txBox="1">
                <a:spLocks noChangeArrowheads="1"/>
              </p:cNvSpPr>
              <p:nvPr/>
            </p:nvSpPr>
            <p:spPr bwMode="auto">
              <a:xfrm>
                <a:off x="5081587" y="4590276"/>
                <a:ext cx="672159" cy="283993"/>
              </a:xfrm>
              <a:prstGeom prst="rect">
                <a:avLst/>
              </a:prstGeom>
              <a:noFill/>
              <a:ln w="9525">
                <a:noFill/>
                <a:miter lim="800000"/>
                <a:headEnd/>
                <a:tailEnd/>
              </a:ln>
            </p:spPr>
            <p:txBody>
              <a:bodyPr wrap="none">
                <a:spAutoFit/>
              </a:bodyPr>
              <a:lstStyle/>
              <a:p>
                <a:r>
                  <a:rPr lang="en-US" sz="1200">
                    <a:latin typeface="Times New Roman" pitchFamily="18" charset="0"/>
                  </a:rPr>
                  <a:t>60. day</a:t>
                </a:r>
              </a:p>
            </p:txBody>
          </p:sp>
          <p:sp>
            <p:nvSpPr>
              <p:cNvPr id="77" name="Text Box 52"/>
              <p:cNvSpPr txBox="1">
                <a:spLocks noChangeArrowheads="1"/>
              </p:cNvSpPr>
              <p:nvPr/>
            </p:nvSpPr>
            <p:spPr bwMode="auto">
              <a:xfrm>
                <a:off x="5081587" y="5688493"/>
                <a:ext cx="672159" cy="283993"/>
              </a:xfrm>
              <a:prstGeom prst="rect">
                <a:avLst/>
              </a:prstGeom>
              <a:noFill/>
              <a:ln w="9525">
                <a:noFill/>
                <a:miter lim="800000"/>
                <a:headEnd/>
                <a:tailEnd/>
              </a:ln>
            </p:spPr>
            <p:txBody>
              <a:bodyPr wrap="none">
                <a:spAutoFit/>
              </a:bodyPr>
              <a:lstStyle/>
              <a:p>
                <a:r>
                  <a:rPr lang="en-US" sz="1200">
                    <a:latin typeface="Times New Roman" pitchFamily="18" charset="0"/>
                  </a:rPr>
                  <a:t>75. day</a:t>
                </a:r>
              </a:p>
            </p:txBody>
          </p:sp>
          <p:sp>
            <p:nvSpPr>
              <p:cNvPr id="78" name="Text Box 53"/>
              <p:cNvSpPr txBox="1">
                <a:spLocks noChangeArrowheads="1"/>
              </p:cNvSpPr>
              <p:nvPr/>
            </p:nvSpPr>
            <p:spPr bwMode="auto">
              <a:xfrm>
                <a:off x="5125387" y="228600"/>
                <a:ext cx="591298" cy="283993"/>
              </a:xfrm>
              <a:prstGeom prst="rect">
                <a:avLst/>
              </a:prstGeom>
              <a:noFill/>
              <a:ln w="9525">
                <a:noFill/>
                <a:miter lim="800000"/>
                <a:headEnd/>
                <a:tailEnd/>
              </a:ln>
            </p:spPr>
            <p:txBody>
              <a:bodyPr wrap="none">
                <a:spAutoFit/>
              </a:bodyPr>
              <a:lstStyle/>
              <a:p>
                <a:r>
                  <a:rPr lang="en-US" sz="1200">
                    <a:latin typeface="Times New Roman" pitchFamily="18" charset="0"/>
                  </a:rPr>
                  <a:t>0. day</a:t>
                </a:r>
              </a:p>
            </p:txBody>
          </p:sp>
        </p:grpSp>
        <p:grpSp>
          <p:nvGrpSpPr>
            <p:cNvPr id="56" name="Group 44"/>
            <p:cNvGrpSpPr>
              <a:grpSpLocks/>
            </p:cNvGrpSpPr>
            <p:nvPr/>
          </p:nvGrpSpPr>
          <p:grpSpPr bwMode="auto">
            <a:xfrm>
              <a:off x="5943600" y="6605588"/>
              <a:ext cx="1951038" cy="284504"/>
              <a:chOff x="6553200" y="5791200"/>
              <a:chExt cx="1951038" cy="284504"/>
            </a:xfrm>
          </p:grpSpPr>
          <p:sp>
            <p:nvSpPr>
              <p:cNvPr id="71" name="Text Box 46"/>
              <p:cNvSpPr txBox="1">
                <a:spLocks noChangeArrowheads="1"/>
              </p:cNvSpPr>
              <p:nvPr/>
            </p:nvSpPr>
            <p:spPr bwMode="auto">
              <a:xfrm>
                <a:off x="6553200" y="5791200"/>
                <a:ext cx="1559819" cy="284504"/>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72" name="Line 47"/>
              <p:cNvSpPr>
                <a:spLocks noChangeShapeType="1"/>
              </p:cNvSpPr>
              <p:nvPr/>
            </p:nvSpPr>
            <p:spPr bwMode="auto">
              <a:xfrm>
                <a:off x="8001000" y="5943600"/>
                <a:ext cx="503238" cy="0"/>
              </a:xfrm>
              <a:prstGeom prst="line">
                <a:avLst/>
              </a:prstGeom>
              <a:noFill/>
              <a:ln w="9525">
                <a:solidFill>
                  <a:schemeClr val="tx1"/>
                </a:solidFill>
                <a:round/>
                <a:headEnd/>
                <a:tailEnd type="triangle" w="sm" len="lg"/>
              </a:ln>
            </p:spPr>
            <p:txBody>
              <a:bodyPr/>
              <a:lstStyle/>
              <a:p>
                <a:endParaRPr lang="hr-HR"/>
              </a:p>
            </p:txBody>
          </p:sp>
        </p:grpSp>
        <p:grpSp>
          <p:nvGrpSpPr>
            <p:cNvPr id="57" name="Group 56"/>
            <p:cNvGrpSpPr>
              <a:grpSpLocks/>
            </p:cNvGrpSpPr>
            <p:nvPr/>
          </p:nvGrpSpPr>
          <p:grpSpPr bwMode="auto">
            <a:xfrm>
              <a:off x="6298067" y="-53975"/>
              <a:ext cx="1931533" cy="535205"/>
              <a:chOff x="6298067" y="-53975"/>
              <a:chExt cx="1931533" cy="535205"/>
            </a:xfrm>
          </p:grpSpPr>
          <p:sp>
            <p:nvSpPr>
              <p:cNvPr id="58" name="TextBox 68"/>
              <p:cNvSpPr txBox="1">
                <a:spLocks noChangeArrowheads="1"/>
              </p:cNvSpPr>
              <p:nvPr/>
            </p:nvSpPr>
            <p:spPr bwMode="auto">
              <a:xfrm>
                <a:off x="6298067" y="228403"/>
                <a:ext cx="269673" cy="252827"/>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P</a:t>
                </a:r>
                <a:endParaRPr lang="en-US" sz="1000">
                  <a:latin typeface="Times New Roman" pitchFamily="18" charset="0"/>
                  <a:cs typeface="Times New Roman" pitchFamily="18" charset="0"/>
                </a:endParaRPr>
              </a:p>
            </p:txBody>
          </p:sp>
          <p:grpSp>
            <p:nvGrpSpPr>
              <p:cNvPr id="59" name="Group 54"/>
              <p:cNvGrpSpPr>
                <a:grpSpLocks/>
              </p:cNvGrpSpPr>
              <p:nvPr/>
            </p:nvGrpSpPr>
            <p:grpSpPr bwMode="auto">
              <a:xfrm>
                <a:off x="7543800" y="-53975"/>
                <a:ext cx="685800" cy="350787"/>
                <a:chOff x="7543800" y="-53975"/>
                <a:chExt cx="685800" cy="350787"/>
              </a:xfrm>
            </p:grpSpPr>
            <p:sp>
              <p:nvSpPr>
                <p:cNvPr id="66" name="TextBox 70"/>
                <p:cNvSpPr txBox="1">
                  <a:spLocks noChangeArrowheads="1"/>
                </p:cNvSpPr>
                <p:nvPr/>
              </p:nvSpPr>
              <p:spPr bwMode="auto">
                <a:xfrm>
                  <a:off x="7692081" y="-53975"/>
                  <a:ext cx="486969" cy="252436"/>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DMP</a:t>
                  </a:r>
                  <a:endParaRPr lang="en-US" sz="1000">
                    <a:latin typeface="Times New Roman" pitchFamily="18" charset="0"/>
                    <a:cs typeface="Times New Roman" pitchFamily="18" charset="0"/>
                  </a:endParaRPr>
                </a:p>
              </p:txBody>
            </p:sp>
            <p:grpSp>
              <p:nvGrpSpPr>
                <p:cNvPr id="67" name="Group 45"/>
                <p:cNvGrpSpPr>
                  <a:grpSpLocks/>
                </p:cNvGrpSpPr>
                <p:nvPr/>
              </p:nvGrpSpPr>
              <p:grpSpPr bwMode="auto">
                <a:xfrm>
                  <a:off x="7543800" y="152400"/>
                  <a:ext cx="685800" cy="144412"/>
                  <a:chOff x="7772400" y="152354"/>
                  <a:chExt cx="685800" cy="144412"/>
                </a:xfrm>
              </p:grpSpPr>
              <p:sp>
                <p:nvSpPr>
                  <p:cNvPr id="68" name="Line 70"/>
                  <p:cNvSpPr>
                    <a:spLocks noChangeShapeType="1"/>
                  </p:cNvSpPr>
                  <p:nvPr/>
                </p:nvSpPr>
                <p:spPr bwMode="auto">
                  <a:xfrm>
                    <a:off x="7772400" y="152354"/>
                    <a:ext cx="684000" cy="0"/>
                  </a:xfrm>
                  <a:prstGeom prst="line">
                    <a:avLst/>
                  </a:prstGeom>
                  <a:noFill/>
                  <a:ln w="9525">
                    <a:solidFill>
                      <a:schemeClr val="tx1"/>
                    </a:solidFill>
                    <a:round/>
                    <a:headEnd/>
                    <a:tailEnd/>
                  </a:ln>
                </p:spPr>
                <p:txBody>
                  <a:bodyPr/>
                  <a:lstStyle/>
                  <a:p>
                    <a:endParaRPr lang="hr-HR"/>
                  </a:p>
                </p:txBody>
              </p:sp>
              <p:sp>
                <p:nvSpPr>
                  <p:cNvPr id="69" name="Line 71"/>
                  <p:cNvSpPr>
                    <a:spLocks noChangeShapeType="1"/>
                  </p:cNvSpPr>
                  <p:nvPr/>
                </p:nvSpPr>
                <p:spPr bwMode="auto">
                  <a:xfrm>
                    <a:off x="8458200" y="152354"/>
                    <a:ext cx="0" cy="144412"/>
                  </a:xfrm>
                  <a:prstGeom prst="line">
                    <a:avLst/>
                  </a:prstGeom>
                  <a:noFill/>
                  <a:ln w="9525">
                    <a:solidFill>
                      <a:schemeClr val="tx1"/>
                    </a:solidFill>
                    <a:round/>
                    <a:headEnd/>
                    <a:tailEnd/>
                  </a:ln>
                </p:spPr>
                <p:txBody>
                  <a:bodyPr/>
                  <a:lstStyle/>
                  <a:p>
                    <a:endParaRPr lang="hr-HR"/>
                  </a:p>
                </p:txBody>
              </p:sp>
              <p:sp>
                <p:nvSpPr>
                  <p:cNvPr id="70" name="Line 72"/>
                  <p:cNvSpPr>
                    <a:spLocks noChangeShapeType="1"/>
                  </p:cNvSpPr>
                  <p:nvPr/>
                </p:nvSpPr>
                <p:spPr bwMode="auto">
                  <a:xfrm>
                    <a:off x="7772400" y="152354"/>
                    <a:ext cx="0" cy="144412"/>
                  </a:xfrm>
                  <a:prstGeom prst="line">
                    <a:avLst/>
                  </a:prstGeom>
                  <a:noFill/>
                  <a:ln w="9525">
                    <a:solidFill>
                      <a:schemeClr val="tx1"/>
                    </a:solidFill>
                    <a:round/>
                    <a:headEnd/>
                    <a:tailEnd/>
                  </a:ln>
                </p:spPr>
                <p:txBody>
                  <a:bodyPr/>
                  <a:lstStyle/>
                  <a:p>
                    <a:endParaRPr lang="hr-HR"/>
                  </a:p>
                </p:txBody>
              </p:sp>
            </p:grpSp>
          </p:grpSp>
          <p:grpSp>
            <p:nvGrpSpPr>
              <p:cNvPr id="60" name="Group 55"/>
              <p:cNvGrpSpPr>
                <a:grpSpLocks/>
              </p:cNvGrpSpPr>
              <p:nvPr/>
            </p:nvGrpSpPr>
            <p:grpSpPr bwMode="auto">
              <a:xfrm>
                <a:off x="7010400" y="76180"/>
                <a:ext cx="401230" cy="373032"/>
                <a:chOff x="7010400" y="76180"/>
                <a:chExt cx="401230" cy="373032"/>
              </a:xfrm>
            </p:grpSpPr>
            <p:sp>
              <p:nvSpPr>
                <p:cNvPr id="61" name="TextBox 69"/>
                <p:cNvSpPr txBox="1">
                  <a:spLocks noChangeArrowheads="1"/>
                </p:cNvSpPr>
                <p:nvPr/>
              </p:nvSpPr>
              <p:spPr bwMode="auto">
                <a:xfrm>
                  <a:off x="7022201" y="76180"/>
                  <a:ext cx="389429" cy="253070"/>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MP</a:t>
                  </a:r>
                  <a:endParaRPr lang="en-US" sz="1000">
                    <a:latin typeface="Times New Roman" pitchFamily="18" charset="0"/>
                    <a:cs typeface="Times New Roman" pitchFamily="18" charset="0"/>
                  </a:endParaRPr>
                </a:p>
              </p:txBody>
            </p:sp>
            <p:grpSp>
              <p:nvGrpSpPr>
                <p:cNvPr id="62" name="Group 49"/>
                <p:cNvGrpSpPr>
                  <a:grpSpLocks/>
                </p:cNvGrpSpPr>
                <p:nvPr/>
              </p:nvGrpSpPr>
              <p:grpSpPr bwMode="auto">
                <a:xfrm>
                  <a:off x="7010400" y="304800"/>
                  <a:ext cx="332400" cy="144412"/>
                  <a:chOff x="7135200" y="304701"/>
                  <a:chExt cx="332400" cy="144412"/>
                </a:xfrm>
              </p:grpSpPr>
              <p:sp>
                <p:nvSpPr>
                  <p:cNvPr id="63" name="Line 70"/>
                  <p:cNvSpPr>
                    <a:spLocks noChangeShapeType="1"/>
                  </p:cNvSpPr>
                  <p:nvPr/>
                </p:nvSpPr>
                <p:spPr bwMode="auto">
                  <a:xfrm>
                    <a:off x="7139050" y="304701"/>
                    <a:ext cx="324000" cy="0"/>
                  </a:xfrm>
                  <a:prstGeom prst="line">
                    <a:avLst/>
                  </a:prstGeom>
                  <a:noFill/>
                  <a:ln w="9525">
                    <a:solidFill>
                      <a:schemeClr val="tx1"/>
                    </a:solidFill>
                    <a:round/>
                    <a:headEnd/>
                    <a:tailEnd/>
                  </a:ln>
                </p:spPr>
                <p:txBody>
                  <a:bodyPr/>
                  <a:lstStyle/>
                  <a:p>
                    <a:endParaRPr lang="hr-HR"/>
                  </a:p>
                </p:txBody>
              </p:sp>
              <p:sp>
                <p:nvSpPr>
                  <p:cNvPr id="64" name="Line 71"/>
                  <p:cNvSpPr>
                    <a:spLocks noChangeShapeType="1"/>
                  </p:cNvSpPr>
                  <p:nvPr/>
                </p:nvSpPr>
                <p:spPr bwMode="auto">
                  <a:xfrm>
                    <a:off x="7467600" y="304701"/>
                    <a:ext cx="0" cy="144412"/>
                  </a:xfrm>
                  <a:prstGeom prst="line">
                    <a:avLst/>
                  </a:prstGeom>
                  <a:noFill/>
                  <a:ln w="9525">
                    <a:solidFill>
                      <a:schemeClr val="tx1"/>
                    </a:solidFill>
                    <a:round/>
                    <a:headEnd/>
                    <a:tailEnd/>
                  </a:ln>
                </p:spPr>
                <p:txBody>
                  <a:bodyPr/>
                  <a:lstStyle/>
                  <a:p>
                    <a:endParaRPr lang="hr-HR"/>
                  </a:p>
                </p:txBody>
              </p:sp>
              <p:sp>
                <p:nvSpPr>
                  <p:cNvPr id="65" name="Line 72"/>
                  <p:cNvSpPr>
                    <a:spLocks noChangeShapeType="1"/>
                  </p:cNvSpPr>
                  <p:nvPr/>
                </p:nvSpPr>
                <p:spPr bwMode="auto">
                  <a:xfrm>
                    <a:off x="7135200" y="304701"/>
                    <a:ext cx="0" cy="144412"/>
                  </a:xfrm>
                  <a:prstGeom prst="line">
                    <a:avLst/>
                  </a:prstGeom>
                  <a:noFill/>
                  <a:ln w="9525">
                    <a:solidFill>
                      <a:schemeClr val="tx1"/>
                    </a:solidFill>
                    <a:round/>
                    <a:headEnd/>
                    <a:tailEnd/>
                  </a:ln>
                </p:spPr>
                <p:txBody>
                  <a:bodyPr/>
                  <a:lstStyle/>
                  <a:p>
                    <a:endParaRPr lang="hr-HR"/>
                  </a:p>
                </p:txBody>
              </p:sp>
            </p:grpSp>
          </p:grpSp>
        </p:grpSp>
      </p:grpSp>
      <p:sp>
        <p:nvSpPr>
          <p:cNvPr id="97" name="Rectangle 48"/>
          <p:cNvSpPr>
            <a:spLocks noChangeArrowheads="1"/>
          </p:cNvSpPr>
          <p:nvPr/>
        </p:nvSpPr>
        <p:spPr bwMode="auto">
          <a:xfrm>
            <a:off x="4267200" y="4724400"/>
            <a:ext cx="4572000" cy="1465263"/>
          </a:xfrm>
          <a:prstGeom prst="rect">
            <a:avLst/>
          </a:prstGeom>
          <a:noFill/>
          <a:ln w="9525">
            <a:noFill/>
            <a:miter lim="800000"/>
            <a:headEnd/>
            <a:tailEnd/>
          </a:ln>
        </p:spPr>
        <p:txBody>
          <a:bodyPr>
            <a:spAutoFit/>
          </a:bodyPr>
          <a:lstStyle/>
          <a:p>
            <a:r>
              <a:rPr lang="en-US" dirty="0">
                <a:latin typeface="Times New Roman" pitchFamily="18" charset="0"/>
              </a:rPr>
              <a:t>GC-MS ion </a:t>
            </a:r>
            <a:r>
              <a:rPr lang="en-US" dirty="0" err="1">
                <a:latin typeface="Times New Roman" pitchFamily="18" charset="0"/>
              </a:rPr>
              <a:t>fragmentograms</a:t>
            </a:r>
            <a:r>
              <a:rPr lang="en-US" dirty="0">
                <a:latin typeface="Times New Roman" pitchFamily="18" charset="0"/>
              </a:rPr>
              <a:t> of </a:t>
            </a:r>
            <a:r>
              <a:rPr lang="en-GB" dirty="0" err="1">
                <a:latin typeface="Times New Roman" pitchFamily="18" charset="0"/>
              </a:rPr>
              <a:t>phenanthrene</a:t>
            </a:r>
            <a:r>
              <a:rPr lang="en-GB" dirty="0">
                <a:latin typeface="Times New Roman" pitchFamily="18" charset="0"/>
              </a:rPr>
              <a:t> </a:t>
            </a:r>
            <a:r>
              <a:rPr lang="en-GB" sz="1400" dirty="0">
                <a:latin typeface="Times New Roman" pitchFamily="18" charset="0"/>
              </a:rPr>
              <a:t>(P; </a:t>
            </a:r>
            <a:r>
              <a:rPr lang="en-US" sz="1400" i="1" dirty="0">
                <a:latin typeface="Times New Roman" pitchFamily="18" charset="0"/>
              </a:rPr>
              <a:t>m/z</a:t>
            </a:r>
            <a:r>
              <a:rPr lang="en-US" sz="1400" dirty="0">
                <a:latin typeface="Times New Roman" pitchFamily="18" charset="0"/>
              </a:rPr>
              <a:t> = 178), </a:t>
            </a:r>
            <a:r>
              <a:rPr lang="en-GB" dirty="0" err="1">
                <a:latin typeface="Times New Roman" pitchFamily="18" charset="0"/>
              </a:rPr>
              <a:t>methylphenanthrenes</a:t>
            </a:r>
            <a:r>
              <a:rPr lang="en-GB" dirty="0">
                <a:latin typeface="Times New Roman" pitchFamily="18" charset="0"/>
              </a:rPr>
              <a:t> </a:t>
            </a:r>
            <a:r>
              <a:rPr lang="en-GB" sz="1400" dirty="0">
                <a:latin typeface="Times New Roman" pitchFamily="18" charset="0"/>
              </a:rPr>
              <a:t>(MP; </a:t>
            </a:r>
            <a:r>
              <a:rPr lang="en-US" sz="1400" i="1" dirty="0">
                <a:latin typeface="Times New Roman" pitchFamily="18" charset="0"/>
              </a:rPr>
              <a:t>m/z</a:t>
            </a:r>
            <a:r>
              <a:rPr lang="en-US" sz="1400" dirty="0">
                <a:latin typeface="Times New Roman" pitchFamily="18" charset="0"/>
              </a:rPr>
              <a:t> = 192)</a:t>
            </a:r>
            <a:r>
              <a:rPr lang="en-US" dirty="0">
                <a:latin typeface="Times New Roman" pitchFamily="18" charset="0"/>
              </a:rPr>
              <a:t> and </a:t>
            </a:r>
            <a:r>
              <a:rPr lang="en-GB" dirty="0" err="1">
                <a:latin typeface="Times New Roman" pitchFamily="18" charset="0"/>
              </a:rPr>
              <a:t>dimethylphenanthrenes</a:t>
            </a:r>
            <a:r>
              <a:rPr lang="en-GB" dirty="0">
                <a:latin typeface="Times New Roman" pitchFamily="18" charset="0"/>
              </a:rPr>
              <a:t> </a:t>
            </a:r>
            <a:r>
              <a:rPr lang="en-GB" sz="1400" dirty="0">
                <a:latin typeface="Times New Roman" pitchFamily="18" charset="0"/>
              </a:rPr>
              <a:t>(DMP; </a:t>
            </a:r>
            <a:r>
              <a:rPr lang="en-US" sz="1400" i="1" dirty="0">
                <a:latin typeface="Times New Roman" pitchFamily="18" charset="0"/>
              </a:rPr>
              <a:t>m/z</a:t>
            </a:r>
            <a:r>
              <a:rPr lang="en-US" sz="1400" dirty="0">
                <a:latin typeface="Times New Roman" pitchFamily="18" charset="0"/>
              </a:rPr>
              <a:t> = 206)</a:t>
            </a:r>
            <a:r>
              <a:rPr lang="en-US" dirty="0">
                <a:latin typeface="Times New Roman" pitchFamily="18" charset="0"/>
              </a:rPr>
              <a:t> after the experiment of simulated biodegradation with </a:t>
            </a:r>
            <a:r>
              <a:rPr lang="en-GB" b="1" u="sng" dirty="0">
                <a:latin typeface="Times New Roman" pitchFamily="18" charset="0"/>
              </a:rPr>
              <a:t>consortium of bacteria and fungi.</a:t>
            </a:r>
            <a:endParaRPr lang="en-US" b="1" u="sng"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edge">
                                      <p:cBhvr>
                                        <p:cTn id="7" dur="1000"/>
                                        <p:tgtEl>
                                          <p:spTgt spid="52"/>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Effect transition="in" filter="wedge">
                                      <p:cBhvr>
                                        <p:cTn id="11"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30</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Rectangle 2"/>
          <p:cNvSpPr>
            <a:spLocks noGrp="1" noChangeArrowheads="1"/>
          </p:cNvSpPr>
          <p:nvPr>
            <p:ph type="title"/>
          </p:nvPr>
        </p:nvSpPr>
        <p:spPr>
          <a:xfrm>
            <a:off x="457200" y="274638"/>
            <a:ext cx="6934200" cy="792162"/>
          </a:xfrm>
        </p:spPr>
        <p:txBody>
          <a:bodyPr/>
          <a:lstStyle/>
          <a:p>
            <a:r>
              <a:rPr lang="en-US" sz="3200" dirty="0" smtClean="0">
                <a:latin typeface="Times New Roman" pitchFamily="18" charset="0"/>
              </a:rPr>
              <a:t>3) </a:t>
            </a:r>
            <a:r>
              <a:rPr lang="en-US" sz="3200" i="1" dirty="0" smtClean="0">
                <a:latin typeface="Times New Roman" pitchFamily="18" charset="0"/>
              </a:rPr>
              <a:t>in</a:t>
            </a:r>
            <a:r>
              <a:rPr lang="sr-Latn-CS" sz="3200" i="1" dirty="0" smtClean="0">
                <a:latin typeface="Times New Roman" pitchFamily="18" charset="0"/>
              </a:rPr>
              <a:t> situ</a:t>
            </a:r>
            <a:r>
              <a:rPr lang="sr-Latn-CS" sz="3200" dirty="0" smtClean="0">
                <a:latin typeface="Times New Roman" pitchFamily="18" charset="0"/>
              </a:rPr>
              <a:t> Bioremediation</a:t>
            </a:r>
            <a:r>
              <a:rPr lang="en-US" sz="3200" dirty="0" smtClean="0">
                <a:latin typeface="Times New Roman" pitchFamily="18" charset="0"/>
              </a:rPr>
              <a:t> (example)</a:t>
            </a: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Ground waters (GW) which contained dissolved hydrocarbons and a floating layer of an oil pollutant were treated with filtration-adsorption remediation technique, using the columns filled with natural inorganic hydrophobic adsorbents, and </a:t>
            </a:r>
            <a:r>
              <a:rPr kumimoji="0" lang="en-US" sz="20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in situ</a:t>
            </a: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bioremediation based on the principle of “bipolar” model.</a:t>
            </a:r>
            <a:endParaRPr kumimoji="0" lang="sr-Latn-C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sr-Latn-CS" sz="20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US" sz="20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In situ</a:t>
            </a: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bio/remediation of GW and soil layers in contact with groundwater was accomplished by chemical and biological stimulation, augmentation and aeration in closed “bipolar” system (pumping out – pumping in), with adsorption in the “external unit”. </a:t>
            </a:r>
            <a:endParaRPr kumimoji="0" lang="sr-Latn-C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sr-Latn-C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Natural microbial processes in groundwater were additionally stimulated by chemical or physical increase in the aeration capacity. </a:t>
            </a:r>
          </a:p>
          <a:p>
            <a:pPr marL="342900" marR="0" lvl="0" indent="-342900" algn="ctr" defTabSz="914400" rtl="0" eaLnBrk="1" fontAlgn="auto" latinLnBrk="0" hangingPunct="1">
              <a:lnSpc>
                <a:spcPct val="80000"/>
              </a:lnSpc>
              <a:spcBef>
                <a:spcPct val="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t>
            </a:r>
            <a:r>
              <a:rPr kumimoji="0" lang="en-US"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Bioaugmentation</a:t>
            </a: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was achieved by injection of biomass of </a:t>
            </a:r>
            <a:r>
              <a:rPr kumimoji="0" lang="en-US"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zymogenous</a:t>
            </a: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microorganisms isolated from treated polluted GW.</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31</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Text Box 20"/>
          <p:cNvSpPr txBox="1">
            <a:spLocks noChangeArrowheads="1"/>
          </p:cNvSpPr>
          <p:nvPr/>
        </p:nvSpPr>
        <p:spPr bwMode="auto">
          <a:xfrm>
            <a:off x="5486400" y="4648200"/>
            <a:ext cx="3368675" cy="1739900"/>
          </a:xfrm>
          <a:prstGeom prst="rect">
            <a:avLst/>
          </a:prstGeom>
          <a:noFill/>
          <a:ln w="9525">
            <a:noFill/>
            <a:miter lim="800000"/>
            <a:headEnd/>
            <a:tailEnd/>
          </a:ln>
        </p:spPr>
        <p:txBody>
          <a:bodyPr>
            <a:spAutoFit/>
          </a:bodyPr>
          <a:lstStyle/>
          <a:p>
            <a:pPr eaLnBrk="0" hangingPunct="0"/>
            <a:r>
              <a:rPr lang="en-US" dirty="0" err="1">
                <a:latin typeface="Times New Roman" pitchFamily="18" charset="0"/>
              </a:rPr>
              <a:t>Fragmentograms</a:t>
            </a:r>
            <a:r>
              <a:rPr lang="en-US" dirty="0">
                <a:latin typeface="Times New Roman" pitchFamily="18" charset="0"/>
              </a:rPr>
              <a:t> of  </a:t>
            </a:r>
            <a:r>
              <a:rPr lang="en-US" i="1" dirty="0">
                <a:latin typeface="Times New Roman" pitchFamily="18" charset="0"/>
              </a:rPr>
              <a:t>n</a:t>
            </a:r>
            <a:r>
              <a:rPr lang="en-US" dirty="0">
                <a:latin typeface="Times New Roman" pitchFamily="18" charset="0"/>
              </a:rPr>
              <a:t>-</a:t>
            </a:r>
            <a:r>
              <a:rPr lang="en-US" dirty="0" err="1">
                <a:latin typeface="Times New Roman" pitchFamily="18" charset="0"/>
              </a:rPr>
              <a:t>alkanes</a:t>
            </a:r>
            <a:r>
              <a:rPr lang="en-US" dirty="0">
                <a:latin typeface="Times New Roman" pitchFamily="18" charset="0"/>
              </a:rPr>
              <a:t> and </a:t>
            </a:r>
            <a:r>
              <a:rPr lang="en-US" dirty="0" err="1">
                <a:latin typeface="Times New Roman" pitchFamily="18" charset="0"/>
              </a:rPr>
              <a:t>isoprenoids</a:t>
            </a:r>
            <a:r>
              <a:rPr lang="en-US" dirty="0">
                <a:latin typeface="Times New Roman" pitchFamily="18" charset="0"/>
              </a:rPr>
              <a:t> (</a:t>
            </a:r>
            <a:r>
              <a:rPr lang="en-US" i="1" dirty="0">
                <a:latin typeface="Times New Roman" pitchFamily="18" charset="0"/>
              </a:rPr>
              <a:t>m/z</a:t>
            </a:r>
            <a:r>
              <a:rPr lang="en-US" dirty="0">
                <a:latin typeface="Times New Roman" pitchFamily="18" charset="0"/>
              </a:rPr>
              <a:t> = 71) obtained by GC-MS analysis of the extracts isolated from the samples at the beginning of the experiment, after 30 days and after 60 days.</a:t>
            </a:r>
          </a:p>
        </p:txBody>
      </p:sp>
      <p:grpSp>
        <p:nvGrpSpPr>
          <p:cNvPr id="5" name="Group 34"/>
          <p:cNvGrpSpPr>
            <a:grpSpLocks/>
          </p:cNvGrpSpPr>
          <p:nvPr/>
        </p:nvGrpSpPr>
        <p:grpSpPr bwMode="auto">
          <a:xfrm>
            <a:off x="228600" y="457200"/>
            <a:ext cx="5049838" cy="6019800"/>
            <a:chOff x="228600" y="457200"/>
            <a:chExt cx="5049838" cy="6019801"/>
          </a:xfrm>
        </p:grpSpPr>
        <p:pic>
          <p:nvPicPr>
            <p:cNvPr id="6" name="Picture 4" descr="Alkani"/>
            <p:cNvPicPr>
              <a:picLocks noChangeAspect="1" noChangeArrowheads="1"/>
            </p:cNvPicPr>
            <p:nvPr/>
          </p:nvPicPr>
          <p:blipFill>
            <a:blip r:embed="rId2" cstate="print"/>
            <a:srcRect/>
            <a:stretch>
              <a:fillRect/>
            </a:stretch>
          </p:blipFill>
          <p:spPr bwMode="auto">
            <a:xfrm>
              <a:off x="228600" y="457200"/>
              <a:ext cx="5049838" cy="1939925"/>
            </a:xfrm>
            <a:prstGeom prst="rect">
              <a:avLst/>
            </a:prstGeom>
            <a:noFill/>
            <a:ln w="9525">
              <a:noFill/>
              <a:miter lim="800000"/>
              <a:headEnd/>
              <a:tailEnd/>
            </a:ln>
          </p:spPr>
        </p:pic>
        <p:pic>
          <p:nvPicPr>
            <p:cNvPr id="9" name="Picture 5" descr="Alkani"/>
            <p:cNvPicPr>
              <a:picLocks noChangeAspect="1" noChangeArrowheads="1"/>
            </p:cNvPicPr>
            <p:nvPr/>
          </p:nvPicPr>
          <p:blipFill>
            <a:blip r:embed="rId3" cstate="print"/>
            <a:srcRect/>
            <a:stretch>
              <a:fillRect/>
            </a:stretch>
          </p:blipFill>
          <p:spPr bwMode="auto">
            <a:xfrm>
              <a:off x="228600" y="2438400"/>
              <a:ext cx="5049838" cy="1939925"/>
            </a:xfrm>
            <a:prstGeom prst="rect">
              <a:avLst/>
            </a:prstGeom>
            <a:noFill/>
            <a:ln w="9525">
              <a:noFill/>
              <a:miter lim="800000"/>
              <a:headEnd/>
              <a:tailEnd/>
            </a:ln>
          </p:spPr>
        </p:pic>
        <p:grpSp>
          <p:nvGrpSpPr>
            <p:cNvPr id="10" name="Group 49"/>
            <p:cNvGrpSpPr>
              <a:grpSpLocks/>
            </p:cNvGrpSpPr>
            <p:nvPr/>
          </p:nvGrpSpPr>
          <p:grpSpPr bwMode="auto">
            <a:xfrm>
              <a:off x="228600" y="990600"/>
              <a:ext cx="244475" cy="922338"/>
              <a:chOff x="5319811" y="1332794"/>
              <a:chExt cx="259649" cy="953206"/>
            </a:xfrm>
          </p:grpSpPr>
          <p:sp>
            <p:nvSpPr>
              <p:cNvPr id="35"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36" name="Text Box 29"/>
              <p:cNvSpPr txBox="1">
                <a:spLocks noChangeArrowheads="1"/>
              </p:cNvSpPr>
              <p:nvPr/>
            </p:nvSpPr>
            <p:spPr bwMode="auto">
              <a:xfrm rot="-5400000">
                <a:off x="5054244" y="1760783"/>
                <a:ext cx="79078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1" name="Group 49"/>
            <p:cNvGrpSpPr>
              <a:grpSpLocks/>
            </p:cNvGrpSpPr>
            <p:nvPr/>
          </p:nvGrpSpPr>
          <p:grpSpPr bwMode="auto">
            <a:xfrm>
              <a:off x="228600" y="2895600"/>
              <a:ext cx="244475" cy="922338"/>
              <a:chOff x="5319811" y="1332794"/>
              <a:chExt cx="259649" cy="953206"/>
            </a:xfrm>
          </p:grpSpPr>
          <p:sp>
            <p:nvSpPr>
              <p:cNvPr id="33"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34" name="Text Box 29"/>
              <p:cNvSpPr txBox="1">
                <a:spLocks noChangeArrowheads="1"/>
              </p:cNvSpPr>
              <p:nvPr/>
            </p:nvSpPr>
            <p:spPr bwMode="auto">
              <a:xfrm rot="-5400000">
                <a:off x="5054244" y="1760783"/>
                <a:ext cx="79078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12" name="Text Box 35"/>
            <p:cNvSpPr txBox="1">
              <a:spLocks noChangeArrowheads="1"/>
            </p:cNvSpPr>
            <p:nvPr/>
          </p:nvSpPr>
          <p:spPr bwMode="auto">
            <a:xfrm>
              <a:off x="1066800" y="1295400"/>
              <a:ext cx="412750" cy="21431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17</a:t>
              </a:r>
            </a:p>
          </p:txBody>
        </p:sp>
        <p:sp>
          <p:nvSpPr>
            <p:cNvPr id="13" name="Line 40"/>
            <p:cNvSpPr>
              <a:spLocks noChangeShapeType="1"/>
            </p:cNvSpPr>
            <p:nvPr/>
          </p:nvSpPr>
          <p:spPr bwMode="auto">
            <a:xfrm flipH="1" flipV="1">
              <a:off x="1447800" y="1447800"/>
              <a:ext cx="212725" cy="139700"/>
            </a:xfrm>
            <a:prstGeom prst="line">
              <a:avLst/>
            </a:prstGeom>
            <a:noFill/>
            <a:ln w="9525">
              <a:solidFill>
                <a:schemeClr val="tx1"/>
              </a:solidFill>
              <a:round/>
              <a:headEnd/>
              <a:tailEnd/>
            </a:ln>
          </p:spPr>
          <p:txBody>
            <a:bodyPr/>
            <a:lstStyle/>
            <a:p>
              <a:endParaRPr lang="hr-HR"/>
            </a:p>
          </p:txBody>
        </p:sp>
        <p:sp>
          <p:nvSpPr>
            <p:cNvPr id="14" name="Text Box 37"/>
            <p:cNvSpPr txBox="1">
              <a:spLocks noChangeArrowheads="1"/>
            </p:cNvSpPr>
            <p:nvPr/>
          </p:nvSpPr>
          <p:spPr bwMode="auto">
            <a:xfrm>
              <a:off x="1524000" y="1143000"/>
              <a:ext cx="274638" cy="214313"/>
            </a:xfrm>
            <a:prstGeom prst="rect">
              <a:avLst/>
            </a:prstGeom>
            <a:noFill/>
            <a:ln w="9525">
              <a:noFill/>
              <a:miter lim="800000"/>
              <a:headEnd/>
              <a:tailEnd/>
            </a:ln>
          </p:spPr>
          <p:txBody>
            <a:bodyPr wrap="none">
              <a:spAutoFit/>
            </a:bodyPr>
            <a:lstStyle/>
            <a:p>
              <a:r>
                <a:rPr lang="en-US" sz="800">
                  <a:latin typeface="Times New Roman" pitchFamily="18" charset="0"/>
                </a:rPr>
                <a:t>Pr</a:t>
              </a:r>
              <a:endParaRPr lang="en-US" sz="600">
                <a:latin typeface="Times New Roman" pitchFamily="18" charset="0"/>
              </a:endParaRPr>
            </a:p>
          </p:txBody>
        </p:sp>
        <p:sp>
          <p:nvSpPr>
            <p:cNvPr id="15" name="Text Box 36"/>
            <p:cNvSpPr txBox="1">
              <a:spLocks noChangeArrowheads="1"/>
            </p:cNvSpPr>
            <p:nvPr/>
          </p:nvSpPr>
          <p:spPr bwMode="auto">
            <a:xfrm>
              <a:off x="1676400" y="1066800"/>
              <a:ext cx="412750" cy="21431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18</a:t>
              </a:r>
            </a:p>
          </p:txBody>
        </p:sp>
        <p:sp>
          <p:nvSpPr>
            <p:cNvPr id="16" name="Text Box 38"/>
            <p:cNvSpPr txBox="1">
              <a:spLocks noChangeArrowheads="1"/>
            </p:cNvSpPr>
            <p:nvPr/>
          </p:nvSpPr>
          <p:spPr bwMode="auto">
            <a:xfrm>
              <a:off x="1905000" y="1295400"/>
              <a:ext cx="298450" cy="214313"/>
            </a:xfrm>
            <a:prstGeom prst="rect">
              <a:avLst/>
            </a:prstGeom>
            <a:noFill/>
            <a:ln w="9525">
              <a:noFill/>
              <a:miter lim="800000"/>
              <a:headEnd/>
              <a:tailEnd/>
            </a:ln>
          </p:spPr>
          <p:txBody>
            <a:bodyPr wrap="none">
              <a:spAutoFit/>
            </a:bodyPr>
            <a:lstStyle/>
            <a:p>
              <a:r>
                <a:rPr lang="en-US" sz="800">
                  <a:latin typeface="Times New Roman" pitchFamily="18" charset="0"/>
                </a:rPr>
                <a:t>Fit</a:t>
              </a:r>
              <a:endParaRPr lang="en-US" sz="600">
                <a:latin typeface="Times New Roman" pitchFamily="18" charset="0"/>
              </a:endParaRPr>
            </a:p>
          </p:txBody>
        </p:sp>
        <p:sp>
          <p:nvSpPr>
            <p:cNvPr id="17" name="Text Box 30"/>
            <p:cNvSpPr txBox="1">
              <a:spLocks noChangeArrowheads="1"/>
            </p:cNvSpPr>
            <p:nvPr/>
          </p:nvSpPr>
          <p:spPr bwMode="auto">
            <a:xfrm>
              <a:off x="2057400" y="1219200"/>
              <a:ext cx="412750" cy="21431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20</a:t>
              </a:r>
            </a:p>
          </p:txBody>
        </p:sp>
        <p:sp>
          <p:nvSpPr>
            <p:cNvPr id="18" name="Text Box 10"/>
            <p:cNvSpPr txBox="1">
              <a:spLocks noChangeArrowheads="1"/>
            </p:cNvSpPr>
            <p:nvPr/>
          </p:nvSpPr>
          <p:spPr bwMode="auto">
            <a:xfrm>
              <a:off x="1066800" y="1981200"/>
              <a:ext cx="412750" cy="21431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15</a:t>
              </a:r>
            </a:p>
          </p:txBody>
        </p:sp>
        <p:sp>
          <p:nvSpPr>
            <p:cNvPr id="19" name="Text Box 31"/>
            <p:cNvSpPr txBox="1">
              <a:spLocks noChangeArrowheads="1"/>
            </p:cNvSpPr>
            <p:nvPr/>
          </p:nvSpPr>
          <p:spPr bwMode="auto">
            <a:xfrm>
              <a:off x="2819400" y="838200"/>
              <a:ext cx="412750" cy="21431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25</a:t>
              </a:r>
            </a:p>
          </p:txBody>
        </p:sp>
        <p:sp>
          <p:nvSpPr>
            <p:cNvPr id="20" name="Text Box 32"/>
            <p:cNvSpPr txBox="1">
              <a:spLocks noChangeArrowheads="1"/>
            </p:cNvSpPr>
            <p:nvPr/>
          </p:nvSpPr>
          <p:spPr bwMode="auto">
            <a:xfrm>
              <a:off x="3429000" y="1828800"/>
              <a:ext cx="412750" cy="214313"/>
            </a:xfrm>
            <a:prstGeom prst="rect">
              <a:avLst/>
            </a:prstGeom>
            <a:noFill/>
            <a:ln w="9525">
              <a:noFill/>
              <a:miter lim="800000"/>
              <a:headEnd/>
              <a:tailEnd/>
            </a:ln>
          </p:spPr>
          <p:txBody>
            <a:bodyPr wrap="none">
              <a:spAutoFit/>
            </a:bodyPr>
            <a:lstStyle/>
            <a:p>
              <a:r>
                <a:rPr lang="en-US" sz="800" i="1">
                  <a:latin typeface="Times New Roman" pitchFamily="18" charset="0"/>
                </a:rPr>
                <a:t>n</a:t>
              </a:r>
              <a:r>
                <a:rPr lang="en-US" sz="800">
                  <a:latin typeface="Times New Roman" pitchFamily="18" charset="0"/>
                </a:rPr>
                <a:t>-C</a:t>
              </a:r>
              <a:r>
                <a:rPr lang="en-US" sz="600">
                  <a:latin typeface="Times New Roman" pitchFamily="18" charset="0"/>
                </a:rPr>
                <a:t>30</a:t>
              </a:r>
            </a:p>
          </p:txBody>
        </p:sp>
        <p:sp>
          <p:nvSpPr>
            <p:cNvPr id="21" name="Line 35"/>
            <p:cNvSpPr>
              <a:spLocks noChangeShapeType="1"/>
            </p:cNvSpPr>
            <p:nvPr/>
          </p:nvSpPr>
          <p:spPr bwMode="auto">
            <a:xfrm flipV="1">
              <a:off x="1905000" y="1447800"/>
              <a:ext cx="76200" cy="152400"/>
            </a:xfrm>
            <a:prstGeom prst="line">
              <a:avLst/>
            </a:prstGeom>
            <a:noFill/>
            <a:ln w="9525">
              <a:solidFill>
                <a:schemeClr val="tx1"/>
              </a:solidFill>
              <a:round/>
              <a:headEnd/>
              <a:tailEnd/>
            </a:ln>
          </p:spPr>
          <p:txBody>
            <a:bodyPr/>
            <a:lstStyle/>
            <a:p>
              <a:endParaRPr lang="hr-HR"/>
            </a:p>
          </p:txBody>
        </p:sp>
        <p:sp>
          <p:nvSpPr>
            <p:cNvPr id="22" name="Line 36"/>
            <p:cNvSpPr>
              <a:spLocks noChangeShapeType="1"/>
            </p:cNvSpPr>
            <p:nvPr/>
          </p:nvSpPr>
          <p:spPr bwMode="auto">
            <a:xfrm flipV="1">
              <a:off x="1693863" y="1330325"/>
              <a:ext cx="0" cy="193675"/>
            </a:xfrm>
            <a:prstGeom prst="line">
              <a:avLst/>
            </a:prstGeom>
            <a:noFill/>
            <a:ln w="9525">
              <a:solidFill>
                <a:schemeClr val="tx1"/>
              </a:solidFill>
              <a:round/>
              <a:headEnd/>
              <a:tailEnd/>
            </a:ln>
          </p:spPr>
          <p:txBody>
            <a:bodyPr/>
            <a:lstStyle/>
            <a:p>
              <a:endParaRPr lang="hr-HR"/>
            </a:p>
          </p:txBody>
        </p:sp>
        <p:sp>
          <p:nvSpPr>
            <p:cNvPr id="23" name="Line 37"/>
            <p:cNvSpPr>
              <a:spLocks noChangeShapeType="1"/>
            </p:cNvSpPr>
            <p:nvPr/>
          </p:nvSpPr>
          <p:spPr bwMode="auto">
            <a:xfrm flipV="1">
              <a:off x="1866900" y="1236663"/>
              <a:ext cx="0" cy="269875"/>
            </a:xfrm>
            <a:prstGeom prst="line">
              <a:avLst/>
            </a:prstGeom>
            <a:noFill/>
            <a:ln w="9525">
              <a:solidFill>
                <a:schemeClr val="tx1"/>
              </a:solidFill>
              <a:round/>
              <a:headEnd/>
              <a:tailEnd/>
            </a:ln>
          </p:spPr>
          <p:txBody>
            <a:bodyPr/>
            <a:lstStyle/>
            <a:p>
              <a:endParaRPr lang="hr-HR"/>
            </a:p>
          </p:txBody>
        </p:sp>
        <p:sp>
          <p:nvSpPr>
            <p:cNvPr id="24" name="TextBox 5"/>
            <p:cNvSpPr txBox="1">
              <a:spLocks noChangeArrowheads="1"/>
            </p:cNvSpPr>
            <p:nvPr/>
          </p:nvSpPr>
          <p:spPr bwMode="auto">
            <a:xfrm>
              <a:off x="3962400" y="533400"/>
              <a:ext cx="1295400"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May 2012</a:t>
              </a:r>
            </a:p>
          </p:txBody>
        </p:sp>
        <p:sp>
          <p:nvSpPr>
            <p:cNvPr id="25" name="TextBox 5"/>
            <p:cNvSpPr txBox="1">
              <a:spLocks noChangeArrowheads="1"/>
            </p:cNvSpPr>
            <p:nvPr/>
          </p:nvSpPr>
          <p:spPr bwMode="auto">
            <a:xfrm>
              <a:off x="3962400" y="2514600"/>
              <a:ext cx="1295400"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June 2012</a:t>
              </a:r>
            </a:p>
          </p:txBody>
        </p:sp>
        <p:pic>
          <p:nvPicPr>
            <p:cNvPr id="26" name="Picture 43" descr="Alkani"/>
            <p:cNvPicPr>
              <a:picLocks noChangeAspect="1" noChangeArrowheads="1"/>
            </p:cNvPicPr>
            <p:nvPr/>
          </p:nvPicPr>
          <p:blipFill>
            <a:blip r:embed="rId4" cstate="print"/>
            <a:srcRect/>
            <a:stretch>
              <a:fillRect/>
            </a:stretch>
          </p:blipFill>
          <p:spPr bwMode="auto">
            <a:xfrm>
              <a:off x="228600" y="4419600"/>
              <a:ext cx="5045075" cy="2014538"/>
            </a:xfrm>
            <a:prstGeom prst="rect">
              <a:avLst/>
            </a:prstGeom>
            <a:noFill/>
            <a:ln w="9525">
              <a:noFill/>
              <a:miter lim="800000"/>
              <a:headEnd/>
              <a:tailEnd/>
            </a:ln>
          </p:spPr>
        </p:pic>
        <p:sp>
          <p:nvSpPr>
            <p:cNvPr id="27" name="Text Box 46"/>
            <p:cNvSpPr txBox="1">
              <a:spLocks noChangeArrowheads="1"/>
            </p:cNvSpPr>
            <p:nvPr/>
          </p:nvSpPr>
          <p:spPr bwMode="auto">
            <a:xfrm>
              <a:off x="2286000" y="6202363"/>
              <a:ext cx="1468438" cy="274638"/>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8" name="Line 47"/>
            <p:cNvSpPr>
              <a:spLocks noChangeShapeType="1"/>
            </p:cNvSpPr>
            <p:nvPr/>
          </p:nvSpPr>
          <p:spPr bwMode="auto">
            <a:xfrm>
              <a:off x="3744000" y="6349478"/>
              <a:ext cx="473756" cy="0"/>
            </a:xfrm>
            <a:prstGeom prst="line">
              <a:avLst/>
            </a:prstGeom>
            <a:noFill/>
            <a:ln w="9525">
              <a:solidFill>
                <a:schemeClr val="tx1"/>
              </a:solidFill>
              <a:round/>
              <a:headEnd/>
              <a:tailEnd type="triangle" w="sm" len="lg"/>
            </a:ln>
          </p:spPr>
          <p:txBody>
            <a:bodyPr/>
            <a:lstStyle/>
            <a:p>
              <a:endParaRPr lang="hr-HR"/>
            </a:p>
          </p:txBody>
        </p:sp>
        <p:grpSp>
          <p:nvGrpSpPr>
            <p:cNvPr id="29" name="Group 49"/>
            <p:cNvGrpSpPr>
              <a:grpSpLocks/>
            </p:cNvGrpSpPr>
            <p:nvPr/>
          </p:nvGrpSpPr>
          <p:grpSpPr bwMode="auto">
            <a:xfrm>
              <a:off x="228600" y="4876800"/>
              <a:ext cx="244475" cy="922338"/>
              <a:chOff x="5319811" y="1332794"/>
              <a:chExt cx="259649" cy="953206"/>
            </a:xfrm>
          </p:grpSpPr>
          <p:sp>
            <p:nvSpPr>
              <p:cNvPr id="31"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32" name="Text Box 29"/>
              <p:cNvSpPr txBox="1">
                <a:spLocks noChangeArrowheads="1"/>
              </p:cNvSpPr>
              <p:nvPr/>
            </p:nvSpPr>
            <p:spPr bwMode="auto">
              <a:xfrm rot="-5400000">
                <a:off x="5054244" y="1760783"/>
                <a:ext cx="79078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30" name="TextBox 5"/>
            <p:cNvSpPr txBox="1">
              <a:spLocks noChangeArrowheads="1"/>
            </p:cNvSpPr>
            <p:nvPr/>
          </p:nvSpPr>
          <p:spPr bwMode="auto">
            <a:xfrm>
              <a:off x="3962400" y="4495800"/>
              <a:ext cx="1295400"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July 2012</a:t>
              </a:r>
            </a:p>
          </p:txBody>
        </p:sp>
      </p:grpSp>
      <p:sp>
        <p:nvSpPr>
          <p:cNvPr id="37" name="Rectangle 52"/>
          <p:cNvSpPr>
            <a:spLocks noChangeArrowheads="1"/>
          </p:cNvSpPr>
          <p:nvPr/>
        </p:nvSpPr>
        <p:spPr bwMode="auto">
          <a:xfrm>
            <a:off x="5562600" y="1447800"/>
            <a:ext cx="3162300" cy="822325"/>
          </a:xfrm>
          <a:prstGeom prst="rect">
            <a:avLst/>
          </a:prstGeom>
          <a:noFill/>
          <a:ln w="9525">
            <a:noFill/>
            <a:miter lim="800000"/>
            <a:headEnd/>
            <a:tailEnd/>
          </a:ln>
        </p:spPr>
        <p:txBody>
          <a:bodyPr>
            <a:spAutoFit/>
          </a:bodyPr>
          <a:lstStyle/>
          <a:p>
            <a:r>
              <a:rPr lang="en-US" sz="2400" b="1" i="1" u="sng" dirty="0">
                <a:solidFill>
                  <a:schemeClr val="tx2"/>
                </a:solidFill>
                <a:latin typeface="Times New Roman" pitchFamily="18" charset="0"/>
              </a:rPr>
              <a:t>in</a:t>
            </a:r>
            <a:r>
              <a:rPr lang="sr-Latn-CS" sz="2400" b="1" i="1" u="sng" dirty="0">
                <a:solidFill>
                  <a:schemeClr val="tx2"/>
                </a:solidFill>
                <a:latin typeface="Times New Roman" pitchFamily="18" charset="0"/>
              </a:rPr>
              <a:t> situ</a:t>
            </a:r>
            <a:r>
              <a:rPr lang="sr-Latn-CS" sz="2400" b="1" u="sng" dirty="0">
                <a:solidFill>
                  <a:schemeClr val="tx2"/>
                </a:solidFill>
                <a:latin typeface="Times New Roman" pitchFamily="18" charset="0"/>
              </a:rPr>
              <a:t> Bioremediation</a:t>
            </a:r>
            <a:endParaRPr lang="en-US" sz="2400" b="1" u="sng" dirty="0">
              <a:solidFill>
                <a:schemeClr val="tx2"/>
              </a:solidFill>
              <a:latin typeface="Times New Roman" pitchFamily="18" charset="0"/>
            </a:endParaRPr>
          </a:p>
          <a:p>
            <a:r>
              <a:rPr lang="en-US" sz="2400" u="sng" dirty="0">
                <a:solidFill>
                  <a:schemeClr val="tx2"/>
                </a:solidFill>
                <a:latin typeface="Times New Roman" pitchFamily="18" charset="0"/>
              </a:rPr>
              <a:t>(example)</a:t>
            </a:r>
            <a:endParaRPr lang="en-US" sz="2400" u="sng" dirty="0">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Text Box 50"/>
          <p:cNvSpPr txBox="1">
            <a:spLocks noChangeArrowheads="1"/>
          </p:cNvSpPr>
          <p:nvPr/>
        </p:nvSpPr>
        <p:spPr bwMode="auto">
          <a:xfrm>
            <a:off x="4953000" y="5029200"/>
            <a:ext cx="4191000" cy="1465263"/>
          </a:xfrm>
          <a:prstGeom prst="rect">
            <a:avLst/>
          </a:prstGeom>
          <a:noFill/>
          <a:ln w="9525">
            <a:noFill/>
            <a:miter lim="800000"/>
            <a:headEnd/>
            <a:tailEnd/>
          </a:ln>
        </p:spPr>
        <p:txBody>
          <a:bodyPr>
            <a:spAutoFit/>
          </a:bodyPr>
          <a:lstStyle/>
          <a:p>
            <a:pPr eaLnBrk="0" hangingPunct="0"/>
            <a:r>
              <a:rPr lang="en-US">
                <a:latin typeface="Times New Roman" pitchFamily="18" charset="0"/>
              </a:rPr>
              <a:t>Fragmentograms of  terpanes (</a:t>
            </a:r>
            <a:r>
              <a:rPr lang="en-US" i="1">
                <a:latin typeface="Times New Roman" pitchFamily="18" charset="0"/>
              </a:rPr>
              <a:t>m/z</a:t>
            </a:r>
            <a:r>
              <a:rPr lang="en-US">
                <a:latin typeface="Times New Roman" pitchFamily="18" charset="0"/>
              </a:rPr>
              <a:t> = 191) obtained by GC-MS analysis of the extracts isolated from the samples at the beginning of the experiment, after 30 days and after 60 days.</a:t>
            </a:r>
          </a:p>
        </p:txBody>
      </p:sp>
      <p:grpSp>
        <p:nvGrpSpPr>
          <p:cNvPr id="5" name="Group 33"/>
          <p:cNvGrpSpPr>
            <a:grpSpLocks/>
          </p:cNvGrpSpPr>
          <p:nvPr/>
        </p:nvGrpSpPr>
        <p:grpSpPr bwMode="auto">
          <a:xfrm>
            <a:off x="228600" y="457200"/>
            <a:ext cx="4572000" cy="6065838"/>
            <a:chOff x="228600" y="457200"/>
            <a:chExt cx="4572000" cy="6065838"/>
          </a:xfrm>
        </p:grpSpPr>
        <p:pic>
          <p:nvPicPr>
            <p:cNvPr id="6" name="Picture 4" descr="Terpani"/>
            <p:cNvPicPr>
              <a:picLocks noChangeAspect="1" noChangeArrowheads="1"/>
            </p:cNvPicPr>
            <p:nvPr/>
          </p:nvPicPr>
          <p:blipFill>
            <a:blip r:embed="rId2" cstate="print"/>
            <a:srcRect/>
            <a:stretch>
              <a:fillRect/>
            </a:stretch>
          </p:blipFill>
          <p:spPr bwMode="auto">
            <a:xfrm>
              <a:off x="228600" y="457200"/>
              <a:ext cx="4572000" cy="1960563"/>
            </a:xfrm>
            <a:prstGeom prst="rect">
              <a:avLst/>
            </a:prstGeom>
            <a:noFill/>
            <a:ln w="9525">
              <a:noFill/>
              <a:miter lim="800000"/>
              <a:headEnd/>
              <a:tailEnd/>
            </a:ln>
          </p:spPr>
        </p:pic>
        <p:pic>
          <p:nvPicPr>
            <p:cNvPr id="9" name="Picture 5" descr="Terpani"/>
            <p:cNvPicPr>
              <a:picLocks noChangeAspect="1" noChangeArrowheads="1"/>
            </p:cNvPicPr>
            <p:nvPr/>
          </p:nvPicPr>
          <p:blipFill>
            <a:blip r:embed="rId3" cstate="print"/>
            <a:srcRect/>
            <a:stretch>
              <a:fillRect/>
            </a:stretch>
          </p:blipFill>
          <p:spPr bwMode="auto">
            <a:xfrm>
              <a:off x="228600" y="2438400"/>
              <a:ext cx="4572000" cy="1960563"/>
            </a:xfrm>
            <a:prstGeom prst="rect">
              <a:avLst/>
            </a:prstGeom>
            <a:noFill/>
            <a:ln w="9525">
              <a:noFill/>
              <a:miter lim="800000"/>
              <a:headEnd/>
              <a:tailEnd/>
            </a:ln>
          </p:spPr>
        </p:pic>
        <p:grpSp>
          <p:nvGrpSpPr>
            <p:cNvPr id="10" name="Group 50"/>
            <p:cNvGrpSpPr>
              <a:grpSpLocks/>
            </p:cNvGrpSpPr>
            <p:nvPr/>
          </p:nvGrpSpPr>
          <p:grpSpPr bwMode="auto">
            <a:xfrm>
              <a:off x="228600" y="990600"/>
              <a:ext cx="244475" cy="915988"/>
              <a:chOff x="5319811" y="216794"/>
              <a:chExt cx="259649" cy="947637"/>
            </a:xfrm>
          </p:grpSpPr>
          <p:sp>
            <p:nvSpPr>
              <p:cNvPr id="34" name="Line 25"/>
              <p:cNvSpPr>
                <a:spLocks noChangeShapeType="1"/>
              </p:cNvSpPr>
              <p:nvPr/>
            </p:nvSpPr>
            <p:spPr bwMode="auto">
              <a:xfrm rot="-5400000">
                <a:off x="5349825" y="324000"/>
                <a:ext cx="216000" cy="1588"/>
              </a:xfrm>
              <a:prstGeom prst="line">
                <a:avLst/>
              </a:prstGeom>
              <a:noFill/>
              <a:ln w="9525">
                <a:solidFill>
                  <a:schemeClr val="tx1"/>
                </a:solidFill>
                <a:round/>
                <a:headEnd/>
                <a:tailEnd type="triangle" w="sm" len="lg"/>
              </a:ln>
            </p:spPr>
            <p:txBody>
              <a:bodyPr/>
              <a:lstStyle/>
              <a:p>
                <a:endParaRPr lang="hr-HR"/>
              </a:p>
            </p:txBody>
          </p:sp>
          <p:sp>
            <p:nvSpPr>
              <p:cNvPr id="35" name="Text Box 26"/>
              <p:cNvSpPr txBox="1">
                <a:spLocks noChangeArrowheads="1"/>
              </p:cNvSpPr>
              <p:nvPr/>
            </p:nvSpPr>
            <p:spPr bwMode="auto">
              <a:xfrm rot="-5400000">
                <a:off x="5053829" y="638799"/>
                <a:ext cx="79161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1" name="Group 49"/>
            <p:cNvGrpSpPr>
              <a:grpSpLocks/>
            </p:cNvGrpSpPr>
            <p:nvPr/>
          </p:nvGrpSpPr>
          <p:grpSpPr bwMode="auto">
            <a:xfrm>
              <a:off x="228600" y="2971800"/>
              <a:ext cx="244475" cy="922338"/>
              <a:chOff x="5319811" y="1332794"/>
              <a:chExt cx="259649" cy="953206"/>
            </a:xfrm>
          </p:grpSpPr>
          <p:sp>
            <p:nvSpPr>
              <p:cNvPr id="32"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33" name="Text Box 29"/>
              <p:cNvSpPr txBox="1">
                <a:spLocks noChangeArrowheads="1"/>
              </p:cNvSpPr>
              <p:nvPr/>
            </p:nvSpPr>
            <p:spPr bwMode="auto">
              <a:xfrm rot="-5400000">
                <a:off x="5054244" y="1760783"/>
                <a:ext cx="790784"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12" name="TextBox 5"/>
            <p:cNvSpPr txBox="1">
              <a:spLocks noChangeArrowheads="1"/>
            </p:cNvSpPr>
            <p:nvPr/>
          </p:nvSpPr>
          <p:spPr bwMode="auto">
            <a:xfrm>
              <a:off x="3429000" y="457200"/>
              <a:ext cx="1371600"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May 2012</a:t>
              </a:r>
            </a:p>
          </p:txBody>
        </p:sp>
        <p:sp>
          <p:nvSpPr>
            <p:cNvPr id="13" name="TextBox 5"/>
            <p:cNvSpPr txBox="1">
              <a:spLocks noChangeArrowheads="1"/>
            </p:cNvSpPr>
            <p:nvPr/>
          </p:nvSpPr>
          <p:spPr bwMode="auto">
            <a:xfrm>
              <a:off x="3505200" y="2438400"/>
              <a:ext cx="1295400"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June 2012</a:t>
              </a:r>
            </a:p>
          </p:txBody>
        </p:sp>
        <p:sp>
          <p:nvSpPr>
            <p:cNvPr id="14" name="Text Box 60"/>
            <p:cNvSpPr txBox="1">
              <a:spLocks noChangeArrowheads="1"/>
            </p:cNvSpPr>
            <p:nvPr/>
          </p:nvSpPr>
          <p:spPr bwMode="auto">
            <a:xfrm>
              <a:off x="914400" y="1447800"/>
              <a:ext cx="676275" cy="304800"/>
            </a:xfrm>
            <a:prstGeom prst="rect">
              <a:avLst/>
            </a:prstGeom>
            <a:noFill/>
            <a:ln w="9525">
              <a:noFill/>
              <a:miter lim="800000"/>
              <a:headEnd/>
              <a:tailEnd/>
            </a:ln>
          </p:spPr>
          <p:txBody>
            <a:bodyPr wrap="none">
              <a:spAutoFit/>
            </a:bodyPr>
            <a:lstStyle/>
            <a:p>
              <a:pPr algn="ctr">
                <a:lnSpc>
                  <a:spcPct val="70000"/>
                </a:lnSpc>
              </a:pPr>
              <a:r>
                <a:rPr lang="en-US" sz="1000">
                  <a:latin typeface="Times New Roman" pitchFamily="18" charset="0"/>
                </a:rPr>
                <a:t>Triciclyc </a:t>
              </a:r>
            </a:p>
            <a:p>
              <a:pPr algn="ctr">
                <a:lnSpc>
                  <a:spcPct val="70000"/>
                </a:lnSpc>
              </a:pPr>
              <a:r>
                <a:rPr lang="en-US" sz="1000">
                  <a:latin typeface="Times New Roman" pitchFamily="18" charset="0"/>
                </a:rPr>
                <a:t>terpanes</a:t>
              </a:r>
            </a:p>
          </p:txBody>
        </p:sp>
        <p:grpSp>
          <p:nvGrpSpPr>
            <p:cNvPr id="15" name="Group 66"/>
            <p:cNvGrpSpPr>
              <a:grpSpLocks/>
            </p:cNvGrpSpPr>
            <p:nvPr/>
          </p:nvGrpSpPr>
          <p:grpSpPr bwMode="auto">
            <a:xfrm>
              <a:off x="1905000" y="838200"/>
              <a:ext cx="2133600" cy="142875"/>
              <a:chOff x="3744" y="480"/>
              <a:chExt cx="1344" cy="90"/>
            </a:xfrm>
          </p:grpSpPr>
          <p:sp>
            <p:nvSpPr>
              <p:cNvPr id="28" name="Line 62"/>
              <p:cNvSpPr>
                <a:spLocks noChangeShapeType="1"/>
              </p:cNvSpPr>
              <p:nvPr/>
            </p:nvSpPr>
            <p:spPr bwMode="auto">
              <a:xfrm flipH="1">
                <a:off x="3744" y="480"/>
                <a:ext cx="528" cy="0"/>
              </a:xfrm>
              <a:prstGeom prst="line">
                <a:avLst/>
              </a:prstGeom>
              <a:noFill/>
              <a:ln w="9525">
                <a:solidFill>
                  <a:schemeClr val="tx1"/>
                </a:solidFill>
                <a:round/>
                <a:headEnd/>
                <a:tailEnd/>
              </a:ln>
            </p:spPr>
            <p:txBody>
              <a:bodyPr/>
              <a:lstStyle/>
              <a:p>
                <a:endParaRPr lang="hr-HR"/>
              </a:p>
            </p:txBody>
          </p:sp>
          <p:sp>
            <p:nvSpPr>
              <p:cNvPr id="29" name="Line 63"/>
              <p:cNvSpPr>
                <a:spLocks noChangeShapeType="1"/>
              </p:cNvSpPr>
              <p:nvPr/>
            </p:nvSpPr>
            <p:spPr bwMode="auto">
              <a:xfrm>
                <a:off x="4320" y="480"/>
                <a:ext cx="767" cy="0"/>
              </a:xfrm>
              <a:prstGeom prst="line">
                <a:avLst/>
              </a:prstGeom>
              <a:noFill/>
              <a:ln w="9525">
                <a:solidFill>
                  <a:schemeClr val="tx1"/>
                </a:solidFill>
                <a:round/>
                <a:headEnd/>
                <a:tailEnd/>
              </a:ln>
            </p:spPr>
            <p:txBody>
              <a:bodyPr/>
              <a:lstStyle/>
              <a:p>
                <a:endParaRPr lang="hr-HR"/>
              </a:p>
            </p:txBody>
          </p:sp>
          <p:sp>
            <p:nvSpPr>
              <p:cNvPr id="30" name="Line 64"/>
              <p:cNvSpPr>
                <a:spLocks noChangeShapeType="1"/>
              </p:cNvSpPr>
              <p:nvPr/>
            </p:nvSpPr>
            <p:spPr bwMode="auto">
              <a:xfrm>
                <a:off x="3744" y="480"/>
                <a:ext cx="0" cy="90"/>
              </a:xfrm>
              <a:prstGeom prst="line">
                <a:avLst/>
              </a:prstGeom>
              <a:noFill/>
              <a:ln w="9525">
                <a:solidFill>
                  <a:schemeClr val="tx1"/>
                </a:solidFill>
                <a:round/>
                <a:headEnd/>
                <a:tailEnd/>
              </a:ln>
            </p:spPr>
            <p:txBody>
              <a:bodyPr/>
              <a:lstStyle/>
              <a:p>
                <a:endParaRPr lang="hr-HR"/>
              </a:p>
            </p:txBody>
          </p:sp>
          <p:sp>
            <p:nvSpPr>
              <p:cNvPr id="31" name="Line 65"/>
              <p:cNvSpPr>
                <a:spLocks noChangeShapeType="1"/>
              </p:cNvSpPr>
              <p:nvPr/>
            </p:nvSpPr>
            <p:spPr bwMode="auto">
              <a:xfrm>
                <a:off x="5088" y="480"/>
                <a:ext cx="0" cy="90"/>
              </a:xfrm>
              <a:prstGeom prst="line">
                <a:avLst/>
              </a:prstGeom>
              <a:noFill/>
              <a:ln w="9525">
                <a:solidFill>
                  <a:schemeClr val="tx1"/>
                </a:solidFill>
                <a:round/>
                <a:headEnd/>
                <a:tailEnd/>
              </a:ln>
            </p:spPr>
            <p:txBody>
              <a:bodyPr/>
              <a:lstStyle/>
              <a:p>
                <a:endParaRPr lang="hr-HR"/>
              </a:p>
            </p:txBody>
          </p:sp>
        </p:grpSp>
        <p:sp>
          <p:nvSpPr>
            <p:cNvPr id="16" name="Text Box 66"/>
            <p:cNvSpPr txBox="1">
              <a:spLocks noChangeArrowheads="1"/>
            </p:cNvSpPr>
            <p:nvPr/>
          </p:nvSpPr>
          <p:spPr bwMode="auto">
            <a:xfrm>
              <a:off x="1905000" y="457200"/>
              <a:ext cx="803275" cy="352425"/>
            </a:xfrm>
            <a:prstGeom prst="rect">
              <a:avLst/>
            </a:prstGeom>
            <a:noFill/>
            <a:ln w="9525">
              <a:noFill/>
              <a:miter lim="800000"/>
              <a:headEnd/>
              <a:tailEnd/>
            </a:ln>
          </p:spPr>
          <p:txBody>
            <a:bodyPr wrap="none">
              <a:spAutoFit/>
            </a:bodyPr>
            <a:lstStyle/>
            <a:p>
              <a:pPr algn="ctr">
                <a:lnSpc>
                  <a:spcPct val="110000"/>
                </a:lnSpc>
              </a:pPr>
              <a:r>
                <a:rPr lang="en-US" sz="1000">
                  <a:latin typeface="Times New Roman" pitchFamily="18" charset="0"/>
                </a:rPr>
                <a:t>Pentaciclyc </a:t>
              </a:r>
            </a:p>
            <a:p>
              <a:pPr algn="ctr">
                <a:lnSpc>
                  <a:spcPct val="60000"/>
                </a:lnSpc>
              </a:pPr>
              <a:r>
                <a:rPr lang="en-US" sz="1000">
                  <a:latin typeface="Times New Roman" pitchFamily="18" charset="0"/>
                </a:rPr>
                <a:t>terpanes</a:t>
              </a:r>
            </a:p>
          </p:txBody>
        </p:sp>
        <p:grpSp>
          <p:nvGrpSpPr>
            <p:cNvPr id="17" name="Group 90"/>
            <p:cNvGrpSpPr>
              <a:grpSpLocks/>
            </p:cNvGrpSpPr>
            <p:nvPr/>
          </p:nvGrpSpPr>
          <p:grpSpPr bwMode="auto">
            <a:xfrm>
              <a:off x="838200" y="1828800"/>
              <a:ext cx="838200" cy="106363"/>
              <a:chOff x="3527" y="672"/>
              <a:chExt cx="454" cy="68"/>
            </a:xfrm>
          </p:grpSpPr>
          <p:sp>
            <p:nvSpPr>
              <p:cNvPr id="25" name="Line 57"/>
              <p:cNvSpPr>
                <a:spLocks noChangeShapeType="1"/>
              </p:cNvSpPr>
              <p:nvPr/>
            </p:nvSpPr>
            <p:spPr bwMode="auto">
              <a:xfrm>
                <a:off x="3527" y="672"/>
                <a:ext cx="454" cy="0"/>
              </a:xfrm>
              <a:prstGeom prst="line">
                <a:avLst/>
              </a:prstGeom>
              <a:noFill/>
              <a:ln w="9525">
                <a:solidFill>
                  <a:schemeClr val="tx1"/>
                </a:solidFill>
                <a:round/>
                <a:headEnd/>
                <a:tailEnd/>
              </a:ln>
            </p:spPr>
            <p:txBody>
              <a:bodyPr/>
              <a:lstStyle/>
              <a:p>
                <a:endParaRPr lang="hr-HR"/>
              </a:p>
            </p:txBody>
          </p:sp>
          <p:sp>
            <p:nvSpPr>
              <p:cNvPr id="26" name="Line 58"/>
              <p:cNvSpPr>
                <a:spLocks noChangeShapeType="1"/>
              </p:cNvSpPr>
              <p:nvPr/>
            </p:nvSpPr>
            <p:spPr bwMode="auto">
              <a:xfrm>
                <a:off x="3980" y="672"/>
                <a:ext cx="0" cy="68"/>
              </a:xfrm>
              <a:prstGeom prst="line">
                <a:avLst/>
              </a:prstGeom>
              <a:noFill/>
              <a:ln w="9525">
                <a:solidFill>
                  <a:schemeClr val="tx1"/>
                </a:solidFill>
                <a:round/>
                <a:headEnd/>
                <a:tailEnd/>
              </a:ln>
            </p:spPr>
            <p:txBody>
              <a:bodyPr/>
              <a:lstStyle/>
              <a:p>
                <a:endParaRPr lang="hr-HR"/>
              </a:p>
            </p:txBody>
          </p:sp>
          <p:sp>
            <p:nvSpPr>
              <p:cNvPr id="27" name="Line 59"/>
              <p:cNvSpPr>
                <a:spLocks noChangeShapeType="1"/>
              </p:cNvSpPr>
              <p:nvPr/>
            </p:nvSpPr>
            <p:spPr bwMode="auto">
              <a:xfrm>
                <a:off x="3527" y="672"/>
                <a:ext cx="0" cy="68"/>
              </a:xfrm>
              <a:prstGeom prst="line">
                <a:avLst/>
              </a:prstGeom>
              <a:noFill/>
              <a:ln w="9525">
                <a:solidFill>
                  <a:schemeClr val="tx1"/>
                </a:solidFill>
                <a:round/>
                <a:headEnd/>
                <a:tailEnd/>
              </a:ln>
            </p:spPr>
            <p:txBody>
              <a:bodyPr/>
              <a:lstStyle/>
              <a:p>
                <a:endParaRPr lang="hr-HR"/>
              </a:p>
            </p:txBody>
          </p:sp>
        </p:grpSp>
        <p:pic>
          <p:nvPicPr>
            <p:cNvPr id="18" name="Picture 68" descr="Terpani"/>
            <p:cNvPicPr>
              <a:picLocks noChangeAspect="1" noChangeArrowheads="1"/>
            </p:cNvPicPr>
            <p:nvPr/>
          </p:nvPicPr>
          <p:blipFill>
            <a:blip r:embed="rId4" cstate="print"/>
            <a:srcRect/>
            <a:stretch>
              <a:fillRect/>
            </a:stretch>
          </p:blipFill>
          <p:spPr bwMode="auto">
            <a:xfrm>
              <a:off x="228600" y="4419600"/>
              <a:ext cx="4572000" cy="2063750"/>
            </a:xfrm>
            <a:prstGeom prst="rect">
              <a:avLst/>
            </a:prstGeom>
            <a:noFill/>
            <a:ln w="9525">
              <a:noFill/>
              <a:miter lim="800000"/>
              <a:headEnd/>
              <a:tailEnd/>
            </a:ln>
          </p:spPr>
        </p:pic>
        <p:sp>
          <p:nvSpPr>
            <p:cNvPr id="19" name="Text Box 46"/>
            <p:cNvSpPr txBox="1">
              <a:spLocks noChangeArrowheads="1"/>
            </p:cNvSpPr>
            <p:nvPr/>
          </p:nvSpPr>
          <p:spPr bwMode="auto">
            <a:xfrm>
              <a:off x="1905000" y="6248400"/>
              <a:ext cx="1468438" cy="274638"/>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0" name="Line 47"/>
            <p:cNvSpPr>
              <a:spLocks noChangeShapeType="1"/>
            </p:cNvSpPr>
            <p:nvPr/>
          </p:nvSpPr>
          <p:spPr bwMode="auto">
            <a:xfrm>
              <a:off x="3348000" y="6395515"/>
              <a:ext cx="473756" cy="0"/>
            </a:xfrm>
            <a:prstGeom prst="line">
              <a:avLst/>
            </a:prstGeom>
            <a:noFill/>
            <a:ln w="9525">
              <a:solidFill>
                <a:schemeClr val="tx1"/>
              </a:solidFill>
              <a:round/>
              <a:headEnd/>
              <a:tailEnd type="triangle" w="sm" len="lg"/>
            </a:ln>
          </p:spPr>
          <p:txBody>
            <a:bodyPr/>
            <a:lstStyle/>
            <a:p>
              <a:endParaRPr lang="hr-HR"/>
            </a:p>
          </p:txBody>
        </p:sp>
        <p:grpSp>
          <p:nvGrpSpPr>
            <p:cNvPr id="21" name="Group 45"/>
            <p:cNvGrpSpPr>
              <a:grpSpLocks/>
            </p:cNvGrpSpPr>
            <p:nvPr/>
          </p:nvGrpSpPr>
          <p:grpSpPr bwMode="auto">
            <a:xfrm>
              <a:off x="228600" y="5029200"/>
              <a:ext cx="244475" cy="908050"/>
              <a:chOff x="5319811" y="2412715"/>
              <a:chExt cx="259649" cy="940085"/>
            </a:xfrm>
          </p:grpSpPr>
          <p:sp>
            <p:nvSpPr>
              <p:cNvPr id="23" name="Line 31"/>
              <p:cNvSpPr>
                <a:spLocks noChangeShapeType="1"/>
              </p:cNvSpPr>
              <p:nvPr/>
            </p:nvSpPr>
            <p:spPr bwMode="auto">
              <a:xfrm rot="-5400000">
                <a:off x="5349746" y="2520000"/>
                <a:ext cx="216000" cy="1429"/>
              </a:xfrm>
              <a:prstGeom prst="line">
                <a:avLst/>
              </a:prstGeom>
              <a:noFill/>
              <a:ln w="9525">
                <a:solidFill>
                  <a:schemeClr val="tx1"/>
                </a:solidFill>
                <a:round/>
                <a:headEnd/>
                <a:tailEnd type="triangle" w="sm" len="lg"/>
              </a:ln>
            </p:spPr>
            <p:txBody>
              <a:bodyPr/>
              <a:lstStyle/>
              <a:p>
                <a:endParaRPr lang="hr-HR"/>
              </a:p>
            </p:txBody>
          </p:sp>
          <p:sp>
            <p:nvSpPr>
              <p:cNvPr id="24" name="Text Box 32"/>
              <p:cNvSpPr txBox="1">
                <a:spLocks noChangeArrowheads="1"/>
              </p:cNvSpPr>
              <p:nvPr/>
            </p:nvSpPr>
            <p:spPr bwMode="auto">
              <a:xfrm rot="-5400000">
                <a:off x="5053551" y="2826890"/>
                <a:ext cx="792170" cy="259649"/>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22" name="TextBox 5"/>
            <p:cNvSpPr txBox="1">
              <a:spLocks noChangeArrowheads="1"/>
            </p:cNvSpPr>
            <p:nvPr/>
          </p:nvSpPr>
          <p:spPr bwMode="auto">
            <a:xfrm>
              <a:off x="3505200" y="4495800"/>
              <a:ext cx="1295400"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July 2012</a:t>
              </a:r>
            </a:p>
          </p:txBody>
        </p:sp>
      </p:grpSp>
      <p:sp>
        <p:nvSpPr>
          <p:cNvPr id="36" name="Rectangle 77"/>
          <p:cNvSpPr>
            <a:spLocks noChangeArrowheads="1"/>
          </p:cNvSpPr>
          <p:nvPr/>
        </p:nvSpPr>
        <p:spPr bwMode="auto">
          <a:xfrm>
            <a:off x="5257800" y="1447800"/>
            <a:ext cx="3162300" cy="457200"/>
          </a:xfrm>
          <a:prstGeom prst="rect">
            <a:avLst/>
          </a:prstGeom>
          <a:noFill/>
          <a:ln w="9525">
            <a:noFill/>
            <a:miter lim="800000"/>
            <a:headEnd/>
            <a:tailEnd/>
          </a:ln>
        </p:spPr>
        <p:txBody>
          <a:bodyPr>
            <a:spAutoFit/>
          </a:bodyPr>
          <a:lstStyle/>
          <a:p>
            <a:r>
              <a:rPr lang="en-US" sz="2400" b="1" i="1" u="sng" dirty="0">
                <a:solidFill>
                  <a:schemeClr val="tx2"/>
                </a:solidFill>
                <a:latin typeface="Times New Roman" pitchFamily="18" charset="0"/>
              </a:rPr>
              <a:t>in</a:t>
            </a:r>
            <a:r>
              <a:rPr lang="sr-Latn-CS" sz="2400" b="1" i="1" u="sng" dirty="0">
                <a:solidFill>
                  <a:schemeClr val="tx2"/>
                </a:solidFill>
                <a:latin typeface="Times New Roman" pitchFamily="18" charset="0"/>
              </a:rPr>
              <a:t> situ</a:t>
            </a:r>
            <a:r>
              <a:rPr lang="sr-Latn-CS" sz="2400" b="1" u="sng" dirty="0">
                <a:solidFill>
                  <a:schemeClr val="tx2"/>
                </a:solidFill>
                <a:latin typeface="Times New Roman" pitchFamily="18" charset="0"/>
              </a:rPr>
              <a:t> Bioremediation</a:t>
            </a:r>
            <a:endParaRPr lang="en-US" sz="2400" b="1" u="sng" dirty="0">
              <a:latin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Text Box 43"/>
          <p:cNvSpPr txBox="1">
            <a:spLocks noChangeArrowheads="1"/>
          </p:cNvSpPr>
          <p:nvPr/>
        </p:nvSpPr>
        <p:spPr bwMode="auto">
          <a:xfrm>
            <a:off x="4724400" y="5029200"/>
            <a:ext cx="4038600" cy="1465263"/>
          </a:xfrm>
          <a:prstGeom prst="rect">
            <a:avLst/>
          </a:prstGeom>
          <a:noFill/>
          <a:ln w="9525">
            <a:noFill/>
            <a:miter lim="800000"/>
            <a:headEnd/>
            <a:tailEnd/>
          </a:ln>
        </p:spPr>
        <p:txBody>
          <a:bodyPr>
            <a:spAutoFit/>
          </a:bodyPr>
          <a:lstStyle/>
          <a:p>
            <a:pPr eaLnBrk="0" hangingPunct="0"/>
            <a:r>
              <a:rPr lang="en-US">
                <a:latin typeface="Times New Roman" pitchFamily="18" charset="0"/>
              </a:rPr>
              <a:t>Fragmentograms of  steranes (</a:t>
            </a:r>
            <a:r>
              <a:rPr lang="en-US" i="1">
                <a:latin typeface="Times New Roman" pitchFamily="18" charset="0"/>
              </a:rPr>
              <a:t>m/z</a:t>
            </a:r>
            <a:r>
              <a:rPr lang="en-US">
                <a:latin typeface="Times New Roman" pitchFamily="18" charset="0"/>
              </a:rPr>
              <a:t> = 217) obtained by GC-MS analysis of the extracts isolated from the samples at the beginning of the experiment, after 30 days and after 60 days.</a:t>
            </a:r>
          </a:p>
        </p:txBody>
      </p:sp>
      <p:grpSp>
        <p:nvGrpSpPr>
          <p:cNvPr id="5" name="Group 52"/>
          <p:cNvGrpSpPr>
            <a:grpSpLocks/>
          </p:cNvGrpSpPr>
          <p:nvPr/>
        </p:nvGrpSpPr>
        <p:grpSpPr bwMode="auto">
          <a:xfrm>
            <a:off x="381000" y="228600"/>
            <a:ext cx="4267200" cy="6172200"/>
            <a:chOff x="2784" y="336"/>
            <a:chExt cx="2544" cy="3735"/>
          </a:xfrm>
        </p:grpSpPr>
        <p:pic>
          <p:nvPicPr>
            <p:cNvPr id="6" name="Picture 5" descr="Sterani"/>
            <p:cNvPicPr>
              <a:picLocks noChangeAspect="1" noChangeArrowheads="1"/>
            </p:cNvPicPr>
            <p:nvPr/>
          </p:nvPicPr>
          <p:blipFill>
            <a:blip r:embed="rId2" cstate="print"/>
            <a:srcRect/>
            <a:stretch>
              <a:fillRect/>
            </a:stretch>
          </p:blipFill>
          <p:spPr bwMode="auto">
            <a:xfrm>
              <a:off x="2784" y="1632"/>
              <a:ext cx="2496" cy="1151"/>
            </a:xfrm>
            <a:prstGeom prst="rect">
              <a:avLst/>
            </a:prstGeom>
            <a:noFill/>
            <a:ln w="9525">
              <a:noFill/>
              <a:miter lim="800000"/>
              <a:headEnd/>
              <a:tailEnd/>
            </a:ln>
          </p:spPr>
        </p:pic>
        <p:pic>
          <p:nvPicPr>
            <p:cNvPr id="9" name="Picture 6" descr="Sterani"/>
            <p:cNvPicPr>
              <a:picLocks noChangeAspect="1" noChangeArrowheads="1"/>
            </p:cNvPicPr>
            <p:nvPr/>
          </p:nvPicPr>
          <p:blipFill>
            <a:blip r:embed="rId3" cstate="print"/>
            <a:srcRect/>
            <a:stretch>
              <a:fillRect/>
            </a:stretch>
          </p:blipFill>
          <p:spPr bwMode="auto">
            <a:xfrm>
              <a:off x="2784" y="432"/>
              <a:ext cx="2496" cy="1151"/>
            </a:xfrm>
            <a:prstGeom prst="rect">
              <a:avLst/>
            </a:prstGeom>
            <a:noFill/>
            <a:ln w="9525">
              <a:noFill/>
              <a:miter lim="800000"/>
              <a:headEnd/>
              <a:tailEnd/>
            </a:ln>
          </p:spPr>
        </p:pic>
        <p:sp>
          <p:nvSpPr>
            <p:cNvPr id="10" name="TextBox 5"/>
            <p:cNvSpPr txBox="1">
              <a:spLocks noChangeArrowheads="1"/>
            </p:cNvSpPr>
            <p:nvPr/>
          </p:nvSpPr>
          <p:spPr bwMode="auto">
            <a:xfrm>
              <a:off x="4464" y="480"/>
              <a:ext cx="864" cy="201"/>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May 2012</a:t>
              </a:r>
            </a:p>
          </p:txBody>
        </p:sp>
        <p:sp>
          <p:nvSpPr>
            <p:cNvPr id="11" name="TextBox 5"/>
            <p:cNvSpPr txBox="1">
              <a:spLocks noChangeArrowheads="1"/>
            </p:cNvSpPr>
            <p:nvPr/>
          </p:nvSpPr>
          <p:spPr bwMode="auto">
            <a:xfrm>
              <a:off x="4512" y="1632"/>
              <a:ext cx="816" cy="202"/>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June 2012</a:t>
              </a:r>
            </a:p>
          </p:txBody>
        </p:sp>
        <p:grpSp>
          <p:nvGrpSpPr>
            <p:cNvPr id="12" name="Group 93"/>
            <p:cNvGrpSpPr>
              <a:grpSpLocks/>
            </p:cNvGrpSpPr>
            <p:nvPr/>
          </p:nvGrpSpPr>
          <p:grpSpPr bwMode="auto">
            <a:xfrm>
              <a:off x="4128" y="432"/>
              <a:ext cx="157" cy="90"/>
              <a:chOff x="2004" y="288"/>
              <a:chExt cx="159" cy="91"/>
            </a:xfrm>
          </p:grpSpPr>
          <p:sp>
            <p:nvSpPr>
              <p:cNvPr id="43" name="Line 70"/>
              <p:cNvSpPr>
                <a:spLocks noChangeShapeType="1"/>
              </p:cNvSpPr>
              <p:nvPr/>
            </p:nvSpPr>
            <p:spPr bwMode="auto">
              <a:xfrm>
                <a:off x="2004" y="288"/>
                <a:ext cx="159" cy="0"/>
              </a:xfrm>
              <a:prstGeom prst="line">
                <a:avLst/>
              </a:prstGeom>
              <a:noFill/>
              <a:ln w="9525">
                <a:solidFill>
                  <a:schemeClr val="tx1"/>
                </a:solidFill>
                <a:round/>
                <a:headEnd/>
                <a:tailEnd/>
              </a:ln>
            </p:spPr>
            <p:txBody>
              <a:bodyPr/>
              <a:lstStyle/>
              <a:p>
                <a:endParaRPr lang="hr-HR"/>
              </a:p>
            </p:txBody>
          </p:sp>
          <p:sp>
            <p:nvSpPr>
              <p:cNvPr id="44" name="Line 71"/>
              <p:cNvSpPr>
                <a:spLocks noChangeShapeType="1"/>
              </p:cNvSpPr>
              <p:nvPr/>
            </p:nvSpPr>
            <p:spPr bwMode="auto">
              <a:xfrm>
                <a:off x="2162" y="288"/>
                <a:ext cx="0" cy="91"/>
              </a:xfrm>
              <a:prstGeom prst="line">
                <a:avLst/>
              </a:prstGeom>
              <a:noFill/>
              <a:ln w="9525">
                <a:solidFill>
                  <a:schemeClr val="tx1"/>
                </a:solidFill>
                <a:round/>
                <a:headEnd/>
                <a:tailEnd/>
              </a:ln>
            </p:spPr>
            <p:txBody>
              <a:bodyPr/>
              <a:lstStyle/>
              <a:p>
                <a:endParaRPr lang="hr-HR"/>
              </a:p>
            </p:txBody>
          </p:sp>
          <p:sp>
            <p:nvSpPr>
              <p:cNvPr id="45" name="Line 72"/>
              <p:cNvSpPr>
                <a:spLocks noChangeShapeType="1"/>
              </p:cNvSpPr>
              <p:nvPr/>
            </p:nvSpPr>
            <p:spPr bwMode="auto">
              <a:xfrm>
                <a:off x="2004" y="288"/>
                <a:ext cx="0" cy="91"/>
              </a:xfrm>
              <a:prstGeom prst="line">
                <a:avLst/>
              </a:prstGeom>
              <a:noFill/>
              <a:ln w="9525">
                <a:solidFill>
                  <a:schemeClr val="tx1"/>
                </a:solidFill>
                <a:round/>
                <a:headEnd/>
                <a:tailEnd/>
              </a:ln>
            </p:spPr>
            <p:txBody>
              <a:bodyPr/>
              <a:lstStyle/>
              <a:p>
                <a:endParaRPr lang="hr-HR"/>
              </a:p>
            </p:txBody>
          </p:sp>
        </p:grpSp>
        <p:grpSp>
          <p:nvGrpSpPr>
            <p:cNvPr id="13" name="Group 92"/>
            <p:cNvGrpSpPr>
              <a:grpSpLocks/>
            </p:cNvGrpSpPr>
            <p:nvPr/>
          </p:nvGrpSpPr>
          <p:grpSpPr bwMode="auto">
            <a:xfrm>
              <a:off x="4010" y="576"/>
              <a:ext cx="101" cy="90"/>
              <a:chOff x="1886" y="576"/>
              <a:chExt cx="102" cy="91"/>
            </a:xfrm>
          </p:grpSpPr>
          <p:sp>
            <p:nvSpPr>
              <p:cNvPr id="40" name="Line 74"/>
              <p:cNvSpPr>
                <a:spLocks noChangeShapeType="1"/>
              </p:cNvSpPr>
              <p:nvPr/>
            </p:nvSpPr>
            <p:spPr bwMode="auto">
              <a:xfrm>
                <a:off x="1886" y="576"/>
                <a:ext cx="102" cy="0"/>
              </a:xfrm>
              <a:prstGeom prst="line">
                <a:avLst/>
              </a:prstGeom>
              <a:noFill/>
              <a:ln w="9525">
                <a:solidFill>
                  <a:schemeClr val="tx1"/>
                </a:solidFill>
                <a:round/>
                <a:headEnd/>
                <a:tailEnd/>
              </a:ln>
            </p:spPr>
            <p:txBody>
              <a:bodyPr/>
              <a:lstStyle/>
              <a:p>
                <a:endParaRPr lang="hr-HR"/>
              </a:p>
            </p:txBody>
          </p:sp>
          <p:sp>
            <p:nvSpPr>
              <p:cNvPr id="41" name="Line 75"/>
              <p:cNvSpPr>
                <a:spLocks noChangeShapeType="1"/>
              </p:cNvSpPr>
              <p:nvPr/>
            </p:nvSpPr>
            <p:spPr bwMode="auto">
              <a:xfrm>
                <a:off x="1988" y="576"/>
                <a:ext cx="0" cy="91"/>
              </a:xfrm>
              <a:prstGeom prst="line">
                <a:avLst/>
              </a:prstGeom>
              <a:noFill/>
              <a:ln w="9525">
                <a:solidFill>
                  <a:schemeClr val="tx1"/>
                </a:solidFill>
                <a:round/>
                <a:headEnd/>
                <a:tailEnd/>
              </a:ln>
            </p:spPr>
            <p:txBody>
              <a:bodyPr/>
              <a:lstStyle/>
              <a:p>
                <a:endParaRPr lang="hr-HR"/>
              </a:p>
            </p:txBody>
          </p:sp>
          <p:sp>
            <p:nvSpPr>
              <p:cNvPr id="42" name="Line 76"/>
              <p:cNvSpPr>
                <a:spLocks noChangeShapeType="1"/>
              </p:cNvSpPr>
              <p:nvPr/>
            </p:nvSpPr>
            <p:spPr bwMode="auto">
              <a:xfrm>
                <a:off x="1886" y="576"/>
                <a:ext cx="0" cy="91"/>
              </a:xfrm>
              <a:prstGeom prst="line">
                <a:avLst/>
              </a:prstGeom>
              <a:noFill/>
              <a:ln w="9525">
                <a:solidFill>
                  <a:schemeClr val="tx1"/>
                </a:solidFill>
                <a:round/>
                <a:headEnd/>
                <a:tailEnd/>
              </a:ln>
            </p:spPr>
            <p:txBody>
              <a:bodyPr/>
              <a:lstStyle/>
              <a:p>
                <a:endParaRPr lang="hr-HR"/>
              </a:p>
            </p:txBody>
          </p:sp>
        </p:grpSp>
        <p:grpSp>
          <p:nvGrpSpPr>
            <p:cNvPr id="14" name="Group 77"/>
            <p:cNvGrpSpPr>
              <a:grpSpLocks/>
            </p:cNvGrpSpPr>
            <p:nvPr/>
          </p:nvGrpSpPr>
          <p:grpSpPr bwMode="auto">
            <a:xfrm>
              <a:off x="3865" y="624"/>
              <a:ext cx="114" cy="90"/>
              <a:chOff x="1745" y="436"/>
              <a:chExt cx="115" cy="91"/>
            </a:xfrm>
          </p:grpSpPr>
          <p:sp>
            <p:nvSpPr>
              <p:cNvPr id="37" name="Line 78"/>
              <p:cNvSpPr>
                <a:spLocks noChangeShapeType="1"/>
              </p:cNvSpPr>
              <p:nvPr/>
            </p:nvSpPr>
            <p:spPr bwMode="auto">
              <a:xfrm>
                <a:off x="1745" y="436"/>
                <a:ext cx="113" cy="0"/>
              </a:xfrm>
              <a:prstGeom prst="line">
                <a:avLst/>
              </a:prstGeom>
              <a:noFill/>
              <a:ln w="9525">
                <a:solidFill>
                  <a:schemeClr val="tx1"/>
                </a:solidFill>
                <a:round/>
                <a:headEnd/>
                <a:tailEnd/>
              </a:ln>
            </p:spPr>
            <p:txBody>
              <a:bodyPr/>
              <a:lstStyle/>
              <a:p>
                <a:endParaRPr lang="hr-HR"/>
              </a:p>
            </p:txBody>
          </p:sp>
          <p:sp>
            <p:nvSpPr>
              <p:cNvPr id="38" name="Line 79"/>
              <p:cNvSpPr>
                <a:spLocks noChangeShapeType="1"/>
              </p:cNvSpPr>
              <p:nvPr/>
            </p:nvSpPr>
            <p:spPr bwMode="auto">
              <a:xfrm>
                <a:off x="1860" y="436"/>
                <a:ext cx="0" cy="91"/>
              </a:xfrm>
              <a:prstGeom prst="line">
                <a:avLst/>
              </a:prstGeom>
              <a:noFill/>
              <a:ln w="9525">
                <a:solidFill>
                  <a:schemeClr val="tx1"/>
                </a:solidFill>
                <a:round/>
                <a:headEnd/>
                <a:tailEnd/>
              </a:ln>
            </p:spPr>
            <p:txBody>
              <a:bodyPr/>
              <a:lstStyle/>
              <a:p>
                <a:endParaRPr lang="hr-HR"/>
              </a:p>
            </p:txBody>
          </p:sp>
          <p:sp>
            <p:nvSpPr>
              <p:cNvPr id="39" name="Line 80"/>
              <p:cNvSpPr>
                <a:spLocks noChangeShapeType="1"/>
              </p:cNvSpPr>
              <p:nvPr/>
            </p:nvSpPr>
            <p:spPr bwMode="auto">
              <a:xfrm>
                <a:off x="1745" y="436"/>
                <a:ext cx="0" cy="91"/>
              </a:xfrm>
              <a:prstGeom prst="line">
                <a:avLst/>
              </a:prstGeom>
              <a:noFill/>
              <a:ln w="9525">
                <a:solidFill>
                  <a:schemeClr val="tx1"/>
                </a:solidFill>
                <a:round/>
                <a:headEnd/>
                <a:tailEnd/>
              </a:ln>
            </p:spPr>
            <p:txBody>
              <a:bodyPr/>
              <a:lstStyle/>
              <a:p>
                <a:endParaRPr lang="hr-HR"/>
              </a:p>
            </p:txBody>
          </p:sp>
        </p:grpSp>
        <p:grpSp>
          <p:nvGrpSpPr>
            <p:cNvPr id="15" name="Group 94"/>
            <p:cNvGrpSpPr>
              <a:grpSpLocks/>
            </p:cNvGrpSpPr>
            <p:nvPr/>
          </p:nvGrpSpPr>
          <p:grpSpPr bwMode="auto">
            <a:xfrm>
              <a:off x="3600" y="672"/>
              <a:ext cx="240" cy="90"/>
              <a:chOff x="1394" y="624"/>
              <a:chExt cx="272" cy="91"/>
            </a:xfrm>
          </p:grpSpPr>
          <p:sp>
            <p:nvSpPr>
              <p:cNvPr id="34" name="Line 82"/>
              <p:cNvSpPr>
                <a:spLocks noChangeShapeType="1"/>
              </p:cNvSpPr>
              <p:nvPr/>
            </p:nvSpPr>
            <p:spPr bwMode="auto">
              <a:xfrm>
                <a:off x="1394" y="624"/>
                <a:ext cx="272" cy="0"/>
              </a:xfrm>
              <a:prstGeom prst="line">
                <a:avLst/>
              </a:prstGeom>
              <a:noFill/>
              <a:ln w="9525">
                <a:solidFill>
                  <a:schemeClr val="tx1"/>
                </a:solidFill>
                <a:round/>
                <a:headEnd/>
                <a:tailEnd/>
              </a:ln>
            </p:spPr>
            <p:txBody>
              <a:bodyPr/>
              <a:lstStyle/>
              <a:p>
                <a:endParaRPr lang="hr-HR"/>
              </a:p>
            </p:txBody>
          </p:sp>
          <p:sp>
            <p:nvSpPr>
              <p:cNvPr id="35" name="Line 83"/>
              <p:cNvSpPr>
                <a:spLocks noChangeShapeType="1"/>
              </p:cNvSpPr>
              <p:nvPr/>
            </p:nvSpPr>
            <p:spPr bwMode="auto">
              <a:xfrm>
                <a:off x="1666" y="624"/>
                <a:ext cx="0" cy="91"/>
              </a:xfrm>
              <a:prstGeom prst="line">
                <a:avLst/>
              </a:prstGeom>
              <a:noFill/>
              <a:ln w="9525">
                <a:solidFill>
                  <a:schemeClr val="tx1"/>
                </a:solidFill>
                <a:round/>
                <a:headEnd/>
                <a:tailEnd/>
              </a:ln>
            </p:spPr>
            <p:txBody>
              <a:bodyPr/>
              <a:lstStyle/>
              <a:p>
                <a:endParaRPr lang="hr-HR"/>
              </a:p>
            </p:txBody>
          </p:sp>
          <p:sp>
            <p:nvSpPr>
              <p:cNvPr id="36" name="Line 84"/>
              <p:cNvSpPr>
                <a:spLocks noChangeShapeType="1"/>
              </p:cNvSpPr>
              <p:nvPr/>
            </p:nvSpPr>
            <p:spPr bwMode="auto">
              <a:xfrm>
                <a:off x="1394" y="624"/>
                <a:ext cx="0" cy="91"/>
              </a:xfrm>
              <a:prstGeom prst="line">
                <a:avLst/>
              </a:prstGeom>
              <a:noFill/>
              <a:ln w="9525">
                <a:solidFill>
                  <a:schemeClr val="tx1"/>
                </a:solidFill>
                <a:round/>
                <a:headEnd/>
                <a:tailEnd/>
              </a:ln>
            </p:spPr>
            <p:txBody>
              <a:bodyPr/>
              <a:lstStyle/>
              <a:p>
                <a:endParaRPr lang="hr-HR"/>
              </a:p>
            </p:txBody>
          </p:sp>
        </p:grpSp>
        <p:sp>
          <p:nvSpPr>
            <p:cNvPr id="16" name="Text Box 85"/>
            <p:cNvSpPr txBox="1">
              <a:spLocks noChangeArrowheads="1"/>
            </p:cNvSpPr>
            <p:nvPr/>
          </p:nvSpPr>
          <p:spPr bwMode="auto">
            <a:xfrm>
              <a:off x="3792" y="528"/>
              <a:ext cx="220" cy="110"/>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27</a:t>
              </a:r>
              <a:endParaRPr lang="en-US" sz="1000">
                <a:latin typeface="Times New Roman" pitchFamily="18" charset="0"/>
              </a:endParaRPr>
            </a:p>
          </p:txBody>
        </p:sp>
        <p:sp>
          <p:nvSpPr>
            <p:cNvPr id="17" name="Text Box 86"/>
            <p:cNvSpPr txBox="1">
              <a:spLocks noChangeArrowheads="1"/>
            </p:cNvSpPr>
            <p:nvPr/>
          </p:nvSpPr>
          <p:spPr bwMode="auto">
            <a:xfrm>
              <a:off x="3936" y="480"/>
              <a:ext cx="220" cy="110"/>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28</a:t>
              </a:r>
              <a:endParaRPr lang="en-US" sz="1000">
                <a:latin typeface="Times New Roman" pitchFamily="18" charset="0"/>
              </a:endParaRPr>
            </a:p>
          </p:txBody>
        </p:sp>
        <p:sp>
          <p:nvSpPr>
            <p:cNvPr id="18" name="Text Box 87"/>
            <p:cNvSpPr txBox="1">
              <a:spLocks noChangeArrowheads="1"/>
            </p:cNvSpPr>
            <p:nvPr/>
          </p:nvSpPr>
          <p:spPr bwMode="auto">
            <a:xfrm>
              <a:off x="4080" y="336"/>
              <a:ext cx="220" cy="110"/>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C</a:t>
              </a:r>
              <a:r>
                <a:rPr lang="en-US" sz="800">
                  <a:latin typeface="Times New Roman" pitchFamily="18" charset="0"/>
                </a:rPr>
                <a:t>29</a:t>
              </a:r>
              <a:endParaRPr lang="en-US" sz="1000">
                <a:latin typeface="Times New Roman" pitchFamily="18" charset="0"/>
              </a:endParaRPr>
            </a:p>
          </p:txBody>
        </p:sp>
        <p:sp>
          <p:nvSpPr>
            <p:cNvPr id="19" name="Text Box 88"/>
            <p:cNvSpPr txBox="1">
              <a:spLocks noChangeArrowheads="1"/>
            </p:cNvSpPr>
            <p:nvPr/>
          </p:nvSpPr>
          <p:spPr bwMode="auto">
            <a:xfrm>
              <a:off x="3408" y="576"/>
              <a:ext cx="464" cy="110"/>
            </a:xfrm>
            <a:prstGeom prst="rect">
              <a:avLst/>
            </a:prstGeom>
            <a:noFill/>
            <a:ln w="9525">
              <a:noFill/>
              <a:miter lim="800000"/>
              <a:headEnd/>
              <a:tailEnd/>
            </a:ln>
          </p:spPr>
          <p:txBody>
            <a:bodyPr wrap="none">
              <a:spAutoFit/>
            </a:bodyPr>
            <a:lstStyle/>
            <a:p>
              <a:pPr>
                <a:lnSpc>
                  <a:spcPct val="60000"/>
                </a:lnSpc>
              </a:pPr>
              <a:r>
                <a:rPr lang="en-US" sz="1000">
                  <a:latin typeface="Times New Roman" pitchFamily="18" charset="0"/>
                </a:rPr>
                <a:t>Diasteranes</a:t>
              </a:r>
            </a:p>
          </p:txBody>
        </p:sp>
        <p:grpSp>
          <p:nvGrpSpPr>
            <p:cNvPr id="20" name="Group 50"/>
            <p:cNvGrpSpPr>
              <a:grpSpLocks/>
            </p:cNvGrpSpPr>
            <p:nvPr/>
          </p:nvGrpSpPr>
          <p:grpSpPr bwMode="auto">
            <a:xfrm>
              <a:off x="2832" y="672"/>
              <a:ext cx="146" cy="577"/>
              <a:chOff x="5319811" y="216794"/>
              <a:chExt cx="246827" cy="947637"/>
            </a:xfrm>
          </p:grpSpPr>
          <p:sp>
            <p:nvSpPr>
              <p:cNvPr id="32" name="Line 25"/>
              <p:cNvSpPr>
                <a:spLocks noChangeShapeType="1"/>
              </p:cNvSpPr>
              <p:nvPr/>
            </p:nvSpPr>
            <p:spPr bwMode="auto">
              <a:xfrm rot="-5400000">
                <a:off x="5349825" y="324000"/>
                <a:ext cx="216000" cy="1588"/>
              </a:xfrm>
              <a:prstGeom prst="line">
                <a:avLst/>
              </a:prstGeom>
              <a:noFill/>
              <a:ln w="9525">
                <a:solidFill>
                  <a:schemeClr val="tx1"/>
                </a:solidFill>
                <a:round/>
                <a:headEnd/>
                <a:tailEnd type="triangle" w="sm" len="lg"/>
              </a:ln>
            </p:spPr>
            <p:txBody>
              <a:bodyPr/>
              <a:lstStyle/>
              <a:p>
                <a:endParaRPr lang="hr-HR"/>
              </a:p>
            </p:txBody>
          </p:sp>
          <p:sp>
            <p:nvSpPr>
              <p:cNvPr id="33" name="Text Box 26"/>
              <p:cNvSpPr txBox="1">
                <a:spLocks noChangeArrowheads="1"/>
              </p:cNvSpPr>
              <p:nvPr/>
            </p:nvSpPr>
            <p:spPr bwMode="auto">
              <a:xfrm rot="-5400000">
                <a:off x="5066980" y="664773"/>
                <a:ext cx="752489" cy="24682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21" name="Group 49"/>
            <p:cNvGrpSpPr>
              <a:grpSpLocks/>
            </p:cNvGrpSpPr>
            <p:nvPr/>
          </p:nvGrpSpPr>
          <p:grpSpPr bwMode="auto">
            <a:xfrm>
              <a:off x="2831" y="1872"/>
              <a:ext cx="146" cy="581"/>
              <a:chOff x="5318208" y="1332794"/>
              <a:chExt cx="246827" cy="953206"/>
            </a:xfrm>
          </p:grpSpPr>
          <p:sp>
            <p:nvSpPr>
              <p:cNvPr id="30"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31" name="Text Box 29"/>
              <p:cNvSpPr txBox="1">
                <a:spLocks noChangeArrowheads="1"/>
              </p:cNvSpPr>
              <p:nvPr/>
            </p:nvSpPr>
            <p:spPr bwMode="auto">
              <a:xfrm rot="-5400000">
                <a:off x="5065644" y="1786608"/>
                <a:ext cx="751956" cy="24682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pic>
          <p:nvPicPr>
            <p:cNvPr id="22" name="Picture 44" descr="Sterani"/>
            <p:cNvPicPr>
              <a:picLocks noChangeAspect="1" noChangeArrowheads="1"/>
            </p:cNvPicPr>
            <p:nvPr/>
          </p:nvPicPr>
          <p:blipFill>
            <a:blip r:embed="rId4" cstate="print"/>
            <a:srcRect/>
            <a:stretch>
              <a:fillRect/>
            </a:stretch>
          </p:blipFill>
          <p:spPr bwMode="auto">
            <a:xfrm>
              <a:off x="2784" y="2832"/>
              <a:ext cx="2496" cy="1223"/>
            </a:xfrm>
            <a:prstGeom prst="rect">
              <a:avLst/>
            </a:prstGeom>
            <a:noFill/>
            <a:ln w="9525">
              <a:noFill/>
              <a:miter lim="800000"/>
              <a:headEnd/>
              <a:tailEnd/>
            </a:ln>
          </p:spPr>
        </p:pic>
        <p:sp>
          <p:nvSpPr>
            <p:cNvPr id="23" name="TextBox 5"/>
            <p:cNvSpPr txBox="1">
              <a:spLocks noChangeArrowheads="1"/>
            </p:cNvSpPr>
            <p:nvPr/>
          </p:nvSpPr>
          <p:spPr bwMode="auto">
            <a:xfrm>
              <a:off x="4464" y="2832"/>
              <a:ext cx="816" cy="201"/>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July 2012</a:t>
              </a:r>
            </a:p>
          </p:txBody>
        </p:sp>
        <p:grpSp>
          <p:nvGrpSpPr>
            <p:cNvPr id="24" name="Group 44"/>
            <p:cNvGrpSpPr>
              <a:grpSpLocks/>
            </p:cNvGrpSpPr>
            <p:nvPr/>
          </p:nvGrpSpPr>
          <p:grpSpPr bwMode="auto">
            <a:xfrm>
              <a:off x="3648" y="3907"/>
              <a:ext cx="1157" cy="164"/>
              <a:chOff x="6553200" y="5791200"/>
              <a:chExt cx="1951038" cy="270435"/>
            </a:xfrm>
          </p:grpSpPr>
          <p:sp>
            <p:nvSpPr>
              <p:cNvPr id="28" name="Text Box 46"/>
              <p:cNvSpPr txBox="1">
                <a:spLocks noChangeArrowheads="1"/>
              </p:cNvSpPr>
              <p:nvPr/>
            </p:nvSpPr>
            <p:spPr bwMode="auto">
              <a:xfrm>
                <a:off x="6553200" y="5791200"/>
                <a:ext cx="1476850" cy="270435"/>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9" name="Line 47"/>
              <p:cNvSpPr>
                <a:spLocks noChangeShapeType="1"/>
              </p:cNvSpPr>
              <p:nvPr/>
            </p:nvSpPr>
            <p:spPr bwMode="auto">
              <a:xfrm>
                <a:off x="8001000" y="5943600"/>
                <a:ext cx="503238" cy="0"/>
              </a:xfrm>
              <a:prstGeom prst="line">
                <a:avLst/>
              </a:prstGeom>
              <a:noFill/>
              <a:ln w="9525">
                <a:solidFill>
                  <a:schemeClr val="tx1"/>
                </a:solidFill>
                <a:round/>
                <a:headEnd/>
                <a:tailEnd type="triangle" w="sm" len="lg"/>
              </a:ln>
            </p:spPr>
            <p:txBody>
              <a:bodyPr/>
              <a:lstStyle/>
              <a:p>
                <a:endParaRPr lang="hr-HR"/>
              </a:p>
            </p:txBody>
          </p:sp>
        </p:grpSp>
        <p:grpSp>
          <p:nvGrpSpPr>
            <p:cNvPr id="25" name="Group 45"/>
            <p:cNvGrpSpPr>
              <a:grpSpLocks/>
            </p:cNvGrpSpPr>
            <p:nvPr/>
          </p:nvGrpSpPr>
          <p:grpSpPr bwMode="auto">
            <a:xfrm>
              <a:off x="2831" y="3120"/>
              <a:ext cx="146" cy="572"/>
              <a:chOff x="5318208" y="2412715"/>
              <a:chExt cx="246827" cy="940085"/>
            </a:xfrm>
          </p:grpSpPr>
          <p:sp>
            <p:nvSpPr>
              <p:cNvPr id="26" name="Line 31"/>
              <p:cNvSpPr>
                <a:spLocks noChangeShapeType="1"/>
              </p:cNvSpPr>
              <p:nvPr/>
            </p:nvSpPr>
            <p:spPr bwMode="auto">
              <a:xfrm rot="-5400000">
                <a:off x="5349746" y="2520000"/>
                <a:ext cx="216000" cy="1429"/>
              </a:xfrm>
              <a:prstGeom prst="line">
                <a:avLst/>
              </a:prstGeom>
              <a:noFill/>
              <a:ln w="9525">
                <a:solidFill>
                  <a:schemeClr val="tx1"/>
                </a:solidFill>
                <a:round/>
                <a:headEnd/>
                <a:tailEnd type="triangle" w="sm" len="lg"/>
              </a:ln>
            </p:spPr>
            <p:txBody>
              <a:bodyPr/>
              <a:lstStyle/>
              <a:p>
                <a:endParaRPr lang="hr-HR"/>
              </a:p>
            </p:txBody>
          </p:sp>
          <p:sp>
            <p:nvSpPr>
              <p:cNvPr id="27" name="Text Box 32"/>
              <p:cNvSpPr txBox="1">
                <a:spLocks noChangeArrowheads="1"/>
              </p:cNvSpPr>
              <p:nvPr/>
            </p:nvSpPr>
            <p:spPr bwMode="auto">
              <a:xfrm rot="-5400000">
                <a:off x="5064649" y="2852414"/>
                <a:ext cx="753945" cy="246827"/>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sp>
        <p:nvSpPr>
          <p:cNvPr id="46" name="Rectangle 53"/>
          <p:cNvSpPr>
            <a:spLocks noChangeArrowheads="1"/>
          </p:cNvSpPr>
          <p:nvPr/>
        </p:nvSpPr>
        <p:spPr bwMode="auto">
          <a:xfrm>
            <a:off x="5029200" y="1600200"/>
            <a:ext cx="3162300" cy="457200"/>
          </a:xfrm>
          <a:prstGeom prst="rect">
            <a:avLst/>
          </a:prstGeom>
          <a:noFill/>
          <a:ln w="9525">
            <a:noFill/>
            <a:miter lim="800000"/>
            <a:headEnd/>
            <a:tailEnd/>
          </a:ln>
        </p:spPr>
        <p:txBody>
          <a:bodyPr>
            <a:spAutoFit/>
          </a:bodyPr>
          <a:lstStyle/>
          <a:p>
            <a:r>
              <a:rPr lang="en-US" sz="2400" b="1" i="1" u="sng" dirty="0">
                <a:solidFill>
                  <a:schemeClr val="tx2"/>
                </a:solidFill>
                <a:latin typeface="Times New Roman" pitchFamily="18" charset="0"/>
              </a:rPr>
              <a:t>in</a:t>
            </a:r>
            <a:r>
              <a:rPr lang="sr-Latn-CS" sz="2400" b="1" i="1" u="sng" dirty="0">
                <a:solidFill>
                  <a:schemeClr val="tx2"/>
                </a:solidFill>
                <a:latin typeface="Times New Roman" pitchFamily="18" charset="0"/>
              </a:rPr>
              <a:t> situ</a:t>
            </a:r>
            <a:r>
              <a:rPr lang="sr-Latn-CS" sz="2400" b="1" u="sng" dirty="0">
                <a:solidFill>
                  <a:schemeClr val="tx2"/>
                </a:solidFill>
                <a:latin typeface="Times New Roman" pitchFamily="18" charset="0"/>
              </a:rPr>
              <a:t> Bioremediation</a:t>
            </a:r>
            <a:endParaRPr lang="en-US" sz="2400" b="1" u="sng" dirty="0">
              <a:latin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5(ii) / Petroleum transformations </a:t>
            </a:r>
            <a:endParaRPr lang="en-US" dirty="0"/>
          </a:p>
        </p:txBody>
      </p:sp>
      <p:sp>
        <p:nvSpPr>
          <p:cNvPr id="4" name="Text Box 7"/>
          <p:cNvSpPr txBox="1">
            <a:spLocks noChangeArrowheads="1"/>
          </p:cNvSpPr>
          <p:nvPr/>
        </p:nvSpPr>
        <p:spPr bwMode="auto">
          <a:xfrm>
            <a:off x="4572000" y="3886200"/>
            <a:ext cx="4419600" cy="2308324"/>
          </a:xfrm>
          <a:prstGeom prst="rect">
            <a:avLst/>
          </a:prstGeom>
          <a:noFill/>
          <a:ln w="9525">
            <a:noFill/>
            <a:miter lim="800000"/>
            <a:headEnd/>
            <a:tailEnd/>
          </a:ln>
        </p:spPr>
        <p:txBody>
          <a:bodyPr wrap="square">
            <a:spAutoFit/>
          </a:bodyPr>
          <a:lstStyle/>
          <a:p>
            <a:pPr eaLnBrk="0" hangingPunct="0"/>
            <a:r>
              <a:rPr lang="en-US" dirty="0" err="1">
                <a:latin typeface="Times New Roman" pitchFamily="18" charset="0"/>
              </a:rPr>
              <a:t>Fragmentograms</a:t>
            </a:r>
            <a:r>
              <a:rPr lang="en-US" dirty="0">
                <a:latin typeface="Times New Roman" pitchFamily="18" charset="0"/>
              </a:rPr>
              <a:t> of </a:t>
            </a:r>
            <a:r>
              <a:rPr lang="en-GB" dirty="0" err="1">
                <a:latin typeface="Times New Roman" pitchFamily="18" charset="0"/>
              </a:rPr>
              <a:t>phenanthrene</a:t>
            </a:r>
            <a:r>
              <a:rPr lang="en-GB" dirty="0">
                <a:latin typeface="Times New Roman" pitchFamily="18" charset="0"/>
              </a:rPr>
              <a:t> (P; </a:t>
            </a:r>
            <a:r>
              <a:rPr lang="en-US" i="1" dirty="0">
                <a:latin typeface="Times New Roman" pitchFamily="18" charset="0"/>
              </a:rPr>
              <a:t>m/z</a:t>
            </a:r>
            <a:r>
              <a:rPr lang="en-US" dirty="0">
                <a:latin typeface="Times New Roman" pitchFamily="18" charset="0"/>
              </a:rPr>
              <a:t> = 178), </a:t>
            </a:r>
            <a:r>
              <a:rPr lang="en-GB" dirty="0" err="1">
                <a:latin typeface="Times New Roman" pitchFamily="18" charset="0"/>
              </a:rPr>
              <a:t>methylphenanthrenes</a:t>
            </a:r>
            <a:r>
              <a:rPr lang="en-GB" dirty="0">
                <a:latin typeface="Times New Roman" pitchFamily="18" charset="0"/>
              </a:rPr>
              <a:t> (MP; </a:t>
            </a:r>
            <a:r>
              <a:rPr lang="en-US" i="1" dirty="0">
                <a:latin typeface="Times New Roman" pitchFamily="18" charset="0"/>
              </a:rPr>
              <a:t>m/z</a:t>
            </a:r>
            <a:r>
              <a:rPr lang="en-US" dirty="0">
                <a:latin typeface="Times New Roman" pitchFamily="18" charset="0"/>
              </a:rPr>
              <a:t> = 192), </a:t>
            </a:r>
            <a:r>
              <a:rPr lang="en-GB" dirty="0" err="1">
                <a:latin typeface="Times New Roman" pitchFamily="18" charset="0"/>
              </a:rPr>
              <a:t>dimethylphenanthrenes</a:t>
            </a:r>
            <a:r>
              <a:rPr lang="en-GB" dirty="0">
                <a:latin typeface="Times New Roman" pitchFamily="18" charset="0"/>
              </a:rPr>
              <a:t> (DMP; </a:t>
            </a:r>
            <a:r>
              <a:rPr lang="en-US" i="1" dirty="0">
                <a:latin typeface="Times New Roman" pitchFamily="18" charset="0"/>
              </a:rPr>
              <a:t>m/z</a:t>
            </a:r>
            <a:r>
              <a:rPr lang="en-US" dirty="0">
                <a:latin typeface="Times New Roman" pitchFamily="18" charset="0"/>
              </a:rPr>
              <a:t> = 206) and </a:t>
            </a:r>
            <a:r>
              <a:rPr lang="en-US" dirty="0" err="1">
                <a:latin typeface="Times New Roman" pitchFamily="18" charset="0"/>
              </a:rPr>
              <a:t>trimethylphenanthrenes</a:t>
            </a:r>
            <a:r>
              <a:rPr lang="en-US" dirty="0">
                <a:latin typeface="Times New Roman" pitchFamily="18" charset="0"/>
              </a:rPr>
              <a:t> (TMP; </a:t>
            </a:r>
            <a:r>
              <a:rPr lang="en-US" i="1" dirty="0">
                <a:latin typeface="Times New Roman" pitchFamily="18" charset="0"/>
              </a:rPr>
              <a:t>m/z</a:t>
            </a:r>
            <a:r>
              <a:rPr lang="en-US" dirty="0">
                <a:latin typeface="Times New Roman" pitchFamily="18" charset="0"/>
              </a:rPr>
              <a:t> = 220) obtained by GC-MS analysis of the extracts isolated from the samples at the beginning of the experiment, after 30 days and after 60 days.</a:t>
            </a:r>
          </a:p>
        </p:txBody>
      </p:sp>
      <p:grpSp>
        <p:nvGrpSpPr>
          <p:cNvPr id="5" name="Group 38"/>
          <p:cNvGrpSpPr>
            <a:grpSpLocks/>
          </p:cNvGrpSpPr>
          <p:nvPr/>
        </p:nvGrpSpPr>
        <p:grpSpPr bwMode="auto">
          <a:xfrm>
            <a:off x="152400" y="304800"/>
            <a:ext cx="4191000" cy="6076950"/>
            <a:chOff x="152400" y="304800"/>
            <a:chExt cx="4191000" cy="6076950"/>
          </a:xfrm>
        </p:grpSpPr>
        <p:pic>
          <p:nvPicPr>
            <p:cNvPr id="6" name="Picture 5" descr="Fenantreni CB"/>
            <p:cNvPicPr>
              <a:picLocks noChangeAspect="1" noChangeArrowheads="1"/>
            </p:cNvPicPr>
            <p:nvPr/>
          </p:nvPicPr>
          <p:blipFill>
            <a:blip r:embed="rId2" cstate="print"/>
            <a:srcRect/>
            <a:stretch>
              <a:fillRect/>
            </a:stretch>
          </p:blipFill>
          <p:spPr bwMode="auto">
            <a:xfrm>
              <a:off x="152400" y="2362200"/>
              <a:ext cx="4117474" cy="1885950"/>
            </a:xfrm>
            <a:prstGeom prst="rect">
              <a:avLst/>
            </a:prstGeom>
            <a:noFill/>
            <a:ln w="9525">
              <a:noFill/>
              <a:miter lim="800000"/>
              <a:headEnd/>
              <a:tailEnd/>
            </a:ln>
          </p:spPr>
        </p:pic>
        <p:pic>
          <p:nvPicPr>
            <p:cNvPr id="9" name="Picture 6" descr="Fenantreni CB"/>
            <p:cNvPicPr>
              <a:picLocks noChangeAspect="1" noChangeArrowheads="1"/>
            </p:cNvPicPr>
            <p:nvPr/>
          </p:nvPicPr>
          <p:blipFill>
            <a:blip r:embed="rId3" cstate="print"/>
            <a:srcRect/>
            <a:stretch>
              <a:fillRect/>
            </a:stretch>
          </p:blipFill>
          <p:spPr bwMode="auto">
            <a:xfrm>
              <a:off x="152400" y="381000"/>
              <a:ext cx="4126664" cy="1885950"/>
            </a:xfrm>
            <a:prstGeom prst="rect">
              <a:avLst/>
            </a:prstGeom>
            <a:noFill/>
            <a:ln w="9525">
              <a:noFill/>
              <a:miter lim="800000"/>
              <a:headEnd/>
              <a:tailEnd/>
            </a:ln>
          </p:spPr>
        </p:pic>
        <p:sp>
          <p:nvSpPr>
            <p:cNvPr id="10" name="TextBox 5"/>
            <p:cNvSpPr txBox="1">
              <a:spLocks noChangeArrowheads="1"/>
            </p:cNvSpPr>
            <p:nvPr/>
          </p:nvSpPr>
          <p:spPr bwMode="auto">
            <a:xfrm>
              <a:off x="3093453" y="2362200"/>
              <a:ext cx="1249947" cy="581025"/>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June 2012</a:t>
              </a:r>
            </a:p>
          </p:txBody>
        </p:sp>
        <p:grpSp>
          <p:nvGrpSpPr>
            <p:cNvPr id="11" name="Group 50"/>
            <p:cNvGrpSpPr>
              <a:grpSpLocks/>
            </p:cNvGrpSpPr>
            <p:nvPr/>
          </p:nvGrpSpPr>
          <p:grpSpPr bwMode="auto">
            <a:xfrm>
              <a:off x="227458" y="838200"/>
              <a:ext cx="243556" cy="915988"/>
              <a:chOff x="5321554" y="216794"/>
              <a:chExt cx="268362" cy="947637"/>
            </a:xfrm>
          </p:grpSpPr>
          <p:sp>
            <p:nvSpPr>
              <p:cNvPr id="39" name="Line 25"/>
              <p:cNvSpPr>
                <a:spLocks noChangeShapeType="1"/>
              </p:cNvSpPr>
              <p:nvPr/>
            </p:nvSpPr>
            <p:spPr bwMode="auto">
              <a:xfrm rot="-5400000">
                <a:off x="5349825" y="324000"/>
                <a:ext cx="216000" cy="1588"/>
              </a:xfrm>
              <a:prstGeom prst="line">
                <a:avLst/>
              </a:prstGeom>
              <a:noFill/>
              <a:ln w="9525">
                <a:solidFill>
                  <a:schemeClr val="tx1"/>
                </a:solidFill>
                <a:round/>
                <a:headEnd/>
                <a:tailEnd type="triangle" w="sm" len="lg"/>
              </a:ln>
            </p:spPr>
            <p:txBody>
              <a:bodyPr/>
              <a:lstStyle/>
              <a:p>
                <a:endParaRPr lang="hr-HR"/>
              </a:p>
            </p:txBody>
          </p:sp>
          <p:sp>
            <p:nvSpPr>
              <p:cNvPr id="40" name="Text Box 26"/>
              <p:cNvSpPr txBox="1">
                <a:spLocks noChangeArrowheads="1"/>
              </p:cNvSpPr>
              <p:nvPr/>
            </p:nvSpPr>
            <p:spPr bwMode="auto">
              <a:xfrm rot="-5400000">
                <a:off x="5059928" y="634443"/>
                <a:ext cx="791614" cy="268362"/>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nvGrpSpPr>
            <p:cNvPr id="12" name="Group 49"/>
            <p:cNvGrpSpPr>
              <a:grpSpLocks/>
            </p:cNvGrpSpPr>
            <p:nvPr/>
          </p:nvGrpSpPr>
          <p:grpSpPr bwMode="auto">
            <a:xfrm>
              <a:off x="227458" y="2819400"/>
              <a:ext cx="243556" cy="922338"/>
              <a:chOff x="5321554" y="1332794"/>
              <a:chExt cx="268362" cy="953206"/>
            </a:xfrm>
          </p:grpSpPr>
          <p:sp>
            <p:nvSpPr>
              <p:cNvPr id="37" name="Line 28"/>
              <p:cNvSpPr>
                <a:spLocks noChangeShapeType="1"/>
              </p:cNvSpPr>
              <p:nvPr/>
            </p:nvSpPr>
            <p:spPr bwMode="auto">
              <a:xfrm rot="-5400000">
                <a:off x="5349825" y="1440000"/>
                <a:ext cx="216000" cy="1588"/>
              </a:xfrm>
              <a:prstGeom prst="line">
                <a:avLst/>
              </a:prstGeom>
              <a:noFill/>
              <a:ln w="9525">
                <a:solidFill>
                  <a:schemeClr val="tx1"/>
                </a:solidFill>
                <a:round/>
                <a:headEnd/>
                <a:tailEnd type="triangle" w="sm" len="lg"/>
              </a:ln>
            </p:spPr>
            <p:txBody>
              <a:bodyPr/>
              <a:lstStyle/>
              <a:p>
                <a:endParaRPr lang="hr-HR"/>
              </a:p>
            </p:txBody>
          </p:sp>
          <p:sp>
            <p:nvSpPr>
              <p:cNvPr id="38" name="Text Box 29"/>
              <p:cNvSpPr txBox="1">
                <a:spLocks noChangeArrowheads="1"/>
              </p:cNvSpPr>
              <p:nvPr/>
            </p:nvSpPr>
            <p:spPr bwMode="auto">
              <a:xfrm rot="-5400000">
                <a:off x="5060343" y="1756427"/>
                <a:ext cx="790784" cy="268362"/>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sp>
          <p:nvSpPr>
            <p:cNvPr id="13" name="TextBox 68"/>
            <p:cNvSpPr txBox="1">
              <a:spLocks noChangeArrowheads="1"/>
            </p:cNvSpPr>
            <p:nvPr/>
          </p:nvSpPr>
          <p:spPr bwMode="auto">
            <a:xfrm>
              <a:off x="938213" y="528638"/>
              <a:ext cx="254279" cy="244475"/>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P</a:t>
              </a:r>
              <a:endParaRPr lang="en-US" sz="1000">
                <a:latin typeface="Times New Roman" pitchFamily="18" charset="0"/>
                <a:cs typeface="Times New Roman" pitchFamily="18" charset="0"/>
              </a:endParaRPr>
            </a:p>
          </p:txBody>
        </p:sp>
        <p:sp>
          <p:nvSpPr>
            <p:cNvPr id="14" name="TextBox 70"/>
            <p:cNvSpPr txBox="1">
              <a:spLocks noChangeArrowheads="1"/>
            </p:cNvSpPr>
            <p:nvPr/>
          </p:nvSpPr>
          <p:spPr bwMode="auto">
            <a:xfrm>
              <a:off x="1809806" y="304800"/>
              <a:ext cx="458008" cy="244475"/>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DMP</a:t>
              </a:r>
              <a:endParaRPr lang="en-US" sz="1000">
                <a:latin typeface="Times New Roman" pitchFamily="18" charset="0"/>
                <a:cs typeface="Times New Roman" pitchFamily="18" charset="0"/>
              </a:endParaRPr>
            </a:p>
          </p:txBody>
        </p:sp>
        <p:grpSp>
          <p:nvGrpSpPr>
            <p:cNvPr id="15" name="Group 45"/>
            <p:cNvGrpSpPr>
              <a:grpSpLocks/>
            </p:cNvGrpSpPr>
            <p:nvPr/>
          </p:nvGrpSpPr>
          <p:grpSpPr bwMode="auto">
            <a:xfrm>
              <a:off x="2229518" y="1295400"/>
              <a:ext cx="623442" cy="139700"/>
              <a:chOff x="7772400" y="152354"/>
              <a:chExt cx="685800" cy="144412"/>
            </a:xfrm>
          </p:grpSpPr>
          <p:sp>
            <p:nvSpPr>
              <p:cNvPr id="34" name="Line 70"/>
              <p:cNvSpPr>
                <a:spLocks noChangeShapeType="1"/>
              </p:cNvSpPr>
              <p:nvPr/>
            </p:nvSpPr>
            <p:spPr bwMode="auto">
              <a:xfrm>
                <a:off x="7772400" y="152354"/>
                <a:ext cx="684000" cy="0"/>
              </a:xfrm>
              <a:prstGeom prst="line">
                <a:avLst/>
              </a:prstGeom>
              <a:noFill/>
              <a:ln w="9525">
                <a:solidFill>
                  <a:schemeClr val="tx1"/>
                </a:solidFill>
                <a:round/>
                <a:headEnd/>
                <a:tailEnd/>
              </a:ln>
            </p:spPr>
            <p:txBody>
              <a:bodyPr/>
              <a:lstStyle/>
              <a:p>
                <a:endParaRPr lang="hr-HR"/>
              </a:p>
            </p:txBody>
          </p:sp>
          <p:sp>
            <p:nvSpPr>
              <p:cNvPr id="35" name="Line 71"/>
              <p:cNvSpPr>
                <a:spLocks noChangeShapeType="1"/>
              </p:cNvSpPr>
              <p:nvPr/>
            </p:nvSpPr>
            <p:spPr bwMode="auto">
              <a:xfrm>
                <a:off x="8458200" y="152354"/>
                <a:ext cx="0" cy="144412"/>
              </a:xfrm>
              <a:prstGeom prst="line">
                <a:avLst/>
              </a:prstGeom>
              <a:noFill/>
              <a:ln w="9525">
                <a:solidFill>
                  <a:schemeClr val="tx1"/>
                </a:solidFill>
                <a:round/>
                <a:headEnd/>
                <a:tailEnd/>
              </a:ln>
            </p:spPr>
            <p:txBody>
              <a:bodyPr/>
              <a:lstStyle/>
              <a:p>
                <a:endParaRPr lang="hr-HR"/>
              </a:p>
            </p:txBody>
          </p:sp>
          <p:sp>
            <p:nvSpPr>
              <p:cNvPr id="36" name="Line 72"/>
              <p:cNvSpPr>
                <a:spLocks noChangeShapeType="1"/>
              </p:cNvSpPr>
              <p:nvPr/>
            </p:nvSpPr>
            <p:spPr bwMode="auto">
              <a:xfrm>
                <a:off x="7772400" y="152354"/>
                <a:ext cx="0" cy="144412"/>
              </a:xfrm>
              <a:prstGeom prst="line">
                <a:avLst/>
              </a:prstGeom>
              <a:noFill/>
              <a:ln w="9525">
                <a:solidFill>
                  <a:schemeClr val="tx1"/>
                </a:solidFill>
                <a:round/>
                <a:headEnd/>
                <a:tailEnd/>
              </a:ln>
            </p:spPr>
            <p:txBody>
              <a:bodyPr/>
              <a:lstStyle/>
              <a:p>
                <a:endParaRPr lang="hr-HR"/>
              </a:p>
            </p:txBody>
          </p:sp>
        </p:grpSp>
        <p:sp>
          <p:nvSpPr>
            <p:cNvPr id="16" name="TextBox 69"/>
            <p:cNvSpPr txBox="1">
              <a:spLocks noChangeArrowheads="1"/>
            </p:cNvSpPr>
            <p:nvPr/>
          </p:nvSpPr>
          <p:spPr bwMode="auto">
            <a:xfrm>
              <a:off x="1423793" y="454025"/>
              <a:ext cx="367632" cy="244475"/>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MP</a:t>
              </a:r>
              <a:endParaRPr lang="en-US" sz="1000">
                <a:latin typeface="Times New Roman" pitchFamily="18" charset="0"/>
                <a:cs typeface="Times New Roman" pitchFamily="18" charset="0"/>
              </a:endParaRPr>
            </a:p>
          </p:txBody>
        </p:sp>
        <p:grpSp>
          <p:nvGrpSpPr>
            <p:cNvPr id="17" name="Group 49"/>
            <p:cNvGrpSpPr>
              <a:grpSpLocks/>
            </p:cNvGrpSpPr>
            <p:nvPr/>
          </p:nvGrpSpPr>
          <p:grpSpPr bwMode="auto">
            <a:xfrm>
              <a:off x="1475874" y="647700"/>
              <a:ext cx="228238" cy="139700"/>
              <a:chOff x="7135200" y="304701"/>
              <a:chExt cx="332400" cy="144412"/>
            </a:xfrm>
          </p:grpSpPr>
          <p:sp>
            <p:nvSpPr>
              <p:cNvPr id="31" name="Line 70"/>
              <p:cNvSpPr>
                <a:spLocks noChangeShapeType="1"/>
              </p:cNvSpPr>
              <p:nvPr/>
            </p:nvSpPr>
            <p:spPr bwMode="auto">
              <a:xfrm>
                <a:off x="7139050" y="304701"/>
                <a:ext cx="324000" cy="0"/>
              </a:xfrm>
              <a:prstGeom prst="line">
                <a:avLst/>
              </a:prstGeom>
              <a:noFill/>
              <a:ln w="9525">
                <a:solidFill>
                  <a:schemeClr val="tx1"/>
                </a:solidFill>
                <a:round/>
                <a:headEnd/>
                <a:tailEnd/>
              </a:ln>
            </p:spPr>
            <p:txBody>
              <a:bodyPr/>
              <a:lstStyle/>
              <a:p>
                <a:endParaRPr lang="hr-HR"/>
              </a:p>
            </p:txBody>
          </p:sp>
          <p:sp>
            <p:nvSpPr>
              <p:cNvPr id="32" name="Line 71"/>
              <p:cNvSpPr>
                <a:spLocks noChangeShapeType="1"/>
              </p:cNvSpPr>
              <p:nvPr/>
            </p:nvSpPr>
            <p:spPr bwMode="auto">
              <a:xfrm>
                <a:off x="7467600" y="304701"/>
                <a:ext cx="0" cy="144412"/>
              </a:xfrm>
              <a:prstGeom prst="line">
                <a:avLst/>
              </a:prstGeom>
              <a:noFill/>
              <a:ln w="9525">
                <a:solidFill>
                  <a:schemeClr val="tx1"/>
                </a:solidFill>
                <a:round/>
                <a:headEnd/>
                <a:tailEnd/>
              </a:ln>
            </p:spPr>
            <p:txBody>
              <a:bodyPr/>
              <a:lstStyle/>
              <a:p>
                <a:endParaRPr lang="hr-HR"/>
              </a:p>
            </p:txBody>
          </p:sp>
          <p:sp>
            <p:nvSpPr>
              <p:cNvPr id="33" name="Line 72"/>
              <p:cNvSpPr>
                <a:spLocks noChangeShapeType="1"/>
              </p:cNvSpPr>
              <p:nvPr/>
            </p:nvSpPr>
            <p:spPr bwMode="auto">
              <a:xfrm>
                <a:off x="7135200" y="304701"/>
                <a:ext cx="0" cy="144412"/>
              </a:xfrm>
              <a:prstGeom prst="line">
                <a:avLst/>
              </a:prstGeom>
              <a:noFill/>
              <a:ln w="9525">
                <a:solidFill>
                  <a:schemeClr val="tx1"/>
                </a:solidFill>
                <a:round/>
                <a:headEnd/>
                <a:tailEnd/>
              </a:ln>
            </p:spPr>
            <p:txBody>
              <a:bodyPr/>
              <a:lstStyle/>
              <a:p>
                <a:endParaRPr lang="hr-HR"/>
              </a:p>
            </p:txBody>
          </p:sp>
        </p:grpSp>
        <p:grpSp>
          <p:nvGrpSpPr>
            <p:cNvPr id="18" name="Group 45"/>
            <p:cNvGrpSpPr>
              <a:grpSpLocks/>
            </p:cNvGrpSpPr>
            <p:nvPr/>
          </p:nvGrpSpPr>
          <p:grpSpPr bwMode="auto">
            <a:xfrm>
              <a:off x="1809806" y="492125"/>
              <a:ext cx="441158" cy="139700"/>
              <a:chOff x="7772400" y="152354"/>
              <a:chExt cx="685800" cy="144412"/>
            </a:xfrm>
          </p:grpSpPr>
          <p:sp>
            <p:nvSpPr>
              <p:cNvPr id="28" name="Line 70"/>
              <p:cNvSpPr>
                <a:spLocks noChangeShapeType="1"/>
              </p:cNvSpPr>
              <p:nvPr/>
            </p:nvSpPr>
            <p:spPr bwMode="auto">
              <a:xfrm>
                <a:off x="7772400" y="152354"/>
                <a:ext cx="684000" cy="0"/>
              </a:xfrm>
              <a:prstGeom prst="line">
                <a:avLst/>
              </a:prstGeom>
              <a:noFill/>
              <a:ln w="9525">
                <a:solidFill>
                  <a:schemeClr val="tx1"/>
                </a:solidFill>
                <a:round/>
                <a:headEnd/>
                <a:tailEnd/>
              </a:ln>
            </p:spPr>
            <p:txBody>
              <a:bodyPr/>
              <a:lstStyle/>
              <a:p>
                <a:endParaRPr lang="hr-HR"/>
              </a:p>
            </p:txBody>
          </p:sp>
          <p:sp>
            <p:nvSpPr>
              <p:cNvPr id="29" name="Line 71"/>
              <p:cNvSpPr>
                <a:spLocks noChangeShapeType="1"/>
              </p:cNvSpPr>
              <p:nvPr/>
            </p:nvSpPr>
            <p:spPr bwMode="auto">
              <a:xfrm>
                <a:off x="8458200" y="152354"/>
                <a:ext cx="0" cy="144412"/>
              </a:xfrm>
              <a:prstGeom prst="line">
                <a:avLst/>
              </a:prstGeom>
              <a:noFill/>
              <a:ln w="9525">
                <a:solidFill>
                  <a:schemeClr val="tx1"/>
                </a:solidFill>
                <a:round/>
                <a:headEnd/>
                <a:tailEnd/>
              </a:ln>
            </p:spPr>
            <p:txBody>
              <a:bodyPr/>
              <a:lstStyle/>
              <a:p>
                <a:endParaRPr lang="hr-HR"/>
              </a:p>
            </p:txBody>
          </p:sp>
          <p:sp>
            <p:nvSpPr>
              <p:cNvPr id="30" name="Line 72"/>
              <p:cNvSpPr>
                <a:spLocks noChangeShapeType="1"/>
              </p:cNvSpPr>
              <p:nvPr/>
            </p:nvSpPr>
            <p:spPr bwMode="auto">
              <a:xfrm>
                <a:off x="7772400" y="152354"/>
                <a:ext cx="0" cy="144412"/>
              </a:xfrm>
              <a:prstGeom prst="line">
                <a:avLst/>
              </a:prstGeom>
              <a:noFill/>
              <a:ln w="9525">
                <a:solidFill>
                  <a:schemeClr val="tx1"/>
                </a:solidFill>
                <a:round/>
                <a:headEnd/>
                <a:tailEnd/>
              </a:ln>
            </p:spPr>
            <p:txBody>
              <a:bodyPr/>
              <a:lstStyle/>
              <a:p>
                <a:endParaRPr lang="hr-HR"/>
              </a:p>
            </p:txBody>
          </p:sp>
        </p:grpSp>
        <p:sp>
          <p:nvSpPr>
            <p:cNvPr id="19" name="TextBox 70"/>
            <p:cNvSpPr txBox="1">
              <a:spLocks noChangeArrowheads="1"/>
            </p:cNvSpPr>
            <p:nvPr/>
          </p:nvSpPr>
          <p:spPr bwMode="auto">
            <a:xfrm>
              <a:off x="2322958" y="1101725"/>
              <a:ext cx="444221" cy="244475"/>
            </a:xfrm>
            <a:prstGeom prst="rect">
              <a:avLst/>
            </a:prstGeom>
            <a:noFill/>
            <a:ln w="9525">
              <a:noFill/>
              <a:miter lim="800000"/>
              <a:headEnd/>
              <a:tailEnd/>
            </a:ln>
          </p:spPr>
          <p:txBody>
            <a:bodyPr wrap="none">
              <a:spAutoFit/>
            </a:bodyPr>
            <a:lstStyle/>
            <a:p>
              <a:r>
                <a:rPr lang="en-GB" sz="1000">
                  <a:latin typeface="Times New Roman" pitchFamily="18" charset="0"/>
                  <a:cs typeface="Times New Roman" pitchFamily="18" charset="0"/>
                </a:rPr>
                <a:t>TMP</a:t>
              </a:r>
              <a:endParaRPr lang="en-US" sz="1000">
                <a:latin typeface="Times New Roman" pitchFamily="18" charset="0"/>
                <a:cs typeface="Times New Roman" pitchFamily="18" charset="0"/>
              </a:endParaRPr>
            </a:p>
          </p:txBody>
        </p:sp>
        <p:sp>
          <p:nvSpPr>
            <p:cNvPr id="20" name="TextBox 5"/>
            <p:cNvSpPr txBox="1">
              <a:spLocks noChangeArrowheads="1"/>
            </p:cNvSpPr>
            <p:nvPr/>
          </p:nvSpPr>
          <p:spPr bwMode="auto">
            <a:xfrm>
              <a:off x="3093453" y="381000"/>
              <a:ext cx="1249947" cy="581025"/>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May 2012</a:t>
              </a:r>
            </a:p>
          </p:txBody>
        </p:sp>
        <p:pic>
          <p:nvPicPr>
            <p:cNvPr id="21" name="Picture 47" descr="Fenantreni CB"/>
            <p:cNvPicPr>
              <a:picLocks noChangeAspect="1" noChangeArrowheads="1"/>
            </p:cNvPicPr>
            <p:nvPr/>
          </p:nvPicPr>
          <p:blipFill>
            <a:blip r:embed="rId4" cstate="print"/>
            <a:srcRect/>
            <a:stretch>
              <a:fillRect/>
            </a:stretch>
          </p:blipFill>
          <p:spPr bwMode="auto">
            <a:xfrm>
              <a:off x="152400" y="4343400"/>
              <a:ext cx="4117474" cy="2038350"/>
            </a:xfrm>
            <a:prstGeom prst="rect">
              <a:avLst/>
            </a:prstGeom>
            <a:noFill/>
            <a:ln w="9525">
              <a:noFill/>
              <a:miter lim="800000"/>
              <a:headEnd/>
              <a:tailEnd/>
            </a:ln>
          </p:spPr>
        </p:pic>
        <p:sp>
          <p:nvSpPr>
            <p:cNvPr id="22" name="Text Box 46"/>
            <p:cNvSpPr txBox="1">
              <a:spLocks noChangeArrowheads="1"/>
            </p:cNvSpPr>
            <p:nvPr/>
          </p:nvSpPr>
          <p:spPr bwMode="auto">
            <a:xfrm>
              <a:off x="1549400" y="6096000"/>
              <a:ext cx="1468969" cy="274638"/>
            </a:xfrm>
            <a:prstGeom prst="rect">
              <a:avLst/>
            </a:prstGeom>
            <a:noFill/>
            <a:ln w="9525">
              <a:noFill/>
              <a:miter lim="800000"/>
              <a:headEnd/>
              <a:tailEnd/>
            </a:ln>
          </p:spPr>
          <p:txBody>
            <a:bodyPr wrap="none">
              <a:spAutoFit/>
            </a:bodyPr>
            <a:lstStyle/>
            <a:p>
              <a:r>
                <a:rPr lang="en-US" sz="1200">
                  <a:latin typeface="Times New Roman" pitchFamily="18" charset="0"/>
                </a:rPr>
                <a:t>Retention time (min)</a:t>
              </a:r>
            </a:p>
          </p:txBody>
        </p:sp>
        <p:sp>
          <p:nvSpPr>
            <p:cNvPr id="23" name="Line 47"/>
            <p:cNvSpPr>
              <a:spLocks noChangeShapeType="1"/>
            </p:cNvSpPr>
            <p:nvPr/>
          </p:nvSpPr>
          <p:spPr bwMode="auto">
            <a:xfrm>
              <a:off x="2988000" y="6243115"/>
              <a:ext cx="457133" cy="0"/>
            </a:xfrm>
            <a:prstGeom prst="line">
              <a:avLst/>
            </a:prstGeom>
            <a:noFill/>
            <a:ln w="9525">
              <a:solidFill>
                <a:schemeClr val="tx1"/>
              </a:solidFill>
              <a:round/>
              <a:headEnd/>
              <a:tailEnd type="triangle" w="sm" len="lg"/>
            </a:ln>
          </p:spPr>
          <p:txBody>
            <a:bodyPr/>
            <a:lstStyle/>
            <a:p>
              <a:endParaRPr lang="hr-HR"/>
            </a:p>
          </p:txBody>
        </p:sp>
        <p:sp>
          <p:nvSpPr>
            <p:cNvPr id="24" name="TextBox 5"/>
            <p:cNvSpPr txBox="1">
              <a:spLocks noChangeArrowheads="1"/>
            </p:cNvSpPr>
            <p:nvPr/>
          </p:nvSpPr>
          <p:spPr bwMode="auto">
            <a:xfrm>
              <a:off x="3019926" y="4343400"/>
              <a:ext cx="1249947" cy="336550"/>
            </a:xfrm>
            <a:prstGeom prst="rect">
              <a:avLst/>
            </a:prstGeom>
            <a:noFill/>
            <a:ln w="9525">
              <a:noFill/>
              <a:miter lim="800000"/>
              <a:headEnd/>
              <a:tailEnd/>
            </a:ln>
          </p:spPr>
          <p:txBody>
            <a:bodyPr>
              <a:spAutoFit/>
            </a:bodyPr>
            <a:lstStyle/>
            <a:p>
              <a:r>
                <a:rPr lang="en-US" sz="1600">
                  <a:latin typeface="Times New Roman" pitchFamily="18" charset="0"/>
                </a:rPr>
                <a:t>1</a:t>
              </a:r>
              <a:r>
                <a:rPr lang="en-US" sz="1600" baseline="30000">
                  <a:latin typeface="Times New Roman" pitchFamily="18" charset="0"/>
                </a:rPr>
                <a:t>st</a:t>
              </a:r>
              <a:r>
                <a:rPr lang="en-US" sz="1600">
                  <a:latin typeface="Times New Roman" pitchFamily="18" charset="0"/>
                </a:rPr>
                <a:t> July 2012</a:t>
              </a:r>
            </a:p>
          </p:txBody>
        </p:sp>
        <p:grpSp>
          <p:nvGrpSpPr>
            <p:cNvPr id="25" name="Group 45"/>
            <p:cNvGrpSpPr>
              <a:grpSpLocks/>
            </p:cNvGrpSpPr>
            <p:nvPr/>
          </p:nvGrpSpPr>
          <p:grpSpPr bwMode="auto">
            <a:xfrm>
              <a:off x="227458" y="4876800"/>
              <a:ext cx="243556" cy="908050"/>
              <a:chOff x="5321554" y="2412715"/>
              <a:chExt cx="268362" cy="940085"/>
            </a:xfrm>
          </p:grpSpPr>
          <p:sp>
            <p:nvSpPr>
              <p:cNvPr id="26" name="Line 31"/>
              <p:cNvSpPr>
                <a:spLocks noChangeShapeType="1"/>
              </p:cNvSpPr>
              <p:nvPr/>
            </p:nvSpPr>
            <p:spPr bwMode="auto">
              <a:xfrm rot="-5400000">
                <a:off x="5349746" y="2520000"/>
                <a:ext cx="216000" cy="1429"/>
              </a:xfrm>
              <a:prstGeom prst="line">
                <a:avLst/>
              </a:prstGeom>
              <a:noFill/>
              <a:ln w="9525">
                <a:solidFill>
                  <a:schemeClr val="tx1"/>
                </a:solidFill>
                <a:round/>
                <a:headEnd/>
                <a:tailEnd type="triangle" w="sm" len="lg"/>
              </a:ln>
            </p:spPr>
            <p:txBody>
              <a:bodyPr/>
              <a:lstStyle/>
              <a:p>
                <a:endParaRPr lang="hr-HR"/>
              </a:p>
            </p:txBody>
          </p:sp>
          <p:sp>
            <p:nvSpPr>
              <p:cNvPr id="27" name="Text Box 32"/>
              <p:cNvSpPr txBox="1">
                <a:spLocks noChangeArrowheads="1"/>
              </p:cNvSpPr>
              <p:nvPr/>
            </p:nvSpPr>
            <p:spPr bwMode="auto">
              <a:xfrm rot="-5400000">
                <a:off x="5059650" y="2822534"/>
                <a:ext cx="792170" cy="268362"/>
              </a:xfrm>
              <a:prstGeom prst="rect">
                <a:avLst/>
              </a:prstGeom>
              <a:noFill/>
              <a:ln w="9525">
                <a:noFill/>
                <a:miter lim="800000"/>
                <a:headEnd/>
                <a:tailEnd/>
              </a:ln>
            </p:spPr>
            <p:txBody>
              <a:bodyPr wrap="none">
                <a:spAutoFit/>
              </a:bodyPr>
              <a:lstStyle/>
              <a:p>
                <a:r>
                  <a:rPr lang="en-US" sz="1000">
                    <a:latin typeface="Times New Roman" pitchFamily="18" charset="0"/>
                  </a:rPr>
                  <a:t>Abundance</a:t>
                </a:r>
              </a:p>
            </p:txBody>
          </p:sp>
        </p:grpSp>
      </p:grpSp>
      <p:sp>
        <p:nvSpPr>
          <p:cNvPr id="41" name="Rectangle 56"/>
          <p:cNvSpPr>
            <a:spLocks noChangeArrowheads="1"/>
          </p:cNvSpPr>
          <p:nvPr/>
        </p:nvSpPr>
        <p:spPr bwMode="auto">
          <a:xfrm>
            <a:off x="5105400" y="1447800"/>
            <a:ext cx="3162300" cy="457200"/>
          </a:xfrm>
          <a:prstGeom prst="rect">
            <a:avLst/>
          </a:prstGeom>
          <a:noFill/>
          <a:ln w="9525">
            <a:noFill/>
            <a:miter lim="800000"/>
            <a:headEnd/>
            <a:tailEnd/>
          </a:ln>
        </p:spPr>
        <p:txBody>
          <a:bodyPr>
            <a:spAutoFit/>
          </a:bodyPr>
          <a:lstStyle/>
          <a:p>
            <a:r>
              <a:rPr lang="en-US" sz="2400" b="1" i="1" u="sng" dirty="0">
                <a:solidFill>
                  <a:schemeClr val="tx2"/>
                </a:solidFill>
                <a:latin typeface="Times New Roman" pitchFamily="18" charset="0"/>
              </a:rPr>
              <a:t>in</a:t>
            </a:r>
            <a:r>
              <a:rPr lang="sr-Latn-CS" sz="2400" b="1" i="1" u="sng" dirty="0">
                <a:solidFill>
                  <a:schemeClr val="tx2"/>
                </a:solidFill>
                <a:latin typeface="Times New Roman" pitchFamily="18" charset="0"/>
              </a:rPr>
              <a:t> situ</a:t>
            </a:r>
            <a:r>
              <a:rPr lang="sr-Latn-CS" sz="2400" b="1" u="sng" dirty="0">
                <a:solidFill>
                  <a:schemeClr val="tx2"/>
                </a:solidFill>
                <a:latin typeface="Times New Roman" pitchFamily="18" charset="0"/>
              </a:rPr>
              <a:t> Bioremediation</a:t>
            </a:r>
            <a:endParaRPr lang="en-US" sz="2400" b="1" u="sng" dirty="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889</TotalTime>
  <Words>1763</Words>
  <Application>Microsoft Office PowerPoint</Application>
  <PresentationFormat>On-screen Show (4:3)</PresentationFormat>
  <Paragraphs>389</Paragraphs>
  <Slides>34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Office Theme</vt:lpstr>
      <vt:lpstr>Corel PHOTO-PAINT 12.0 Image</vt:lpstr>
      <vt:lpstr>Petroleum transformations</vt:lpstr>
      <vt:lpstr>The lecture content: </vt:lpstr>
      <vt:lpstr>Reservoir rocks </vt:lpstr>
      <vt:lpstr>Slide 4</vt:lpstr>
      <vt:lpstr>1) Maturation changes</vt:lpstr>
      <vt:lpstr>Slide 6</vt:lpstr>
      <vt:lpstr>2) Deasphalting process</vt:lpstr>
      <vt:lpstr>Deasphalting process</vt:lpstr>
      <vt:lpstr>3) Water washing</vt:lpstr>
      <vt:lpstr>4) Biodegradation</vt:lpstr>
      <vt:lpstr>Slide 11</vt:lpstr>
      <vt:lpstr>The classification of crude oils based on the degree of biodegradation (1983)</vt:lpstr>
      <vt:lpstr>Slide 13</vt:lpstr>
      <vt:lpstr>Slide 14</vt:lpstr>
      <vt:lpstr>Slide 15</vt:lpstr>
      <vt:lpstr>Slide 16</vt:lpstr>
      <vt:lpstr>Slide 17</vt:lpstr>
      <vt:lpstr>Slide 18</vt:lpstr>
      <vt:lpstr>                 1) Natural biodegradation.                2) Biodegradation of the oil pollutant                     in the laboratory.                3) in situ Bioremediation.   </vt:lpstr>
      <vt:lpstr>Slide 20</vt:lpstr>
      <vt:lpstr>Slide 21</vt:lpstr>
      <vt:lpstr>Slide 22</vt:lpstr>
      <vt:lpstr>Slide 23</vt:lpstr>
      <vt:lpstr>Slide 24</vt:lpstr>
      <vt:lpstr>Slide 25</vt:lpstr>
      <vt:lpstr>Slide 26</vt:lpstr>
      <vt:lpstr>Slide 27</vt:lpstr>
      <vt:lpstr>Slide 28</vt:lpstr>
      <vt:lpstr>Slide 29</vt:lpstr>
      <vt:lpstr>3) in situ Bioremediation (example)</vt:lpstr>
      <vt:lpstr>Slide 31</vt:lpstr>
      <vt:lpstr>Slide 32</vt:lpstr>
      <vt:lpstr>Slide 33</vt:lpstr>
      <vt:lpstr>Slide 34</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41</cp:revision>
  <dcterms:created xsi:type="dcterms:W3CDTF">2012-10-09T06:41:53Z</dcterms:created>
  <dcterms:modified xsi:type="dcterms:W3CDTF">2012-12-16T13:07:34Z</dcterms:modified>
</cp:coreProperties>
</file>