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sldIdLst>
    <p:sldId id="256" r:id="rId2"/>
    <p:sldId id="275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8" r:id="rId24"/>
    <p:sldId id="297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276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4" autoAdjust="0"/>
    <p:restoredTop sz="94652" autoAdjust="0"/>
  </p:normalViewPr>
  <p:slideViewPr>
    <p:cSldViewPr>
      <p:cViewPr varScale="1">
        <p:scale>
          <a:sx n="45" d="100"/>
          <a:sy n="45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2C4D2-D119-4843-8B50-C5CAB13A2C14}" type="datetimeFigureOut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BCF22-6D72-4245-9E74-D10A3C8286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6632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Mabey</a:t>
            </a:r>
            <a:r>
              <a:rPr lang="en-US" baseline="0" dirty="0" smtClean="0"/>
              <a:t> W and Mill T., Critical review of hydrolysis of organic compounds in water under environmental conditions. J. </a:t>
            </a:r>
            <a:r>
              <a:rPr lang="en-US" baseline="0" dirty="0" err="1" smtClean="0"/>
              <a:t>Phys.Chem</a:t>
            </a:r>
            <a:r>
              <a:rPr lang="en-US" baseline="0" dirty="0" smtClean="0"/>
              <a:t>. Ref. Data, 7/2 (1978) 383-415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BCF22-6D72-4245-9E74-D10A3C8286E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203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Mabey</a:t>
            </a:r>
            <a:r>
              <a:rPr lang="en-US" baseline="0" dirty="0" smtClean="0"/>
              <a:t> W and Mill T., Critical review of hydrolysis of organic compounds in water under environmental conditions. J. </a:t>
            </a:r>
            <a:r>
              <a:rPr lang="en-US" baseline="0" dirty="0" err="1" smtClean="0"/>
              <a:t>Phys.Chem</a:t>
            </a:r>
            <a:r>
              <a:rPr lang="en-US" baseline="0" dirty="0" smtClean="0"/>
              <a:t>. Ref. </a:t>
            </a:r>
            <a:r>
              <a:rPr lang="en-US" baseline="0" smtClean="0"/>
              <a:t>Data, 7/2 (1978) 383-415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0BCF22-6D72-4245-9E74-D10A3C8286EE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2033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AF5B-B4C0-4A3B-9859-485D6A822509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 descr="MCHEM Logo FINAL 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1101" y="230589"/>
            <a:ext cx="1984299" cy="121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eu_flag_tempu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4800" y="311296"/>
            <a:ext cx="2711576" cy="10538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6477000" cy="1143000"/>
          </a:xfrm>
        </p:spPr>
        <p:txBody>
          <a:bodyPr/>
          <a:lstStyle>
            <a:lvl1pPr marL="185738" indent="0"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BD4D1-A304-4037-9596-3CE8F90FFBB0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51B9C-82D7-4067-AA8F-CAD33FD8986A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64770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733800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336F-7E04-40BD-BCDE-6B0C08EB5CFD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64770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B2F8-ECAC-4B96-AFD5-B9205C420119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879B-DAF9-48DD-88DC-3449D8B70383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D99C8-86C8-48FC-BC67-67E2EE1A5459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FFD8-EE0C-4219-99A5-4116DC85DAEB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84E71-551D-497E-8757-7D5B7746BBB3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DF72D-713B-4578-95B1-CC7A393DBCDF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477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56885-E525-483A-AD0C-D5F0F21ACC64}" type="datetime1">
              <a:rPr lang="en-US" smtClean="0"/>
              <a:pPr/>
              <a:t>1/3/2013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F83BC-6D4D-406E-B66A-3F0036CBC39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3" descr="MCHEM Logo FINAL small.jpg"/>
          <p:cNvPicPr>
            <a:picLocks noChangeAspect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15199" y="232577"/>
            <a:ext cx="1600201" cy="97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7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82975"/>
            <a:ext cx="7772400" cy="1470025"/>
          </a:xfrm>
        </p:spPr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5.3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POPs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1371600" y="1524000"/>
            <a:ext cx="6400800" cy="16764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cs-CZ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</a:t>
            </a:r>
          </a:p>
          <a:p>
            <a:pPr>
              <a:spcBef>
                <a:spcPts val="0"/>
              </a:spcBef>
            </a:pPr>
            <a:r>
              <a:rPr lang="cs-CZ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</a:t>
            </a:r>
            <a:r>
              <a:rPr lang="cs-CZ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Processes</a:t>
            </a:r>
            <a:endParaRPr lang="cs-CZ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7313" algn="l"/>
            <a:r>
              <a:rPr lang="en-GB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Aims and Outcomes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CS" b="1" dirty="0"/>
              <a:t>Aims:</a:t>
            </a:r>
            <a:r>
              <a:rPr lang="sr-Latn-CS" dirty="0"/>
              <a:t> 	</a:t>
            </a:r>
            <a:endParaRPr lang="sr-Latn-CS" dirty="0" smtClean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to </a:t>
            </a:r>
            <a:r>
              <a:rPr lang="en-US" dirty="0"/>
              <a:t>give students overview of important mechanisms and pathways of pollutants transformation in environmental compartments  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to </a:t>
            </a:r>
            <a:r>
              <a:rPr lang="en-US" dirty="0"/>
              <a:t>discuss thermodynamic and kinetic aspect of pollutant transformation with extension to practical applications</a:t>
            </a:r>
          </a:p>
          <a:p>
            <a:pPr marL="0" indent="0">
              <a:buNone/>
            </a:pPr>
            <a:r>
              <a:rPr lang="sr-Latn-CS" b="1" dirty="0"/>
              <a:t> </a:t>
            </a:r>
            <a:endParaRPr lang="cs-CZ" dirty="0"/>
          </a:p>
          <a:p>
            <a:pPr marL="0" indent="0">
              <a:buNone/>
            </a:pPr>
            <a:r>
              <a:rPr lang="sr-Latn-CS" b="1" dirty="0"/>
              <a:t>Outcomes:</a:t>
            </a:r>
            <a:r>
              <a:rPr lang="sr-Latn-CS" dirty="0"/>
              <a:t> 	</a:t>
            </a:r>
            <a:endParaRPr lang="sr-Latn-CS" dirty="0" smtClean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students </a:t>
            </a:r>
            <a:r>
              <a:rPr lang="en-US" dirty="0"/>
              <a:t>will be able to understand the principles and pathways of pollutant transformations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students </a:t>
            </a:r>
            <a:r>
              <a:rPr lang="en-US" dirty="0"/>
              <a:t>will be able to estimate potential transformation pathways  of most common transformation reactions of standard and new types of pollutants and predict possible transformation </a:t>
            </a:r>
            <a:r>
              <a:rPr lang="en-US" dirty="0" smtClean="0"/>
              <a:t>products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2039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Mechanisms </a:t>
            </a:r>
            <a:r>
              <a:rPr lang="en-US" dirty="0"/>
              <a:t>and kinetic aspects of pollutants transformation reactions in environmental </a:t>
            </a:r>
            <a:r>
              <a:rPr lang="en-US" dirty="0" smtClean="0"/>
              <a:t>compartments</a:t>
            </a:r>
            <a:endParaRPr lang="cs-CZ" dirty="0" smtClean="0"/>
          </a:p>
          <a:p>
            <a:pPr lvl="1"/>
            <a:r>
              <a:rPr lang="en-US" dirty="0" smtClean="0"/>
              <a:t>light-induced </a:t>
            </a:r>
            <a:r>
              <a:rPr lang="en-US" dirty="0"/>
              <a:t>transformations, hydrolysis, </a:t>
            </a:r>
            <a:r>
              <a:rPr lang="en-US" dirty="0" smtClean="0"/>
              <a:t>biodegradation</a:t>
            </a:r>
            <a:endParaRPr lang="cs-CZ" dirty="0" smtClean="0"/>
          </a:p>
          <a:p>
            <a:pPr lvl="1"/>
            <a:r>
              <a:rPr lang="en-US" dirty="0" smtClean="0"/>
              <a:t>examples </a:t>
            </a:r>
            <a:r>
              <a:rPr lang="en-US" dirty="0"/>
              <a:t>of important transformation pathways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280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kinetics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i="1" dirty="0" smtClean="0"/>
              <a:t>Chemical kinetics (also reaction kinetics): focused on the determination of reaction rates</a:t>
            </a:r>
          </a:p>
          <a:p>
            <a:pPr marL="0" indent="0">
              <a:buNone/>
            </a:pPr>
            <a:r>
              <a:rPr lang="en-US" dirty="0" smtClean="0"/>
              <a:t>Reaction rates of chemical reactions are influenced by: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Type of the reactants</a:t>
            </a:r>
            <a:r>
              <a:rPr lang="en-US" dirty="0" smtClean="0"/>
              <a:t>: reactions of acids and bases are usually fast, as well as ion exchange; formation of covalent bonds and formation of large molecules are usually slow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Physical state of reactants</a:t>
            </a:r>
          </a:p>
          <a:p>
            <a:pPr marL="857250" lvl="1" indent="-457200"/>
            <a:r>
              <a:rPr lang="en-US" dirty="0" smtClean="0"/>
              <a:t>Reactants in the same phase (homogeneous) </a:t>
            </a:r>
            <a:r>
              <a:rPr lang="en-US" dirty="0" smtClean="0">
                <a:sym typeface="Symbol"/>
              </a:rPr>
              <a:t> reaction takes place in whole volume</a:t>
            </a:r>
          </a:p>
          <a:p>
            <a:pPr marL="857250" lvl="1" indent="-457200"/>
            <a:r>
              <a:rPr lang="en-US" dirty="0" smtClean="0">
                <a:sym typeface="Symbol"/>
              </a:rPr>
              <a:t>Reactants in different phases (heterogeneous) </a:t>
            </a:r>
            <a:r>
              <a:rPr lang="en-US" dirty="0">
                <a:sym typeface="Symbol"/>
              </a:rPr>
              <a:t> </a:t>
            </a:r>
            <a:r>
              <a:rPr lang="en-US" dirty="0" smtClean="0">
                <a:sym typeface="Symbol"/>
              </a:rPr>
              <a:t>reaction </a:t>
            </a:r>
            <a:r>
              <a:rPr lang="en-US" dirty="0">
                <a:sym typeface="Symbol"/>
              </a:rPr>
              <a:t>is limited to the interface between the </a:t>
            </a:r>
            <a:r>
              <a:rPr lang="en-US" dirty="0" smtClean="0">
                <a:sym typeface="Symbol"/>
              </a:rPr>
              <a:t>reactants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ym typeface="Symbol"/>
              </a:rPr>
              <a:t>Concentration</a:t>
            </a:r>
            <a:r>
              <a:rPr lang="en-US" dirty="0" smtClean="0">
                <a:sym typeface="Symbol"/>
              </a:rPr>
              <a:t>: the higher concentration – the higher number of collisions necessary for the reaction</a:t>
            </a:r>
          </a:p>
          <a:p>
            <a:pPr marL="457200" indent="-457200">
              <a:buFont typeface="+mj-lt"/>
              <a:buAutoNum type="arabicPeriod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1357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kinetics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(contd.)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Reaction rates are influenced by: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b="1" dirty="0" smtClean="0"/>
              <a:t>Temperature</a:t>
            </a:r>
            <a:r>
              <a:rPr lang="en-US" dirty="0" smtClean="0"/>
              <a:t>: the higher temperature – the higher </a:t>
            </a:r>
            <a:r>
              <a:rPr lang="en-US" dirty="0"/>
              <a:t>reaction rate </a:t>
            </a:r>
            <a:r>
              <a:rPr lang="en-US" dirty="0" smtClean="0"/>
              <a:t>(“golden rule”: the </a:t>
            </a:r>
            <a:r>
              <a:rPr lang="en-US" dirty="0"/>
              <a:t>rate of chemical reactions doubles for every 10 °C temperature </a:t>
            </a:r>
            <a:r>
              <a:rPr lang="en-US" dirty="0" smtClean="0"/>
              <a:t>rise – not valid in all cases, exception e.g. catalyzed reactions)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b="1" dirty="0"/>
              <a:t>Catalysis</a:t>
            </a:r>
            <a:r>
              <a:rPr lang="en-US" dirty="0"/>
              <a:t>: The catalyst increases rate reaction by providing a different reaction mechanism to occur with a lower activation energy</a:t>
            </a:r>
            <a:r>
              <a:rPr lang="en-US" dirty="0" smtClean="0"/>
              <a:t>. Enzymes are special type of catalysts.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dirty="0"/>
              <a:t>Pressure: Increasing the pressure in a gaseous reaction will increase the number of collisions between reactants, increasing the rate of </a:t>
            </a:r>
            <a:r>
              <a:rPr lang="en-US" dirty="0" smtClean="0"/>
              <a:t>reaction.</a:t>
            </a:r>
          </a:p>
          <a:p>
            <a:pPr marL="457200" indent="-457200">
              <a:buFont typeface="+mj-lt"/>
              <a:buAutoNum type="arabicPeriod" startAt="4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476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thermodynamic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Chemical thermodynamics </a:t>
            </a:r>
            <a:r>
              <a:rPr lang="en-US" b="1" dirty="0"/>
              <a:t>determines the extent to which reactions occur.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dirty="0"/>
              <a:t>a reversible reaction, chemical equilibrium is reached when the rates of the forward and reverse reactions are equal and the concentrations of the reactants and products no longer </a:t>
            </a:r>
            <a:r>
              <a:rPr lang="en-US" dirty="0" smtClean="0"/>
              <a:t>change.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5438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014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 Rate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35052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Common chemical reaction: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ovéPole 4"/>
              <p:cNvSpPr txBox="1"/>
              <p:nvPr/>
            </p:nvSpPr>
            <p:spPr>
              <a:xfrm>
                <a:off x="4114800" y="1676400"/>
                <a:ext cx="24491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𝑎𝐴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𝑏𝐵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𝑐𝐶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𝑑𝐷</m:t>
                      </m:r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1676400"/>
                <a:ext cx="2449197" cy="4001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ástupný symbol pro obsah 2"/>
          <p:cNvSpPr txBox="1">
            <a:spLocks/>
          </p:cNvSpPr>
          <p:nvPr/>
        </p:nvSpPr>
        <p:spPr>
          <a:xfrm>
            <a:off x="381000" y="2362200"/>
            <a:ext cx="35052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Rate of chemical reaction: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TextovéPole 6"/>
              <p:cNvSpPr txBox="1"/>
              <p:nvPr/>
            </p:nvSpPr>
            <p:spPr>
              <a:xfrm>
                <a:off x="4038600" y="2258951"/>
                <a:ext cx="4588500" cy="676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7" name="TextovéPol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258951"/>
                <a:ext cx="4588500" cy="67685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7007413"/>
              </p:ext>
            </p:extLst>
          </p:nvPr>
        </p:nvGraphicFramePr>
        <p:xfrm>
          <a:off x="685800" y="3276600"/>
          <a:ext cx="1835150" cy="541520"/>
        </p:xfrm>
        <a:graphic>
          <a:graphicData uri="http://schemas.openxmlformats.org/presentationml/2006/ole">
            <p:oleObj spid="_x0000_s1051" name="Rovnice" r:id="rId5" imgW="774360" imgH="228600" progId="Equation.3">
              <p:embed/>
            </p:oleObj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3480996" y="3428999"/>
            <a:ext cx="21659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… rate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constant</a:t>
            </a:r>
            <a:endParaRPr lang="cs-CZ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85800" y="4343400"/>
            <a:ext cx="588539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Sum of exponents 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a+b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 …  overall reaction order.</a:t>
            </a:r>
          </a:p>
          <a:p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… partial reaction order of component A</a:t>
            </a:r>
          </a:p>
          <a:p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… partial reaction order of component B</a:t>
            </a:r>
            <a:endParaRPr lang="cs-CZ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6400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reaction of first order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2819400" cy="457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Reaction of first order: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67490467"/>
              </p:ext>
            </p:extLst>
          </p:nvPr>
        </p:nvGraphicFramePr>
        <p:xfrm>
          <a:off x="3657600" y="1524000"/>
          <a:ext cx="1538288" cy="482600"/>
        </p:xfrm>
        <a:graphic>
          <a:graphicData uri="http://schemas.openxmlformats.org/presentationml/2006/ole">
            <p:oleObj spid="_x0000_s2076" name="Rovnice" r:id="rId3" imgW="647640" imgH="203040" progId="Equation.3">
              <p:embed/>
            </p:oleObj>
          </a:graphicData>
        </a:graphic>
      </p:graphicFrame>
      <p:sp>
        <p:nvSpPr>
          <p:cNvPr id="7" name="Zástupný symbol pro obsah 2"/>
          <p:cNvSpPr txBox="1">
            <a:spLocks/>
          </p:cNvSpPr>
          <p:nvPr/>
        </p:nvSpPr>
        <p:spPr>
          <a:xfrm>
            <a:off x="381000" y="2438400"/>
            <a:ext cx="28194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Rate of this reaction: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ovéPole 4"/>
              <p:cNvSpPr txBox="1"/>
              <p:nvPr/>
            </p:nvSpPr>
            <p:spPr>
              <a:xfrm>
                <a:off x="3581400" y="2362200"/>
                <a:ext cx="2100639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0" i="1" smtClean="0">
                          <a:latin typeface="Cambria Math"/>
                        </a:rPr>
                        <m:t>𝑣</m:t>
                      </m:r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2362200"/>
                <a:ext cx="2100639" cy="61824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TextovéPole 7"/>
              <p:cNvSpPr txBox="1"/>
              <p:nvPr/>
            </p:nvSpPr>
            <p:spPr>
              <a:xfrm>
                <a:off x="3429000" y="3124200"/>
                <a:ext cx="2408095" cy="492955"/>
              </a:xfrm>
              <a:prstGeom prst="rect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,0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3124200"/>
                <a:ext cx="2408095" cy="49295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ovéPole 8"/>
          <p:cNvSpPr txBox="1"/>
          <p:nvPr/>
        </p:nvSpPr>
        <p:spPr>
          <a:xfrm>
            <a:off x="304800" y="3188090"/>
            <a:ext cx="21531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integration:</a:t>
            </a:r>
            <a:endParaRPr lang="cs-CZ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56" y="3807361"/>
            <a:ext cx="5170144" cy="2468943"/>
          </a:xfrm>
          <a:prstGeom prst="rect">
            <a:avLst/>
          </a:prstGeom>
        </p:spPr>
      </p:pic>
      <p:sp>
        <p:nvSpPr>
          <p:cNvPr id="11" name="TextovéPole 10"/>
          <p:cNvSpPr txBox="1"/>
          <p:nvPr/>
        </p:nvSpPr>
        <p:spPr>
          <a:xfrm>
            <a:off x="381000" y="4009072"/>
            <a:ext cx="32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</a:t>
            </a:r>
          </a:p>
          <a:p>
            <a:r>
              <a:rPr lang="en-US" i="1" dirty="0" err="1" smtClean="0"/>
              <a:t>c</a:t>
            </a:r>
            <a:r>
              <a:rPr lang="en-US" i="1" baseline="-25000" dirty="0" err="1" smtClean="0"/>
              <a:t>A,t</a:t>
            </a:r>
            <a:r>
              <a:rPr lang="en-US" dirty="0" smtClean="0"/>
              <a:t> … concentration at time </a:t>
            </a:r>
            <a:r>
              <a:rPr lang="en-US" i="1" dirty="0" smtClean="0"/>
              <a:t>t</a:t>
            </a:r>
          </a:p>
          <a:p>
            <a:r>
              <a:rPr lang="en-US" i="1" dirty="0" smtClean="0"/>
              <a:t>c</a:t>
            </a:r>
            <a:r>
              <a:rPr lang="en-US" i="1" baseline="-25000" dirty="0" smtClean="0"/>
              <a:t>A,0</a:t>
            </a:r>
            <a:r>
              <a:rPr lang="en-US" i="1" dirty="0" smtClean="0"/>
              <a:t> …</a:t>
            </a:r>
            <a:r>
              <a:rPr lang="en-US" dirty="0" smtClean="0"/>
              <a:t> initial concentration</a:t>
            </a:r>
          </a:p>
          <a:p>
            <a:pPr marL="360363" indent="-360363"/>
            <a:r>
              <a:rPr lang="en-US" i="1" dirty="0" smtClean="0"/>
              <a:t>k … </a:t>
            </a:r>
            <a:r>
              <a:rPr lang="en-US" dirty="0" smtClean="0"/>
              <a:t>rate constant of  the first order reaction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[s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437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Chemical reaction of first order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2" name="Zástupný symbol pro obsah 11"/>
          <p:cNvSpPr>
            <a:spLocks noGrp="1"/>
          </p:cNvSpPr>
          <p:nvPr>
            <p:ph idx="1"/>
          </p:nvPr>
        </p:nvSpPr>
        <p:spPr>
          <a:xfrm>
            <a:off x="381000" y="1600201"/>
            <a:ext cx="7924800" cy="45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Half-time of the reaction </a:t>
            </a:r>
            <a:r>
              <a:rPr lang="en-US" sz="1800" i="1" dirty="0" smtClean="0"/>
              <a:t>t</a:t>
            </a:r>
            <a:r>
              <a:rPr lang="en-US" sz="1800" i="1" baseline="-25000" dirty="0" smtClean="0"/>
              <a:t>½</a:t>
            </a:r>
            <a:r>
              <a:rPr lang="en-US" sz="1800" i="1" dirty="0" smtClean="0"/>
              <a:t> </a:t>
            </a:r>
            <a:r>
              <a:rPr lang="en-US" sz="1800" dirty="0" smtClean="0"/>
              <a:t>(i.e. </a:t>
            </a:r>
            <a:r>
              <a:rPr lang="en-US" sz="1800" dirty="0"/>
              <a:t>time, after which the concentration drops to </a:t>
            </a:r>
            <a:r>
              <a:rPr lang="en-US" sz="1800" dirty="0" smtClean="0"/>
              <a:t>half):</a:t>
            </a:r>
            <a:endParaRPr lang="cs-CZ" sz="18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ovéPole 12"/>
              <p:cNvSpPr txBox="1"/>
              <p:nvPr/>
            </p:nvSpPr>
            <p:spPr>
              <a:xfrm>
                <a:off x="457199" y="2133600"/>
                <a:ext cx="2207207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cs-CZ" sz="2000" i="1" smtClean="0">
                              <a:latin typeface="Cambria Math"/>
                            </a:rPr>
                            <m:t>½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func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0.693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13" name="TextovéPol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2133600"/>
                <a:ext cx="2207207" cy="67678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ovéPole 13"/>
          <p:cNvSpPr txBox="1"/>
          <p:nvPr/>
        </p:nvSpPr>
        <p:spPr>
          <a:xfrm>
            <a:off x="4989078" y="3994665"/>
            <a:ext cx="33378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Examples of first order reactions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Radioactive decay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5411935" y="4869596"/>
            <a:ext cx="2830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(l) </a:t>
            </a:r>
            <a:r>
              <a:rPr lang="en-US" dirty="0" smtClean="0">
                <a:sym typeface="Symbol"/>
              </a:rPr>
              <a:t> 2 H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O (l) + O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(g)</a:t>
            </a:r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5411935" y="5259079"/>
            <a:ext cx="2788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SO</a:t>
            </a:r>
            <a:r>
              <a:rPr lang="en-US" baseline="-25000" dirty="0" smtClean="0"/>
              <a:t>2</a:t>
            </a:r>
            <a:r>
              <a:rPr lang="en-US" dirty="0" smtClean="0"/>
              <a:t>Cl</a:t>
            </a:r>
            <a:r>
              <a:rPr lang="en-US" baseline="-25000" dirty="0" smtClean="0"/>
              <a:t>2</a:t>
            </a:r>
            <a:r>
              <a:rPr lang="en-US" dirty="0" smtClean="0"/>
              <a:t>(l) </a:t>
            </a:r>
            <a:r>
              <a:rPr lang="en-US" dirty="0" smtClean="0">
                <a:sym typeface="Symbol"/>
              </a:rPr>
              <a:t> SO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(g) + Cl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(g)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5411935" y="5651747"/>
            <a:ext cx="2902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N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5</a:t>
            </a:r>
            <a:r>
              <a:rPr lang="en-US" dirty="0" smtClean="0"/>
              <a:t>(g) </a:t>
            </a:r>
            <a:r>
              <a:rPr lang="en-US" dirty="0" smtClean="0">
                <a:sym typeface="Symbol"/>
              </a:rPr>
              <a:t> 4 NO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(g) + O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(g)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457199" y="2886670"/>
            <a:ext cx="6705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Lifetime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τ, of a species in a chemical reaction is defined as the time it takes for the species concentration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fall to 1/e of its initial value (e is the base of natural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logarithms, 2.718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9" name="Obdélník 18"/>
              <p:cNvSpPr/>
              <p:nvPr/>
            </p:nvSpPr>
            <p:spPr>
              <a:xfrm>
                <a:off x="7483672" y="3012602"/>
                <a:ext cx="783035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𝜏</m:t>
                      </m:r>
                      <m:r>
                        <a:rPr lang="en-US" i="1">
                          <a:latin typeface="Cambria Math"/>
                          <a:ea typeface="Cambria Math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  <a:cs typeface="Times New Roman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9" name="Obdélník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672" y="3012602"/>
                <a:ext cx="783035" cy="6127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ovéPole 19"/>
          <p:cNvSpPr txBox="1"/>
          <p:nvPr/>
        </p:nvSpPr>
        <p:spPr>
          <a:xfrm>
            <a:off x="533401" y="4191000"/>
            <a:ext cx="42671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Remark</a:t>
            </a:r>
            <a:r>
              <a:rPr lang="en-US" dirty="0" smtClean="0"/>
              <a:t>:</a:t>
            </a:r>
          </a:p>
          <a:p>
            <a:endParaRPr lang="en-US" i="1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Lifetime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a result of chemical reaction.</a:t>
            </a:r>
          </a:p>
          <a:p>
            <a:endParaRPr lang="en-US" i="1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Residence time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any compound in environmental compartment is a result of chemical and transport processes.</a:t>
            </a:r>
            <a:endParaRPr lang="cs-CZ" i="1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4828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Second order reactions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ovéPole 4"/>
              <p:cNvSpPr txBox="1"/>
              <p:nvPr/>
            </p:nvSpPr>
            <p:spPr>
              <a:xfrm>
                <a:off x="609600" y="1676400"/>
                <a:ext cx="24192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/>
                        </a:rPr>
                        <m:t>𝑨</m:t>
                      </m:r>
                      <m:r>
                        <a:rPr lang="en-US" sz="2000" b="1" i="1" smtClean="0">
                          <a:latin typeface="Cambria Math"/>
                        </a:rPr>
                        <m:t>+</m:t>
                      </m:r>
                      <m:r>
                        <a:rPr lang="en-US" sz="2000" b="1" i="1" smtClean="0">
                          <a:latin typeface="Cambria Math"/>
                        </a:rPr>
                        <m:t>𝑩</m:t>
                      </m:r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𝑷𝒓𝒐𝒅𝒖𝒄𝒕𝒔</m:t>
                      </m:r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676400"/>
                <a:ext cx="2419252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ovéPole 5"/>
          <p:cNvSpPr txBox="1"/>
          <p:nvPr/>
        </p:nvSpPr>
        <p:spPr>
          <a:xfrm>
            <a:off x="3505200" y="16764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Reaction could depend </a:t>
            </a:r>
            <a:r>
              <a:rPr lang="en-US" dirty="0"/>
              <a:t>on the concentrations of one second-order reactant, or two first-order reactants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TextovéPole 6"/>
              <p:cNvSpPr txBox="1"/>
              <p:nvPr/>
            </p:nvSpPr>
            <p:spPr>
              <a:xfrm>
                <a:off x="609600" y="2725948"/>
                <a:ext cx="1879232" cy="630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7" name="TextovéPol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725948"/>
                <a:ext cx="1879232" cy="6304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ovéPole 7"/>
          <p:cNvSpPr txBox="1"/>
          <p:nvPr/>
        </p:nvSpPr>
        <p:spPr>
          <a:xfrm>
            <a:off x="2835530" y="2819400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9" name="TextovéPole 8"/>
              <p:cNvSpPr txBox="1"/>
              <p:nvPr/>
            </p:nvSpPr>
            <p:spPr>
              <a:xfrm>
                <a:off x="3530968" y="2722371"/>
                <a:ext cx="2016834" cy="630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9" name="TextovéPol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0968" y="2722371"/>
                <a:ext cx="2016834" cy="63042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ovéPole 9"/>
          <p:cNvSpPr txBox="1"/>
          <p:nvPr/>
        </p:nvSpPr>
        <p:spPr>
          <a:xfrm>
            <a:off x="5785556" y="2819400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TextovéPole 10"/>
              <p:cNvSpPr txBox="1"/>
              <p:nvPr/>
            </p:nvSpPr>
            <p:spPr>
              <a:xfrm>
                <a:off x="6426568" y="2722371"/>
                <a:ext cx="1879232" cy="630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=2</m:t>
                      </m:r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1" name="TextovéPol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6568" y="2722371"/>
                <a:ext cx="1879232" cy="630429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ovéPole 11"/>
          <p:cNvSpPr txBox="1"/>
          <p:nvPr/>
        </p:nvSpPr>
        <p:spPr>
          <a:xfrm>
            <a:off x="838200" y="3733800"/>
            <a:ext cx="1802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integration: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ovéPole 12"/>
              <p:cNvSpPr txBox="1"/>
              <p:nvPr/>
            </p:nvSpPr>
            <p:spPr>
              <a:xfrm>
                <a:off x="821196" y="4343400"/>
                <a:ext cx="1932067" cy="659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cs-CZ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3" name="TextovéPol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96" y="4343400"/>
                <a:ext cx="1932067" cy="659796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ovéPole 13"/>
          <p:cNvSpPr txBox="1"/>
          <p:nvPr/>
        </p:nvSpPr>
        <p:spPr>
          <a:xfrm>
            <a:off x="3200400" y="4507468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ovéPole 14"/>
              <p:cNvSpPr txBox="1"/>
              <p:nvPr/>
            </p:nvSpPr>
            <p:spPr>
              <a:xfrm>
                <a:off x="4087733" y="4343400"/>
                <a:ext cx="2548838" cy="6774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cs-CZ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cs-CZ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𝐴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𝐵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𝑘𝑡</m:t>
                          </m:r>
                        </m:sup>
                      </m:sSup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5" name="TextovéPol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733" y="4343400"/>
                <a:ext cx="2548838" cy="677493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ovéPole 15"/>
          <p:cNvSpPr txBox="1"/>
          <p:nvPr/>
        </p:nvSpPr>
        <p:spPr>
          <a:xfrm>
            <a:off x="914400" y="5410200"/>
            <a:ext cx="7310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Physical dimension of second-order-reaction rate constant </a:t>
            </a:r>
            <a:r>
              <a:rPr lang="en-US" i="1" dirty="0" smtClean="0"/>
              <a:t>k</a:t>
            </a:r>
            <a:r>
              <a:rPr lang="en-US" dirty="0" smtClean="0"/>
              <a:t>: [dm</a:t>
            </a:r>
            <a:r>
              <a:rPr lang="en-US" baseline="30000" dirty="0" smtClean="0"/>
              <a:t>3</a:t>
            </a:r>
            <a:r>
              <a:rPr lang="en-US" dirty="0" smtClean="0"/>
              <a:t>.mol</a:t>
            </a:r>
            <a:r>
              <a:rPr lang="en-US" baseline="30000" dirty="0" smtClean="0"/>
              <a:t>-1</a:t>
            </a:r>
            <a:r>
              <a:rPr lang="en-US" dirty="0" smtClean="0"/>
              <a:t>.s</a:t>
            </a:r>
            <a:r>
              <a:rPr lang="en-US" baseline="30000" dirty="0" smtClean="0"/>
              <a:t>-1</a:t>
            </a:r>
            <a:r>
              <a:rPr lang="en-US" dirty="0" smtClean="0"/>
              <a:t>] </a:t>
            </a:r>
            <a:endParaRPr lang="cs-C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5438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45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Zero order reactions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ovéPole 2"/>
          <p:cNvSpPr txBox="1"/>
          <p:nvPr/>
        </p:nvSpPr>
        <p:spPr>
          <a:xfrm>
            <a:off x="685800" y="1600200"/>
            <a:ext cx="7948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this case the reaction rate is </a:t>
            </a:r>
            <a:r>
              <a:rPr lang="en-US" dirty="0"/>
              <a:t>independent of the concentration of the reactant(s</a:t>
            </a:r>
            <a:r>
              <a:rPr lang="en-US" dirty="0" smtClean="0"/>
              <a:t>).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7" name="TextovéPole 16"/>
              <p:cNvSpPr txBox="1"/>
              <p:nvPr/>
            </p:nvSpPr>
            <p:spPr>
              <a:xfrm>
                <a:off x="762000" y="2286000"/>
                <a:ext cx="88819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/>
                        </a:rPr>
                        <m:t>𝒗</m:t>
                      </m:r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r>
                        <a:rPr lang="en-US" sz="2000" b="1" i="1" smtClean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17" name="TextovéPol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2286000"/>
                <a:ext cx="888192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8" name="TextovéPole 17"/>
              <p:cNvSpPr txBox="1"/>
              <p:nvPr/>
            </p:nvSpPr>
            <p:spPr>
              <a:xfrm>
                <a:off x="2514600" y="2170840"/>
                <a:ext cx="1767087" cy="630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𝑣</m:t>
                      </m:r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8" name="TextovéPol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2170840"/>
                <a:ext cx="1767087" cy="6304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ovéPole 18"/>
          <p:cNvSpPr txBox="1"/>
          <p:nvPr/>
        </p:nvSpPr>
        <p:spPr>
          <a:xfrm>
            <a:off x="838200" y="3048000"/>
            <a:ext cx="1802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integration: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0" name="TextovéPole 19"/>
              <p:cNvSpPr txBox="1"/>
              <p:nvPr/>
            </p:nvSpPr>
            <p:spPr>
              <a:xfrm>
                <a:off x="4114800" y="2975019"/>
                <a:ext cx="21929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cs-CZ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cs-CZ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20" name="TextovéPol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975019"/>
                <a:ext cx="2192972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ovéPole 20"/>
          <p:cNvSpPr txBox="1"/>
          <p:nvPr/>
        </p:nvSpPr>
        <p:spPr>
          <a:xfrm>
            <a:off x="838200" y="4038600"/>
            <a:ext cx="3894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half-life of </a:t>
            </a:r>
            <a:r>
              <a:rPr lang="en-US" dirty="0" smtClean="0"/>
              <a:t>the zero-order reaction: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22" name="TextovéPole 21"/>
              <p:cNvSpPr txBox="1"/>
              <p:nvPr/>
            </p:nvSpPr>
            <p:spPr>
              <a:xfrm>
                <a:off x="5190894" y="3886200"/>
                <a:ext cx="1204176" cy="6286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cs-CZ" i="1" smtClean="0">
                              <a:latin typeface="Cambria Math"/>
                            </a:rPr>
                            <m:t>½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22" name="TextovéPol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894" y="3886200"/>
                <a:ext cx="1204176" cy="62863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ovéPole 22"/>
          <p:cNvSpPr txBox="1"/>
          <p:nvPr/>
        </p:nvSpPr>
        <p:spPr>
          <a:xfrm>
            <a:off x="838200" y="4953000"/>
            <a:ext cx="6026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Remark:</a:t>
            </a:r>
          </a:p>
          <a:p>
            <a:r>
              <a:rPr lang="en-US" dirty="0" smtClean="0"/>
              <a:t>This order of reaction </a:t>
            </a:r>
            <a:r>
              <a:rPr lang="en-US" dirty="0"/>
              <a:t>is often observed in enzymatic </a:t>
            </a:r>
            <a:r>
              <a:rPr lang="en-US" dirty="0" smtClean="0"/>
              <a:t>reactions.</a:t>
            </a:r>
            <a:endParaRPr lang="cs-CZ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5438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811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transformations of pollutants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Abiotic transformations</a:t>
            </a:r>
            <a:r>
              <a:rPr lang="en-US" dirty="0"/>
              <a:t> of pollutants 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Chemical (redox reactions, hydrolysis)</a:t>
            </a:r>
          </a:p>
          <a:p>
            <a:pPr lvl="1"/>
            <a:r>
              <a:rPr lang="en-US" dirty="0" smtClean="0"/>
              <a:t>Photochemical</a:t>
            </a:r>
          </a:p>
          <a:p>
            <a:pPr lvl="2"/>
            <a:r>
              <a:rPr lang="en-US" dirty="0" smtClean="0"/>
              <a:t>Direct photolysis (absorption of photon(s) initiates chemical reaction)</a:t>
            </a:r>
          </a:p>
          <a:p>
            <a:pPr lvl="2"/>
            <a:r>
              <a:rPr lang="en-US" dirty="0" smtClean="0"/>
              <a:t>Indirect photolysis (reaction of compound with highly reactive species produced by photolysis like radicals or singlet oxygen)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Biotic transformations of pollutants: </a:t>
            </a:r>
          </a:p>
          <a:p>
            <a:pPr lvl="1"/>
            <a:r>
              <a:rPr lang="en-US" dirty="0" smtClean="0"/>
              <a:t>Microbial degradations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13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transformations of organic pollutants - examples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61415852"/>
              </p:ext>
            </p:extLst>
          </p:nvPr>
        </p:nvGraphicFramePr>
        <p:xfrm>
          <a:off x="533400" y="1905000"/>
          <a:ext cx="6158714" cy="862013"/>
        </p:xfrm>
        <a:graphic>
          <a:graphicData uri="http://schemas.openxmlformats.org/presentationml/2006/ole">
            <p:oleObj spid="_x0000_s3129" name="ChemSketch" r:id="rId3" imgW="4706280" imgH="658440" progId="">
              <p:embed/>
            </p:oleObj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7042598" y="204368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Nucleophilic</a:t>
            </a:r>
            <a:r>
              <a:rPr lang="en-US" dirty="0" smtClean="0"/>
              <a:t> substitution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457200" y="2819400"/>
            <a:ext cx="1610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Benzyl chloride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3875510" y="2819400"/>
            <a:ext cx="1524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Benzyl alcohol</a:t>
            </a:r>
            <a:endParaRPr lang="cs-CZ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6679503"/>
              </p:ext>
            </p:extLst>
          </p:nvPr>
        </p:nvGraphicFramePr>
        <p:xfrm>
          <a:off x="458273" y="4659868"/>
          <a:ext cx="6279859" cy="1008062"/>
        </p:xfrm>
        <a:graphic>
          <a:graphicData uri="http://schemas.openxmlformats.org/presentationml/2006/ole">
            <p:oleObj spid="_x0000_s3130" name="ChemSketch" r:id="rId4" imgW="4005000" imgH="642960" progId="">
              <p:embed/>
            </p:oleObj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7086600" y="4900136"/>
            <a:ext cx="1243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Elimination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457200" y="5726668"/>
            <a:ext cx="2601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1,1,2,2-tetrachloroethane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3733800" y="5726668"/>
            <a:ext cx="164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trichloroethene</a:t>
            </a:r>
            <a:endParaRPr lang="cs-CZ" dirty="0"/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88008739"/>
              </p:ext>
            </p:extLst>
          </p:nvPr>
        </p:nvGraphicFramePr>
        <p:xfrm>
          <a:off x="685800" y="3398949"/>
          <a:ext cx="5802932" cy="750094"/>
        </p:xfrm>
        <a:graphic>
          <a:graphicData uri="http://schemas.openxmlformats.org/presentationml/2006/ole">
            <p:oleObj spid="_x0000_s3131" name="ChemSketch" r:id="rId5" imgW="3352680" imgH="432720" progId="">
              <p:embed/>
            </p:oleObj>
          </a:graphicData>
        </a:graphic>
      </p:graphicFrame>
      <p:sp>
        <p:nvSpPr>
          <p:cNvPr id="14" name="TextovéPole 13"/>
          <p:cNvSpPr txBox="1"/>
          <p:nvPr/>
        </p:nvSpPr>
        <p:spPr>
          <a:xfrm>
            <a:off x="609600" y="3962400"/>
            <a:ext cx="1686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Methyl bromide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3851032" y="3962400"/>
            <a:ext cx="110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Methanol</a:t>
            </a:r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45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transformations of organic pollutants – examples (contd.)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62627025"/>
              </p:ext>
            </p:extLst>
          </p:nvPr>
        </p:nvGraphicFramePr>
        <p:xfrm>
          <a:off x="457200" y="2133600"/>
          <a:ext cx="6508921" cy="1436688"/>
        </p:xfrm>
        <a:graphic>
          <a:graphicData uri="http://schemas.openxmlformats.org/presentationml/2006/ole">
            <p:oleObj spid="_x0000_s4136" name="ChemSketch" r:id="rId3" imgW="5422320" imgH="1197720" progId="">
              <p:embed/>
            </p:oleObj>
          </a:graphicData>
        </a:graphic>
      </p:graphicFrame>
      <p:sp>
        <p:nvSpPr>
          <p:cNvPr id="16" name="TextovéPole 15"/>
          <p:cNvSpPr txBox="1"/>
          <p:nvPr/>
        </p:nvSpPr>
        <p:spPr>
          <a:xfrm>
            <a:off x="533400" y="3505200"/>
            <a:ext cx="1812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Dibutyl</a:t>
            </a:r>
            <a:r>
              <a:rPr lang="en-US" dirty="0" smtClean="0"/>
              <a:t> phthalate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4555170" y="3505200"/>
            <a:ext cx="108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Phthalate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5945186" y="3505200"/>
            <a:ext cx="912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Butanol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7239000" y="2590800"/>
            <a:ext cx="1667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Ester hydrolysis</a:t>
            </a:r>
            <a:endParaRPr lang="cs-CZ" b="1" dirty="0">
              <a:solidFill>
                <a:schemeClr val="tx2"/>
              </a:solidFill>
            </a:endParaRPr>
          </a:p>
        </p:txBody>
      </p:sp>
      <p:graphicFrame>
        <p:nvGraphicFramePr>
          <p:cNvPr id="20" name="Objekt 1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39329344"/>
              </p:ext>
            </p:extLst>
          </p:nvPr>
        </p:nvGraphicFramePr>
        <p:xfrm>
          <a:off x="533400" y="4355067"/>
          <a:ext cx="8153400" cy="794553"/>
        </p:xfrm>
        <a:graphic>
          <a:graphicData uri="http://schemas.openxmlformats.org/presentationml/2006/ole">
            <p:oleObj spid="_x0000_s4137" name="ChemSketch" r:id="rId4" imgW="6662880" imgH="649080" progId="">
              <p:embed/>
            </p:oleObj>
          </a:graphicData>
        </a:graphic>
      </p:graphicFrame>
      <p:sp>
        <p:nvSpPr>
          <p:cNvPr id="21" name="TextovéPole 20"/>
          <p:cNvSpPr txBox="1"/>
          <p:nvPr/>
        </p:nvSpPr>
        <p:spPr>
          <a:xfrm>
            <a:off x="762000" y="5193268"/>
            <a:ext cx="1088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Parathion</a:t>
            </a:r>
            <a:endParaRPr lang="cs-CZ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4724400" y="5193268"/>
            <a:ext cx="2081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Thiophosphoric</a:t>
            </a:r>
            <a:r>
              <a:rPr lang="en-US" dirty="0" smtClean="0"/>
              <a:t> acid</a:t>
            </a:r>
            <a:endParaRPr lang="cs-CZ" dirty="0"/>
          </a:p>
        </p:txBody>
      </p:sp>
      <p:sp>
        <p:nvSpPr>
          <p:cNvPr id="23" name="TextovéPole 22"/>
          <p:cNvSpPr txBox="1"/>
          <p:nvPr/>
        </p:nvSpPr>
        <p:spPr>
          <a:xfrm>
            <a:off x="7391400" y="5193268"/>
            <a:ext cx="1479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</a:t>
            </a:r>
            <a:r>
              <a:rPr lang="en-US" dirty="0" smtClean="0"/>
              <a:t>-</a:t>
            </a:r>
            <a:r>
              <a:rPr lang="en-US" dirty="0" err="1" smtClean="0"/>
              <a:t>nitrophenol</a:t>
            </a:r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061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transformations of organic pollutants – examples (contd.)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762000" y="2133600"/>
            <a:ext cx="4378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 CH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SH  +  ½ O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 </a:t>
            </a:r>
            <a:r>
              <a:rPr lang="en-US" sz="2000" dirty="0" smtClean="0">
                <a:sym typeface="Symbol"/>
              </a:rPr>
              <a:t>  H</a:t>
            </a:r>
            <a:r>
              <a:rPr lang="en-US" sz="2000" baseline="-25000" dirty="0" smtClean="0">
                <a:sym typeface="Symbol"/>
              </a:rPr>
              <a:t>3</a:t>
            </a:r>
            <a:r>
              <a:rPr lang="en-US" sz="2000" dirty="0" smtClean="0">
                <a:sym typeface="Symbol"/>
              </a:rPr>
              <a:t>C-S-S-CH</a:t>
            </a:r>
            <a:r>
              <a:rPr lang="en-US" sz="2000" baseline="-25000" dirty="0" smtClean="0">
                <a:sym typeface="Symbol"/>
              </a:rPr>
              <a:t>3</a:t>
            </a:r>
            <a:r>
              <a:rPr lang="en-US" sz="2000" dirty="0" smtClean="0">
                <a:sym typeface="Symbol"/>
              </a:rPr>
              <a:t>  +  H</a:t>
            </a:r>
            <a:r>
              <a:rPr lang="en-US" sz="2000" baseline="-25000" dirty="0" smtClean="0">
                <a:sym typeface="Symbol"/>
              </a:rPr>
              <a:t>2</a:t>
            </a:r>
            <a:r>
              <a:rPr lang="en-US" sz="2000" dirty="0" smtClean="0">
                <a:sym typeface="Symbol"/>
              </a:rPr>
              <a:t>O</a:t>
            </a:r>
            <a:endParaRPr lang="cs-CZ" sz="2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5943600" y="2133600"/>
            <a:ext cx="11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Oxidation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533400" y="2533710"/>
            <a:ext cx="1857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Methylmercaptan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2951061" y="2533710"/>
            <a:ext cx="188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Dimethyl disulfide</a:t>
            </a:r>
            <a:endParaRPr lang="cs-CZ" dirty="0"/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50967234"/>
              </p:ext>
            </p:extLst>
          </p:nvPr>
        </p:nvGraphicFramePr>
        <p:xfrm>
          <a:off x="345494" y="3364468"/>
          <a:ext cx="8188906" cy="778790"/>
        </p:xfrm>
        <a:graphic>
          <a:graphicData uri="http://schemas.openxmlformats.org/presentationml/2006/ole">
            <p:oleObj spid="_x0000_s5141" name="ChemSketch" r:id="rId3" imgW="6159960" imgH="585360" progId="">
              <p:embed/>
            </p:oleObj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7061231" y="2936312"/>
            <a:ext cx="1152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Reduction</a:t>
            </a:r>
            <a:endParaRPr lang="cs-CZ" b="1" dirty="0">
              <a:solidFill>
                <a:schemeClr val="tx2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81000" y="4278868"/>
            <a:ext cx="145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Nitrobenzene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4834205" y="4278868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Aniline</a:t>
            </a:r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1991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Hydrolysis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Substitution of atom or functional group by water </a:t>
            </a:r>
            <a:r>
              <a:rPr lang="en-US" dirty="0"/>
              <a:t>molecule </a:t>
            </a:r>
            <a:r>
              <a:rPr lang="en-US" dirty="0" smtClean="0"/>
              <a:t>or hydroxonium anion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Very important process in natural waters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Products of hydrolysis are more polar then parent compounds, which have different environmental properties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Usually the products of hydrolysis show lower environmental risk than </a:t>
            </a:r>
            <a:r>
              <a:rPr lang="en-US" dirty="0"/>
              <a:t>parent </a:t>
            </a:r>
            <a:r>
              <a:rPr lang="en-US" dirty="0" smtClean="0"/>
              <a:t>compounds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Hydrolysis is usually considered as irreversible reaction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Hydrolysis is often catalyzed by H</a:t>
            </a:r>
            <a:r>
              <a:rPr lang="en-US" baseline="30000" dirty="0" smtClean="0"/>
              <a:t>+</a:t>
            </a:r>
            <a:r>
              <a:rPr lang="en-US" dirty="0" smtClean="0"/>
              <a:t> or OH</a:t>
            </a:r>
            <a:r>
              <a:rPr lang="en-US" baseline="30000" dirty="0" smtClean="0"/>
              <a:t>-</a:t>
            </a:r>
            <a:r>
              <a:rPr lang="en-US" dirty="0" smtClean="0"/>
              <a:t> ions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6936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Hydrolysis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2438400" cy="5334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/>
              <a:t>Rate of hydrolysis: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ovéPole 4"/>
              <p:cNvSpPr txBox="1"/>
              <p:nvPr/>
            </p:nvSpPr>
            <p:spPr>
              <a:xfrm>
                <a:off x="457200" y="2209800"/>
                <a:ext cx="7459478" cy="690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𝑣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cs-CZ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𝑅𝑋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h𝑦𝑑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𝑅𝑋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𝑅𝑋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𝑅𝑋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𝑂𝐻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𝑅𝑋</m:t>
                          </m:r>
                        </m:e>
                      </m:d>
                    </m:oMath>
                  </m:oMathPara>
                </a14:m>
                <a:endParaRPr lang="cs-CZ" sz="2000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09800"/>
                <a:ext cx="7459478" cy="69025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ovéPole 5"/>
          <p:cNvSpPr txBox="1"/>
          <p:nvPr/>
        </p:nvSpPr>
        <p:spPr>
          <a:xfrm>
            <a:off x="533400" y="2918299"/>
            <a:ext cx="81917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</a:t>
            </a:r>
          </a:p>
          <a:p>
            <a:r>
              <a:rPr lang="en-US" dirty="0" smtClean="0"/>
              <a:t>[</a:t>
            </a:r>
            <a:r>
              <a:rPr lang="en-US" i="1" dirty="0" smtClean="0"/>
              <a:t>RX</a:t>
            </a:r>
            <a:r>
              <a:rPr lang="en-US" dirty="0" smtClean="0"/>
              <a:t>] … concentration of </a:t>
            </a:r>
            <a:r>
              <a:rPr lang="en-US" dirty="0" err="1" smtClean="0"/>
              <a:t>hydrolyzable</a:t>
            </a:r>
            <a:r>
              <a:rPr lang="en-US" dirty="0" smtClean="0"/>
              <a:t> compound</a:t>
            </a:r>
          </a:p>
          <a:p>
            <a:r>
              <a:rPr lang="en-US" i="1" dirty="0" err="1" smtClean="0"/>
              <a:t>k</a:t>
            </a:r>
            <a:r>
              <a:rPr lang="en-US" i="1" baseline="-25000" dirty="0" err="1" smtClean="0"/>
              <a:t>hyd</a:t>
            </a:r>
            <a:r>
              <a:rPr lang="en-US" i="1" dirty="0" smtClean="0"/>
              <a:t> </a:t>
            </a:r>
            <a:r>
              <a:rPr lang="en-US" dirty="0" smtClean="0"/>
              <a:t>… velocity constant of hydrolysis</a:t>
            </a:r>
          </a:p>
          <a:p>
            <a:r>
              <a:rPr lang="en-US" i="1" dirty="0" err="1" smtClean="0"/>
              <a:t>k</a:t>
            </a:r>
            <a:r>
              <a:rPr lang="en-US" i="1" baseline="-25000" dirty="0" err="1" smtClean="0"/>
              <a:t>a</a:t>
            </a:r>
            <a:r>
              <a:rPr lang="en-US" i="1" dirty="0" smtClean="0"/>
              <a:t>, 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n</a:t>
            </a:r>
            <a:r>
              <a:rPr lang="en-US" i="1" dirty="0" smtClean="0"/>
              <a:t>, k</a:t>
            </a:r>
            <a:r>
              <a:rPr lang="en-US" i="1" baseline="-25000" dirty="0" smtClean="0"/>
              <a:t>b</a:t>
            </a:r>
            <a:r>
              <a:rPr lang="en-US" i="1" dirty="0" smtClean="0"/>
              <a:t> </a:t>
            </a:r>
            <a:r>
              <a:rPr lang="en-US" dirty="0" smtClean="0"/>
              <a:t>… rate constants for the acid-catalyzed, neutral and base-catalyzed processes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685801" y="4343400"/>
            <a:ext cx="8039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Assuming the first-order kinetics of acid, neutral and base hydrolysis with respect to </a:t>
            </a:r>
            <a:r>
              <a:rPr lang="en-US" dirty="0" err="1" smtClean="0"/>
              <a:t>hydrolyzable</a:t>
            </a:r>
            <a:r>
              <a:rPr lang="en-US" dirty="0" smtClean="0"/>
              <a:t> compound RX, </a:t>
            </a:r>
            <a:r>
              <a:rPr lang="en-US" i="1" dirty="0" err="1" smtClean="0"/>
              <a:t>k</a:t>
            </a:r>
            <a:r>
              <a:rPr lang="en-US" i="1" baseline="-25000" dirty="0" err="1" smtClean="0"/>
              <a:t>hyd</a:t>
            </a:r>
            <a:r>
              <a:rPr lang="en-US" dirty="0" smtClean="0"/>
              <a:t> could be expressed as: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8" name="TextovéPole 7"/>
              <p:cNvSpPr txBox="1"/>
              <p:nvPr/>
            </p:nvSpPr>
            <p:spPr>
              <a:xfrm>
                <a:off x="692240" y="5257800"/>
                <a:ext cx="3378232" cy="3912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h𝑦𝑑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𝑂𝐻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240" y="5257800"/>
                <a:ext cx="3378232" cy="39126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ovéPole 8"/>
          <p:cNvSpPr txBox="1"/>
          <p:nvPr/>
        </p:nvSpPr>
        <p:spPr>
          <a:xfrm>
            <a:off x="4186939" y="5257800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0" name="TextovéPole 9"/>
              <p:cNvSpPr txBox="1"/>
              <p:nvPr/>
            </p:nvSpPr>
            <p:spPr>
              <a:xfrm>
                <a:off x="5029200" y="5128116"/>
                <a:ext cx="3261213" cy="650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h𝑦𝑑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𝑊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>
          <p:sp>
            <p:nvSpPr>
              <p:cNvPr id="10" name="TextovéPol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128116"/>
                <a:ext cx="3261213" cy="65062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7430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Hydrolysis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3733800" cy="5334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/>
              <a:t>Half-life for hydrolysis: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1" name="TextovéPole 10"/>
              <p:cNvSpPr txBox="1"/>
              <p:nvPr/>
            </p:nvSpPr>
            <p:spPr>
              <a:xfrm>
                <a:off x="3948175" y="1524000"/>
                <a:ext cx="1380763" cy="7671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cs-CZ" sz="2000" b="1" i="1" smtClean="0">
                              <a:latin typeface="Cambria Math"/>
                            </a:rPr>
                            <m:t>½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/>
                            </a:rPr>
                            <m:t>𝒍𝒏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𝟐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/>
                                </a:rPr>
                                <m:t>𝒌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/>
                                </a:rPr>
                                <m:t>𝒉𝒚𝒅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11" name="TextovéPol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175" y="1524000"/>
                <a:ext cx="1380763" cy="76719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013065"/>
            <a:ext cx="5029200" cy="3311535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381000" y="3676471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pH = </a:t>
            </a:r>
            <a:r>
              <a:rPr lang="en-GB" dirty="0" smtClean="0"/>
              <a:t>rate constant profiles for  the hydrolysis of ethylene oxide, methyl chloride and ethyl acetate </a:t>
            </a:r>
            <a:endParaRPr lang="en-GB" dirty="0"/>
          </a:p>
        </p:txBody>
      </p:sp>
      <p:sp>
        <p:nvSpPr>
          <p:cNvPr id="7" name="TextovéPole 6"/>
          <p:cNvSpPr txBox="1"/>
          <p:nvPr/>
        </p:nvSpPr>
        <p:spPr>
          <a:xfrm>
            <a:off x="1676400" y="2667000"/>
            <a:ext cx="5837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Rate of hydrolysis could be dependent on pH – value:</a:t>
            </a:r>
            <a:endParaRPr lang="cs-CZ" sz="2000" b="1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366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Hydrolysis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64041458"/>
              </p:ext>
            </p:extLst>
          </p:nvPr>
        </p:nvGraphicFramePr>
        <p:xfrm>
          <a:off x="381000" y="1854200"/>
          <a:ext cx="83058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/>
                <a:gridCol w="41529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Compounds resistant to hydrolysis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Compounds amenable to hydrolysis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Alkanes, alkenes, </a:t>
                      </a:r>
                      <a:r>
                        <a:rPr lang="en-US" dirty="0" err="1" smtClean="0"/>
                        <a:t>alkines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Alkylhalogenides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Aromatic  and </a:t>
                      </a:r>
                      <a:r>
                        <a:rPr lang="en-US" dirty="0" err="1" smtClean="0"/>
                        <a:t>polyaromatic</a:t>
                      </a:r>
                      <a:r>
                        <a:rPr lang="en-US" baseline="0" dirty="0" smtClean="0"/>
                        <a:t> hydrocarbons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Amides</a:t>
                      </a:r>
                      <a:r>
                        <a:rPr lang="en-US" baseline="0" dirty="0" smtClean="0"/>
                        <a:t> of carboxylic acids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Halogen- and nitro-derivatives</a:t>
                      </a:r>
                      <a:r>
                        <a:rPr lang="en-US" baseline="0" dirty="0" smtClean="0"/>
                        <a:t> of PAHs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Alkylamines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Arylamines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Carbamates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Alcohols,</a:t>
                      </a:r>
                      <a:r>
                        <a:rPr lang="en-US" baseline="0" dirty="0" smtClean="0"/>
                        <a:t> phenols, glycols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Carboxylic acid esters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Ethers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Epoxides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Aldehydes, ketones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Carboxylic acid nitriles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Carboxylic acids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Phosphoric acid esters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Sulfoacids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Sulfuric acid esters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5438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725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762000"/>
          </a:xfrm>
        </p:spPr>
        <p:txBody>
          <a:bodyPr/>
          <a:lstStyle/>
          <a:p>
            <a:r>
              <a:rPr lang="en-US" dirty="0" smtClean="0"/>
              <a:t>Reactions based on electron transfer from reducing to oxidizing compounds: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58817495"/>
              </p:ext>
            </p:extLst>
          </p:nvPr>
        </p:nvGraphicFramePr>
        <p:xfrm>
          <a:off x="2159794" y="2286000"/>
          <a:ext cx="4824412" cy="695325"/>
        </p:xfrm>
        <a:graphic>
          <a:graphicData uri="http://schemas.openxmlformats.org/presentationml/2006/ole">
            <p:oleObj spid="_x0000_s6195" name="ChemSketch" r:id="rId3" imgW="3063240" imgH="441960" progId="">
              <p:embed/>
            </p:oleObj>
          </a:graphicData>
        </a:graphic>
      </p:graphicFrame>
      <p:sp>
        <p:nvSpPr>
          <p:cNvPr id="6" name="Zástupný symbol pro obsah 2"/>
          <p:cNvSpPr txBox="1">
            <a:spLocks/>
          </p:cNvSpPr>
          <p:nvPr/>
        </p:nvSpPr>
        <p:spPr>
          <a:xfrm>
            <a:off x="381000" y="4572000"/>
            <a:ext cx="8305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Oxidation is the main transformation process of most organic compounds in troposphere and also participates at the transformation of various pollutants in surface waters.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762000" y="2819400"/>
            <a:ext cx="1978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Two half-reactions:</a:t>
            </a:r>
            <a:endParaRPr lang="cs-CZ" dirty="0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56538925"/>
              </p:ext>
            </p:extLst>
          </p:nvPr>
        </p:nvGraphicFramePr>
        <p:xfrm>
          <a:off x="2782888" y="3182293"/>
          <a:ext cx="3240087" cy="674688"/>
        </p:xfrm>
        <a:graphic>
          <a:graphicData uri="http://schemas.openxmlformats.org/presentationml/2006/ole">
            <p:oleObj spid="_x0000_s6196" name="ChemSketch" r:id="rId4" imgW="2118360" imgH="441960" progId="">
              <p:embed/>
            </p:oleObj>
          </a:graphicData>
        </a:graphic>
      </p:graphicFrame>
      <p:graphicFrame>
        <p:nvGraphicFramePr>
          <p:cNvPr id="9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58485822"/>
              </p:ext>
            </p:extLst>
          </p:nvPr>
        </p:nvGraphicFramePr>
        <p:xfrm>
          <a:off x="3621088" y="3657600"/>
          <a:ext cx="3313112" cy="690562"/>
        </p:xfrm>
        <a:graphic>
          <a:graphicData uri="http://schemas.openxmlformats.org/presentationml/2006/ole">
            <p:oleObj spid="_x0000_s6197" name="ChemSketch" r:id="rId5" imgW="2118360" imgH="441960" progId="">
              <p:embed/>
            </p:oleObj>
          </a:graphicData>
        </a:graphic>
      </p:graphicFrame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374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381000" y="1828800"/>
            <a:ext cx="83058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Examples of important environmental oxidants present in atmosphere at sufficient concentrations, which react readily with organic compounds: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pPr lvl="2"/>
            <a:r>
              <a:rPr lang="en-US" dirty="0" err="1" smtClean="0"/>
              <a:t>alkoxy</a:t>
            </a:r>
            <a:r>
              <a:rPr lang="en-US" dirty="0" smtClean="0"/>
              <a:t> radicals RO</a:t>
            </a:r>
            <a:r>
              <a:rPr lang="en-US" baseline="30000" dirty="0" smtClean="0"/>
              <a:t>•</a:t>
            </a:r>
            <a:r>
              <a:rPr lang="en-US" dirty="0" smtClean="0"/>
              <a:t> </a:t>
            </a:r>
          </a:p>
          <a:p>
            <a:pPr lvl="2"/>
            <a:r>
              <a:rPr lang="en-US" dirty="0" err="1" smtClean="0"/>
              <a:t>peroxy</a:t>
            </a:r>
            <a:r>
              <a:rPr lang="en-US" dirty="0" smtClean="0"/>
              <a:t> radicals ROO</a:t>
            </a:r>
            <a:r>
              <a:rPr lang="en-US" baseline="30000" dirty="0"/>
              <a:t>•</a:t>
            </a:r>
            <a:r>
              <a:rPr lang="en-US" dirty="0"/>
              <a:t> </a:t>
            </a:r>
          </a:p>
          <a:p>
            <a:pPr lvl="2"/>
            <a:r>
              <a:rPr lang="en-US" dirty="0" err="1" smtClean="0"/>
              <a:t>hydroxy</a:t>
            </a:r>
            <a:r>
              <a:rPr lang="en-US" dirty="0" smtClean="0"/>
              <a:t> radicals OH</a:t>
            </a:r>
            <a:r>
              <a:rPr lang="en-US" baseline="30000" dirty="0" smtClean="0"/>
              <a:t>•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singlet oxygen </a:t>
            </a:r>
            <a:r>
              <a:rPr lang="en-US" baseline="30000" dirty="0" smtClean="0"/>
              <a:t>1</a:t>
            </a:r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lvl="2"/>
            <a:r>
              <a:rPr lang="en-US" dirty="0" smtClean="0"/>
              <a:t>ozone O</a:t>
            </a:r>
            <a:r>
              <a:rPr lang="en-US" baseline="-25000" dirty="0" smtClean="0"/>
              <a:t>3</a:t>
            </a:r>
          </a:p>
          <a:p>
            <a:pPr lvl="2"/>
            <a:endParaRPr lang="en-US" baseline="-25000" dirty="0"/>
          </a:p>
          <a:p>
            <a:pPr marL="0" indent="0">
              <a:buNone/>
            </a:pPr>
            <a:r>
              <a:rPr lang="en-US" dirty="0" smtClean="0"/>
              <a:t>These oxidants are mostly generated from the photochemical reactions in atmosphere.</a:t>
            </a:r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5438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670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Main reaction pathways for environmental oxidation: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H-atom transfer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94904"/>
            <a:ext cx="5181600" cy="137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457200" y="3733800"/>
            <a:ext cx="339753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2. Addition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double bonds</a:t>
            </a:r>
            <a:endParaRPr lang="cs-CZ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164687"/>
            <a:ext cx="6493383" cy="139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1764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2286000"/>
            <a:ext cx="462915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914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Main reaction pathways for environmental oxidation: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dirty="0" smtClean="0"/>
              <a:t>OH</a:t>
            </a:r>
            <a:r>
              <a:rPr lang="en-US" baseline="30000" dirty="0" smtClean="0"/>
              <a:t>•</a:t>
            </a:r>
            <a:r>
              <a:rPr lang="en-US" dirty="0" smtClean="0"/>
              <a:t> addition to aromatic compounds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extovéPole 5"/>
          <p:cNvSpPr txBox="1"/>
          <p:nvPr/>
        </p:nvSpPr>
        <p:spPr>
          <a:xfrm>
            <a:off x="457200" y="3912513"/>
            <a:ext cx="60831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Transfer of O from ROO• to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nucleophilic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species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09237"/>
            <a:ext cx="5819775" cy="632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5438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170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2362200" cy="457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Rate of oxidation: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ovéPole 4"/>
              <p:cNvSpPr txBox="1"/>
              <p:nvPr/>
            </p:nvSpPr>
            <p:spPr>
              <a:xfrm>
                <a:off x="900962" y="2343090"/>
                <a:ext cx="260423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𝒐𝒙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𝒌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𝒐𝒙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𝑪</m:t>
                          </m:r>
                        </m:e>
                      </m:d>
                      <m:r>
                        <a:rPr lang="en-US" sz="2000" b="1" i="1" smtClean="0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𝑶𝑿</m:t>
                          </m:r>
                        </m:e>
                      </m:d>
                    </m:oMath>
                  </m:oMathPara>
                </a14:m>
                <a:endParaRPr lang="cs-CZ" sz="2000" b="1" dirty="0"/>
              </a:p>
            </p:txBody>
          </p:sp>
        </mc:Choice>
        <mc:Fallback>
          <p:sp>
            <p:nvSpPr>
              <p:cNvPr id="5" name="TextovéPo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962" y="2343090"/>
                <a:ext cx="2604238" cy="40011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ovéPole 5"/>
          <p:cNvSpPr txBox="1"/>
          <p:nvPr/>
        </p:nvSpPr>
        <p:spPr>
          <a:xfrm>
            <a:off x="457201" y="3224242"/>
            <a:ext cx="381000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1338" indent="-541338">
              <a:spcBef>
                <a:spcPts val="300"/>
              </a:spcBef>
              <a:spcAft>
                <a:spcPts val="300"/>
              </a:spcAft>
            </a:pPr>
            <a:r>
              <a:rPr lang="en-US" i="1" dirty="0" err="1" smtClean="0"/>
              <a:t>R</a:t>
            </a:r>
            <a:r>
              <a:rPr lang="en-US" i="1" baseline="-25000" dirty="0" err="1" smtClean="0"/>
              <a:t>ox</a:t>
            </a:r>
            <a:r>
              <a:rPr lang="en-US" dirty="0" smtClean="0"/>
              <a:t> … rate of oxidation [mol.l</a:t>
            </a:r>
            <a:r>
              <a:rPr lang="en-US" baseline="30000" dirty="0" smtClean="0"/>
              <a:t>-1</a:t>
            </a:r>
            <a:r>
              <a:rPr lang="en-US" dirty="0" smtClean="0"/>
              <a:t>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541338" indent="-541338">
              <a:spcBef>
                <a:spcPts val="300"/>
              </a:spcBef>
              <a:spcAft>
                <a:spcPts val="300"/>
              </a:spcAft>
            </a:pPr>
            <a:r>
              <a:rPr lang="en-US" i="1" dirty="0" err="1" smtClean="0"/>
              <a:t>K</a:t>
            </a:r>
            <a:r>
              <a:rPr lang="en-US" i="1" baseline="-25000" dirty="0" err="1" smtClean="0"/>
              <a:t>ox</a:t>
            </a:r>
            <a:r>
              <a:rPr lang="en-US" dirty="0" smtClean="0"/>
              <a:t> … velocity constant of oxidation [l.mol</a:t>
            </a:r>
            <a:r>
              <a:rPr lang="en-US" baseline="30000" dirty="0" smtClean="0"/>
              <a:t>-1</a:t>
            </a:r>
            <a:r>
              <a:rPr lang="en-US" dirty="0" smtClean="0"/>
              <a:t>.s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541338" indent="-541338">
              <a:spcBef>
                <a:spcPts val="300"/>
              </a:spcBef>
              <a:spcAft>
                <a:spcPts val="300"/>
              </a:spcAft>
            </a:pPr>
            <a:r>
              <a:rPr lang="en-US" dirty="0" smtClean="0"/>
              <a:t>[</a:t>
            </a:r>
            <a:r>
              <a:rPr lang="en-US" i="1" dirty="0" smtClean="0"/>
              <a:t>C</a:t>
            </a:r>
            <a:r>
              <a:rPr lang="en-US" dirty="0" smtClean="0"/>
              <a:t>] … concentration of compound [mol.l</a:t>
            </a:r>
            <a:r>
              <a:rPr lang="en-US" baseline="30000" dirty="0" smtClean="0"/>
              <a:t>-1</a:t>
            </a:r>
            <a:r>
              <a:rPr lang="en-US" dirty="0" smtClean="0"/>
              <a:t>]</a:t>
            </a:r>
          </a:p>
          <a:p>
            <a:pPr marL="541338" indent="-541338">
              <a:spcBef>
                <a:spcPts val="300"/>
              </a:spcBef>
              <a:spcAft>
                <a:spcPts val="300"/>
              </a:spcAft>
            </a:pPr>
            <a:r>
              <a:rPr lang="en-US" dirty="0" smtClean="0"/>
              <a:t>[</a:t>
            </a:r>
            <a:r>
              <a:rPr lang="en-US" i="1" dirty="0" smtClean="0"/>
              <a:t>OX</a:t>
            </a:r>
            <a:r>
              <a:rPr lang="en-US" dirty="0" smtClean="0"/>
              <a:t>] … concentration of oxidant </a:t>
            </a:r>
            <a:r>
              <a:rPr lang="en-US" dirty="0"/>
              <a:t>[</a:t>
            </a:r>
            <a:r>
              <a:rPr lang="en-US" dirty="0" smtClean="0"/>
              <a:t>mol.l</a:t>
            </a:r>
            <a:r>
              <a:rPr lang="en-US" baseline="30000" dirty="0" smtClean="0"/>
              <a:t>˗1</a:t>
            </a:r>
            <a:r>
              <a:rPr lang="en-US" dirty="0"/>
              <a:t>]</a:t>
            </a:r>
            <a:endParaRPr lang="cs-CZ" dirty="0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4272416"/>
              </p:ext>
            </p:extLst>
          </p:nvPr>
        </p:nvGraphicFramePr>
        <p:xfrm>
          <a:off x="4876800" y="3261360"/>
          <a:ext cx="3657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Compound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Half-live [d]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Alkanes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1 - 10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Alcohols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– 3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Aromatics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– 10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Olefins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0.06 – 1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Halomethanes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 – 47,000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4724401" y="19812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Half-lives for tropospheric oxidation of various organic compounds in the northern hemisphere:</a:t>
            </a:r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070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342899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Reduction</a:t>
            </a:r>
          </a:p>
          <a:p>
            <a:r>
              <a:rPr lang="en-US" dirty="0" smtClean="0"/>
              <a:t>Transfer of electrons from reducing agent (which is oxidized) to reduced compound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Reducing environments in nature:</a:t>
            </a:r>
          </a:p>
          <a:p>
            <a:r>
              <a:rPr lang="en-US" dirty="0" smtClean="0"/>
              <a:t>Subsurface waters and soils, aquatic sediments, sewage sludge, waterlogged peat soils, </a:t>
            </a:r>
            <a:r>
              <a:rPr lang="en-US" dirty="0" err="1" smtClean="0"/>
              <a:t>hypolimnia</a:t>
            </a:r>
            <a:r>
              <a:rPr lang="en-US" dirty="0" smtClean="0"/>
              <a:t> of stratified lakes, oxygen free sediments of eutrophic rivers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774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57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Reductive environmental transformations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457200" y="2286000"/>
            <a:ext cx="183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Hydrogenolysis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480811" y="3657600"/>
            <a:ext cx="2556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Vicinal </a:t>
            </a:r>
            <a:r>
              <a:rPr lang="en-US" dirty="0" err="1" smtClean="0"/>
              <a:t>dehalogenation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20619"/>
            <a:ext cx="6629400" cy="36502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91000"/>
            <a:ext cx="8305041" cy="114300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849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57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Reductive environmental transformations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457200" y="2133600"/>
            <a:ext cx="2183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Quinone reduction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480811" y="3657600"/>
            <a:ext cx="2534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 Reductive </a:t>
            </a:r>
            <a:r>
              <a:rPr lang="en-US" dirty="0" err="1" smtClean="0"/>
              <a:t>dealkylation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76" y="2514600"/>
            <a:ext cx="7396047" cy="97343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32" y="4114800"/>
            <a:ext cx="8075768" cy="471212"/>
          </a:xfrm>
          <a:prstGeom prst="rect">
            <a:avLst/>
          </a:prstGeom>
        </p:spPr>
      </p:pic>
      <p:sp>
        <p:nvSpPr>
          <p:cNvPr id="11" name="TextovéPole 10"/>
          <p:cNvSpPr txBox="1"/>
          <p:nvPr/>
        </p:nvSpPr>
        <p:spPr>
          <a:xfrm>
            <a:off x="457200" y="4736068"/>
            <a:ext cx="2679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5. </a:t>
            </a:r>
            <a:r>
              <a:rPr lang="en-US" dirty="0" err="1" smtClean="0"/>
              <a:t>Nitroaromatic</a:t>
            </a:r>
            <a:r>
              <a:rPr lang="en-US" dirty="0" smtClean="0"/>
              <a:t> reduction</a:t>
            </a:r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257800"/>
            <a:ext cx="7396047" cy="376173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163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57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Reductive environmental transformations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457200" y="2133600"/>
            <a:ext cx="2606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6. Aromatic </a:t>
            </a:r>
            <a:r>
              <a:rPr lang="en-US" dirty="0" err="1" smtClean="0"/>
              <a:t>azo</a:t>
            </a:r>
            <a:r>
              <a:rPr lang="en-US" dirty="0" smtClean="0"/>
              <a:t> reduction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480811" y="3810000"/>
            <a:ext cx="2838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7. </a:t>
            </a:r>
            <a:r>
              <a:rPr lang="en-US" i="1" dirty="0" smtClean="0"/>
              <a:t>N</a:t>
            </a:r>
            <a:r>
              <a:rPr lang="en-US" dirty="0" smtClean="0"/>
              <a:t>-</a:t>
            </a:r>
            <a:r>
              <a:rPr lang="en-US" dirty="0" err="1" smtClean="0"/>
              <a:t>nitrosoamine</a:t>
            </a:r>
            <a:r>
              <a:rPr lang="en-US" dirty="0" smtClean="0"/>
              <a:t> reduction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502933"/>
            <a:ext cx="6553200" cy="38958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984826"/>
            <a:ext cx="6094568" cy="367974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" y="4216340"/>
            <a:ext cx="7733445" cy="1346260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331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 reactions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457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Reductive environmental transformations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457200" y="2133600"/>
            <a:ext cx="2225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8. </a:t>
            </a:r>
            <a:r>
              <a:rPr lang="en-US" dirty="0" err="1" smtClean="0"/>
              <a:t>Sulfoxide</a:t>
            </a:r>
            <a:r>
              <a:rPr lang="en-US" dirty="0" smtClean="0"/>
              <a:t> reduction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480811" y="4050268"/>
            <a:ext cx="2193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9. Disulfide reduction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590800"/>
            <a:ext cx="7162800" cy="115809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422820"/>
            <a:ext cx="7162800" cy="445057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638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Reductive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dehalogenation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HCB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7086600" cy="534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070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reductive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anaerobic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reactions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xenobiotics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29254927"/>
              </p:ext>
            </p:extLst>
          </p:nvPr>
        </p:nvGraphicFramePr>
        <p:xfrm>
          <a:off x="609600" y="1676400"/>
          <a:ext cx="2809875" cy="1189037"/>
        </p:xfrm>
        <a:graphic>
          <a:graphicData uri="http://schemas.openxmlformats.org/presentationml/2006/ole">
            <p:oleObj spid="_x0000_s7221" name="ChemSketch" r:id="rId3" imgW="2810160" imgH="1188720" progId="">
              <p:embed/>
            </p:oleObj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33400" y="2971800"/>
            <a:ext cx="1292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err="1" smtClean="0"/>
              <a:t>Pentachloro</a:t>
            </a:r>
            <a:r>
              <a:rPr lang="en-US" sz="1600" dirty="0" smtClean="0"/>
              <a:t>-</a:t>
            </a:r>
          </a:p>
          <a:p>
            <a:r>
              <a:rPr lang="en-US" sz="1600" dirty="0" smtClean="0"/>
              <a:t>nitrobenzene</a:t>
            </a:r>
            <a:endParaRPr lang="cs-CZ" sz="16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2212795" y="2971800"/>
            <a:ext cx="1292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err="1" smtClean="0"/>
              <a:t>Pentachloro</a:t>
            </a:r>
            <a:r>
              <a:rPr lang="en-US" sz="1600" dirty="0" smtClean="0"/>
              <a:t>-</a:t>
            </a:r>
          </a:p>
          <a:p>
            <a:r>
              <a:rPr lang="en-US" sz="1600" dirty="0" err="1" smtClean="0"/>
              <a:t>nitroaniline</a:t>
            </a:r>
            <a:endParaRPr lang="cs-CZ" sz="1600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07825035"/>
              </p:ext>
            </p:extLst>
          </p:nvPr>
        </p:nvGraphicFramePr>
        <p:xfrm>
          <a:off x="4343400" y="1676400"/>
          <a:ext cx="2405063" cy="1158875"/>
        </p:xfrm>
        <a:graphic>
          <a:graphicData uri="http://schemas.openxmlformats.org/presentationml/2006/ole">
            <p:oleObj spid="_x0000_s7222" name="ChemSketch" r:id="rId4" imgW="2404800" imgH="1158120" progId="">
              <p:embed/>
            </p:oleObj>
          </a:graphicData>
        </a:graphic>
      </p:graphicFrame>
      <p:sp>
        <p:nvSpPr>
          <p:cNvPr id="9" name="TextovéPole 8"/>
          <p:cNvSpPr txBox="1"/>
          <p:nvPr/>
        </p:nvSpPr>
        <p:spPr>
          <a:xfrm>
            <a:off x="4270195" y="2971800"/>
            <a:ext cx="8402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Lindane</a:t>
            </a:r>
            <a:endParaRPr lang="cs-CZ" sz="16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6017705" y="2971800"/>
            <a:ext cx="8965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Benzene</a:t>
            </a:r>
            <a:endParaRPr lang="cs-CZ" sz="1600" dirty="0"/>
          </a:p>
        </p:txBody>
      </p:sp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73115549"/>
              </p:ext>
            </p:extLst>
          </p:nvPr>
        </p:nvGraphicFramePr>
        <p:xfrm>
          <a:off x="552773" y="3733800"/>
          <a:ext cx="4466360" cy="838200"/>
        </p:xfrm>
        <a:graphic>
          <a:graphicData uri="http://schemas.openxmlformats.org/presentationml/2006/ole">
            <p:oleObj spid="_x0000_s7223" name="ChemSketch" r:id="rId5" imgW="4093560" imgH="768240" progId="">
              <p:embed/>
            </p:oleObj>
          </a:graphicData>
        </a:graphic>
      </p:graphicFrame>
      <p:sp>
        <p:nvSpPr>
          <p:cNvPr id="12" name="TextovéPole 11"/>
          <p:cNvSpPr txBox="1"/>
          <p:nvPr/>
        </p:nvSpPr>
        <p:spPr>
          <a:xfrm>
            <a:off x="1217105" y="4538246"/>
            <a:ext cx="535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DDT</a:t>
            </a:r>
            <a:endParaRPr lang="cs-CZ" sz="1600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3810000" y="4538246"/>
            <a:ext cx="564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DDD</a:t>
            </a:r>
            <a:endParaRPr lang="cs-CZ" sz="1600" dirty="0"/>
          </a:p>
        </p:txBody>
      </p:sp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27311059"/>
              </p:ext>
            </p:extLst>
          </p:nvPr>
        </p:nvGraphicFramePr>
        <p:xfrm>
          <a:off x="630752" y="5105400"/>
          <a:ext cx="5861552" cy="838200"/>
        </p:xfrm>
        <a:graphic>
          <a:graphicData uri="http://schemas.openxmlformats.org/presentationml/2006/ole">
            <p:oleObj spid="_x0000_s7224" name="ChemSketch" r:id="rId6" imgW="4773240" imgH="682920" progId="">
              <p:embed/>
            </p:oleObj>
          </a:graphicData>
        </a:graphic>
      </p:graphicFrame>
      <p:sp>
        <p:nvSpPr>
          <p:cNvPr id="15" name="TextovéPole 14"/>
          <p:cNvSpPr txBox="1"/>
          <p:nvPr/>
        </p:nvSpPr>
        <p:spPr>
          <a:xfrm>
            <a:off x="1217582" y="6062246"/>
            <a:ext cx="9868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Parathion</a:t>
            </a:r>
            <a:endParaRPr lang="cs-CZ" sz="1600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4728191" y="6062246"/>
            <a:ext cx="16003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Amino-parathion</a:t>
            </a:r>
            <a:endParaRPr lang="cs-CZ" sz="16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8596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Photochemical transformation processes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Photochemistry </a:t>
            </a:r>
          </a:p>
          <a:p>
            <a:r>
              <a:rPr lang="en-US" dirty="0" smtClean="0"/>
              <a:t>study </a:t>
            </a:r>
            <a:r>
              <a:rPr lang="en-US" dirty="0"/>
              <a:t>of chemical reactions that proceed with the absorption of light by atoms or </a:t>
            </a:r>
            <a:r>
              <a:rPr lang="en-US" dirty="0" smtClean="0"/>
              <a:t>molecules.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photosynthesis</a:t>
            </a:r>
          </a:p>
          <a:p>
            <a:pPr lvl="1"/>
            <a:r>
              <a:rPr lang="en-US" dirty="0" smtClean="0"/>
              <a:t>degradation </a:t>
            </a:r>
            <a:r>
              <a:rPr lang="en-US" dirty="0"/>
              <a:t>of </a:t>
            </a:r>
            <a:r>
              <a:rPr lang="en-US" dirty="0" smtClean="0"/>
              <a:t>plastics</a:t>
            </a:r>
          </a:p>
          <a:p>
            <a:pPr lvl="1"/>
            <a:r>
              <a:rPr lang="en-US" dirty="0" smtClean="0"/>
              <a:t>formation </a:t>
            </a:r>
            <a:r>
              <a:rPr lang="en-US" dirty="0"/>
              <a:t>of vitamin D with sunlight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Principle:</a:t>
            </a:r>
          </a:p>
          <a:p>
            <a:pPr lvl="1"/>
            <a:r>
              <a:rPr lang="en-US" dirty="0" smtClean="0"/>
              <a:t>Absorption of photon (UV, VIS) by atom or molecule</a:t>
            </a:r>
          </a:p>
          <a:p>
            <a:pPr lvl="1"/>
            <a:r>
              <a:rPr lang="en-US" dirty="0" smtClean="0"/>
              <a:t>Changes induced by the gained energy</a:t>
            </a:r>
          </a:p>
          <a:p>
            <a:pPr lvl="2"/>
            <a:r>
              <a:rPr lang="en-US" dirty="0" smtClean="0"/>
              <a:t>physical</a:t>
            </a:r>
          </a:p>
          <a:p>
            <a:pPr lvl="2"/>
            <a:r>
              <a:rPr lang="en-US" dirty="0" smtClean="0"/>
              <a:t>chemical</a:t>
            </a:r>
          </a:p>
          <a:p>
            <a:endParaRPr lang="en-US" dirty="0" smtClean="0"/>
          </a:p>
          <a:p>
            <a:pPr lvl="2"/>
            <a:endParaRPr lang="en-US" dirty="0" smtClean="0"/>
          </a:p>
          <a:p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8486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8504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Photochemical transformation processes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TextovéPole 5"/>
          <p:cNvSpPr txBox="1"/>
          <p:nvPr/>
        </p:nvSpPr>
        <p:spPr>
          <a:xfrm>
            <a:off x="1484784" y="1676400"/>
            <a:ext cx="1223412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Compound</a:t>
            </a:r>
            <a:endParaRPr lang="cs-CZ" b="1" dirty="0"/>
          </a:p>
        </p:txBody>
      </p:sp>
      <p:cxnSp>
        <p:nvCxnSpPr>
          <p:cNvPr id="8" name="Přímá spojnice se šipkou 7"/>
          <p:cNvCxnSpPr>
            <a:stCxn id="6" idx="3"/>
            <a:endCxn id="10" idx="1"/>
          </p:cNvCxnSpPr>
          <p:nvPr/>
        </p:nvCxnSpPr>
        <p:spPr>
          <a:xfrm>
            <a:off x="2708196" y="1861066"/>
            <a:ext cx="1210776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2889441" y="1447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 h.</a:t>
            </a:r>
            <a:r>
              <a:rPr lang="en-US" dirty="0" smtClean="0">
                <a:sym typeface="Symbol"/>
              </a:rPr>
              <a:t></a:t>
            </a:r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3918972" y="1676400"/>
            <a:ext cx="1338828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Compound*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Přímá spojnice 11"/>
          <p:cNvCxnSpPr>
            <a:stCxn id="10" idx="2"/>
          </p:cNvCxnSpPr>
          <p:nvPr/>
        </p:nvCxnSpPr>
        <p:spPr>
          <a:xfrm>
            <a:off x="4588386" y="2045732"/>
            <a:ext cx="0" cy="2402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>
            <a:off x="2362200" y="2286000"/>
            <a:ext cx="441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/>
          <p:cNvCxnSpPr/>
          <p:nvPr/>
        </p:nvCxnSpPr>
        <p:spPr>
          <a:xfrm>
            <a:off x="2362200" y="2286000"/>
            <a:ext cx="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/>
          <p:cNvCxnSpPr/>
          <p:nvPr/>
        </p:nvCxnSpPr>
        <p:spPr>
          <a:xfrm>
            <a:off x="6781800" y="2286000"/>
            <a:ext cx="0" cy="304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>
            <a:off x="1371600" y="2590800"/>
            <a:ext cx="1926938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Physical processes</a:t>
            </a:r>
            <a:endParaRPr lang="cs-CZ" b="1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5791200" y="2590800"/>
            <a:ext cx="1985736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Chemical reactions</a:t>
            </a:r>
            <a:endParaRPr lang="cs-CZ" b="1" dirty="0"/>
          </a:p>
        </p:txBody>
      </p:sp>
      <p:sp>
        <p:nvSpPr>
          <p:cNvPr id="23" name="TextovéPole 22"/>
          <p:cNvSpPr txBox="1"/>
          <p:nvPr/>
        </p:nvSpPr>
        <p:spPr>
          <a:xfrm>
            <a:off x="1219200" y="3048000"/>
            <a:ext cx="3200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Vibrational loss of energy (heat transfer)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Loss of energy by emission (luminescence)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Energy transfer promoting an electron in another chemical species (</a:t>
            </a:r>
            <a:r>
              <a:rPr lang="en-US" b="1" dirty="0" err="1" smtClean="0"/>
              <a:t>photosen</a:t>
            </a:r>
            <a:r>
              <a:rPr lang="hr-HR" b="1" dirty="0" smtClean="0"/>
              <a:t>s</a:t>
            </a:r>
            <a:r>
              <a:rPr lang="en-US" b="1" dirty="0" err="1" smtClean="0"/>
              <a:t>itization</a:t>
            </a:r>
            <a:r>
              <a:rPr lang="en-US" b="1" dirty="0" smtClean="0"/>
              <a:t>)</a:t>
            </a:r>
            <a:endParaRPr lang="cs-CZ" b="1" dirty="0"/>
          </a:p>
        </p:txBody>
      </p:sp>
      <p:sp>
        <p:nvSpPr>
          <p:cNvPr id="24" name="TextovéPole 23"/>
          <p:cNvSpPr txBox="1"/>
          <p:nvPr/>
        </p:nvSpPr>
        <p:spPr>
          <a:xfrm>
            <a:off x="5334000" y="3048000"/>
            <a:ext cx="3429000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Fragmentation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err="1" smtClean="0"/>
              <a:t>Intramolecular</a:t>
            </a:r>
            <a:r>
              <a:rPr lang="en-US" b="1" dirty="0" smtClean="0"/>
              <a:t> rearrangement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Isomerization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Hydrogen abstraction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Dimerization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Electron transfer (from or to the compound)</a:t>
            </a:r>
            <a:endParaRPr lang="cs-CZ" b="1" dirty="0"/>
          </a:p>
        </p:txBody>
      </p:sp>
      <p:cxnSp>
        <p:nvCxnSpPr>
          <p:cNvPr id="26" name="Přímá spojnice se šipkou 25"/>
          <p:cNvCxnSpPr/>
          <p:nvPr/>
        </p:nvCxnSpPr>
        <p:spPr>
          <a:xfrm>
            <a:off x="2362200" y="5486400"/>
            <a:ext cx="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ovéPole 26"/>
          <p:cNvSpPr txBox="1"/>
          <p:nvPr/>
        </p:nvSpPr>
        <p:spPr>
          <a:xfrm>
            <a:off x="2743200" y="1840468"/>
            <a:ext cx="109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excitation</a:t>
            </a:r>
            <a:endParaRPr lang="cs-CZ" dirty="0"/>
          </a:p>
        </p:txBody>
      </p:sp>
      <p:sp>
        <p:nvSpPr>
          <p:cNvPr id="29" name="TextovéPole 28"/>
          <p:cNvSpPr txBox="1"/>
          <p:nvPr/>
        </p:nvSpPr>
        <p:spPr>
          <a:xfrm>
            <a:off x="1748388" y="5867400"/>
            <a:ext cx="1223412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Compound</a:t>
            </a:r>
            <a:endParaRPr lang="cs-CZ" dirty="0"/>
          </a:p>
        </p:txBody>
      </p:sp>
      <p:cxnSp>
        <p:nvCxnSpPr>
          <p:cNvPr id="30" name="Přímá spojnice se šipkou 29"/>
          <p:cNvCxnSpPr/>
          <p:nvPr/>
        </p:nvCxnSpPr>
        <p:spPr>
          <a:xfrm>
            <a:off x="6786012" y="5486400"/>
            <a:ext cx="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ovéPole 30"/>
          <p:cNvSpPr txBox="1"/>
          <p:nvPr/>
        </p:nvSpPr>
        <p:spPr>
          <a:xfrm>
            <a:off x="6172200" y="5867400"/>
            <a:ext cx="1012906" cy="36933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Products</a:t>
            </a:r>
            <a:endParaRPr lang="cs-CZ" dirty="0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606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Photochemical transformation processes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Photochemical environmental processes take place in:</a:t>
            </a:r>
          </a:p>
          <a:p>
            <a:pPr lvl="1"/>
            <a:r>
              <a:rPr lang="en-US" dirty="0" smtClean="0"/>
              <a:t>Atmosphere</a:t>
            </a:r>
          </a:p>
          <a:p>
            <a:pPr lvl="1"/>
            <a:r>
              <a:rPr lang="en-US" dirty="0" smtClean="0"/>
              <a:t>Upper part of hydrosphere</a:t>
            </a:r>
          </a:p>
          <a:p>
            <a:pPr lvl="1"/>
            <a:r>
              <a:rPr lang="en-US" dirty="0" smtClean="0"/>
              <a:t>Surface of </a:t>
            </a:r>
            <a:r>
              <a:rPr lang="en-US" dirty="0" err="1" smtClean="0"/>
              <a:t>pedosphere</a:t>
            </a:r>
            <a:endParaRPr lang="en-US" dirty="0" smtClean="0"/>
          </a:p>
          <a:p>
            <a:pPr lvl="1"/>
            <a:r>
              <a:rPr lang="en-US" dirty="0" smtClean="0"/>
              <a:t>Surface of vegetation</a:t>
            </a:r>
          </a:p>
          <a:p>
            <a:r>
              <a:rPr lang="en-US" dirty="0" smtClean="0"/>
              <a:t>Typical environmental photochemical process covers 3 steps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Absorption of photon </a:t>
            </a:r>
            <a:r>
              <a:rPr lang="en-US" dirty="0" smtClean="0">
                <a:sym typeface="Symbol"/>
              </a:rPr>
              <a:t> excitation of atom or molecule (electronic)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Symbol"/>
              </a:rPr>
              <a:t>Primary photochemical process  transformation of electronic excited state, </a:t>
            </a:r>
            <a:r>
              <a:rPr lang="en-US" dirty="0" err="1" smtClean="0">
                <a:sym typeface="Symbol"/>
              </a:rPr>
              <a:t>deexcitation</a:t>
            </a:r>
            <a:endParaRPr lang="en-US" dirty="0" smtClean="0">
              <a:sym typeface="Symbol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ym typeface="Symbol"/>
              </a:rPr>
              <a:t>Secondary reactions of compounds resulting from primary photochemical processes</a:t>
            </a:r>
            <a:endParaRPr lang="en-US" dirty="0" smtClean="0"/>
          </a:p>
          <a:p>
            <a:pPr lvl="1"/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8486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5265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Photochemical transformation processes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photochemical processes two demands are essential: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Ability of photon absorption by compound</a:t>
            </a:r>
          </a:p>
          <a:p>
            <a:pPr lvl="1"/>
            <a:r>
              <a:rPr lang="en-US" dirty="0" smtClean="0"/>
              <a:t>Presence of (conjugated) double bonds</a:t>
            </a:r>
          </a:p>
          <a:p>
            <a:pPr lvl="1"/>
            <a:r>
              <a:rPr lang="en-US" dirty="0" smtClean="0"/>
              <a:t>Aromatic cycles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Sufficient amount of solar energy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Direct absorption of photon leads to:</a:t>
            </a:r>
          </a:p>
          <a:p>
            <a:r>
              <a:rPr lang="en-US" dirty="0" smtClean="0"/>
              <a:t>Bond cleavage</a:t>
            </a:r>
          </a:p>
          <a:p>
            <a:r>
              <a:rPr lang="en-US" dirty="0" smtClean="0"/>
              <a:t>Dim</a:t>
            </a:r>
            <a:r>
              <a:rPr lang="hr-HR" dirty="0" smtClean="0"/>
              <a:t>e</a:t>
            </a:r>
            <a:r>
              <a:rPr lang="en-US" dirty="0" err="1" smtClean="0"/>
              <a:t>rization</a:t>
            </a:r>
            <a:endParaRPr lang="en-US" dirty="0" smtClean="0"/>
          </a:p>
          <a:p>
            <a:r>
              <a:rPr lang="en-US" dirty="0" smtClean="0"/>
              <a:t>Oxidation</a:t>
            </a:r>
          </a:p>
          <a:p>
            <a:r>
              <a:rPr lang="en-US" dirty="0" smtClean="0"/>
              <a:t>Hydrolysis</a:t>
            </a:r>
          </a:p>
          <a:p>
            <a:r>
              <a:rPr lang="en-US" dirty="0" smtClean="0"/>
              <a:t>Rearrangements</a:t>
            </a:r>
          </a:p>
          <a:p>
            <a:pPr lvl="1"/>
            <a:endParaRPr lang="en-US" dirty="0" smtClean="0"/>
          </a:p>
          <a:p>
            <a:pPr lvl="1"/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586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photochemical transformations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36</a:t>
            </a:fld>
            <a:endParaRPr lang="en-US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68612076"/>
              </p:ext>
            </p:extLst>
          </p:nvPr>
        </p:nvGraphicFramePr>
        <p:xfrm>
          <a:off x="609600" y="2010568"/>
          <a:ext cx="3413125" cy="2836863"/>
        </p:xfrm>
        <a:graphic>
          <a:graphicData uri="http://schemas.openxmlformats.org/presentationml/2006/ole">
            <p:oleObj spid="_x0000_s8214" name="ChemSketch" r:id="rId3" imgW="3413880" imgH="2837520" progId="">
              <p:embed/>
            </p:oleObj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82632204"/>
              </p:ext>
            </p:extLst>
          </p:nvPr>
        </p:nvGraphicFramePr>
        <p:xfrm>
          <a:off x="4419600" y="1898650"/>
          <a:ext cx="4362450" cy="3060700"/>
        </p:xfrm>
        <a:graphic>
          <a:graphicData uri="http://schemas.openxmlformats.org/presentationml/2006/ole">
            <p:oleObj spid="_x0000_s8215" name="ChemSketch" r:id="rId4" imgW="4361760" imgH="3060360" progId="">
              <p:embed/>
            </p:oleObj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1210159" y="4924564"/>
            <a:ext cx="2644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Chlorbenzene</a:t>
            </a:r>
            <a:r>
              <a:rPr lang="en-US" b="1" dirty="0" smtClean="0"/>
              <a:t>  derivatives</a:t>
            </a:r>
            <a:endParaRPr lang="cs-CZ" b="1" dirty="0"/>
          </a:p>
        </p:txBody>
      </p:sp>
      <p:sp>
        <p:nvSpPr>
          <p:cNvPr id="9" name="TextovéPole 8"/>
          <p:cNvSpPr txBox="1"/>
          <p:nvPr/>
        </p:nvSpPr>
        <p:spPr>
          <a:xfrm>
            <a:off x="5158340" y="3904259"/>
            <a:ext cx="1103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Trifluralin</a:t>
            </a:r>
            <a:endParaRPr lang="cs-CZ" b="1" dirty="0"/>
          </a:p>
        </p:txBody>
      </p:sp>
      <p:cxnSp>
        <p:nvCxnSpPr>
          <p:cNvPr id="13" name="Přímá spojnice 12"/>
          <p:cNvCxnSpPr/>
          <p:nvPr/>
        </p:nvCxnSpPr>
        <p:spPr>
          <a:xfrm>
            <a:off x="4267200" y="1600200"/>
            <a:ext cx="0" cy="4191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943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Biochemical transformations of pollutants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Biodegradation can be defined as the biologically catalyzed reduction of complexity of chemicals </a:t>
            </a:r>
          </a:p>
          <a:p>
            <a:r>
              <a:rPr lang="en-US" dirty="0" smtClean="0"/>
              <a:t>Microbial degradation plays key role in removal of </a:t>
            </a:r>
            <a:r>
              <a:rPr lang="en-US" dirty="0" err="1" smtClean="0"/>
              <a:t>xenobiotics</a:t>
            </a:r>
            <a:r>
              <a:rPr lang="en-US" dirty="0" smtClean="0"/>
              <a:t> from the water and </a:t>
            </a:r>
            <a:r>
              <a:rPr lang="en-US" dirty="0" err="1" smtClean="0"/>
              <a:t>terrestric</a:t>
            </a:r>
            <a:r>
              <a:rPr lang="en-US" dirty="0" smtClean="0"/>
              <a:t> environment </a:t>
            </a:r>
          </a:p>
          <a:p>
            <a:r>
              <a:rPr lang="en-US" dirty="0" smtClean="0"/>
              <a:t>Biodegradation under aerobic conditions leads to inorganic end products (CO</a:t>
            </a:r>
            <a:r>
              <a:rPr lang="en-US" baseline="-25000" dirty="0" smtClean="0"/>
              <a:t>2</a:t>
            </a:r>
            <a:r>
              <a:rPr lang="en-US" dirty="0" smtClean="0"/>
              <a:t>, H</a:t>
            </a:r>
            <a:r>
              <a:rPr lang="en-US" baseline="-25000" dirty="0" smtClean="0"/>
              <a:t>2</a:t>
            </a:r>
            <a:r>
              <a:rPr lang="en-US" dirty="0" smtClean="0"/>
              <a:t>O) – mineralization (or ultimate biodegradation)</a:t>
            </a:r>
          </a:p>
          <a:p>
            <a:r>
              <a:rPr lang="en-US" dirty="0" smtClean="0"/>
              <a:t>Biodegradation in anaerobic conditions is usually much slower and in most cases doesn’t lead to mineralization.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methanogenic</a:t>
            </a:r>
            <a:r>
              <a:rPr lang="en-US" dirty="0" smtClean="0"/>
              <a:t> environment mineralization is defined as conversion to single-carbon end products like CO</a:t>
            </a:r>
            <a:r>
              <a:rPr lang="en-US" baseline="-25000" dirty="0" smtClean="0"/>
              <a:t>2</a:t>
            </a:r>
            <a:r>
              <a:rPr lang="en-US" dirty="0" smtClean="0"/>
              <a:t> and CH</a:t>
            </a:r>
            <a:r>
              <a:rPr lang="en-US" baseline="-25000" dirty="0" smtClean="0"/>
              <a:t>4</a:t>
            </a:r>
            <a:r>
              <a:rPr lang="en-US" dirty="0" smtClean="0"/>
              <a:t>. </a:t>
            </a:r>
          </a:p>
          <a:p>
            <a:r>
              <a:rPr lang="en-US" dirty="0" smtClean="0"/>
              <a:t>For effective biodegradation the mixed cultures of microorganisms are preferable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200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502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 of biodegradation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Mineralization</a:t>
            </a:r>
          </a:p>
          <a:p>
            <a:pPr lvl="1"/>
            <a:r>
              <a:rPr lang="en-US" dirty="0" smtClean="0"/>
              <a:t>Complete destruction of organic molecules to simple inorganic compounds (CO</a:t>
            </a:r>
            <a:r>
              <a:rPr lang="en-US" baseline="-25000" dirty="0" smtClean="0"/>
              <a:t>2</a:t>
            </a:r>
            <a:r>
              <a:rPr lang="en-US" dirty="0" smtClean="0"/>
              <a:t>, H</a:t>
            </a:r>
            <a:r>
              <a:rPr lang="en-US" baseline="-25000" dirty="0" smtClean="0"/>
              <a:t>2</a:t>
            </a:r>
            <a:r>
              <a:rPr lang="en-US" dirty="0" smtClean="0"/>
              <a:t>O, …)</a:t>
            </a:r>
          </a:p>
          <a:p>
            <a:r>
              <a:rPr lang="en-US" b="1" dirty="0" smtClean="0"/>
              <a:t>Co-metabolism</a:t>
            </a:r>
            <a:endParaRPr lang="cs-CZ" b="1" dirty="0" smtClean="0"/>
          </a:p>
          <a:p>
            <a:pPr lvl="1"/>
            <a:r>
              <a:rPr lang="cs-CZ" dirty="0" smtClean="0"/>
              <a:t>Co-</a:t>
            </a:r>
            <a:r>
              <a:rPr lang="en-US" dirty="0" err="1" smtClean="0"/>
              <a:t>metabolization</a:t>
            </a:r>
            <a:r>
              <a:rPr lang="en-US" dirty="0" smtClean="0"/>
              <a:t> of </a:t>
            </a:r>
            <a:r>
              <a:rPr lang="en-US" dirty="0" err="1" smtClean="0"/>
              <a:t>molecul</a:t>
            </a:r>
            <a:r>
              <a:rPr lang="hr-HR" dirty="0" smtClean="0"/>
              <a:t>e</a:t>
            </a:r>
            <a:r>
              <a:rPr lang="en-US" dirty="0" smtClean="0"/>
              <a:t>s in the presence of another compound</a:t>
            </a:r>
          </a:p>
          <a:p>
            <a:pPr lvl="1"/>
            <a:r>
              <a:rPr lang="en-US" dirty="0" smtClean="0"/>
              <a:t>Production of dead-end metabolites</a:t>
            </a:r>
          </a:p>
          <a:p>
            <a:r>
              <a:rPr lang="en-US" b="1" dirty="0" smtClean="0"/>
              <a:t>Detoxification</a:t>
            </a:r>
          </a:p>
          <a:p>
            <a:pPr lvl="1"/>
            <a:r>
              <a:rPr lang="en-US" dirty="0" smtClean="0"/>
              <a:t>Transformation to non-toxic or less-toxic compounds</a:t>
            </a:r>
          </a:p>
          <a:p>
            <a:r>
              <a:rPr lang="en-US" b="1" dirty="0" smtClean="0"/>
              <a:t>Polymerization</a:t>
            </a:r>
          </a:p>
          <a:p>
            <a:pPr lvl="1"/>
            <a:r>
              <a:rPr lang="en-US" dirty="0" smtClean="0"/>
              <a:t>Bonding of identical molecules</a:t>
            </a:r>
          </a:p>
          <a:p>
            <a:pPr lvl="1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6962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609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Mineralization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000" y="1600201"/>
            <a:ext cx="8305800" cy="762000"/>
          </a:xfrm>
        </p:spPr>
        <p:txBody>
          <a:bodyPr/>
          <a:lstStyle/>
          <a:p>
            <a:r>
              <a:rPr lang="en-US" dirty="0" smtClean="0"/>
              <a:t>Organic compounds serve as carbon source and energy source for microorganisms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extovéPole 4"/>
          <p:cNvSpPr txBox="1"/>
          <p:nvPr/>
        </p:nvSpPr>
        <p:spPr>
          <a:xfrm>
            <a:off x="3505200" y="2362200"/>
            <a:ext cx="2095318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Organic compounds</a:t>
            </a:r>
          </a:p>
          <a:p>
            <a:pPr algn="ctr"/>
            <a:r>
              <a:rPr lang="en-US" dirty="0" smtClean="0"/>
              <a:t>natural - </a:t>
            </a:r>
            <a:r>
              <a:rPr lang="en-US" dirty="0" err="1" smtClean="0"/>
              <a:t>xenobiotics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3309798" y="4078069"/>
            <a:ext cx="248613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Metabolic intermediates</a:t>
            </a:r>
            <a:endParaRPr lang="cs-CZ" dirty="0"/>
          </a:p>
        </p:txBody>
      </p:sp>
      <p:cxnSp>
        <p:nvCxnSpPr>
          <p:cNvPr id="8" name="Přímá spojnice se šipkou 7"/>
          <p:cNvCxnSpPr>
            <a:stCxn id="5" idx="2"/>
            <a:endCxn id="6" idx="0"/>
          </p:cNvCxnSpPr>
          <p:nvPr/>
        </p:nvCxnSpPr>
        <p:spPr>
          <a:xfrm>
            <a:off x="4552859" y="3008531"/>
            <a:ext cx="4" cy="10695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Zakřivená spojnice 9"/>
          <p:cNvCxnSpPr>
            <a:stCxn id="5" idx="2"/>
          </p:cNvCxnSpPr>
          <p:nvPr/>
        </p:nvCxnSpPr>
        <p:spPr>
          <a:xfrm rot="5400000">
            <a:off x="4047396" y="2923536"/>
            <a:ext cx="420469" cy="590459"/>
          </a:xfrm>
          <a:prstGeom prst="curved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2362200" y="3218765"/>
            <a:ext cx="1598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NH</a:t>
            </a:r>
            <a:r>
              <a:rPr lang="en-US" baseline="-25000" dirty="0" smtClean="0"/>
              <a:t>4</a:t>
            </a:r>
            <a:r>
              <a:rPr lang="en-US" baseline="30000" dirty="0" smtClean="0"/>
              <a:t>+</a:t>
            </a:r>
            <a:r>
              <a:rPr lang="en-US" dirty="0" smtClean="0"/>
              <a:t>, </a:t>
            </a:r>
            <a:r>
              <a:rPr lang="en-US" dirty="0" err="1" smtClean="0"/>
              <a:t>Cl</a:t>
            </a:r>
            <a:r>
              <a:rPr lang="en-US" baseline="30000" dirty="0" smtClean="0"/>
              <a:t>-</a:t>
            </a:r>
            <a:r>
              <a:rPr lang="en-US" dirty="0" smtClean="0"/>
              <a:t>, SO</a:t>
            </a:r>
            <a:r>
              <a:rPr lang="en-US" baseline="-25000" dirty="0" smtClean="0"/>
              <a:t>4</a:t>
            </a:r>
            <a:r>
              <a:rPr lang="en-US" baseline="30000" dirty="0" smtClean="0"/>
              <a:t>2-</a:t>
            </a:r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4572000" y="3200400"/>
            <a:ext cx="16879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Specific catabolic </a:t>
            </a:r>
          </a:p>
          <a:p>
            <a:r>
              <a:rPr lang="en-US" sz="1600" b="1" dirty="0" smtClean="0"/>
              <a:t>enzymes</a:t>
            </a:r>
            <a:endParaRPr lang="cs-CZ" sz="1600" b="1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6400800" y="2545140"/>
            <a:ext cx="16221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monooxygenases</a:t>
            </a:r>
            <a:endParaRPr lang="en-US" sz="1600" dirty="0" smtClean="0"/>
          </a:p>
          <a:p>
            <a:r>
              <a:rPr lang="en-US" sz="1600" dirty="0" err="1" smtClean="0"/>
              <a:t>dioxygenases</a:t>
            </a:r>
            <a:endParaRPr lang="en-US" sz="1600" dirty="0"/>
          </a:p>
          <a:p>
            <a:r>
              <a:rPr lang="en-US" sz="1600" dirty="0" smtClean="0"/>
              <a:t>hydrolases</a:t>
            </a:r>
          </a:p>
          <a:p>
            <a:r>
              <a:rPr lang="en-US" sz="1600" dirty="0" smtClean="0"/>
              <a:t>dehydrogenases</a:t>
            </a:r>
          </a:p>
          <a:p>
            <a:r>
              <a:rPr lang="en-US" sz="1600" dirty="0" err="1" smtClean="0"/>
              <a:t>amidases</a:t>
            </a:r>
            <a:endParaRPr lang="en-US" sz="1600" dirty="0" smtClean="0"/>
          </a:p>
          <a:p>
            <a:r>
              <a:rPr lang="en-US" sz="1600" dirty="0" err="1" smtClean="0"/>
              <a:t>transferases</a:t>
            </a:r>
            <a:endParaRPr lang="cs-CZ" sz="1600" dirty="0"/>
          </a:p>
        </p:txBody>
      </p:sp>
      <p:cxnSp>
        <p:nvCxnSpPr>
          <p:cNvPr id="15" name="Přímá spojnice 14"/>
          <p:cNvCxnSpPr>
            <a:stCxn id="6" idx="2"/>
          </p:cNvCxnSpPr>
          <p:nvPr/>
        </p:nvCxnSpPr>
        <p:spPr>
          <a:xfrm>
            <a:off x="4552863" y="4447401"/>
            <a:ext cx="0" cy="3531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ovéPole 15"/>
          <p:cNvSpPr txBox="1"/>
          <p:nvPr/>
        </p:nvSpPr>
        <p:spPr>
          <a:xfrm>
            <a:off x="1409129" y="5449669"/>
            <a:ext cx="1792029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Mineral products</a:t>
            </a:r>
          </a:p>
          <a:p>
            <a:pPr algn="ctr"/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, 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5943600" y="5410200"/>
            <a:ext cx="2045836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Cell mass</a:t>
            </a:r>
          </a:p>
          <a:p>
            <a:pPr algn="ctr"/>
            <a:r>
              <a:rPr lang="en-US" dirty="0" smtClean="0"/>
              <a:t>growth</a:t>
            </a:r>
            <a:endParaRPr lang="cs-CZ" dirty="0"/>
          </a:p>
        </p:txBody>
      </p:sp>
      <p:cxnSp>
        <p:nvCxnSpPr>
          <p:cNvPr id="19" name="Přímá spojnice se šipkou 18"/>
          <p:cNvCxnSpPr/>
          <p:nvPr/>
        </p:nvCxnSpPr>
        <p:spPr>
          <a:xfrm flipH="1">
            <a:off x="3309798" y="4800600"/>
            <a:ext cx="1243061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/>
          <p:nvPr/>
        </p:nvCxnSpPr>
        <p:spPr>
          <a:xfrm>
            <a:off x="4572000" y="4800600"/>
            <a:ext cx="1371600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ovéPole 25"/>
          <p:cNvSpPr txBox="1"/>
          <p:nvPr/>
        </p:nvSpPr>
        <p:spPr>
          <a:xfrm>
            <a:off x="1752600" y="4487198"/>
            <a:ext cx="1831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Electron acceptor</a:t>
            </a:r>
          </a:p>
          <a:p>
            <a:pPr algn="ctr"/>
            <a:r>
              <a:rPr lang="en-US" dirty="0" smtClean="0"/>
              <a:t>O</a:t>
            </a:r>
            <a:r>
              <a:rPr lang="en-US" baseline="-25000" dirty="0" smtClean="0"/>
              <a:t>2</a:t>
            </a:r>
            <a:r>
              <a:rPr lang="en-US" dirty="0" smtClean="0"/>
              <a:t>, NO</a:t>
            </a:r>
            <a:r>
              <a:rPr lang="en-US" baseline="-25000" dirty="0" smtClean="0"/>
              <a:t>3</a:t>
            </a:r>
            <a:r>
              <a:rPr lang="en-US" baseline="30000" dirty="0" smtClean="0"/>
              <a:t>-</a:t>
            </a:r>
            <a:r>
              <a:rPr lang="en-US" dirty="0" smtClean="0"/>
              <a:t>, SO</a:t>
            </a:r>
            <a:r>
              <a:rPr lang="en-US" baseline="-25000" dirty="0" smtClean="0"/>
              <a:t>4</a:t>
            </a:r>
            <a:r>
              <a:rPr lang="en-US" baseline="30000" dirty="0" smtClean="0"/>
              <a:t>2-</a:t>
            </a:r>
            <a:endParaRPr lang="cs-CZ" dirty="0"/>
          </a:p>
        </p:txBody>
      </p:sp>
      <p:sp>
        <p:nvSpPr>
          <p:cNvPr id="27" name="TextovéPole 26"/>
          <p:cNvSpPr txBox="1"/>
          <p:nvPr/>
        </p:nvSpPr>
        <p:spPr>
          <a:xfrm>
            <a:off x="4306899" y="5105400"/>
            <a:ext cx="950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NADPH</a:t>
            </a:r>
            <a:r>
              <a:rPr lang="en-US" baseline="-25000" dirty="0" smtClean="0"/>
              <a:t>2</a:t>
            </a:r>
            <a:endParaRPr lang="en-US" dirty="0" smtClean="0"/>
          </a:p>
          <a:p>
            <a:pPr algn="ctr"/>
            <a:r>
              <a:rPr lang="en-US" dirty="0" smtClean="0"/>
              <a:t>ATP</a:t>
            </a:r>
            <a:endParaRPr lang="cs-CZ" dirty="0"/>
          </a:p>
        </p:txBody>
      </p:sp>
      <p:cxnSp>
        <p:nvCxnSpPr>
          <p:cNvPr id="29" name="Zakřivená spojnice 28"/>
          <p:cNvCxnSpPr>
            <a:stCxn id="26" idx="3"/>
          </p:cNvCxnSpPr>
          <p:nvPr/>
        </p:nvCxnSpPr>
        <p:spPr>
          <a:xfrm>
            <a:off x="3584576" y="4810364"/>
            <a:ext cx="968283" cy="639305"/>
          </a:xfrm>
          <a:prstGeom prst="curvedConnector3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Zakřivená spojnice 30"/>
          <p:cNvCxnSpPr/>
          <p:nvPr/>
        </p:nvCxnSpPr>
        <p:spPr>
          <a:xfrm flipV="1">
            <a:off x="5029200" y="5410200"/>
            <a:ext cx="766728" cy="57834"/>
          </a:xfrm>
          <a:prstGeom prst="curvedConnector3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6473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Mineralization - example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51" y="1219200"/>
            <a:ext cx="8458156" cy="495300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5438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848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Cometabolism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simultaneous degradation of two compounds, in which the degradation of the second compound (the secondary substrate) depends on the presence of the first compound (the primary substrate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Example: bacteria </a:t>
            </a:r>
            <a:r>
              <a:rPr lang="cs-CZ" i="1" dirty="0" err="1" smtClean="0"/>
              <a:t>Pseudomonas</a:t>
            </a:r>
            <a:r>
              <a:rPr lang="cs-CZ" i="1" dirty="0" smtClean="0"/>
              <a:t> </a:t>
            </a:r>
            <a:r>
              <a:rPr lang="cs-CZ" i="1" dirty="0" err="1" smtClean="0"/>
              <a:t>stutzeri</a:t>
            </a:r>
            <a:r>
              <a:rPr lang="cs-CZ" dirty="0" smtClean="0"/>
              <a:t> OX1</a:t>
            </a:r>
            <a:r>
              <a:rPr lang="en-US" dirty="0" smtClean="0"/>
              <a:t> metabolizes methane using enzyme </a:t>
            </a:r>
            <a:r>
              <a:rPr lang="en-US" dirty="0" smtClean="0">
                <a:solidFill>
                  <a:schemeClr val="tx2"/>
                </a:solidFill>
              </a:rPr>
              <a:t>methane </a:t>
            </a:r>
            <a:r>
              <a:rPr lang="en-US" dirty="0" err="1" smtClean="0">
                <a:solidFill>
                  <a:schemeClr val="tx2"/>
                </a:solidFill>
              </a:rPr>
              <a:t>monooxygenase</a:t>
            </a:r>
            <a:r>
              <a:rPr lang="en-US" dirty="0" smtClean="0"/>
              <a:t>. This enzyme could also degrade chlorinated solvents like </a:t>
            </a:r>
            <a:r>
              <a:rPr lang="en-US" dirty="0" err="1" smtClean="0"/>
              <a:t>tetrachloroethylene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Co-metabolized compounds don’t serve as source of carbon or energy</a:t>
            </a:r>
          </a:p>
          <a:p>
            <a:r>
              <a:rPr lang="en-US" dirty="0" smtClean="0"/>
              <a:t>Products of co-metabolism could accumulate, which could become a problem when these products are toxic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8486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998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Examples of co-metabolized compounds: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Cyclohexane </a:t>
            </a:r>
            <a:r>
              <a:rPr lang="en-US" dirty="0" smtClean="0">
                <a:sym typeface="Symbol"/>
              </a:rPr>
              <a:t> </a:t>
            </a:r>
            <a:r>
              <a:rPr lang="en-US" dirty="0" err="1" smtClean="0">
                <a:sym typeface="Symbol"/>
              </a:rPr>
              <a:t>cyclohexanol</a:t>
            </a:r>
            <a:endParaRPr lang="en-US" dirty="0" smtClean="0">
              <a:sym typeface="Symbol"/>
            </a:endParaRP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PCBs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Selected </a:t>
            </a:r>
            <a:r>
              <a:rPr lang="en-US" dirty="0" err="1" smtClean="0">
                <a:sym typeface="Symbol"/>
              </a:rPr>
              <a:t>chlor</a:t>
            </a:r>
            <a:r>
              <a:rPr lang="hr-HR" dirty="0" smtClean="0">
                <a:sym typeface="Symbol"/>
              </a:rPr>
              <a:t>o</a:t>
            </a:r>
            <a:r>
              <a:rPr lang="en-US" dirty="0" smtClean="0">
                <a:sym typeface="Symbol"/>
              </a:rPr>
              <a:t>phenols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3,4-dichloroaniline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1,3,5-trinitrobenzene</a:t>
            </a:r>
          </a:p>
          <a:p>
            <a:pPr marL="0" indent="0">
              <a:buNone/>
            </a:pPr>
            <a:r>
              <a:rPr lang="en-US" dirty="0" err="1" smtClean="0"/>
              <a:t>Chlorobenzene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 3˗chlorocatechol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Alachlor</a:t>
            </a:r>
            <a:r>
              <a:rPr lang="en-US" dirty="0" smtClean="0"/>
              <a:t>, </a:t>
            </a:r>
            <a:r>
              <a:rPr lang="en-US" dirty="0" err="1" smtClean="0"/>
              <a:t>propachlor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Parathion </a:t>
            </a:r>
            <a:r>
              <a:rPr lang="en-US" dirty="0" smtClean="0">
                <a:sym typeface="Symbol"/>
              </a:rPr>
              <a:t> 4-nitrophenol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DDT  DDE, DDD, DBP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Propane  propionate, acetone</a:t>
            </a:r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Methyl fluoride  formaldehyde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8486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8109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Microbial Detoxification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Removal or lowering of compounds toxicity</a:t>
            </a:r>
          </a:p>
          <a:p>
            <a:r>
              <a:rPr lang="en-US" dirty="0" smtClean="0"/>
              <a:t>Most frequent reactions:</a:t>
            </a:r>
          </a:p>
          <a:p>
            <a:pPr lvl="1"/>
            <a:r>
              <a:rPr lang="en-US" dirty="0" smtClean="0"/>
              <a:t>Hydrolysis (water addition)</a:t>
            </a:r>
          </a:p>
          <a:p>
            <a:pPr lvl="1"/>
            <a:r>
              <a:rPr lang="en-US" dirty="0" smtClean="0"/>
              <a:t>Hydroxylation </a:t>
            </a:r>
          </a:p>
          <a:p>
            <a:pPr lvl="1"/>
            <a:r>
              <a:rPr lang="en-US" dirty="0" err="1" smtClean="0"/>
              <a:t>Dehalogenation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Demethylation</a:t>
            </a:r>
            <a:r>
              <a:rPr lang="en-US" dirty="0" smtClean="0"/>
              <a:t> – </a:t>
            </a:r>
            <a:r>
              <a:rPr lang="en-US" dirty="0" err="1" smtClean="0"/>
              <a:t>dealkylation</a:t>
            </a:r>
            <a:endParaRPr lang="en-US" dirty="0" smtClean="0"/>
          </a:p>
          <a:p>
            <a:pPr lvl="1"/>
            <a:r>
              <a:rPr lang="en-US" dirty="0" smtClean="0"/>
              <a:t>Reduction of nitro group</a:t>
            </a:r>
          </a:p>
          <a:p>
            <a:pPr lvl="1"/>
            <a:r>
              <a:rPr lang="en-US" dirty="0" smtClean="0"/>
              <a:t>Deamination</a:t>
            </a:r>
          </a:p>
          <a:p>
            <a:pPr lvl="1"/>
            <a:r>
              <a:rPr lang="en-US" dirty="0" smtClean="0"/>
              <a:t>Ether cleavage</a:t>
            </a:r>
          </a:p>
          <a:p>
            <a:pPr lvl="1"/>
            <a:r>
              <a:rPr lang="en-US" dirty="0" smtClean="0"/>
              <a:t>Conversion of nitriles to amides</a:t>
            </a:r>
          </a:p>
          <a:p>
            <a:pPr lvl="1"/>
            <a:r>
              <a:rPr lang="en-US" dirty="0" smtClean="0"/>
              <a:t>Conjugation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5683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Microbial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Activation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the contrary, in selected cases the result of microbial transformation of non-toxic precursor is toxic product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err="1" smtClean="0"/>
              <a:t>Dehalogenation</a:t>
            </a:r>
            <a:r>
              <a:rPr lang="en-US" dirty="0" smtClean="0"/>
              <a:t> of TCE to vinyl chloride</a:t>
            </a:r>
          </a:p>
          <a:p>
            <a:pPr lvl="1"/>
            <a:r>
              <a:rPr lang="en-US" dirty="0" smtClean="0"/>
              <a:t>Halogenation of phenol to pentachlorophenol</a:t>
            </a:r>
          </a:p>
          <a:p>
            <a:pPr lvl="1"/>
            <a:r>
              <a:rPr lang="en-US" dirty="0" smtClean="0"/>
              <a:t>Metabolic activation of PAHs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7724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1303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Further</a:t>
            </a:r>
            <a:r>
              <a:rPr lang="cs-CZ" b="1" dirty="0" smtClean="0"/>
              <a:t> </a:t>
            </a:r>
            <a:r>
              <a:rPr lang="cs-CZ" b="1" dirty="0" err="1" smtClean="0"/>
              <a:t>reading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J.E.Girard</a:t>
            </a:r>
            <a:r>
              <a:rPr lang="en-US" dirty="0" smtClean="0"/>
              <a:t>: Principles of environmental chemistry. Jones and Bartlett Publishers, 2010, ISBN 978-0-7637-5939-1</a:t>
            </a:r>
          </a:p>
          <a:p>
            <a:r>
              <a:rPr lang="en-US" dirty="0" smtClean="0"/>
              <a:t>M.H. van </a:t>
            </a:r>
            <a:r>
              <a:rPr lang="en-US" dirty="0" err="1" smtClean="0"/>
              <a:t>Agteren</a:t>
            </a:r>
            <a:r>
              <a:rPr lang="en-US" dirty="0" smtClean="0"/>
              <a:t>, S. </a:t>
            </a:r>
            <a:r>
              <a:rPr lang="en-US" dirty="0" err="1" smtClean="0"/>
              <a:t>Keunig</a:t>
            </a:r>
            <a:r>
              <a:rPr lang="en-US" dirty="0" smtClean="0"/>
              <a:t>, D.B. Janssen: Handbook on biodegradation and biological treatment of </a:t>
            </a:r>
            <a:r>
              <a:rPr lang="en-US" dirty="0" err="1" smtClean="0"/>
              <a:t>hayardous</a:t>
            </a:r>
            <a:r>
              <a:rPr lang="en-US" dirty="0" smtClean="0"/>
              <a:t> organic compounds. Kluwer Academic Press, 1998, ISBN 0-7923-4989-X</a:t>
            </a:r>
          </a:p>
          <a:p>
            <a:r>
              <a:rPr lang="en-US" dirty="0" smtClean="0"/>
              <a:t>M</a:t>
            </a:r>
            <a:r>
              <a:rPr lang="en-US" dirty="0"/>
              <a:t>. S. El-</a:t>
            </a:r>
            <a:r>
              <a:rPr lang="en-US" dirty="0" err="1"/>
              <a:t>Shahawi</a:t>
            </a:r>
            <a:r>
              <a:rPr lang="en-US" dirty="0"/>
              <a:t>, A. </a:t>
            </a:r>
            <a:r>
              <a:rPr lang="en-US" dirty="0" err="1"/>
              <a:t>Hamza</a:t>
            </a:r>
            <a:r>
              <a:rPr lang="en-US" dirty="0"/>
              <a:t>, A. S. </a:t>
            </a:r>
            <a:r>
              <a:rPr lang="en-US" dirty="0" err="1"/>
              <a:t>Bashammakh</a:t>
            </a:r>
            <a:r>
              <a:rPr lang="en-US" dirty="0"/>
              <a:t> and W. T. </a:t>
            </a:r>
            <a:r>
              <a:rPr lang="en-US" dirty="0" smtClean="0"/>
              <a:t>Al-</a:t>
            </a:r>
            <a:r>
              <a:rPr lang="en-US" dirty="0" err="1" smtClean="0"/>
              <a:t>Saggaf</a:t>
            </a:r>
            <a:r>
              <a:rPr lang="cs-CZ" dirty="0" smtClean="0"/>
              <a:t>: </a:t>
            </a:r>
            <a:r>
              <a:rPr lang="en-US" dirty="0" smtClean="0"/>
              <a:t>An </a:t>
            </a:r>
            <a:r>
              <a:rPr lang="en-US" dirty="0"/>
              <a:t>overview on the accumulation, distribution, transformations, toxicity and analytical methods for the monitoring of persistent organic </a:t>
            </a:r>
            <a:r>
              <a:rPr lang="en-US" dirty="0" smtClean="0"/>
              <a:t>pollutants</a:t>
            </a:r>
            <a:r>
              <a:rPr lang="cs-CZ" dirty="0"/>
              <a:t>. </a:t>
            </a:r>
            <a:r>
              <a:rPr lang="cs-CZ" dirty="0" err="1" smtClean="0"/>
              <a:t>Talanta</a:t>
            </a:r>
            <a:r>
              <a:rPr lang="cs-CZ" dirty="0" smtClean="0"/>
              <a:t> 80/5 </a:t>
            </a:r>
            <a:r>
              <a:rPr lang="cs-CZ" dirty="0"/>
              <a:t>(</a:t>
            </a:r>
            <a:r>
              <a:rPr lang="cs-CZ" dirty="0" smtClean="0"/>
              <a:t>2010) 1587-1597</a:t>
            </a:r>
            <a:endParaRPr lang="cs-CZ" dirty="0"/>
          </a:p>
          <a:p>
            <a:r>
              <a:rPr lang="en-US" dirty="0"/>
              <a:t>M. la </a:t>
            </a:r>
            <a:r>
              <a:rPr lang="en-US" dirty="0" err="1"/>
              <a:t>Farre</a:t>
            </a:r>
            <a:r>
              <a:rPr lang="en-US" dirty="0"/>
              <a:t>, S. Perez, L. </a:t>
            </a:r>
            <a:r>
              <a:rPr lang="en-US" dirty="0" err="1"/>
              <a:t>Kantiani</a:t>
            </a:r>
            <a:r>
              <a:rPr lang="en-US" dirty="0"/>
              <a:t> and D. </a:t>
            </a:r>
            <a:r>
              <a:rPr lang="en-US" dirty="0" err="1" smtClean="0"/>
              <a:t>Barcelo</a:t>
            </a:r>
            <a:r>
              <a:rPr lang="cs-CZ" dirty="0" smtClean="0"/>
              <a:t>: </a:t>
            </a:r>
            <a:r>
              <a:rPr lang="en-US" dirty="0" smtClean="0"/>
              <a:t>Fate </a:t>
            </a:r>
            <a:r>
              <a:rPr lang="en-US" dirty="0"/>
              <a:t>and toxicity of emerging pollutants, their metabolites and transformation products in the aquatic </a:t>
            </a:r>
            <a:r>
              <a:rPr lang="en-US" dirty="0" smtClean="0"/>
              <a:t>environment</a:t>
            </a:r>
            <a:r>
              <a:rPr lang="cs-CZ" dirty="0" smtClean="0"/>
              <a:t>. </a:t>
            </a:r>
            <a:r>
              <a:rPr lang="en-US" dirty="0" err="1"/>
              <a:t>Trac</a:t>
            </a:r>
            <a:r>
              <a:rPr lang="en-US" dirty="0"/>
              <a:t>-Trends in Analytical </a:t>
            </a:r>
            <a:r>
              <a:rPr lang="en-US" dirty="0" smtClean="0"/>
              <a:t>Chemistry</a:t>
            </a:r>
            <a:r>
              <a:rPr lang="cs-CZ" dirty="0" smtClean="0"/>
              <a:t> </a:t>
            </a:r>
            <a:r>
              <a:rPr lang="en-US" dirty="0" smtClean="0"/>
              <a:t>27/11 </a:t>
            </a:r>
            <a:r>
              <a:rPr lang="en-US" dirty="0"/>
              <a:t>(2008</a:t>
            </a:r>
            <a:r>
              <a:rPr lang="en-US" dirty="0" smtClean="0"/>
              <a:t>)</a:t>
            </a:r>
            <a:r>
              <a:rPr lang="cs-CZ" dirty="0" smtClean="0"/>
              <a:t> </a:t>
            </a:r>
            <a:r>
              <a:rPr lang="en-US" dirty="0" smtClean="0"/>
              <a:t>991-1007</a:t>
            </a:r>
            <a:endParaRPr lang="cs-CZ" dirty="0" smtClean="0"/>
          </a:p>
          <a:p>
            <a:r>
              <a:rPr lang="en-US" dirty="0"/>
              <a:t>C. S. </a:t>
            </a:r>
            <a:r>
              <a:rPr lang="en-US" dirty="0" smtClean="0"/>
              <a:t>Wong</a:t>
            </a:r>
            <a:r>
              <a:rPr lang="cs-CZ" dirty="0" smtClean="0"/>
              <a:t>: </a:t>
            </a:r>
            <a:r>
              <a:rPr lang="en-US" dirty="0" smtClean="0"/>
              <a:t>Environmental </a:t>
            </a:r>
            <a:r>
              <a:rPr lang="en-US" dirty="0"/>
              <a:t>fate processes and biochemical transformations of chiral emerging organic </a:t>
            </a:r>
            <a:r>
              <a:rPr lang="en-US" dirty="0" smtClean="0"/>
              <a:t>pollutants</a:t>
            </a:r>
            <a:r>
              <a:rPr lang="cs-CZ" dirty="0" smtClean="0"/>
              <a:t>. </a:t>
            </a:r>
            <a:r>
              <a:rPr lang="en-US" dirty="0"/>
              <a:t>Analytical and </a:t>
            </a:r>
            <a:r>
              <a:rPr lang="en-US" dirty="0" err="1"/>
              <a:t>Bioanalytical</a:t>
            </a:r>
            <a:r>
              <a:rPr lang="en-US" dirty="0"/>
              <a:t> </a:t>
            </a:r>
            <a:r>
              <a:rPr lang="en-US" dirty="0" smtClean="0"/>
              <a:t>Chemistry</a:t>
            </a:r>
            <a:r>
              <a:rPr lang="cs-CZ" dirty="0" smtClean="0"/>
              <a:t> </a:t>
            </a:r>
            <a:r>
              <a:rPr lang="en-US" dirty="0" smtClean="0"/>
              <a:t>386/3 </a:t>
            </a:r>
            <a:r>
              <a:rPr lang="en-US" dirty="0"/>
              <a:t>(2006</a:t>
            </a:r>
            <a:r>
              <a:rPr lang="en-US" dirty="0" smtClean="0"/>
              <a:t>)</a:t>
            </a:r>
            <a:r>
              <a:rPr lang="cs-CZ" dirty="0" smtClean="0"/>
              <a:t> </a:t>
            </a:r>
            <a:r>
              <a:rPr lang="en-US" dirty="0" smtClean="0"/>
              <a:t>544-558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F83BC-6D4D-406E-B66A-3F0036CBC391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7924800" cy="365125"/>
          </a:xfrm>
        </p:spPr>
        <p:txBody>
          <a:bodyPr/>
          <a:lstStyle/>
          <a:p>
            <a:r>
              <a:rPr lang="en-US" dirty="0" smtClean="0"/>
              <a:t>Environmental processes / Thermodynamic, kinetics and pathways of transformation reactions / POPs Transformations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41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2380</TotalTime>
  <Words>2778</Words>
  <Application>Microsoft Office PowerPoint</Application>
  <PresentationFormat>On-screen Show (4:3)</PresentationFormat>
  <Paragraphs>476</Paragraphs>
  <Slides>45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Office Theme</vt:lpstr>
      <vt:lpstr>Rovnice</vt:lpstr>
      <vt:lpstr>ChemSketch</vt:lpstr>
      <vt:lpstr>5.3.  POPs Transformation</vt:lpstr>
      <vt:lpstr>Aims and Outcomes</vt:lpstr>
      <vt:lpstr>Lecture Content</vt:lpstr>
      <vt:lpstr>Chemical kinetics</vt:lpstr>
      <vt:lpstr>Chemical kinetics (contd.)</vt:lpstr>
      <vt:lpstr>Chemical thermodynamic</vt:lpstr>
      <vt:lpstr>Reaction Rate</vt:lpstr>
      <vt:lpstr>Chemical reaction of first order</vt:lpstr>
      <vt:lpstr>Chemical reaction of first order</vt:lpstr>
      <vt:lpstr>Second order reactions </vt:lpstr>
      <vt:lpstr>Zero order reactions </vt:lpstr>
      <vt:lpstr>Environmental transformations of pollutants</vt:lpstr>
      <vt:lpstr>Chemical transformations of organic pollutants - examples</vt:lpstr>
      <vt:lpstr>Chemical transformations of organic pollutants – examples (contd.)</vt:lpstr>
      <vt:lpstr>Chemical transformations of organic pollutants – examples (contd.)</vt:lpstr>
      <vt:lpstr>Hydrolysis</vt:lpstr>
      <vt:lpstr>Hydrolysis</vt:lpstr>
      <vt:lpstr>Hydrolysis</vt:lpstr>
      <vt:lpstr>Hydrolysis</vt:lpstr>
      <vt:lpstr>Redox reactions </vt:lpstr>
      <vt:lpstr>Redox reactions </vt:lpstr>
      <vt:lpstr>Redox reactions </vt:lpstr>
      <vt:lpstr>Redox reactions </vt:lpstr>
      <vt:lpstr>Redox reactions </vt:lpstr>
      <vt:lpstr>Redox reactions </vt:lpstr>
      <vt:lpstr>Redox reactions </vt:lpstr>
      <vt:lpstr>Redox reactions </vt:lpstr>
      <vt:lpstr>Redox reactions </vt:lpstr>
      <vt:lpstr>Redox reactions </vt:lpstr>
      <vt:lpstr>Reductive dehalogenation of HCB</vt:lpstr>
      <vt:lpstr>Selected reductive (anaerobic) reactions of xenobiotics</vt:lpstr>
      <vt:lpstr>Photochemical transformation processes</vt:lpstr>
      <vt:lpstr>Photochemical transformation processes</vt:lpstr>
      <vt:lpstr>Photochemical transformation processes</vt:lpstr>
      <vt:lpstr>Photochemical transformation processes</vt:lpstr>
      <vt:lpstr>Selected photochemical transformations</vt:lpstr>
      <vt:lpstr>Biochemical transformations of pollutants </vt:lpstr>
      <vt:lpstr>Mechanisms of biodegradation</vt:lpstr>
      <vt:lpstr>Mineralization</vt:lpstr>
      <vt:lpstr>Mineralization - example</vt:lpstr>
      <vt:lpstr>Cometabolism</vt:lpstr>
      <vt:lpstr>Examples of co-metabolized compounds: </vt:lpstr>
      <vt:lpstr>Microbial Detoxification</vt:lpstr>
      <vt:lpstr>Microbial Activation</vt:lpstr>
      <vt:lpstr>Further reading</vt:lpstr>
    </vt:vector>
  </TitlesOfParts>
  <Company>Departma za hemiju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hemija</dc:creator>
  <cp:lastModifiedBy>Waterloo Nexus</cp:lastModifiedBy>
  <cp:revision>97</cp:revision>
  <dcterms:created xsi:type="dcterms:W3CDTF">2012-10-09T06:41:53Z</dcterms:created>
  <dcterms:modified xsi:type="dcterms:W3CDTF">2013-01-03T20:50:33Z</dcterms:modified>
</cp:coreProperties>
</file>