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3" r:id="rId3"/>
    <p:sldId id="274" r:id="rId4"/>
    <p:sldId id="268" r:id="rId5"/>
    <p:sldId id="258" r:id="rId6"/>
    <p:sldId id="259" r:id="rId7"/>
    <p:sldId id="270" r:id="rId8"/>
    <p:sldId id="271" r:id="rId9"/>
    <p:sldId id="261" r:id="rId10"/>
    <p:sldId id="260" r:id="rId11"/>
    <p:sldId id="265" r:id="rId12"/>
    <p:sldId id="266" r:id="rId13"/>
    <p:sldId id="267" r:id="rId14"/>
    <p:sldId id="272" r:id="rId15"/>
    <p:sldId id="27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943" autoAdjust="0"/>
  </p:normalViewPr>
  <p:slideViewPr>
    <p:cSldViewPr>
      <p:cViewPr>
        <p:scale>
          <a:sx n="80" d="100"/>
          <a:sy n="80" d="100"/>
        </p:scale>
        <p:origin x="-1086"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1/13/2013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Headings)"/>
              </a:rPr>
              <a:t>Most of the endogenous Cu (86%) and </a:t>
            </a:r>
            <a:r>
              <a:rPr lang="en-US" dirty="0" err="1" smtClean="0">
                <a:latin typeface="Cambria (Headings)"/>
              </a:rPr>
              <a:t>Pb</a:t>
            </a:r>
            <a:r>
              <a:rPr lang="en-US" dirty="0" smtClean="0">
                <a:latin typeface="Cambria (Headings)"/>
              </a:rPr>
              <a:t> (79%) were found in the residual fraction (RES) which was considered to be mainly </a:t>
            </a:r>
            <a:r>
              <a:rPr lang="hr-HR" dirty="0" smtClean="0">
                <a:latin typeface="Cambria (Headings)"/>
              </a:rPr>
              <a:t>a </a:t>
            </a:r>
            <a:r>
              <a:rPr lang="en-US" dirty="0" smtClean="0">
                <a:latin typeface="Cambria (Headings)"/>
              </a:rPr>
              <a:t>highly crystalline Fe oxides and silicate minerals. The recently added Cu, </a:t>
            </a:r>
            <a:r>
              <a:rPr lang="en-US" dirty="0" err="1" smtClean="0">
                <a:latin typeface="Cambria (Headings)"/>
              </a:rPr>
              <a:t>Pb</a:t>
            </a:r>
            <a:r>
              <a:rPr lang="en-US" dirty="0" smtClean="0">
                <a:latin typeface="Cambria (Headings)"/>
              </a:rPr>
              <a:t> and </a:t>
            </a:r>
            <a:r>
              <a:rPr lang="en-US" dirty="0" err="1" smtClean="0">
                <a:latin typeface="Cambria (Headings)"/>
              </a:rPr>
              <a:t>Cd</a:t>
            </a:r>
            <a:r>
              <a:rPr lang="en-US" dirty="0" smtClean="0">
                <a:latin typeface="Cambria (Headings)"/>
              </a:rPr>
              <a:t> existed mainly on the surfaces of the soil particles as reactive fractions (water-soluble plus exchangeable and </a:t>
            </a:r>
            <a:r>
              <a:rPr lang="en-US" dirty="0" err="1" smtClean="0">
                <a:latin typeface="Cambria (Headings)"/>
              </a:rPr>
              <a:t>NaCaHEDTA</a:t>
            </a:r>
            <a:r>
              <a:rPr lang="en-US" dirty="0" smtClean="0">
                <a:latin typeface="Cambria (Headings)"/>
              </a:rPr>
              <a:t>-extractable fractions) and as highly stable forms (RES fraction). </a:t>
            </a:r>
            <a:endParaRPr lang="hr-HR" dirty="0" smtClean="0">
              <a:latin typeface="Cambria (Heading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Headings)"/>
              </a:rPr>
              <a:t>When water-soluble heavy metals are added to the soil, they are rapidly retained by the soil. The reactive forms then slowly transform into highly stable forms. The processes associated with the transformation of added Cu and </a:t>
            </a:r>
            <a:r>
              <a:rPr lang="en-US" dirty="0" err="1" smtClean="0">
                <a:latin typeface="Cambria (Headings)"/>
              </a:rPr>
              <a:t>Pb</a:t>
            </a:r>
            <a:r>
              <a:rPr lang="en-US" dirty="0" smtClean="0">
                <a:latin typeface="Cambria (Headings)"/>
              </a:rPr>
              <a:t> can be described by a diffusion equation.</a:t>
            </a:r>
            <a:endParaRPr lang="sr-Latn-CS" dirty="0" smtClean="0">
              <a:latin typeface="Cambria (Headings)"/>
            </a:endParaRPr>
          </a:p>
          <a:p>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7</a:t>
            </a:fld>
            <a:endParaRPr lang="hr-H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latin typeface="Cambria (Headings)"/>
              </a:rPr>
              <a:t>. </a:t>
            </a:r>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8</a:t>
            </a:fld>
            <a:endParaRPr lang="hr-H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With pressure increasing on potable water supplies worldwide,</a:t>
            </a:r>
            <a:r>
              <a:rPr lang="hr-HR" sz="800" kern="1200" dirty="0" smtClean="0">
                <a:solidFill>
                  <a:schemeClr val="tx1"/>
                </a:solidFill>
                <a:latin typeface="+mn-lt"/>
                <a:ea typeface="+mn-ea"/>
                <a:cs typeface="+mn-cs"/>
              </a:rPr>
              <a:t> </a:t>
            </a:r>
            <a:r>
              <a:rPr lang="en-US" sz="800" kern="1200" dirty="0" smtClean="0">
                <a:solidFill>
                  <a:schemeClr val="tx1"/>
                </a:solidFill>
                <a:latin typeface="+mn-lt"/>
                <a:ea typeface="+mn-ea"/>
                <a:cs typeface="+mn-cs"/>
              </a:rPr>
              <a:t>interest in using alternative water supplies including recycled waste</a:t>
            </a:r>
            <a:r>
              <a:rPr lang="hr-HR" sz="800" kern="1200" dirty="0" smtClean="0">
                <a:solidFill>
                  <a:schemeClr val="tx1"/>
                </a:solidFill>
                <a:latin typeface="+mn-lt"/>
                <a:ea typeface="+mn-ea"/>
                <a:cs typeface="+mn-cs"/>
              </a:rPr>
              <a:t>-</a:t>
            </a:r>
            <a:r>
              <a:rPr lang="en-US" sz="800" kern="1200" dirty="0" smtClean="0">
                <a:solidFill>
                  <a:schemeClr val="tx1"/>
                </a:solidFill>
                <a:latin typeface="+mn-lt"/>
                <a:ea typeface="+mn-ea"/>
                <a:cs typeface="+mn-cs"/>
              </a:rPr>
              <a:t>water for irrigation purposes is growing. </a:t>
            </a:r>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 For example, the presence of organic matter in wastewater-irrigated sites significantly affects the mobility and bioavailability of heavy metal(</a:t>
            </a:r>
            <a:r>
              <a:rPr lang="en-US" sz="800" kern="1200" dirty="0" err="1" smtClean="0">
                <a:solidFill>
                  <a:schemeClr val="tx1"/>
                </a:solidFill>
                <a:latin typeface="+mn-lt"/>
                <a:ea typeface="+mn-ea"/>
                <a:cs typeface="+mn-cs"/>
              </a:rPr>
              <a:t>loid</a:t>
            </a:r>
            <a:r>
              <a:rPr lang="en-US" sz="800" kern="1200" dirty="0" smtClean="0">
                <a:solidFill>
                  <a:schemeClr val="tx1"/>
                </a:solidFill>
                <a:latin typeface="+mn-lt"/>
                <a:ea typeface="+mn-ea"/>
                <a:cs typeface="+mn-cs"/>
              </a:rPr>
              <a:t>)s in the soil.</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5250FE-A3EF-413A-9C01-AD58D2B53F80}" type="datetime1">
              <a:rPr lang="en-US" smtClean="0"/>
              <a:pPr/>
              <a:t>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201B003-77AD-4260-80C9-72025A604A3C}" type="datetime1">
              <a:rPr lang="en-US" smtClean="0"/>
              <a:pPr/>
              <a:t>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25475D-0CEC-47A3-8224-28C7429070C5}" type="datetime1">
              <a:rPr lang="en-US" smtClean="0"/>
              <a:pPr/>
              <a:t>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76BCA55-43AC-4EC4-AB42-A2049B65C776}" type="datetime1">
              <a:rPr lang="en-US" smtClean="0"/>
              <a:pPr/>
              <a:t>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C9B86A-9F04-46D4-B452-0038E01D4E8F}" type="datetime1">
              <a:rPr lang="en-US" smtClean="0"/>
              <a:pPr/>
              <a:t>1/13/2013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C8300-359B-4A88-B52F-40B40F498E86}" type="datetime1">
              <a:rPr lang="en-US" smtClean="0"/>
              <a:pPr/>
              <a:t>1/13/2013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8B238E-61BD-454C-A81B-2DF80FD05213}" type="datetime1">
              <a:rPr lang="en-US" smtClean="0"/>
              <a:pPr/>
              <a:t>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DF80-E326-4639-B86E-57AF1C546174}" type="datetime1">
              <a:rPr lang="en-US" smtClean="0"/>
              <a:pPr/>
              <a:t>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E2F15-FF3C-48BD-B624-52DA38F2F9F5}" type="datetime1">
              <a:rPr lang="en-US" smtClean="0"/>
              <a:pPr/>
              <a:t>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A37F4-0EB9-4DD4-BD19-153B5A865C49}" type="datetime1">
              <a:rPr lang="en-US" smtClean="0"/>
              <a:pPr/>
              <a:t>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21635-F3A6-4371-8B08-94E0A70388A0}" type="datetime1">
              <a:rPr lang="en-US" smtClean="0"/>
              <a:pPr/>
              <a:t>1/13/2013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ft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Heavy metal </a:t>
            </a:r>
            <a:r>
              <a:rPr lang="sr-Latn-CS" b="1" dirty="0" smtClean="0"/>
              <a:t/>
            </a:r>
            <a:br>
              <a:rPr lang="sr-Latn-CS" b="1" dirty="0" smtClean="0"/>
            </a:br>
            <a:r>
              <a:rPr lang="en-GB" b="1" dirty="0" smtClean="0"/>
              <a:t>transformations</a:t>
            </a:r>
            <a:endParaRPr lang="en-US" dirty="0"/>
          </a:p>
        </p:txBody>
      </p:sp>
      <p:sp>
        <p:nvSpPr>
          <p:cNvPr id="3" name="Subtitle 2"/>
          <p:cNvSpPr>
            <a:spLocks noGrp="1"/>
          </p:cNvSpPr>
          <p:nvPr>
            <p:ph type="subTitle" idx="1"/>
          </p:nvPr>
        </p:nvSpPr>
        <p:spPr/>
        <p:txBody>
          <a:bodyPr>
            <a:normAutofit/>
          </a:bodyPr>
          <a:lstStyle/>
          <a:p>
            <a:r>
              <a:rPr lang="hr-HR" dirty="0" smtClean="0"/>
              <a:t>5(iv)</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Aims</a:t>
            </a:r>
            <a:endParaRPr lang="en-US" sz="4400"/>
          </a:p>
        </p:txBody>
      </p:sp>
      <p:sp>
        <p:nvSpPr>
          <p:cNvPr id="3" name="Content Placeholder 2"/>
          <p:cNvSpPr>
            <a:spLocks noGrp="1"/>
          </p:cNvSpPr>
          <p:nvPr>
            <p:ph idx="1"/>
          </p:nvPr>
        </p:nvSpPr>
        <p:spPr>
          <a:xfrm>
            <a:off x="381000" y="2332037"/>
            <a:ext cx="8305800" cy="4525963"/>
          </a:xfrm>
        </p:spPr>
        <p:txBody>
          <a:bodyPr/>
          <a:lstStyle/>
          <a:p>
            <a:r>
              <a:rPr lang="en-GB" sz="2800" smtClean="0"/>
              <a:t>(i) To provide an overview of heavy metals’ transformations and their thermodynamic and kinetic processes in the environment.</a:t>
            </a:r>
            <a:endParaRPr lang="en-US" sz="2800" smtClean="0"/>
          </a:p>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Outcams</a:t>
            </a:r>
            <a:endParaRPr lang="en-US" sz="4400"/>
          </a:p>
        </p:txBody>
      </p:sp>
      <p:sp>
        <p:nvSpPr>
          <p:cNvPr id="3" name="Content Placeholder 2"/>
          <p:cNvSpPr>
            <a:spLocks noGrp="1"/>
          </p:cNvSpPr>
          <p:nvPr>
            <p:ph idx="1"/>
          </p:nvPr>
        </p:nvSpPr>
        <p:spPr>
          <a:xfrm>
            <a:off x="381000" y="2819400"/>
            <a:ext cx="8305800" cy="4525963"/>
          </a:xfrm>
        </p:spPr>
        <p:txBody>
          <a:bodyPr/>
          <a:lstStyle/>
          <a:p>
            <a:r>
              <a:rPr lang="en-GB" sz="2800" smtClean="0"/>
              <a:t>(i)students will be able to interpret dependence of heavy metals state  and intensity of transformations.</a:t>
            </a:r>
            <a:endParaRPr lang="en-US" sz="2800" smtClean="0"/>
          </a:p>
        </p:txBody>
      </p:sp>
      <p:sp>
        <p:nvSpPr>
          <p:cNvPr id="4" name="Slide Number Placeholder 3"/>
          <p:cNvSpPr>
            <a:spLocks noGrp="1"/>
          </p:cNvSpPr>
          <p:nvPr>
            <p:ph type="sldNum" sz="quarter" idx="12"/>
          </p:nvPr>
        </p:nvSpPr>
        <p:spPr/>
        <p:txBody>
          <a:bodyPr/>
          <a:lstStyle/>
          <a:p>
            <a:fld id="{0B6F83BC-6D4D-406E-B66A-3F0036CBC391}"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229600" cy="4800600"/>
          </a:xfrm>
        </p:spPr>
        <p:txBody>
          <a:bodyPr>
            <a:normAutofit/>
          </a:bodyPr>
          <a:lstStyle/>
          <a:p>
            <a:pPr>
              <a:buNone/>
            </a:pPr>
            <a:r>
              <a:rPr lang="en-US" dirty="0" smtClean="0">
                <a:latin typeface="Cambria (Headings)"/>
              </a:rPr>
              <a:t>A sequential extraction procedure, used to remove the heavy metals in specifically adsorbed and easily reducible manganese (</a:t>
            </a:r>
            <a:r>
              <a:rPr lang="en-US" dirty="0" err="1" smtClean="0">
                <a:latin typeface="Cambria (Headings)"/>
              </a:rPr>
              <a:t>Mn</a:t>
            </a:r>
            <a:r>
              <a:rPr lang="en-US" dirty="0" smtClean="0">
                <a:latin typeface="Cambria (Headings)"/>
              </a:rPr>
              <a:t>) oxide fractions, was used to study the transformation of heavy metals added to an alkaline soil. </a:t>
            </a:r>
            <a:endParaRPr lang="hr-HR" dirty="0" smtClean="0">
              <a:latin typeface="Cambria (Headings)"/>
            </a:endParaRPr>
          </a:p>
          <a:p>
            <a:pPr>
              <a:buNone/>
            </a:pPr>
            <a:r>
              <a:rPr lang="en-US" dirty="0" smtClean="0">
                <a:latin typeface="Cambria (Headings)"/>
              </a:rPr>
              <a:t>Most of the endogenous Cu (86%) and </a:t>
            </a:r>
            <a:r>
              <a:rPr lang="en-US" dirty="0" err="1" smtClean="0">
                <a:latin typeface="Cambria (Headings)"/>
              </a:rPr>
              <a:t>Pb</a:t>
            </a:r>
            <a:r>
              <a:rPr lang="en-US" dirty="0" smtClean="0">
                <a:latin typeface="Cambria (Headings)"/>
              </a:rPr>
              <a:t> (79%) were found in the residual fraction (RES) which was considered to be mainly highly crystalline Fe oxides and silicate minerals. </a:t>
            </a:r>
            <a:endParaRPr lang="hr-HR" dirty="0" smtClean="0">
              <a:latin typeface="Cambria (Headings)"/>
            </a:endParaRPr>
          </a:p>
          <a:p>
            <a:pPr>
              <a:buNone/>
            </a:pPr>
            <a:r>
              <a:rPr lang="en-US" dirty="0" smtClean="0">
                <a:latin typeface="Cambria (Headings)"/>
              </a:rPr>
              <a:t>The recently added Cu, </a:t>
            </a:r>
            <a:r>
              <a:rPr lang="en-US" dirty="0" err="1" smtClean="0">
                <a:latin typeface="Cambria (Headings)"/>
              </a:rPr>
              <a:t>Pb</a:t>
            </a:r>
            <a:r>
              <a:rPr lang="en-US" dirty="0" smtClean="0">
                <a:latin typeface="Cambria (Headings)"/>
              </a:rPr>
              <a:t> and </a:t>
            </a:r>
            <a:r>
              <a:rPr lang="en-US" dirty="0" err="1" smtClean="0">
                <a:latin typeface="Cambria (Headings)"/>
              </a:rPr>
              <a:t>Cd</a:t>
            </a:r>
            <a:r>
              <a:rPr lang="en-US" dirty="0" smtClean="0">
                <a:latin typeface="Cambria (Headings)"/>
              </a:rPr>
              <a:t> existed mainly on the surfaces of the soil particles as reactive fractions (water-soluble plus exchangeable and </a:t>
            </a:r>
            <a:r>
              <a:rPr lang="en-US" dirty="0" err="1" smtClean="0">
                <a:latin typeface="Cambria (Headings)"/>
              </a:rPr>
              <a:t>NaCaHEDTA</a:t>
            </a:r>
            <a:r>
              <a:rPr lang="en-US" dirty="0" smtClean="0">
                <a:latin typeface="Cambria (Headings)"/>
              </a:rPr>
              <a:t>-extractable fractions) and as highly stable forms (RES fraction). </a:t>
            </a:r>
            <a:endParaRPr lang="en-US" dirty="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229600" cy="4800600"/>
          </a:xfrm>
        </p:spPr>
        <p:txBody>
          <a:bodyPr>
            <a:normAutofit/>
          </a:bodyPr>
          <a:lstStyle/>
          <a:p>
            <a:pPr>
              <a:buNone/>
            </a:pPr>
            <a:r>
              <a:rPr lang="en-US" dirty="0" smtClean="0">
                <a:latin typeface="Cambria (Headings)"/>
              </a:rPr>
              <a:t>The reactive forms then slowly transform into highly stable forms. The processes associated with the transformation of added Cu and </a:t>
            </a:r>
            <a:r>
              <a:rPr lang="en-US" dirty="0" err="1" smtClean="0">
                <a:latin typeface="Cambria (Headings)"/>
              </a:rPr>
              <a:t>Pb</a:t>
            </a:r>
            <a:r>
              <a:rPr lang="en-US" dirty="0" smtClean="0">
                <a:latin typeface="Cambria (Headings)"/>
              </a:rPr>
              <a:t> can be described by a diffusion equation.</a:t>
            </a:r>
            <a:endParaRPr lang="sr-Latn-CS" dirty="0" smtClean="0">
              <a:latin typeface="Cambria (Headings)"/>
            </a:endParaRPr>
          </a:p>
          <a:p>
            <a:pPr>
              <a:buNone/>
            </a:pPr>
            <a:endParaRPr lang="sr-Latn-CS" u="sng" dirty="0" smtClean="0"/>
          </a:p>
          <a:p>
            <a:pPr>
              <a:buNone/>
            </a:pPr>
            <a:endParaRPr lang="hr-HR" dirty="0" smtClean="0">
              <a:latin typeface="Cambria (Headings)"/>
            </a:endParaRPr>
          </a:p>
          <a:p>
            <a:pPr>
              <a:buNone/>
            </a:pPr>
            <a:r>
              <a:rPr lang="en-US" dirty="0" smtClean="0">
                <a:latin typeface="Cambria (Headings)"/>
              </a:rPr>
              <a:t>The processes may be attributed mainly to the diffusion of the surface species into </a:t>
            </a:r>
            <a:r>
              <a:rPr lang="en-US" dirty="0" err="1" smtClean="0">
                <a:latin typeface="Cambria (Headings)"/>
              </a:rPr>
              <a:t>micropores</a:t>
            </a:r>
            <a:r>
              <a:rPr lang="en-US" dirty="0" smtClean="0">
                <a:latin typeface="Cambria (Headings)"/>
              </a:rPr>
              <a:t> and the entrapment in </a:t>
            </a:r>
            <a:r>
              <a:rPr lang="en-US" dirty="0" err="1" smtClean="0">
                <a:latin typeface="Cambria (Headings)"/>
              </a:rPr>
              <a:t>microporous</a:t>
            </a:r>
            <a:r>
              <a:rPr lang="en-US" dirty="0" smtClean="0">
                <a:latin typeface="Cambria (Headings)"/>
              </a:rPr>
              <a:t> solids.</a:t>
            </a:r>
            <a:endParaRPr lang="en-US" dirty="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 </a:t>
            </a:r>
            <a:r>
              <a:rPr lang="en-US" dirty="0" smtClean="0">
                <a:latin typeface="Cambria (Headings)"/>
              </a:rPr>
              <a:t>Unlike Cu and </a:t>
            </a:r>
            <a:r>
              <a:rPr lang="en-US" dirty="0" err="1" smtClean="0">
                <a:latin typeface="Cambria (Headings)"/>
              </a:rPr>
              <a:t>Pb</a:t>
            </a:r>
            <a:r>
              <a:rPr lang="en-US" dirty="0" smtClean="0">
                <a:latin typeface="Cambria (Headings)"/>
              </a:rPr>
              <a:t>, most of the exchangeable </a:t>
            </a:r>
            <a:r>
              <a:rPr lang="en-US" dirty="0" err="1" smtClean="0">
                <a:latin typeface="Cambria (Headings)"/>
              </a:rPr>
              <a:t>Cd</a:t>
            </a:r>
            <a:r>
              <a:rPr lang="en-US" dirty="0" smtClean="0">
                <a:latin typeface="Cambria (Headings)"/>
              </a:rPr>
              <a:t> transformed to the forms extracted with </a:t>
            </a:r>
            <a:r>
              <a:rPr lang="en-US" dirty="0" err="1" smtClean="0">
                <a:latin typeface="Cambria (Headings)"/>
              </a:rPr>
              <a:t>NaCaHEDTA</a:t>
            </a:r>
            <a:r>
              <a:rPr lang="en-US" dirty="0" smtClean="0">
                <a:latin typeface="Cambria (Headings)"/>
              </a:rPr>
              <a:t> and to residual forms. </a:t>
            </a:r>
            <a:endParaRPr lang="hr-HR" dirty="0" smtClean="0">
              <a:latin typeface="Cambria (Headings)"/>
            </a:endParaRPr>
          </a:p>
          <a:p>
            <a:pPr>
              <a:buNone/>
            </a:pPr>
            <a:r>
              <a:rPr lang="en-US" dirty="0" smtClean="0">
                <a:latin typeface="Cambria (Headings)"/>
              </a:rPr>
              <a:t>The slow processes of the transformation of </a:t>
            </a:r>
            <a:r>
              <a:rPr lang="en-US" dirty="0" err="1" smtClean="0">
                <a:latin typeface="Cambria (Headings)"/>
              </a:rPr>
              <a:t>Cd</a:t>
            </a:r>
            <a:r>
              <a:rPr lang="en-US" dirty="0" smtClean="0">
                <a:latin typeface="Cambria (Headings)"/>
              </a:rPr>
              <a:t> added to soil may be attributed to inner-sphere surface </a:t>
            </a:r>
            <a:r>
              <a:rPr lang="en-US" dirty="0" err="1" smtClean="0">
                <a:latin typeface="Cambria (Headings)"/>
              </a:rPr>
              <a:t>complexation</a:t>
            </a:r>
            <a:r>
              <a:rPr lang="en-US" dirty="0" smtClean="0">
                <a:latin typeface="Cambria (Headings)"/>
              </a:rPr>
              <a:t> via partial or complete dehydration of surface species. </a:t>
            </a:r>
            <a:endParaRPr lang="hr-HR" dirty="0" smtClean="0">
              <a:latin typeface="Cambria (Headings)"/>
            </a:endParaRPr>
          </a:p>
          <a:p>
            <a:pPr>
              <a:buNone/>
            </a:pPr>
            <a:endParaRPr lang="hr-HR" dirty="0" smtClean="0">
              <a:latin typeface="Cambria (Headings)"/>
            </a:endParaRPr>
          </a:p>
          <a:p>
            <a:pPr>
              <a:buNone/>
            </a:pPr>
            <a:r>
              <a:rPr lang="en-US" dirty="0" smtClean="0">
                <a:latin typeface="Cambria (Headings)"/>
              </a:rPr>
              <a:t>The relative diffusion rate coefficients (</a:t>
            </a:r>
            <a:r>
              <a:rPr lang="en-US" i="1" dirty="0" smtClean="0">
                <a:latin typeface="Cambria (Headings)"/>
              </a:rPr>
              <a:t>D</a:t>
            </a:r>
            <a:r>
              <a:rPr lang="en-US" dirty="0" smtClean="0">
                <a:latin typeface="Cambria (Headings)"/>
              </a:rPr>
              <a:t>/</a:t>
            </a:r>
            <a:r>
              <a:rPr lang="en-US" i="1" dirty="0" smtClean="0">
                <a:latin typeface="Cambria (Headings)"/>
              </a:rPr>
              <a:t>r</a:t>
            </a:r>
            <a:r>
              <a:rPr lang="en-US" baseline="30000" dirty="0" smtClean="0">
                <a:latin typeface="Cambria (Headings)"/>
              </a:rPr>
              <a:t>2</a:t>
            </a:r>
            <a:r>
              <a:rPr lang="en-US" dirty="0" smtClean="0">
                <a:latin typeface="Cambria (Headings)"/>
              </a:rPr>
              <a:t>) were found to be of the order of 10</a:t>
            </a:r>
            <a:r>
              <a:rPr lang="en-US" baseline="30000" dirty="0" smtClean="0">
                <a:latin typeface="Cambria (Headings)"/>
              </a:rPr>
              <a:t>−10</a:t>
            </a:r>
            <a:r>
              <a:rPr lang="en-US" dirty="0" smtClean="0">
                <a:latin typeface="Cambria (Headings)"/>
              </a:rPr>
              <a:t> to 10</a:t>
            </a:r>
            <a:r>
              <a:rPr lang="en-US" baseline="30000" dirty="0" smtClean="0">
                <a:latin typeface="Cambria (Headings)"/>
              </a:rPr>
              <a:t>−11</a:t>
            </a:r>
            <a:r>
              <a:rPr lang="en-US" dirty="0" smtClean="0">
                <a:latin typeface="Cambria (Headings)"/>
              </a:rPr>
              <a:t> s</a:t>
            </a:r>
            <a:r>
              <a:rPr lang="en-US" baseline="30000" dirty="0" smtClean="0">
                <a:latin typeface="Cambria (Headings)"/>
              </a:rPr>
              <a:t>−1</a:t>
            </a:r>
            <a:r>
              <a:rPr lang="en-US" dirty="0" smtClean="0">
                <a:latin typeface="Cambria (Headings)"/>
              </a:rPr>
              <a:t>. Addition of CaCO</a:t>
            </a:r>
            <a:r>
              <a:rPr lang="en-US" baseline="-25000" dirty="0" smtClean="0">
                <a:latin typeface="Cambria (Headings)"/>
              </a:rPr>
              <a:t>3</a:t>
            </a:r>
            <a:r>
              <a:rPr lang="en-US" dirty="0" smtClean="0">
                <a:latin typeface="Cambria (Headings)"/>
              </a:rPr>
              <a:t> decreased the reactivity or extractability of added heavy metals through the increase in </a:t>
            </a:r>
            <a:r>
              <a:rPr lang="en-US" dirty="0" err="1" smtClean="0">
                <a:latin typeface="Cambria (Headings)"/>
              </a:rPr>
              <a:t>pH.</a:t>
            </a:r>
            <a:endParaRPr lang="en-US" dirty="0" smtClean="0">
              <a:latin typeface="Cambria (Headings)"/>
            </a:endParaRPr>
          </a:p>
          <a:p>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47048" cy="1249362"/>
          </a:xfrm>
        </p:spPr>
        <p:txBody>
          <a:bodyPr>
            <a:normAutofit/>
          </a:bodyPr>
          <a:lstStyle/>
          <a:p>
            <a:r>
              <a:rPr lang="en-GB" b="1" dirty="0" smtClean="0"/>
              <a:t>Heavy metal </a:t>
            </a:r>
            <a:r>
              <a:rPr lang="sr-Latn-CS" b="1" dirty="0" smtClean="0"/>
              <a:t/>
            </a:r>
            <a:br>
              <a:rPr lang="sr-Latn-CS" b="1" dirty="0" smtClean="0"/>
            </a:br>
            <a:r>
              <a:rPr lang="en-GB" b="1" dirty="0" smtClean="0"/>
              <a:t>transformations</a:t>
            </a:r>
            <a:endParaRPr lang="en-US" dirty="0"/>
          </a:p>
        </p:txBody>
      </p:sp>
      <p:sp>
        <p:nvSpPr>
          <p:cNvPr id="3" name="Content Placeholder 2"/>
          <p:cNvSpPr>
            <a:spLocks noGrp="1"/>
          </p:cNvSpPr>
          <p:nvPr>
            <p:ph idx="1"/>
          </p:nvPr>
        </p:nvSpPr>
        <p:spPr>
          <a:xfrm>
            <a:off x="457200" y="1524000"/>
            <a:ext cx="8229600" cy="4953000"/>
          </a:xfrm>
        </p:spPr>
        <p:txBody>
          <a:bodyPr>
            <a:normAutofit fontScale="92500" lnSpcReduction="20000"/>
          </a:bodyPr>
          <a:lstStyle/>
          <a:p>
            <a:pPr>
              <a:buNone/>
            </a:pPr>
            <a:r>
              <a:rPr lang="en-US" dirty="0" smtClean="0">
                <a:latin typeface="Cambria (Headings)"/>
              </a:rPr>
              <a:t>A sequential extraction procedure, used to remove the heavy metals in specifically adsorbed and easily reducible manganese (</a:t>
            </a:r>
            <a:r>
              <a:rPr lang="en-US" dirty="0" err="1" smtClean="0">
                <a:latin typeface="Cambria (Headings)"/>
              </a:rPr>
              <a:t>Mn</a:t>
            </a:r>
            <a:r>
              <a:rPr lang="en-US" dirty="0" smtClean="0">
                <a:latin typeface="Cambria (Headings)"/>
              </a:rPr>
              <a:t>) oxide fractions, was used to study the transformation of heavy metals added to an alkaline soil. </a:t>
            </a:r>
            <a:endParaRPr lang="hr-HR" dirty="0" smtClean="0">
              <a:latin typeface="Cambria (Headings)"/>
            </a:endParaRPr>
          </a:p>
          <a:p>
            <a:pPr marL="0" indent="0">
              <a:spcBef>
                <a:spcPts val="0"/>
              </a:spcBef>
              <a:buNone/>
              <a:defRPr/>
            </a:pPr>
            <a:r>
              <a:rPr lang="en-US" dirty="0" smtClean="0">
                <a:latin typeface="Cambria (Headings)"/>
              </a:rPr>
              <a:t>Most of the endogenous Cu (86%) and </a:t>
            </a:r>
            <a:r>
              <a:rPr lang="en-US" dirty="0" err="1" smtClean="0">
                <a:latin typeface="Cambria (Headings)"/>
              </a:rPr>
              <a:t>Pb</a:t>
            </a:r>
            <a:r>
              <a:rPr lang="en-US" dirty="0" smtClean="0">
                <a:latin typeface="Cambria (Headings)"/>
              </a:rPr>
              <a:t> (79%) were found in the residual fraction (</a:t>
            </a:r>
            <a:r>
              <a:rPr lang="en-US" smtClean="0">
                <a:latin typeface="Cambria (Headings)"/>
              </a:rPr>
              <a:t>RES)</a:t>
            </a:r>
            <a:r>
              <a:rPr lang="sr-Latn-CS" smtClean="0">
                <a:latin typeface="Cambria (Headings)"/>
              </a:rPr>
              <a:t> </a:t>
            </a:r>
            <a:r>
              <a:rPr lang="en-US" smtClean="0">
                <a:latin typeface="Cambria (Headings)"/>
              </a:rPr>
              <a:t>which was considered to be mainly </a:t>
            </a:r>
            <a:r>
              <a:rPr lang="hr-HR" smtClean="0">
                <a:latin typeface="Cambria (Headings)"/>
              </a:rPr>
              <a:t>a </a:t>
            </a:r>
            <a:r>
              <a:rPr lang="en-US" smtClean="0">
                <a:latin typeface="Cambria (Headings)"/>
              </a:rPr>
              <a:t>highly crystalline Fe oxides and silicate minerals. The recently added Cu, Pb and Cd existed mainly on the surfaces of the soil particles as reactive fractions (water-soluble plus exchangeable and NaCaHEDTA-extractable fractions) and as highly stable forms (RES fraction). </a:t>
            </a:r>
            <a:endParaRPr lang="hr-HR" smtClean="0">
              <a:latin typeface="Cambria (Headings)"/>
            </a:endParaRPr>
          </a:p>
          <a:p>
            <a:pPr marL="0" indent="0">
              <a:spcBef>
                <a:spcPts val="0"/>
              </a:spcBef>
              <a:buNone/>
              <a:defRPr/>
            </a:pPr>
            <a:r>
              <a:rPr lang="en-US" smtClean="0">
                <a:latin typeface="Cambria (Headings)"/>
              </a:rPr>
              <a:t>When water-soluble heavy metals are added to the soil, they are rapidly retained by the soil. The reactive forms then slowly transform into highly stable forms. The processes associated with the transformation of added Cu and Pb can be described by a diffusion equation.</a:t>
            </a:r>
            <a:endParaRPr lang="hr-HR" dirty="0" smtClean="0">
              <a:latin typeface="Cambria (Headings)"/>
            </a:endParaRPr>
          </a:p>
          <a:p>
            <a:pPr>
              <a:buNone/>
            </a:pPr>
            <a:r>
              <a:rPr lang="en-US" dirty="0" smtClean="0">
                <a:latin typeface="Cambria (Headings)"/>
              </a:rPr>
              <a:t>There </a:t>
            </a:r>
            <a:r>
              <a:rPr lang="hr-HR" dirty="0" smtClean="0">
                <a:latin typeface="Cambria (Headings)"/>
              </a:rPr>
              <a:t>i</a:t>
            </a:r>
            <a:r>
              <a:rPr lang="en-US" dirty="0" smtClean="0">
                <a:latin typeface="Cambria (Headings)"/>
              </a:rPr>
              <a:t>s a particularly high affinity of </a:t>
            </a:r>
            <a:r>
              <a:rPr lang="en-US" dirty="0" err="1" smtClean="0">
                <a:latin typeface="Cambria (Headings)"/>
              </a:rPr>
              <a:t>Pb</a:t>
            </a:r>
            <a:r>
              <a:rPr lang="en-US" dirty="0" smtClean="0">
                <a:latin typeface="Cambria (Headings)"/>
              </a:rPr>
              <a:t> for </a:t>
            </a:r>
            <a:r>
              <a:rPr lang="en-US" dirty="0" err="1" smtClean="0">
                <a:latin typeface="Cambria (Headings)"/>
              </a:rPr>
              <a:t>Mn</a:t>
            </a:r>
            <a:r>
              <a:rPr lang="en-US" dirty="0" smtClean="0">
                <a:latin typeface="Cambria (Headings)"/>
              </a:rPr>
              <a:t> oxides. The concentrations of metals in the reactive fractions were in the order: </a:t>
            </a:r>
            <a:endParaRPr lang="hr-HR" dirty="0" smtClean="0">
              <a:latin typeface="Cambria (Headings)"/>
            </a:endParaRPr>
          </a:p>
          <a:p>
            <a:pPr>
              <a:buNone/>
            </a:pPr>
            <a:r>
              <a:rPr lang="hr-HR" dirty="0">
                <a:latin typeface="Cambria (Headings)"/>
              </a:rPr>
              <a:t>	</a:t>
            </a:r>
            <a:r>
              <a:rPr lang="hr-HR" dirty="0" smtClean="0">
                <a:latin typeface="Cambria (Headings)"/>
              </a:rPr>
              <a:t>	</a:t>
            </a:r>
            <a:r>
              <a:rPr lang="en-US" dirty="0" err="1" smtClean="0">
                <a:latin typeface="Cambria (Headings)"/>
              </a:rPr>
              <a:t>Cd</a:t>
            </a:r>
            <a:r>
              <a:rPr lang="hr-HR" dirty="0" smtClean="0">
                <a:latin typeface="Cambria (Headings)"/>
              </a:rPr>
              <a:t> </a:t>
            </a:r>
            <a:r>
              <a:rPr lang="en-US" dirty="0" smtClean="0">
                <a:latin typeface="Cambria (Headings)"/>
              </a:rPr>
              <a:t>&gt;</a:t>
            </a:r>
            <a:r>
              <a:rPr lang="hr-HR" dirty="0" smtClean="0">
                <a:latin typeface="Cambria (Headings)"/>
              </a:rPr>
              <a:t> </a:t>
            </a:r>
            <a:r>
              <a:rPr lang="en-US" dirty="0" smtClean="0">
                <a:latin typeface="Cambria (Headings)"/>
              </a:rPr>
              <a:t>Cu</a:t>
            </a:r>
            <a:r>
              <a:rPr lang="hr-HR" dirty="0" smtClean="0">
                <a:latin typeface="Cambria (Headings)"/>
              </a:rPr>
              <a:t> </a:t>
            </a:r>
            <a:r>
              <a:rPr lang="en-US" dirty="0" smtClean="0">
                <a:latin typeface="Cambria (Headings)"/>
              </a:rPr>
              <a:t>&gt;</a:t>
            </a:r>
            <a:r>
              <a:rPr lang="hr-HR" dirty="0" smtClean="0">
                <a:latin typeface="Cambria (Headings)"/>
              </a:rPr>
              <a:t> </a:t>
            </a:r>
            <a:r>
              <a:rPr lang="en-US" dirty="0" err="1" smtClean="0">
                <a:latin typeface="Cambria (Headings)"/>
              </a:rPr>
              <a:t>Pb</a:t>
            </a:r>
            <a:r>
              <a:rPr lang="en-US" smtClean="0">
                <a:latin typeface="Cambria (Headings)"/>
              </a:rPr>
              <a:t>. </a:t>
            </a:r>
            <a:endParaRPr lang="sr-Latn-CS" u="sng" dirty="0" smtClean="0"/>
          </a:p>
          <a:p>
            <a:pPr>
              <a:buNone/>
            </a:pPr>
            <a:endParaRPr lang="en-US" dirty="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029200"/>
          </a:xfrm>
        </p:spPr>
        <p:txBody>
          <a:bodyPr>
            <a:normAutofit fontScale="85000" lnSpcReduction="10000"/>
          </a:bodyPr>
          <a:lstStyle/>
          <a:p>
            <a:pPr>
              <a:buNone/>
            </a:pPr>
            <a:r>
              <a:rPr lang="en-US" sz="2800" dirty="0" smtClean="0"/>
              <a:t> </a:t>
            </a:r>
            <a:r>
              <a:rPr lang="en-US" sz="2800" dirty="0" smtClean="0">
                <a:latin typeface="Cambria (Headings)"/>
              </a:rPr>
              <a:t>The processes may be attributed mainly to the diffusion of the surface species into </a:t>
            </a:r>
            <a:r>
              <a:rPr lang="en-US" sz="2800" dirty="0" err="1" smtClean="0">
                <a:latin typeface="Cambria (Headings)"/>
              </a:rPr>
              <a:t>micropores</a:t>
            </a:r>
            <a:r>
              <a:rPr lang="en-US" sz="2800" dirty="0" smtClean="0">
                <a:latin typeface="Cambria (Headings)"/>
              </a:rPr>
              <a:t> and the entrapment in </a:t>
            </a:r>
            <a:r>
              <a:rPr lang="en-US" sz="2800" dirty="0" err="1" smtClean="0">
                <a:latin typeface="Cambria (Headings)"/>
              </a:rPr>
              <a:t>microporous</a:t>
            </a:r>
            <a:r>
              <a:rPr lang="en-US" sz="2800" dirty="0" smtClean="0">
                <a:latin typeface="Cambria (Headings)"/>
              </a:rPr>
              <a:t> </a:t>
            </a:r>
            <a:r>
              <a:rPr lang="en-US" sz="2800" smtClean="0">
                <a:latin typeface="Cambria (Headings)"/>
              </a:rPr>
              <a:t>solids</a:t>
            </a:r>
            <a:r>
              <a:rPr lang="hr-HR" sz="2800" smtClean="0">
                <a:latin typeface="Cambria (Headings)"/>
              </a:rPr>
              <a:t>.</a:t>
            </a:r>
            <a:endParaRPr lang="hr-HR" sz="2800" dirty="0" smtClean="0">
              <a:latin typeface="Cambria (Headings)"/>
            </a:endParaRPr>
          </a:p>
          <a:p>
            <a:pPr>
              <a:buNone/>
            </a:pPr>
            <a:r>
              <a:rPr lang="en-US" sz="2800" dirty="0" smtClean="0">
                <a:latin typeface="Cambria (Headings)"/>
              </a:rPr>
              <a:t>The relative diffusion rate coefficients (</a:t>
            </a:r>
            <a:r>
              <a:rPr lang="en-US" sz="2800" i="1" dirty="0" smtClean="0">
                <a:latin typeface="Cambria (Headings)"/>
              </a:rPr>
              <a:t>D</a:t>
            </a:r>
            <a:r>
              <a:rPr lang="en-US" sz="2800" dirty="0" smtClean="0">
                <a:latin typeface="Cambria (Headings)"/>
              </a:rPr>
              <a:t>/</a:t>
            </a:r>
            <a:r>
              <a:rPr lang="en-US" sz="2800" i="1" dirty="0" smtClean="0">
                <a:latin typeface="Cambria (Headings)"/>
              </a:rPr>
              <a:t>r</a:t>
            </a:r>
            <a:r>
              <a:rPr lang="en-US" sz="2800" baseline="30000" dirty="0" smtClean="0">
                <a:latin typeface="Cambria (Headings)"/>
              </a:rPr>
              <a:t>2</a:t>
            </a:r>
            <a:r>
              <a:rPr lang="en-US" sz="2800" dirty="0" smtClean="0">
                <a:latin typeface="Cambria (Headings)"/>
              </a:rPr>
              <a:t>) were found to be of the order of 10</a:t>
            </a:r>
            <a:r>
              <a:rPr lang="en-US" sz="2800" baseline="30000" dirty="0" smtClean="0">
                <a:latin typeface="Cambria (Headings)"/>
              </a:rPr>
              <a:t>−10</a:t>
            </a:r>
            <a:r>
              <a:rPr lang="en-US" sz="2800" dirty="0" smtClean="0">
                <a:latin typeface="Cambria (Headings)"/>
              </a:rPr>
              <a:t> to 10</a:t>
            </a:r>
            <a:r>
              <a:rPr lang="en-US" sz="2800" baseline="30000" dirty="0" smtClean="0">
                <a:latin typeface="Cambria (Headings)"/>
              </a:rPr>
              <a:t>−11</a:t>
            </a:r>
            <a:r>
              <a:rPr lang="en-US" sz="2800" dirty="0" smtClean="0">
                <a:latin typeface="Cambria (Headings)"/>
              </a:rPr>
              <a:t> s</a:t>
            </a:r>
            <a:r>
              <a:rPr lang="en-US" sz="2800" baseline="30000" dirty="0" smtClean="0">
                <a:latin typeface="Cambria (Headings)"/>
              </a:rPr>
              <a:t>−1</a:t>
            </a:r>
            <a:r>
              <a:rPr lang="en-US" sz="2800" smtClean="0">
                <a:latin typeface="Cambria (Headings)"/>
              </a:rPr>
              <a:t>. </a:t>
            </a:r>
            <a:endParaRPr lang="hr-HR" sz="2800" dirty="0" smtClean="0">
              <a:latin typeface="Cambria (Headings)"/>
            </a:endParaRPr>
          </a:p>
          <a:p>
            <a:pPr>
              <a:buNone/>
            </a:pPr>
            <a:r>
              <a:rPr lang="en-US" sz="2800" dirty="0" smtClean="0">
                <a:latin typeface="Cambria (Headings)"/>
              </a:rPr>
              <a:t>Addition of CaCO</a:t>
            </a:r>
            <a:r>
              <a:rPr lang="en-US" sz="2800" baseline="-25000" dirty="0" smtClean="0">
                <a:latin typeface="Cambria (Headings)"/>
              </a:rPr>
              <a:t>3</a:t>
            </a:r>
            <a:r>
              <a:rPr lang="en-US" sz="2800" dirty="0" smtClean="0">
                <a:latin typeface="Cambria (Headings)"/>
              </a:rPr>
              <a:t> </a:t>
            </a:r>
            <a:r>
              <a:rPr lang="en-US" sz="2800" dirty="0" err="1" smtClean="0">
                <a:latin typeface="Cambria (Headings)"/>
              </a:rPr>
              <a:t>decreas</a:t>
            </a:r>
            <a:r>
              <a:rPr lang="hr-HR" sz="2800" dirty="0" smtClean="0">
                <a:latin typeface="Cambria (Headings)"/>
              </a:rPr>
              <a:t>es</a:t>
            </a:r>
            <a:r>
              <a:rPr lang="en-US" sz="2800" dirty="0" smtClean="0">
                <a:latin typeface="Cambria (Headings)"/>
              </a:rPr>
              <a:t> the reactivity or extractability of added heavy metals through</a:t>
            </a:r>
            <a:r>
              <a:rPr lang="hr-HR" sz="2800" dirty="0" smtClean="0">
                <a:latin typeface="Cambria (Headings)"/>
              </a:rPr>
              <a:t> </a:t>
            </a:r>
            <a:r>
              <a:rPr lang="en-US" sz="2800" dirty="0" smtClean="0">
                <a:latin typeface="Cambria (Headings)"/>
              </a:rPr>
              <a:t>the increase in </a:t>
            </a:r>
            <a:r>
              <a:rPr lang="en-US" sz="2800" dirty="0" err="1" smtClean="0">
                <a:latin typeface="Cambria (Headings)"/>
              </a:rPr>
              <a:t>pH.</a:t>
            </a:r>
            <a:endParaRPr lang="en-US" sz="2800" dirty="0" smtClean="0">
              <a:latin typeface="Cambria (Headings)"/>
            </a:endParaRPr>
          </a:p>
          <a:p>
            <a:r>
              <a:rPr lang="en-US" sz="2800" smtClean="0">
                <a:latin typeface="Cambria (Headings)"/>
              </a:rPr>
              <a:t>Unlike Cu and Pb, most of the exchangeable Cd transformed to the forms extracted with NaCaHEDTA and to residual forms. The slow processes of the transformation of Cd added to soil may be attributed to inner-sphere surface complexation via partial or complete dehydration of surface species. </a:t>
            </a:r>
            <a:endParaRPr lang="en-US" sz="2800"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1-s2.0-S0147651312000085-gr3.jpg"/>
          <p:cNvPicPr>
            <a:picLocks noGrp="1" noChangeAspect="1"/>
          </p:cNvPicPr>
          <p:nvPr>
            <p:ph idx="1"/>
          </p:nvPr>
        </p:nvPicPr>
        <p:blipFill>
          <a:blip r:embed="rId2" cstate="print">
            <a:duotone>
              <a:prstClr val="black"/>
              <a:schemeClr val="accent5">
                <a:tint val="45000"/>
                <a:satMod val="400000"/>
              </a:schemeClr>
            </a:duotone>
            <a:lum bright="-4000" contrast="-20000"/>
          </a:blip>
          <a:stretch>
            <a:fillRect/>
          </a:stretch>
        </p:blipFill>
        <p:spPr>
          <a:xfrm>
            <a:off x="222552" y="181280"/>
            <a:ext cx="3511248" cy="6253278"/>
          </a:xfrm>
        </p:spPr>
      </p:pic>
      <p:sp>
        <p:nvSpPr>
          <p:cNvPr id="8" name="Footer Placeholder 7"/>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9</a:t>
            </a:fld>
            <a:endParaRPr lang="en-US"/>
          </a:p>
        </p:txBody>
      </p:sp>
      <p:sp>
        <p:nvSpPr>
          <p:cNvPr id="6" name="Rectangle 5"/>
          <p:cNvSpPr/>
          <p:nvPr/>
        </p:nvSpPr>
        <p:spPr>
          <a:xfrm>
            <a:off x="4038600" y="1524000"/>
            <a:ext cx="4953000" cy="2308324"/>
          </a:xfrm>
          <a:prstGeom prst="rect">
            <a:avLst/>
          </a:prstGeom>
        </p:spPr>
        <p:txBody>
          <a:bodyPr wrap="square">
            <a:spAutoFit/>
          </a:bodyPr>
          <a:lstStyle/>
          <a:p>
            <a:r>
              <a:rPr lang="en-US" dirty="0" smtClean="0">
                <a:latin typeface="Cambria (Headings)"/>
              </a:rPr>
              <a:t>Effect of environmental conditions on the change in total and water soluble macro-nutrients (K, Na, Ca and Mg) contents in primary sewage sludge (PSS) with and without earthworm treatment. Columns followed by the same letter for control and </a:t>
            </a:r>
            <a:r>
              <a:rPr lang="en-US" dirty="0" err="1" smtClean="0">
                <a:latin typeface="Cambria (Headings)"/>
              </a:rPr>
              <a:t>vermicompost</a:t>
            </a:r>
            <a:r>
              <a:rPr lang="en-US" dirty="0" smtClean="0">
                <a:latin typeface="Cambria (Headings)"/>
              </a:rPr>
              <a:t> do not differ significantly (ANOVA; </a:t>
            </a:r>
            <a:r>
              <a:rPr lang="en-US" dirty="0" err="1" smtClean="0">
                <a:latin typeface="Cambria (Headings)"/>
              </a:rPr>
              <a:t>Tukey's</a:t>
            </a:r>
            <a:r>
              <a:rPr lang="en-US" dirty="0" smtClean="0">
                <a:latin typeface="Cambria (Headings)"/>
              </a:rPr>
              <a:t> test, </a:t>
            </a:r>
            <a:r>
              <a:rPr lang="en-US" i="1" dirty="0" smtClean="0">
                <a:latin typeface="Cambria (Headings)"/>
              </a:rPr>
              <a:t>P</a:t>
            </a:r>
            <a:r>
              <a:rPr lang="en-US" dirty="0" smtClean="0">
                <a:latin typeface="Cambria (Headings)"/>
              </a:rPr>
              <a:t>&lt;0.05)</a:t>
            </a:r>
            <a:endParaRPr lang="en-US" dirty="0">
              <a:latin typeface="Cambria (Heading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1-s2.0-S0147651312000085-gr1.jpg"/>
          <p:cNvPicPr>
            <a:picLocks noGrp="1" noChangeAspect="1"/>
          </p:cNvPicPr>
          <p:nvPr>
            <p:ph idx="1"/>
          </p:nvPr>
        </p:nvPicPr>
        <p:blipFill>
          <a:blip r:embed="rId2" cstate="print">
            <a:lum bright="-13000" contrast="46000"/>
          </a:blip>
          <a:srcRect t="1720"/>
          <a:stretch>
            <a:fillRect/>
          </a:stretch>
        </p:blipFill>
        <p:spPr>
          <a:xfrm rot="5400000">
            <a:off x="2261185" y="-293133"/>
            <a:ext cx="4110097" cy="7108468"/>
          </a:xfrm>
        </p:spPr>
      </p:pic>
      <p:sp>
        <p:nvSpPr>
          <p:cNvPr id="7" name="Footer Placeholder 6"/>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10</a:t>
            </a:fld>
            <a:endParaRPr lang="en-US"/>
          </a:p>
        </p:txBody>
      </p:sp>
      <p:sp>
        <p:nvSpPr>
          <p:cNvPr id="6" name="Rectangle 5"/>
          <p:cNvSpPr/>
          <p:nvPr/>
        </p:nvSpPr>
        <p:spPr>
          <a:xfrm>
            <a:off x="762000" y="5334001"/>
            <a:ext cx="7467600" cy="1077218"/>
          </a:xfrm>
          <a:prstGeom prst="rect">
            <a:avLst/>
          </a:prstGeom>
        </p:spPr>
        <p:txBody>
          <a:bodyPr wrap="square">
            <a:spAutoFit/>
          </a:bodyPr>
          <a:lstStyle/>
          <a:p>
            <a:r>
              <a:rPr lang="en-US" sz="1600" smtClean="0">
                <a:latin typeface="Cambria (Headings)"/>
              </a:rPr>
              <a:t> Effects of environmental conditions and earthworm densities on dynamics of major nutrients (N and P) transformation (total and water soluble) during vermicomposting of primary sewage sludge (PSS).</a:t>
            </a:r>
            <a:r>
              <a:rPr lang="en-US" sz="1600" smtClean="0"/>
              <a:t> http://www.sciencedirect.com/science/article/pii/S0147651312000085</a:t>
            </a:r>
            <a:endParaRPr lang="sr-Latn-CS" sz="1600" smtClean="0">
              <a:latin typeface="Cambria (Heading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7162800" cy="1143000"/>
          </a:xfrm>
        </p:spPr>
        <p:txBody>
          <a:bodyPr>
            <a:noAutofit/>
          </a:bodyPr>
          <a:lstStyle/>
          <a:p>
            <a:r>
              <a:rPr lang="en-GB" sz="4000" i="1" dirty="0" smtClean="0"/>
              <a:t>Heavy metal transformation: examples and mechanisms </a:t>
            </a:r>
            <a:endParaRPr lang="en-US" sz="4000" dirty="0"/>
          </a:p>
        </p:txBody>
      </p:sp>
      <p:sp>
        <p:nvSpPr>
          <p:cNvPr id="3" name="Content Placeholder 2"/>
          <p:cNvSpPr>
            <a:spLocks noGrp="1"/>
          </p:cNvSpPr>
          <p:nvPr>
            <p:ph idx="1"/>
          </p:nvPr>
        </p:nvSpPr>
        <p:spPr>
          <a:xfrm>
            <a:off x="457200" y="1828800"/>
            <a:ext cx="8229600" cy="4389120"/>
          </a:xfrm>
        </p:spPr>
        <p:txBody>
          <a:bodyPr>
            <a:normAutofit fontScale="92500"/>
          </a:bodyPr>
          <a:lstStyle/>
          <a:p>
            <a:pPr>
              <a:buNone/>
            </a:pPr>
            <a:r>
              <a:rPr lang="en-US" sz="2400" dirty="0" smtClean="0">
                <a:latin typeface="+mj-lt"/>
              </a:rPr>
              <a:t>Waste</a:t>
            </a:r>
            <a:r>
              <a:rPr lang="hr-HR" sz="2400" dirty="0" smtClean="0">
                <a:latin typeface="+mj-lt"/>
              </a:rPr>
              <a:t>-</a:t>
            </a:r>
            <a:r>
              <a:rPr lang="en-US" sz="2400" dirty="0" smtClean="0">
                <a:latin typeface="+mj-lt"/>
              </a:rPr>
              <a:t>water is derived from a number of sources including domestic sewage effluent or municipal waste</a:t>
            </a:r>
            <a:r>
              <a:rPr lang="hr-HR" sz="2400" dirty="0" smtClean="0">
                <a:latin typeface="+mj-lt"/>
              </a:rPr>
              <a:t>-</a:t>
            </a:r>
            <a:r>
              <a:rPr lang="en-US" sz="2400" dirty="0" smtClean="0">
                <a:latin typeface="+mj-lt"/>
              </a:rPr>
              <a:t>water, agricultural (farm effluents) and industrial effluents, and storm</a:t>
            </a:r>
            <a:r>
              <a:rPr lang="hr-HR" sz="2400" dirty="0" smtClean="0">
                <a:latin typeface="+mj-lt"/>
              </a:rPr>
              <a:t>-</a:t>
            </a:r>
            <a:r>
              <a:rPr lang="en-US" sz="2400" dirty="0" smtClean="0">
                <a:latin typeface="+mj-lt"/>
              </a:rPr>
              <a:t>water. </a:t>
            </a:r>
            <a:endParaRPr lang="hr-HR" sz="2400" dirty="0" smtClean="0">
              <a:latin typeface="+mj-lt"/>
            </a:endParaRPr>
          </a:p>
          <a:p>
            <a:pPr>
              <a:buNone/>
            </a:pPr>
            <a:r>
              <a:rPr lang="en-US" sz="2400" dirty="0" smtClean="0">
                <a:latin typeface="+mj-lt"/>
              </a:rPr>
              <a:t>Although waste</a:t>
            </a:r>
            <a:r>
              <a:rPr lang="hr-HR" sz="2400" dirty="0" smtClean="0">
                <a:latin typeface="+mj-lt"/>
              </a:rPr>
              <a:t>-</a:t>
            </a:r>
            <a:r>
              <a:rPr lang="en-US" sz="2400" dirty="0" smtClean="0">
                <a:latin typeface="+mj-lt"/>
              </a:rPr>
              <a:t>water irrigation has many positive effects like reliable water supply to farmers, better crop yield, pollution reduction of rivers, and other surface water resources, there are problems associated with it such as health risks to irrigators, build-up of chemical pollutants (e.g., heavy metal(</a:t>
            </a:r>
            <a:r>
              <a:rPr lang="en-US" sz="2400" dirty="0" err="1" smtClean="0">
                <a:latin typeface="+mj-lt"/>
              </a:rPr>
              <a:t>loid</a:t>
            </a:r>
            <a:r>
              <a:rPr lang="en-US" sz="2400" dirty="0" smtClean="0">
                <a:latin typeface="+mj-lt"/>
              </a:rPr>
              <a:t>)s and pesticides) in soils and contamination of ground</a:t>
            </a:r>
            <a:r>
              <a:rPr lang="hr-HR" sz="2400" dirty="0" smtClean="0">
                <a:latin typeface="+mj-lt"/>
              </a:rPr>
              <a:t>-</a:t>
            </a:r>
            <a:r>
              <a:rPr lang="en-US" sz="2400" dirty="0" smtClean="0">
                <a:latin typeface="+mj-lt"/>
              </a:rPr>
              <a:t>water</a:t>
            </a:r>
            <a:r>
              <a:rPr lang="en-US" sz="2400" smtClean="0">
                <a:latin typeface="+mj-lt"/>
              </a:rPr>
              <a:t>. </a:t>
            </a:r>
            <a:endParaRPr lang="sr-Latn-CS" sz="2400" smtClean="0">
              <a:latin typeface="+mj-lt"/>
            </a:endParaRPr>
          </a:p>
          <a:p>
            <a:pPr>
              <a:buNone/>
            </a:pPr>
            <a:r>
              <a:rPr lang="en-US" sz="2400" smtClean="0">
                <a:latin typeface="+mj-lt"/>
              </a:rPr>
              <a:t>With pressure increasing on potable water supplies worldwide,</a:t>
            </a:r>
            <a:r>
              <a:rPr lang="hr-HR" sz="2400" smtClean="0">
                <a:latin typeface="+mj-lt"/>
              </a:rPr>
              <a:t> </a:t>
            </a:r>
            <a:r>
              <a:rPr lang="en-US" sz="2400" smtClean="0">
                <a:latin typeface="+mj-lt"/>
              </a:rPr>
              <a:t>interest in using alternative water supplies including recycled waste</a:t>
            </a:r>
            <a:r>
              <a:rPr lang="hr-HR" sz="2400" smtClean="0">
                <a:latin typeface="+mj-lt"/>
              </a:rPr>
              <a:t>-</a:t>
            </a:r>
            <a:r>
              <a:rPr lang="en-US" sz="2400" smtClean="0">
                <a:latin typeface="+mj-lt"/>
              </a:rPr>
              <a:t>water for irrigation purposes is growing. </a:t>
            </a:r>
          </a:p>
          <a:p>
            <a:pPr>
              <a:buNone/>
            </a:pPr>
            <a:endParaRPr lang="en-US" sz="2400" dirty="0">
              <a:latin typeface="+mj-lt"/>
            </a:endParaRPr>
          </a:p>
        </p:txBody>
      </p:sp>
      <p:sp>
        <p:nvSpPr>
          <p:cNvPr id="5" name="Footer Placeholder 4"/>
          <p:cNvSpPr>
            <a:spLocks noGrp="1"/>
          </p:cNvSpPr>
          <p:nvPr>
            <p:ph type="ftr" sz="quarter" idx="11"/>
          </p:nvPr>
        </p:nvSpPr>
        <p:spPr>
          <a:xfrm>
            <a:off x="0" y="6356350"/>
            <a:ext cx="80010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lnSpcReduction="10000"/>
          </a:bodyPr>
          <a:lstStyle/>
          <a:p>
            <a:pPr>
              <a:buNone/>
            </a:pPr>
            <a:r>
              <a:rPr lang="hr-HR" dirty="0" smtClean="0">
                <a:latin typeface="+mj-lt"/>
              </a:rPr>
              <a:t>W</a:t>
            </a:r>
            <a:r>
              <a:rPr lang="en-US" dirty="0" err="1" smtClean="0">
                <a:latin typeface="+mj-lt"/>
              </a:rPr>
              <a:t>aste</a:t>
            </a:r>
            <a:r>
              <a:rPr lang="hr-HR" dirty="0" smtClean="0">
                <a:latin typeface="+mj-lt"/>
              </a:rPr>
              <a:t>-</a:t>
            </a:r>
            <a:r>
              <a:rPr lang="en-US" dirty="0" smtClean="0">
                <a:latin typeface="+mj-lt"/>
              </a:rPr>
              <a:t>water use is directly associated with environmental quality due to its immediate contact with the soil–plant system</a:t>
            </a:r>
            <a:r>
              <a:rPr lang="hr-HR" dirty="0" smtClean="0">
                <a:latin typeface="+mj-lt"/>
              </a:rPr>
              <a:t>,</a:t>
            </a:r>
            <a:r>
              <a:rPr lang="en-US" dirty="0" smtClean="0">
                <a:latin typeface="+mj-lt"/>
              </a:rPr>
              <a:t> and consequently</a:t>
            </a:r>
            <a:r>
              <a:rPr lang="hr-HR" dirty="0" smtClean="0">
                <a:latin typeface="+mj-lt"/>
              </a:rPr>
              <a:t>,</a:t>
            </a:r>
            <a:r>
              <a:rPr lang="en-US" dirty="0" smtClean="0">
                <a:latin typeface="+mj-lt"/>
              </a:rPr>
              <a:t> can impact on it.</a:t>
            </a:r>
            <a:endParaRPr lang="hr-HR" dirty="0" smtClean="0">
              <a:latin typeface="+mj-lt"/>
            </a:endParaRPr>
          </a:p>
          <a:p>
            <a:pPr>
              <a:buNone/>
            </a:pPr>
            <a:r>
              <a:rPr lang="en-US" dirty="0" smtClean="0">
                <a:latin typeface="+mj-lt"/>
              </a:rPr>
              <a:t> Wastewater irrigation can also act as a source of heavy metal(</a:t>
            </a:r>
            <a:r>
              <a:rPr lang="en-US" dirty="0" err="1" smtClean="0">
                <a:latin typeface="+mj-lt"/>
              </a:rPr>
              <a:t>loid</a:t>
            </a:r>
            <a:r>
              <a:rPr lang="en-US" dirty="0" smtClean="0">
                <a:latin typeface="+mj-lt"/>
              </a:rPr>
              <a:t>) input to soils</a:t>
            </a:r>
            <a:r>
              <a:rPr lang="en-US" smtClean="0">
                <a:latin typeface="+mj-lt"/>
              </a:rPr>
              <a:t>.</a:t>
            </a:r>
            <a:r>
              <a:rPr lang="hr-HR" smtClean="0">
                <a:latin typeface="+mj-lt"/>
              </a:rPr>
              <a:t> </a:t>
            </a:r>
            <a:endParaRPr lang="hr-HR" dirty="0" smtClean="0">
              <a:latin typeface="+mj-lt"/>
            </a:endParaRPr>
          </a:p>
          <a:p>
            <a:pPr>
              <a:buNone/>
            </a:pPr>
            <a:r>
              <a:rPr lang="en-US" dirty="0" smtClean="0">
                <a:latin typeface="+mj-lt"/>
              </a:rPr>
              <a:t>The various sources of wastewater irrigation and heavy metal(</a:t>
            </a:r>
            <a:r>
              <a:rPr lang="en-US" dirty="0" err="1" smtClean="0">
                <a:latin typeface="+mj-lt"/>
              </a:rPr>
              <a:t>loid</a:t>
            </a:r>
            <a:r>
              <a:rPr lang="en-US" dirty="0" smtClean="0">
                <a:latin typeface="+mj-lt"/>
              </a:rPr>
              <a:t>) input to soil are identified; </a:t>
            </a:r>
            <a:endParaRPr lang="hr-HR" dirty="0" smtClean="0">
              <a:latin typeface="+mj-lt"/>
            </a:endParaRPr>
          </a:p>
          <a:p>
            <a:pPr>
              <a:buNone/>
            </a:pPr>
            <a:r>
              <a:rPr lang="en-US" dirty="0" smtClean="0">
                <a:latin typeface="+mj-lt"/>
              </a:rPr>
              <a:t>second, the effect of wastewater irrigation on soil properties affecting heavy metal(</a:t>
            </a:r>
            <a:r>
              <a:rPr lang="en-US" dirty="0" err="1" smtClean="0">
                <a:latin typeface="+mj-lt"/>
              </a:rPr>
              <a:t>loid</a:t>
            </a:r>
            <a:r>
              <a:rPr lang="en-US" dirty="0" smtClean="0">
                <a:latin typeface="+mj-lt"/>
              </a:rPr>
              <a:t>) interactions is described; and </a:t>
            </a:r>
            <a:endParaRPr lang="hr-HR" dirty="0" smtClean="0">
              <a:latin typeface="+mj-lt"/>
            </a:endParaRPr>
          </a:p>
          <a:p>
            <a:pPr>
              <a:buNone/>
            </a:pPr>
            <a:r>
              <a:rPr lang="en-US" dirty="0" smtClean="0">
                <a:latin typeface="+mj-lt"/>
              </a:rPr>
              <a:t>third and finally, the role of wastewater irrigation on heavy metal(</a:t>
            </a:r>
            <a:r>
              <a:rPr lang="en-US" dirty="0" err="1" smtClean="0">
                <a:latin typeface="+mj-lt"/>
              </a:rPr>
              <a:t>loid</a:t>
            </a:r>
            <a:r>
              <a:rPr lang="en-US" dirty="0" smtClean="0">
                <a:latin typeface="+mj-lt"/>
              </a:rPr>
              <a:t>) dynamics including adsorption and </a:t>
            </a:r>
            <a:r>
              <a:rPr lang="en-US" dirty="0" err="1" smtClean="0">
                <a:latin typeface="+mj-lt"/>
              </a:rPr>
              <a:t>complexation</a:t>
            </a:r>
            <a:r>
              <a:rPr lang="en-US" dirty="0" smtClean="0">
                <a:latin typeface="+mj-lt"/>
              </a:rPr>
              <a:t>, </a:t>
            </a:r>
            <a:r>
              <a:rPr lang="en-US" dirty="0" err="1" smtClean="0">
                <a:latin typeface="+mj-lt"/>
              </a:rPr>
              <a:t>redox</a:t>
            </a:r>
            <a:r>
              <a:rPr lang="en-US" dirty="0" smtClean="0">
                <a:latin typeface="+mj-lt"/>
              </a:rPr>
              <a:t> reactions, transport, and bioavailability is described in relation to strategies designed to mitigate wastewater-induced environmental </a:t>
            </a:r>
            <a:r>
              <a:rPr lang="en-US" smtClean="0">
                <a:latin typeface="+mj-lt"/>
              </a:rPr>
              <a:t>impacts.</a:t>
            </a:r>
            <a:endParaRPr lang="sr-Latn-CS" smtClean="0">
              <a:latin typeface="+mj-lt"/>
            </a:endParaRPr>
          </a:p>
          <a:p>
            <a:pPr>
              <a:buNone/>
            </a:pPr>
            <a:r>
              <a:rPr lang="en-US" sz="2400" smtClean="0">
                <a:latin typeface="+mj-lt"/>
              </a:rPr>
              <a:t>For example, the presence of organic matter in wastewater-irrigated sites significantly affects the mobility and bioavailability of heavy metal(loid)s in the soil.</a:t>
            </a:r>
            <a:endParaRPr lang="hr-HR" smtClean="0">
              <a:latin typeface="+mj-lt"/>
            </a:endParaRPr>
          </a:p>
          <a:p>
            <a:pPr>
              <a:buNone/>
            </a:pPr>
            <a:endParaRPr lang="en-US" dirty="0" smtClean="0">
              <a:latin typeface="+mj-lt"/>
            </a:endParaRPr>
          </a:p>
          <a:p>
            <a:endParaRPr lang="en-US" dirty="0"/>
          </a:p>
        </p:txBody>
      </p:sp>
      <p:sp>
        <p:nvSpPr>
          <p:cNvPr id="5" name="Footer Placeholder 4"/>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1-s2.0-B9780123942760000056-f05-01-9780123942760.jpg"/>
          <p:cNvPicPr>
            <a:picLocks noGrp="1" noChangeAspect="1"/>
          </p:cNvPicPr>
          <p:nvPr>
            <p:ph idx="1"/>
          </p:nvPr>
        </p:nvPicPr>
        <p:blipFill>
          <a:blip r:embed="rId2" cstate="print"/>
          <a:stretch>
            <a:fillRect/>
          </a:stretch>
        </p:blipFill>
        <p:spPr>
          <a:xfrm>
            <a:off x="457200" y="372533"/>
            <a:ext cx="6859701" cy="5008671"/>
          </a:xfrm>
        </p:spPr>
      </p:pic>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13</a:t>
            </a:fld>
            <a:endParaRPr lang="en-US"/>
          </a:p>
        </p:txBody>
      </p:sp>
      <p:sp>
        <p:nvSpPr>
          <p:cNvPr id="10" name="Rectangle 9"/>
          <p:cNvSpPr/>
          <p:nvPr/>
        </p:nvSpPr>
        <p:spPr>
          <a:xfrm>
            <a:off x="533400" y="5334000"/>
            <a:ext cx="7391400" cy="1077218"/>
          </a:xfrm>
          <a:prstGeom prst="rect">
            <a:avLst/>
          </a:prstGeom>
        </p:spPr>
        <p:txBody>
          <a:bodyPr wrap="square">
            <a:spAutoFit/>
          </a:bodyPr>
          <a:lstStyle/>
          <a:p>
            <a:r>
              <a:rPr lang="en-US" sz="1600" dirty="0" smtClean="0">
                <a:latin typeface="+mj-lt"/>
              </a:rPr>
              <a:t>Schematic representation of waste</a:t>
            </a:r>
            <a:r>
              <a:rPr lang="hr-HR" sz="1600" dirty="0" smtClean="0">
                <a:latin typeface="+mj-lt"/>
              </a:rPr>
              <a:t>-</a:t>
            </a:r>
            <a:r>
              <a:rPr lang="en-US" sz="1600" dirty="0" smtClean="0">
                <a:latin typeface="+mj-lt"/>
              </a:rPr>
              <a:t>water sources and their effect on metal(</a:t>
            </a:r>
            <a:r>
              <a:rPr lang="en-US" sz="1600" dirty="0" err="1" smtClean="0">
                <a:latin typeface="+mj-lt"/>
              </a:rPr>
              <a:t>loid</a:t>
            </a:r>
            <a:r>
              <a:rPr lang="en-US" sz="1600" dirty="0" smtClean="0">
                <a:latin typeface="+mj-lt"/>
              </a:rPr>
              <a:t>) transformation and fate in soils by acting as a source and sink for metal(</a:t>
            </a:r>
            <a:r>
              <a:rPr lang="en-US" sz="1600" dirty="0" err="1" smtClean="0">
                <a:latin typeface="+mj-lt"/>
              </a:rPr>
              <a:t>loid</a:t>
            </a:r>
            <a:r>
              <a:rPr lang="en-US" sz="1600" dirty="0" smtClean="0">
                <a:latin typeface="+mj-lt"/>
              </a:rPr>
              <a:t>)s and by altering soil properties.</a:t>
            </a:r>
          </a:p>
          <a:p>
            <a:r>
              <a:rPr lang="en-US" sz="1600" dirty="0" smtClean="0">
                <a:latin typeface="+mj-lt"/>
              </a:rPr>
              <a:t>http://www.sciencedirect.com/science/article/pii/B9780123942760000056</a:t>
            </a:r>
            <a:endParaRPr lang="en-US" sz="1600"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000" b="1" smtClean="0"/>
              <a:t>References:</a:t>
            </a:r>
            <a:endParaRPr lang="en-US" sz="4000" b="1"/>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1800" dirty="0" err="1" smtClean="0">
                <a:latin typeface="+mn-lt"/>
              </a:rPr>
              <a:t>Selivanova</a:t>
            </a:r>
            <a:r>
              <a:rPr lang="en-US" sz="1800" dirty="0" smtClean="0">
                <a:latin typeface="+mn-lt"/>
              </a:rPr>
              <a:t> </a:t>
            </a:r>
            <a:r>
              <a:rPr lang="en-US" sz="1800" dirty="0" err="1" smtClean="0">
                <a:latin typeface="+mn-lt"/>
              </a:rPr>
              <a:t>N.,Shirkin</a:t>
            </a:r>
            <a:r>
              <a:rPr lang="en-US" sz="1800" dirty="0" smtClean="0">
                <a:latin typeface="+mn-lt"/>
              </a:rPr>
              <a:t> L., </a:t>
            </a:r>
            <a:r>
              <a:rPr lang="en-US" sz="1800" dirty="0" err="1" smtClean="0">
                <a:latin typeface="+mn-lt"/>
              </a:rPr>
              <a:t>Trifonova</a:t>
            </a:r>
            <a:r>
              <a:rPr lang="en-US" sz="1800" dirty="0" smtClean="0">
                <a:latin typeface="+mn-lt"/>
              </a:rPr>
              <a:t> T.</a:t>
            </a:r>
            <a:r>
              <a:rPr lang="sr-Latn-CS" sz="1800" dirty="0" smtClean="0">
                <a:latin typeface="+mn-lt"/>
              </a:rPr>
              <a:t> - </a:t>
            </a:r>
            <a:r>
              <a:rPr lang="en-US" sz="1800" dirty="0" smtClean="0">
                <a:latin typeface="+mn-lt"/>
              </a:rPr>
              <a:t>"The heavy metals migration and transformation from industrial  wastes in soils“</a:t>
            </a:r>
            <a:r>
              <a:rPr lang="sr-Latn-CS" sz="1800" dirty="0" smtClean="0">
                <a:latin typeface="+mn-lt"/>
              </a:rPr>
              <a:t> - , </a:t>
            </a:r>
            <a:r>
              <a:rPr lang="en-US" sz="1800" dirty="0" smtClean="0">
                <a:latin typeface="+mn-lt"/>
              </a:rPr>
              <a:t>Russia, 600000, Vladimir, 87, </a:t>
            </a:r>
            <a:r>
              <a:rPr lang="en-US" sz="1800" dirty="0" err="1" smtClean="0">
                <a:latin typeface="+mn-lt"/>
              </a:rPr>
              <a:t>Gorkiy</a:t>
            </a:r>
            <a:r>
              <a:rPr lang="en-US" sz="1800" dirty="0" smtClean="0">
                <a:latin typeface="+mn-lt"/>
              </a:rPr>
              <a:t> str., Vladimir state university</a:t>
            </a:r>
            <a:r>
              <a:rPr lang="sr-Latn-CS" sz="1800" dirty="0" smtClean="0">
                <a:latin typeface="+mn-lt"/>
              </a:rPr>
              <a:t>. </a:t>
            </a:r>
            <a:r>
              <a:rPr lang="en-US" sz="1800" dirty="0" smtClean="0">
                <a:latin typeface="+mn-lt"/>
              </a:rPr>
              <a:t>http://www.bodenkunde2.unifreiburg.de/eurosoil/abstracts/id657_Selivanova_full.pdf</a:t>
            </a:r>
            <a:endParaRPr lang="sr-Latn-CS" sz="1800" dirty="0" smtClean="0">
              <a:latin typeface="+mn-lt"/>
            </a:endParaRPr>
          </a:p>
          <a:p>
            <a:pPr>
              <a:buNone/>
            </a:pPr>
            <a:r>
              <a:rPr lang="sr-Latn-CS" sz="1800" dirty="0" smtClean="0">
                <a:latin typeface="+mn-lt"/>
              </a:rPr>
              <a:t>2.  </a:t>
            </a:r>
            <a:r>
              <a:rPr lang="en-US" sz="1800" dirty="0" smtClean="0">
                <a:latin typeface="+mn-lt"/>
              </a:rPr>
              <a:t>Department of Water Resources Engineering, Lund University, Sweden -  "Estimation of heavy metal transformations in municipal solid waste.“</a:t>
            </a:r>
            <a:r>
              <a:rPr lang="sr-Latn-CS" sz="1800" dirty="0" smtClean="0">
                <a:latin typeface="+mn-lt"/>
              </a:rPr>
              <a:t> - </a:t>
            </a:r>
            <a:r>
              <a:rPr lang="de-DE" sz="1800" dirty="0" smtClean="0">
                <a:latin typeface="+mn-lt"/>
              </a:rPr>
              <a:t>Sci Total Environ. 1997 May 30;pg 198(2):123-133, </a:t>
            </a:r>
            <a:r>
              <a:rPr lang="en-US" sz="1800" dirty="0" smtClean="0">
                <a:latin typeface="+mn-lt"/>
              </a:rPr>
              <a:t>PMID: 9167265.</a:t>
            </a:r>
            <a:r>
              <a:rPr lang="sr-Latn-CS" sz="1800" dirty="0" smtClean="0">
                <a:latin typeface="+mn-lt"/>
              </a:rPr>
              <a:t> </a:t>
            </a:r>
            <a:r>
              <a:rPr lang="en-US" sz="1800" dirty="0" smtClean="0">
                <a:latin typeface="+mn-lt"/>
              </a:rPr>
              <a:t>http://europepmc.org/abstract/MED/9167265/reload=0;jsessionid=0nHYpyDWI67Hfng6gsyk.18</a:t>
            </a:r>
            <a:endParaRPr lang="sr-Latn-CS" sz="1800" dirty="0" smtClean="0">
              <a:latin typeface="+mn-lt"/>
            </a:endParaRPr>
          </a:p>
          <a:p>
            <a:pPr>
              <a:buNone/>
            </a:pPr>
            <a:r>
              <a:rPr lang="hr-HR" sz="1800" dirty="0" smtClean="0">
                <a:latin typeface="+mn-lt"/>
              </a:rPr>
              <a:t>3.  R</a:t>
            </a:r>
            <a:r>
              <a:rPr lang="en-US" sz="1800" dirty="0" smtClean="0">
                <a:latin typeface="+mn-lt"/>
              </a:rPr>
              <a:t>un</a:t>
            </a:r>
            <a:r>
              <a:rPr lang="sr-Latn-CS" sz="1800" dirty="0" smtClean="0">
                <a:latin typeface="+mn-lt"/>
              </a:rPr>
              <a:t> </a:t>
            </a:r>
            <a:r>
              <a:rPr lang="en-US" sz="1800" dirty="0" smtClean="0">
                <a:latin typeface="+mn-lt"/>
              </a:rPr>
              <a:t>Dong</a:t>
            </a:r>
            <a:r>
              <a:rPr lang="sr-Latn-CS" sz="1800" dirty="0" smtClean="0">
                <a:latin typeface="+mn-lt"/>
              </a:rPr>
              <a:t> Li – </a:t>
            </a:r>
            <a:r>
              <a:rPr lang="en-US" sz="1800" dirty="0" smtClean="0">
                <a:latin typeface="+mn-lt"/>
              </a:rPr>
              <a:t>“Migration and Transformation of Heavy Metals during</a:t>
            </a:r>
            <a:r>
              <a:rPr lang="sr-Latn-CS" sz="1800" dirty="0" smtClean="0">
                <a:latin typeface="+mn-lt"/>
              </a:rPr>
              <a:t> </a:t>
            </a:r>
            <a:r>
              <a:rPr lang="en-US" sz="1800" dirty="0" smtClean="0">
                <a:latin typeface="+mn-lt"/>
              </a:rPr>
              <a:t>Thermal Treatment of Solid Waste”</a:t>
            </a:r>
            <a:r>
              <a:rPr lang="sr-Latn-CS" sz="1800" dirty="0" smtClean="0">
                <a:latin typeface="+mn-lt"/>
              </a:rPr>
              <a:t> - F</a:t>
            </a:r>
            <a:r>
              <a:rPr lang="de-DE" sz="1800" dirty="0" smtClean="0">
                <a:latin typeface="+mn-lt"/>
              </a:rPr>
              <a:t>aculty of Power &amp; Energy Engineering, Shenyang Aerospace University, Shenyang 110136, China</a:t>
            </a:r>
            <a:r>
              <a:rPr lang="sr-Latn-CS" sz="1800" dirty="0" smtClean="0">
                <a:latin typeface="+mn-lt"/>
              </a:rPr>
              <a:t>, </a:t>
            </a:r>
            <a:r>
              <a:rPr lang="de-DE" sz="1800" dirty="0" smtClean="0">
                <a:latin typeface="+mn-lt"/>
              </a:rPr>
              <a:t>http://www.jst.go.jp/sicp/ws2010_ch_nsfc7th/abst/abst_04.pdf</a:t>
            </a:r>
            <a:endParaRPr lang="sr-Latn-CS" sz="1800" dirty="0" smtClean="0">
              <a:latin typeface="+mn-lt"/>
            </a:endParaRPr>
          </a:p>
          <a:p>
            <a:pPr>
              <a:buNone/>
            </a:pPr>
            <a:endParaRPr lang="en-US" sz="1800" dirty="0" smtClean="0">
              <a:latin typeface="+mn-lt"/>
            </a:endParaRPr>
          </a:p>
        </p:txBody>
      </p:sp>
      <p:sp>
        <p:nvSpPr>
          <p:cNvPr id="4" name="Slide Number Placeholder 3"/>
          <p:cNvSpPr>
            <a:spLocks noGrp="1"/>
          </p:cNvSpPr>
          <p:nvPr>
            <p:ph type="sldNum" sz="quarter" idx="12"/>
          </p:nvPr>
        </p:nvSpPr>
        <p:spPr/>
        <p:txBody>
          <a:bodyPr/>
          <a:lstStyle/>
          <a:p>
            <a:fld id="{0B6F83BC-6D4D-406E-B66A-3F0036CBC391}"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sr-Latn-CS" sz="1600" dirty="0" smtClean="0">
                <a:latin typeface="+mj-lt"/>
              </a:rPr>
              <a:t>4.    </a:t>
            </a:r>
            <a:r>
              <a:rPr lang="en-US" sz="1800" dirty="0" smtClean="0">
                <a:latin typeface="+mj-lt"/>
              </a:rPr>
              <a:t>Transformations of heavy metals added to soil — application of a new sequential extraction procedure</a:t>
            </a:r>
            <a:r>
              <a:rPr lang="sr-Latn-CS" sz="1800" dirty="0" smtClean="0">
                <a:latin typeface="+mj-lt"/>
              </a:rPr>
              <a:t>. </a:t>
            </a:r>
            <a:r>
              <a:rPr lang="en-US" sz="1800" dirty="0" smtClean="0">
                <a:latin typeface="+mj-lt"/>
              </a:rPr>
              <a:t> Ma Y.B.; Uren N.C.</a:t>
            </a:r>
            <a:endParaRPr lang="sr-Latn-CS" sz="1800" dirty="0" smtClean="0">
              <a:latin typeface="+mj-lt"/>
            </a:endParaRPr>
          </a:p>
          <a:p>
            <a:pPr>
              <a:buNone/>
            </a:pPr>
            <a:r>
              <a:rPr lang="sr-Latn-CS" sz="1800" dirty="0" smtClean="0">
                <a:latin typeface="+mj-lt"/>
              </a:rPr>
              <a:t>        </a:t>
            </a:r>
            <a:r>
              <a:rPr lang="fr-FR" sz="1800" dirty="0" err="1" smtClean="0">
                <a:latin typeface="+mj-lt"/>
              </a:rPr>
              <a:t>June</a:t>
            </a:r>
            <a:r>
              <a:rPr lang="fr-FR" sz="1800" dirty="0" smtClean="0">
                <a:latin typeface="+mj-lt"/>
              </a:rPr>
              <a:t> 199</a:t>
            </a:r>
            <a:r>
              <a:rPr lang="sr-Latn-CS" sz="1800" dirty="0" smtClean="0">
                <a:latin typeface="+mj-lt"/>
              </a:rPr>
              <a:t>7.</a:t>
            </a:r>
            <a:r>
              <a:rPr lang="en-US" sz="1800" dirty="0" smtClean="0">
                <a:latin typeface="+mj-lt"/>
              </a:rPr>
              <a:t> School of Agriculture, La Trobe University,</a:t>
            </a:r>
            <a:r>
              <a:rPr lang="sr-Latn-CS" sz="1800" dirty="0" smtClean="0">
                <a:latin typeface="+mj-lt"/>
              </a:rPr>
              <a:t> </a:t>
            </a:r>
            <a:r>
              <a:rPr lang="en-US" sz="1800" dirty="0" err="1" smtClean="0">
                <a:latin typeface="+mj-lt"/>
              </a:rPr>
              <a:t>Bundoora</a:t>
            </a:r>
            <a:r>
              <a:rPr lang="en-US" sz="1800" dirty="0" smtClean="0">
                <a:latin typeface="+mj-lt"/>
              </a:rPr>
              <a:t>, </a:t>
            </a:r>
            <a:r>
              <a:rPr lang="en-US" sz="1800" dirty="0" err="1" smtClean="0">
                <a:latin typeface="+mj-lt"/>
              </a:rPr>
              <a:t>Bundoora</a:t>
            </a:r>
            <a:r>
              <a:rPr lang="en-US" sz="1800" dirty="0" smtClean="0">
                <a:latin typeface="+mj-lt"/>
              </a:rPr>
              <a:t>, Vic. 3083, Australia</a:t>
            </a:r>
            <a:r>
              <a:rPr lang="sr-Latn-CS" sz="1800" dirty="0" smtClean="0">
                <a:latin typeface="+mj-lt"/>
              </a:rPr>
              <a:t>.</a:t>
            </a:r>
          </a:p>
          <a:p>
            <a:pPr>
              <a:buNone/>
            </a:pPr>
            <a:r>
              <a:rPr lang="sr-Latn-CS" sz="1800" dirty="0" smtClean="0">
                <a:latin typeface="+mj-lt"/>
              </a:rPr>
              <a:t>        </a:t>
            </a:r>
            <a:r>
              <a:rPr lang="en-US" sz="1800" dirty="0" smtClean="0">
                <a:latin typeface="+mj-lt"/>
              </a:rPr>
              <a:t>http://ysgeo.yonsei.ac.kr/abstractII/B0108401010.html</a:t>
            </a:r>
            <a:endParaRPr lang="sr-Latn-CS" sz="1800" dirty="0" smtClean="0">
              <a:latin typeface="+mj-lt"/>
            </a:endParaRPr>
          </a:p>
          <a:p>
            <a:pPr fontAlgn="base">
              <a:buNone/>
            </a:pPr>
            <a:r>
              <a:rPr lang="sr-Latn-CS" sz="1800" dirty="0" smtClean="0">
                <a:latin typeface="+mj-lt"/>
              </a:rPr>
              <a:t>5.    </a:t>
            </a:r>
            <a:r>
              <a:rPr lang="en-US" sz="1800" dirty="0" smtClean="0">
                <a:latin typeface="+mj-lt"/>
              </a:rPr>
              <a:t>Transformation and availability of nutrients and heavy metals during integrated composting–</a:t>
            </a:r>
            <a:r>
              <a:rPr lang="en-US" sz="1800" dirty="0" err="1" smtClean="0">
                <a:latin typeface="+mj-lt"/>
              </a:rPr>
              <a:t>vermicomposting</a:t>
            </a:r>
            <a:r>
              <a:rPr lang="en-US" sz="1800" dirty="0" smtClean="0">
                <a:latin typeface="+mj-lt"/>
              </a:rPr>
              <a:t> of sewage </a:t>
            </a:r>
            <a:r>
              <a:rPr lang="en-US" sz="1800" dirty="0" err="1" smtClean="0">
                <a:latin typeface="+mj-lt"/>
              </a:rPr>
              <a:t>sludges</a:t>
            </a:r>
            <a:endParaRPr lang="sr-Latn-CS" sz="1800" dirty="0" smtClean="0">
              <a:latin typeface="+mj-lt"/>
            </a:endParaRPr>
          </a:p>
          <a:p>
            <a:pPr fontAlgn="base">
              <a:buNone/>
            </a:pPr>
            <a:r>
              <a:rPr lang="sr-Latn-CS" sz="1800" dirty="0" smtClean="0">
                <a:latin typeface="+mj-lt"/>
              </a:rPr>
              <a:t>       </a:t>
            </a:r>
            <a:r>
              <a:rPr lang="en-US" sz="1800" dirty="0" err="1" smtClean="0">
                <a:latin typeface="+mj-lt"/>
              </a:rPr>
              <a:t>Subrata</a:t>
            </a:r>
            <a:r>
              <a:rPr lang="en-US" sz="1800" dirty="0" smtClean="0">
                <a:latin typeface="+mj-lt"/>
              </a:rPr>
              <a:t> </a:t>
            </a:r>
            <a:r>
              <a:rPr lang="en-US" sz="1800" dirty="0" err="1" smtClean="0">
                <a:latin typeface="+mj-lt"/>
              </a:rPr>
              <a:t>Hait</a:t>
            </a:r>
            <a:r>
              <a:rPr lang="en-US" sz="1800" dirty="0" smtClean="0">
                <a:latin typeface="+mj-lt"/>
              </a:rPr>
              <a:t>, </a:t>
            </a:r>
            <a:r>
              <a:rPr lang="en-US" sz="1800" dirty="0" err="1" smtClean="0">
                <a:latin typeface="+mj-lt"/>
              </a:rPr>
              <a:t>Vinod</a:t>
            </a:r>
            <a:r>
              <a:rPr lang="en-US" sz="1800" dirty="0" smtClean="0">
                <a:latin typeface="+mj-lt"/>
              </a:rPr>
              <a:t> Tare</a:t>
            </a:r>
          </a:p>
          <a:p>
            <a:pPr fontAlgn="base">
              <a:buNone/>
            </a:pPr>
            <a:r>
              <a:rPr lang="sr-Latn-CS" sz="1800" dirty="0" smtClean="0">
                <a:latin typeface="+mj-lt"/>
              </a:rPr>
              <a:t>       </a:t>
            </a:r>
            <a:r>
              <a:rPr lang="en-US" sz="1800" dirty="0" smtClean="0">
                <a:latin typeface="+mj-lt"/>
              </a:rPr>
              <a:t>Environmental Engineering and Management </a:t>
            </a:r>
            <a:r>
              <a:rPr lang="en-US" sz="1800" dirty="0" err="1" smtClean="0">
                <a:latin typeface="+mj-lt"/>
              </a:rPr>
              <a:t>Programme</a:t>
            </a:r>
            <a:r>
              <a:rPr lang="en-US" sz="1800" dirty="0" smtClean="0">
                <a:latin typeface="+mj-lt"/>
              </a:rPr>
              <a:t>, Department of Civil Engineering,</a:t>
            </a:r>
            <a:r>
              <a:rPr lang="sr-Latn-CS" sz="1800" dirty="0" smtClean="0">
                <a:latin typeface="+mj-lt"/>
              </a:rPr>
              <a:t> </a:t>
            </a:r>
            <a:r>
              <a:rPr lang="en-US" sz="1800" dirty="0" smtClean="0">
                <a:latin typeface="+mj-lt"/>
              </a:rPr>
              <a:t>Indian Institute of Technology Kanpur, Kanpur 208 016, India</a:t>
            </a:r>
            <a:r>
              <a:rPr lang="sr-Latn-CS" sz="1800" dirty="0" smtClean="0">
                <a:latin typeface="+mj-lt"/>
              </a:rPr>
              <a:t>,</a:t>
            </a:r>
            <a:r>
              <a:rPr lang="en-US" sz="1800" dirty="0" smtClean="0">
                <a:latin typeface="+mj-lt"/>
              </a:rPr>
              <a:t> May 2012</a:t>
            </a:r>
            <a:r>
              <a:rPr lang="sr-Latn-CS" sz="1800" dirty="0" smtClean="0">
                <a:latin typeface="+mj-lt"/>
              </a:rPr>
              <a:t> ,</a:t>
            </a:r>
            <a:r>
              <a:rPr lang="en-US" sz="1800" dirty="0" smtClean="0">
                <a:latin typeface="+mj-lt"/>
              </a:rPr>
              <a:t> Pg 214–224</a:t>
            </a:r>
            <a:endParaRPr lang="sr-Latn-CS" sz="1800" dirty="0" smtClean="0">
              <a:latin typeface="+mj-lt"/>
            </a:endParaRPr>
          </a:p>
          <a:p>
            <a:pPr fontAlgn="base">
              <a:buNone/>
            </a:pPr>
            <a:r>
              <a:rPr lang="sr-Latn-CS" sz="1800" dirty="0" smtClean="0">
                <a:latin typeface="+mj-lt"/>
              </a:rPr>
              <a:t>       </a:t>
            </a:r>
            <a:r>
              <a:rPr lang="en-US" sz="1800" dirty="0" smtClean="0">
                <a:latin typeface="+mj-lt"/>
              </a:rPr>
              <a:t>http://www.nextbio.com/b/search/article.nb?id=22277776</a:t>
            </a:r>
            <a:endParaRPr lang="fr-FR" sz="1800" dirty="0" smtClean="0">
              <a:latin typeface="+mj-lt"/>
            </a:endParaRPr>
          </a:p>
          <a:p>
            <a:endParaRPr lang="en-US" b="1" dirty="0" smtClean="0"/>
          </a:p>
          <a:p>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15</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1339</TotalTime>
  <Words>1230</Words>
  <Application>Microsoft Office PowerPoint</Application>
  <PresentationFormat>On-screen Show (4:3)</PresentationFormat>
  <Paragraphs>86</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Heavy metal  transformations</vt:lpstr>
      <vt:lpstr>Aims</vt:lpstr>
      <vt:lpstr>Outcams</vt:lpstr>
      <vt:lpstr>Slide 4</vt:lpstr>
      <vt:lpstr>Slide 5</vt:lpstr>
      <vt:lpstr>Slide 6</vt:lpstr>
      <vt:lpstr>Heavy metal  transformations</vt:lpstr>
      <vt:lpstr>Slide 8</vt:lpstr>
      <vt:lpstr>Slide 9</vt:lpstr>
      <vt:lpstr>Slide 10</vt:lpstr>
      <vt:lpstr>Heavy metal transformation: examples and mechanisms </vt:lpstr>
      <vt:lpstr>Slide 12</vt:lpstr>
      <vt:lpstr>Slide 13</vt:lpstr>
      <vt:lpstr>References:</vt:lpstr>
      <vt:lpstr>Slide 15</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72</cp:revision>
  <dcterms:created xsi:type="dcterms:W3CDTF">2012-10-09T06:41:53Z</dcterms:created>
  <dcterms:modified xsi:type="dcterms:W3CDTF">2013-01-13T14:04:44Z</dcterms:modified>
</cp:coreProperties>
</file>