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sldIdLst>
    <p:sldId id="256" r:id="rId2"/>
    <p:sldId id="325" r:id="rId3"/>
    <p:sldId id="306" r:id="rId4"/>
    <p:sldId id="320" r:id="rId5"/>
    <p:sldId id="307" r:id="rId6"/>
    <p:sldId id="322" r:id="rId7"/>
    <p:sldId id="323" r:id="rId8"/>
    <p:sldId id="308" r:id="rId9"/>
    <p:sldId id="314" r:id="rId10"/>
    <p:sldId id="315" r:id="rId11"/>
    <p:sldId id="321" r:id="rId12"/>
    <p:sldId id="324" r:id="rId13"/>
    <p:sldId id="328" r:id="rId14"/>
    <p:sldId id="326" r:id="rId15"/>
    <p:sldId id="327" r:id="rId16"/>
    <p:sldId id="311" r:id="rId17"/>
    <p:sldId id="330" r:id="rId18"/>
    <p:sldId id="329" r:id="rId19"/>
    <p:sldId id="258" r:id="rId20"/>
    <p:sldId id="259" r:id="rId21"/>
    <p:sldId id="260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8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22C4D2-D119-4843-8B50-C5CAB13A2C14}" type="datetimeFigureOut">
              <a:rPr lang="en-US" smtClean="0"/>
              <a:pPr/>
              <a:t>12/19/2012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BCF22-6D72-4245-9E74-D10A3C8286E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66327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CAAFA48-B034-44FD-849B-EBE345096028}" type="slidenum">
              <a:rPr lang="en-US"/>
              <a:pPr/>
              <a:t>13</a:t>
            </a:fld>
            <a:endParaRPr 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r-Latn-C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57CE1-7C79-4A79-B400-981EE230B03E}" type="datetime1">
              <a:rPr lang="en-US" smtClean="0"/>
              <a:t>12/19/2012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 / Modeling environmental processes - 6(i)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3" descr="MCHEM Logo FINAL 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1101" y="230589"/>
            <a:ext cx="1984299" cy="1215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eu_flag_tempus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04800" y="311296"/>
            <a:ext cx="2711576" cy="10538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64770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05800" cy="452596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2B6BA-E58F-448D-81CE-B298FCB2F7BC}" type="datetime1">
              <a:rPr lang="en-US" smtClean="0"/>
              <a:t>12/19/2012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 / Modeling environmental processes - 6(i)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799" y="4406900"/>
            <a:ext cx="7427913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799" y="2906713"/>
            <a:ext cx="7427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0DB11-D674-41CB-8B6A-24C0C022FA2C}" type="datetime1">
              <a:rPr lang="en-US" smtClean="0"/>
              <a:t>12/19/2012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 / Modeling environmental processes - 6(i)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600200"/>
            <a:ext cx="3733800" cy="45259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600200"/>
            <a:ext cx="3733800" cy="45259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07FCF-5F63-4356-A8F3-21ECD55330B0}" type="datetime1">
              <a:rPr lang="en-US" smtClean="0"/>
              <a:t>12/19/2012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 / Modeling environmental processes - 6(i)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95E9D-4FB6-4754-9C89-CEBF4D7F22EB}" type="datetime1">
              <a:rPr lang="en-US" smtClean="0"/>
              <a:t>12/19/2012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 / Modeling environmental processes - 6(i)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338BA-062F-4570-943C-2449F95ED6FD}" type="datetime1">
              <a:rPr lang="en-US" smtClean="0"/>
              <a:t>12/19/2012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 / Modeling environmental processes - 6(i)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2609C-4DAC-412D-A7DB-F1E09DF65B13}" type="datetime1">
              <a:rPr lang="en-US" smtClean="0"/>
              <a:t>12/19/2012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 / Modeling environmental processes - 6(i)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5437-FAB6-4DA8-825C-4CA12BD16A5E}" type="datetime1">
              <a:rPr lang="en-US" smtClean="0"/>
              <a:t>12/19/2012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 / Modeling environmental processes - 6(i)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6993A-A70F-4364-897B-05FB7E6C9717}" type="datetime1">
              <a:rPr lang="en-US" smtClean="0"/>
              <a:t>12/19/2012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 / Modeling environmental processes - 6(i)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D3027-D656-4BE6-9D72-183E7524D942}" type="datetime1">
              <a:rPr lang="en-US" smtClean="0"/>
              <a:t>12/19/2012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 / Modeling environmental processes - 6(i)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9800" y="274638"/>
            <a:ext cx="6477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C8440E-4268-4278-A2FC-C462B225E39D}" type="datetime1">
              <a:rPr lang="en-US" smtClean="0"/>
              <a:t>12/19/2012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Environmental processes / Modeling environmental processes - 6(i)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3" descr="MCHEM Logo FINAL small.jpg"/>
          <p:cNvPicPr>
            <a:picLocks noChangeAspect="1"/>
          </p:cNvPicPr>
          <p:nvPr userDrawn="1"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315199" y="232577"/>
            <a:ext cx="1600201" cy="979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4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dx.doi.org/10.1016/j.chemosphere.2012.10.036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130425"/>
            <a:ext cx="8305800" cy="1470025"/>
          </a:xfrm>
        </p:spPr>
        <p:txBody>
          <a:bodyPr>
            <a:normAutofit/>
          </a:bodyPr>
          <a:lstStyle/>
          <a:p>
            <a:r>
              <a:rPr lang="sr-Latn-CS" sz="2800" b="1" dirty="0" smtClean="0"/>
              <a:t>6.i. Modelling environmental processes: </a:t>
            </a:r>
            <a:r>
              <a:rPr lang="en-GB" sz="2800" b="1" dirty="0" smtClean="0"/>
              <a:t>kinetic and equilibrium (quasi-thermodynamic) modelling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 smtClean="0"/>
              <a:t>6(i)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Goals and outcomes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Goals</a:t>
            </a:r>
          </a:p>
          <a:p>
            <a:pPr lvl="1"/>
            <a:r>
              <a:rPr lang="en-US" dirty="0" smtClean="0"/>
              <a:t>To provide overview of mathematical models describing adsorption kinetics and equilibrium of sorption onto natural solid material</a:t>
            </a:r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Outcomes</a:t>
            </a:r>
          </a:p>
          <a:p>
            <a:pPr lvl="1"/>
            <a:r>
              <a:rPr lang="en-US" dirty="0" smtClean="0"/>
              <a:t>Students will be able to use ADE model for substance transport through aquifer material under saturated conditions (groundwater, bank filtration).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019800" cy="365125"/>
          </a:xfrm>
        </p:spPr>
        <p:txBody>
          <a:bodyPr/>
          <a:lstStyle/>
          <a:p>
            <a:r>
              <a:rPr lang="en-US" dirty="0" smtClean="0"/>
              <a:t>Environmental processes / Modeling environmental processes - 6(</a:t>
            </a:r>
            <a:r>
              <a:rPr lang="en-US" dirty="0" err="1" smtClean="0"/>
              <a:t>i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romanLcPeriod"/>
            </a:pPr>
            <a:r>
              <a:rPr lang="en-GB" dirty="0" smtClean="0"/>
              <a:t>Kinetic of sorption</a:t>
            </a:r>
          </a:p>
          <a:p>
            <a:pPr marL="514350" indent="-514350">
              <a:buFont typeface="+mj-lt"/>
              <a:buAutoNum type="romanLcPeriod"/>
            </a:pPr>
            <a:r>
              <a:rPr lang="en-GB" dirty="0" smtClean="0"/>
              <a:t>External mass transfer </a:t>
            </a:r>
          </a:p>
          <a:p>
            <a:pPr marL="514350" indent="-514350">
              <a:buFont typeface="+mj-lt"/>
              <a:buAutoNum type="romanLcPeriod"/>
            </a:pPr>
            <a:r>
              <a:rPr lang="en-GB" dirty="0" smtClean="0"/>
              <a:t>Internal mass transfer </a:t>
            </a:r>
          </a:p>
          <a:p>
            <a:pPr marL="514350" indent="-514350">
              <a:buFont typeface="+mj-lt"/>
              <a:buAutoNum type="romanLcPeriod"/>
            </a:pPr>
            <a:r>
              <a:rPr lang="en-GB" dirty="0" smtClean="0"/>
              <a:t>Mass balance equations</a:t>
            </a:r>
          </a:p>
          <a:p>
            <a:pPr marL="514350" indent="-514350">
              <a:buFont typeface="+mj-lt"/>
              <a:buAutoNum type="romanLcPeriod"/>
            </a:pPr>
            <a:r>
              <a:rPr lang="en-GB" dirty="0" smtClean="0"/>
              <a:t>Application of transport models – pore and surface diffusion models</a:t>
            </a:r>
          </a:p>
          <a:p>
            <a:pPr marL="514350" indent="-514350">
              <a:buFont typeface="+mj-lt"/>
              <a:buAutoNum type="romanLcPeriod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 / Modeling environmental processes - 6(i)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68580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Solute transport influenced by </a:t>
            </a:r>
            <a:r>
              <a:rPr lang="en-US" dirty="0" err="1" smtClean="0"/>
              <a:t>geosorption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Source: </a:t>
            </a:r>
            <a:r>
              <a:rPr lang="en-US" sz="20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Worch</a:t>
            </a:r>
            <a:r>
              <a:rPr lang="en-US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(2004) J. Cont. </a:t>
            </a:r>
            <a:r>
              <a:rPr lang="en-US" sz="20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Hydrobiol</a:t>
            </a:r>
            <a:r>
              <a:rPr lang="en-US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68, 97-120</a:t>
            </a:r>
            <a:endParaRPr lang="en-US" sz="20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05800" cy="4221163"/>
          </a:xfrm>
        </p:spPr>
        <p:txBody>
          <a:bodyPr>
            <a:normAutofit fontScale="70000" lnSpcReduction="20000"/>
          </a:bodyPr>
          <a:lstStyle/>
          <a:p>
            <a:r>
              <a:rPr lang="en-US" sz="2800" dirty="0" smtClean="0"/>
              <a:t>Local equilibrium exists in any cross section</a:t>
            </a:r>
          </a:p>
          <a:p>
            <a:r>
              <a:rPr lang="en-US" sz="2800" dirty="0" smtClean="0"/>
              <a:t>Therefore spreading is only result of diffusion and dispersion</a:t>
            </a:r>
          </a:p>
          <a:p>
            <a:endParaRPr lang="en-US" sz="2800" dirty="0" smtClean="0"/>
          </a:p>
          <a:p>
            <a:r>
              <a:rPr lang="en-US" sz="2800" dirty="0" smtClean="0"/>
              <a:t>Sorption can be linear or non-linear</a:t>
            </a:r>
          </a:p>
          <a:p>
            <a:r>
              <a:rPr lang="en-US" sz="2800" dirty="0" smtClean="0"/>
              <a:t>Non-equilibrium transport model is based on equations for external film </a:t>
            </a:r>
            <a:r>
              <a:rPr lang="en-US" sz="2800" dirty="0" err="1" smtClean="0"/>
              <a:t>difussion</a:t>
            </a:r>
            <a:r>
              <a:rPr lang="en-US" sz="2800" dirty="0" smtClean="0"/>
              <a:t> and internal (pore </a:t>
            </a:r>
            <a:r>
              <a:rPr lang="en-US" sz="2800" dirty="0" err="1" smtClean="0"/>
              <a:t>difussion</a:t>
            </a:r>
            <a:r>
              <a:rPr lang="en-US" sz="2800" dirty="0" smtClean="0"/>
              <a:t>). Such models widely used in </a:t>
            </a:r>
            <a:r>
              <a:rPr lang="en-US" sz="2800" dirty="0" err="1" smtClean="0"/>
              <a:t>modelling</a:t>
            </a:r>
            <a:r>
              <a:rPr lang="en-US" sz="2800" dirty="0" smtClean="0"/>
              <a:t> of technical </a:t>
            </a:r>
            <a:r>
              <a:rPr lang="en-US" sz="2800" dirty="0" err="1" smtClean="0"/>
              <a:t>processess</a:t>
            </a:r>
            <a:r>
              <a:rPr lang="en-US" sz="2800" dirty="0" smtClean="0"/>
              <a:t> (film </a:t>
            </a:r>
            <a:r>
              <a:rPr lang="en-US" sz="2800" dirty="0" err="1" smtClean="0"/>
              <a:t>difussion</a:t>
            </a:r>
            <a:r>
              <a:rPr lang="en-US" sz="2800" dirty="0" smtClean="0"/>
              <a:t>, pore </a:t>
            </a:r>
            <a:r>
              <a:rPr lang="en-US" sz="2800" dirty="0" err="1" smtClean="0"/>
              <a:t>difussion</a:t>
            </a:r>
            <a:r>
              <a:rPr lang="en-US" sz="2800" dirty="0" smtClean="0"/>
              <a:t>, surface diffusion, dispersion)</a:t>
            </a:r>
          </a:p>
          <a:p>
            <a:r>
              <a:rPr lang="en-US" sz="2800" dirty="0" smtClean="0"/>
              <a:t> Simplification is done by explaining </a:t>
            </a:r>
            <a:r>
              <a:rPr lang="en-US" sz="2800" dirty="0" err="1" smtClean="0"/>
              <a:t>intraparticle</a:t>
            </a:r>
            <a:r>
              <a:rPr lang="en-US" sz="2800" dirty="0" smtClean="0"/>
              <a:t> </a:t>
            </a:r>
            <a:r>
              <a:rPr lang="en-US" sz="2800" dirty="0" err="1" smtClean="0"/>
              <a:t>difussion</a:t>
            </a:r>
            <a:r>
              <a:rPr lang="en-US" sz="2800" dirty="0" smtClean="0"/>
              <a:t> by linear driving force equation and mass transfer coefficient is directly correlated to the pore or surface </a:t>
            </a:r>
            <a:r>
              <a:rPr lang="en-US" sz="2800" dirty="0" err="1" smtClean="0"/>
              <a:t>difussion</a:t>
            </a:r>
            <a:r>
              <a:rPr lang="en-US" sz="2800" dirty="0" smtClean="0"/>
              <a:t> coefficient. Further simplification is combination of dispersion and film </a:t>
            </a:r>
            <a:r>
              <a:rPr lang="en-US" sz="2800" dirty="0" err="1" smtClean="0"/>
              <a:t>difussion</a:t>
            </a:r>
            <a:r>
              <a:rPr lang="en-US" sz="2800" dirty="0" smtClean="0"/>
              <a:t>. </a:t>
            </a:r>
          </a:p>
          <a:p>
            <a:r>
              <a:rPr lang="en-US" sz="2800" dirty="0" smtClean="0"/>
              <a:t>Model is applicable for non-linear and linear sorption and can be extended to multi-solute.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 / Modeling environmental processes - 6(i)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6.i.i. Kinetic of adsorption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the rate of reaching adsorption equilibrium by two diffusion steps: </a:t>
            </a:r>
          </a:p>
          <a:p>
            <a:pPr eaLnBrk="1" hangingPunct="1"/>
            <a:endParaRPr lang="sr-Latn-CS" dirty="0" smtClean="0"/>
          </a:p>
          <a:p>
            <a:pPr lvl="1" eaLnBrk="1" hangingPunct="1"/>
            <a:r>
              <a:rPr lang="en-US" dirty="0" smtClean="0"/>
              <a:t>from the solution to the external surface of the adsorbent (external mass transfer or film diffusion) and  </a:t>
            </a:r>
            <a:endParaRPr lang="sr-Latn-CS" dirty="0" smtClean="0"/>
          </a:p>
          <a:p>
            <a:pPr lvl="1" eaLnBrk="1" hangingPunct="1"/>
            <a:r>
              <a:rPr lang="en-US" dirty="0" err="1" smtClean="0"/>
              <a:t>Intraparticle</a:t>
            </a:r>
            <a:r>
              <a:rPr lang="en-US" dirty="0" smtClean="0"/>
              <a:t> </a:t>
            </a:r>
            <a:r>
              <a:rPr lang="en-US" dirty="0" err="1" smtClean="0"/>
              <a:t>difussion</a:t>
            </a:r>
            <a:r>
              <a:rPr lang="en-US" dirty="0" smtClean="0"/>
              <a:t>  includes pore </a:t>
            </a:r>
            <a:r>
              <a:rPr lang="en-US" dirty="0" err="1" smtClean="0"/>
              <a:t>difussion</a:t>
            </a:r>
            <a:r>
              <a:rPr lang="en-US" dirty="0" smtClean="0"/>
              <a:t> and surface </a:t>
            </a:r>
            <a:r>
              <a:rPr lang="en-US" dirty="0" err="1" smtClean="0"/>
              <a:t>difussion</a:t>
            </a:r>
            <a:r>
              <a:rPr lang="en-US" dirty="0" smtClean="0"/>
              <a:t> (internal mass transfer). 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 / Modeling environmental processes - 6(i)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6.i.ii. External mass transfer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048000"/>
            <a:ext cx="8305800" cy="3078163"/>
          </a:xfrm>
        </p:spPr>
        <p:txBody>
          <a:bodyPr/>
          <a:lstStyle/>
          <a:p>
            <a:r>
              <a:rPr lang="en-US" dirty="0" err="1" smtClean="0"/>
              <a:t>k</a:t>
            </a:r>
            <a:r>
              <a:rPr lang="en-US" baseline="-25000" dirty="0" err="1" smtClean="0"/>
              <a:t>F</a:t>
            </a:r>
            <a:r>
              <a:rPr lang="en-US" sz="2400" dirty="0" smtClean="0"/>
              <a:t> mass transfer </a:t>
            </a:r>
            <a:r>
              <a:rPr lang="en-US" sz="2400" dirty="0" err="1" smtClean="0"/>
              <a:t>coerfficient</a:t>
            </a:r>
            <a:r>
              <a:rPr lang="en-US" sz="2400" dirty="0" smtClean="0"/>
              <a:t> for film </a:t>
            </a:r>
            <a:r>
              <a:rPr lang="en-US" sz="2400" dirty="0" err="1" smtClean="0"/>
              <a:t>difussion</a:t>
            </a:r>
            <a:endParaRPr lang="en-US" sz="2400" dirty="0" smtClean="0"/>
          </a:p>
          <a:p>
            <a:r>
              <a:rPr lang="en-US" sz="2400" dirty="0" smtClean="0"/>
              <a:t>Driving force is difference in concentration in the fluid phase and concentration at solid particle surface.</a:t>
            </a:r>
          </a:p>
          <a:p>
            <a:r>
              <a:rPr lang="en-US" sz="2400" dirty="0" err="1" smtClean="0"/>
              <a:t>a</a:t>
            </a:r>
            <a:r>
              <a:rPr lang="en-US" sz="2400" baseline="-25000" dirty="0" err="1" smtClean="0"/>
              <a:t>V</a:t>
            </a:r>
            <a:r>
              <a:rPr lang="en-US" sz="2400" dirty="0" smtClean="0"/>
              <a:t> area available for mass transfer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44035" name="Object 1"/>
          <p:cNvGraphicFramePr>
            <a:graphicFrameLocks noChangeAspect="1"/>
          </p:cNvGraphicFramePr>
          <p:nvPr/>
        </p:nvGraphicFramePr>
        <p:xfrm>
          <a:off x="533400" y="1447800"/>
          <a:ext cx="2590800" cy="1143000"/>
        </p:xfrm>
        <a:graphic>
          <a:graphicData uri="http://schemas.openxmlformats.org/presentationml/2006/ole">
            <p:oleObj spid="_x0000_s49154" name="Equation" r:id="rId3" imgW="1218671" imgH="444307" progId="Equation.3">
              <p:embed/>
            </p:oleObj>
          </a:graphicData>
        </a:graphic>
      </p:graphicFrame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 / Modeling environmental processes - 6(i)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6.i.iii Internal mass transfer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429000"/>
            <a:ext cx="8305800" cy="2697163"/>
          </a:xfrm>
        </p:spPr>
        <p:txBody>
          <a:bodyPr/>
          <a:lstStyle/>
          <a:p>
            <a:r>
              <a:rPr lang="en-US" dirty="0" err="1" smtClean="0"/>
              <a:t>k</a:t>
            </a:r>
            <a:r>
              <a:rPr lang="en-US" baseline="-25000" dirty="0" err="1" smtClean="0"/>
              <a:t>S</a:t>
            </a:r>
            <a:r>
              <a:rPr lang="en-US" dirty="0" smtClean="0"/>
              <a:t> </a:t>
            </a:r>
            <a:r>
              <a:rPr lang="en-US" dirty="0" err="1" smtClean="0"/>
              <a:t>intraparticle</a:t>
            </a:r>
            <a:r>
              <a:rPr lang="en-US" dirty="0" smtClean="0"/>
              <a:t> mass transfer coefficient</a:t>
            </a:r>
          </a:p>
          <a:p>
            <a:r>
              <a:rPr lang="en-US" dirty="0" err="1" smtClean="0"/>
              <a:t>k</a:t>
            </a:r>
            <a:r>
              <a:rPr lang="en-US" baseline="-25000" dirty="0" err="1" smtClean="0"/>
              <a:t>S</a:t>
            </a:r>
            <a:r>
              <a:rPr lang="en-US" dirty="0" err="1" smtClean="0"/>
              <a:t>a</a:t>
            </a:r>
            <a:r>
              <a:rPr lang="en-US" baseline="-25000" dirty="0" err="1" smtClean="0"/>
              <a:t>V</a:t>
            </a:r>
            <a:r>
              <a:rPr lang="en-US" dirty="0" smtClean="0"/>
              <a:t> volumetric </a:t>
            </a:r>
            <a:r>
              <a:rPr lang="en-US" dirty="0" err="1" smtClean="0"/>
              <a:t>intraparticle</a:t>
            </a:r>
            <a:r>
              <a:rPr lang="en-US" dirty="0" smtClean="0"/>
              <a:t> mass transfer coefficient </a:t>
            </a:r>
          </a:p>
          <a:p>
            <a:endParaRPr lang="en-US" dirty="0" smtClean="0"/>
          </a:p>
          <a:p>
            <a:r>
              <a:rPr lang="en-US" dirty="0" smtClean="0"/>
              <a:t>Driving force is difference between loading at the outer particle surface and mean loading if the particle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45058" name="Object 3"/>
          <p:cNvGraphicFramePr>
            <a:graphicFrameLocks noChangeAspect="1"/>
          </p:cNvGraphicFramePr>
          <p:nvPr/>
        </p:nvGraphicFramePr>
        <p:xfrm>
          <a:off x="381000" y="1676400"/>
          <a:ext cx="2819400" cy="1219200"/>
        </p:xfrm>
        <a:graphic>
          <a:graphicData uri="http://schemas.openxmlformats.org/presentationml/2006/ole">
            <p:oleObj spid="_x0000_s50178" name="Equation" r:id="rId3" imgW="1256755" imgH="393529" progId="Equation.3">
              <p:embed/>
            </p:oleObj>
          </a:graphicData>
        </a:graphic>
      </p:graphicFrame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 / Modeling environmental processes - 6(i)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6.i.iv. Mass balance equations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1"/>
            <a:ext cx="6553200" cy="3581399"/>
          </a:xfrm>
        </p:spPr>
        <p:txBody>
          <a:bodyPr/>
          <a:lstStyle/>
          <a:p>
            <a:r>
              <a:rPr lang="en-US" dirty="0" smtClean="0"/>
              <a:t>DF-LEM (dispersed flow /local equilibrium model) or so called advection-dispersion equation.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Individual terms presents advection, accumulation, adsorption and dispersion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t="5263" r="1149" b="21053"/>
          <a:stretch>
            <a:fillRect/>
          </a:stretch>
        </p:blipFill>
        <p:spPr bwMode="auto">
          <a:xfrm>
            <a:off x="838200" y="2590800"/>
            <a:ext cx="6553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 / Modeling environmental processes - 6(i)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81000"/>
            <a:ext cx="73914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 smtClean="0">
                <a:latin typeface="+mj-lt"/>
              </a:rPr>
              <a:t>Assuming linear isotherm, retardation factor can be calculated </a:t>
            </a:r>
            <a:r>
              <a:rPr lang="x-none" sz="2000" smtClean="0">
                <a:latin typeface="+mj-lt"/>
              </a:rPr>
              <a:t>:</a:t>
            </a:r>
            <a:endParaRPr lang="en-US" sz="2000" baseline="-25000" dirty="0">
              <a:latin typeface="+mj-lt"/>
            </a:endParaRP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838200" y="2286000"/>
            <a:ext cx="1219200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3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609600" y="1219200"/>
            <a:ext cx="3541713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438400" y="2286000"/>
            <a:ext cx="264072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j-lt"/>
              </a:rPr>
              <a:t>L</a:t>
            </a:r>
            <a:r>
              <a:rPr lang="x-none" smtClean="0">
                <a:latin typeface="+mj-lt"/>
              </a:rPr>
              <a:t>ine</a:t>
            </a:r>
            <a:r>
              <a:rPr lang="en-US" dirty="0" err="1" smtClean="0">
                <a:latin typeface="+mj-lt"/>
              </a:rPr>
              <a:t>ar</a:t>
            </a:r>
            <a:r>
              <a:rPr lang="en-US" dirty="0" smtClean="0">
                <a:latin typeface="+mj-lt"/>
              </a:rPr>
              <a:t> sorption coefficient</a:t>
            </a:r>
            <a:endParaRPr lang="en-US" dirty="0">
              <a:latin typeface="+mj-lt"/>
            </a:endParaRPr>
          </a:p>
        </p:txBody>
      </p:sp>
      <p:sp>
        <p:nvSpPr>
          <p:cNvPr id="19462" name="TextBox 6"/>
          <p:cNvSpPr txBox="1">
            <a:spLocks noChangeArrowheads="1"/>
          </p:cNvSpPr>
          <p:nvPr/>
        </p:nvSpPr>
        <p:spPr bwMode="auto">
          <a:xfrm>
            <a:off x="685800" y="2819400"/>
            <a:ext cx="4495800" cy="221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dirty="0">
                <a:latin typeface="Calibri" pitchFamily="34" charset="0"/>
                <a:ea typeface="Calibri" pitchFamily="34" charset="0"/>
                <a:cs typeface="Calibri" pitchFamily="34" charset="0"/>
              </a:rPr>
              <a:t>ν</a:t>
            </a:r>
            <a:r>
              <a:rPr lang="en-US" baseline="-25000" dirty="0">
                <a:latin typeface="Century Schoolbook" pitchFamily="18" charset="0"/>
                <a:ea typeface="Calibri" pitchFamily="34" charset="0"/>
                <a:cs typeface="Calibri" pitchFamily="34" charset="0"/>
              </a:rPr>
              <a:t>w   </a:t>
            </a:r>
            <a:r>
              <a:rPr lang="en-US" dirty="0">
                <a:latin typeface="Century Schoolbook" pitchFamily="18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dirty="0" smtClean="0">
                <a:latin typeface="Century Schoolbook" pitchFamily="18" charset="0"/>
                <a:ea typeface="Calibri" pitchFamily="34" charset="0"/>
                <a:cs typeface="Calibri" pitchFamily="34" charset="0"/>
              </a:rPr>
              <a:t>pore water velocity</a:t>
            </a:r>
            <a:endParaRPr lang="en-US" dirty="0">
              <a:latin typeface="Century Schoolbook" pitchFamily="18" charset="0"/>
              <a:ea typeface="Calibri" pitchFamily="34" charset="0"/>
              <a:cs typeface="Calibri" pitchFamily="34" charset="0"/>
            </a:endParaRPr>
          </a:p>
          <a:p>
            <a:r>
              <a:rPr lang="el-GR" dirty="0">
                <a:latin typeface="Calibri" pitchFamily="34" charset="0"/>
                <a:ea typeface="Calibri" pitchFamily="34" charset="0"/>
                <a:cs typeface="Calibri" pitchFamily="34" charset="0"/>
              </a:rPr>
              <a:t>ν</a:t>
            </a:r>
            <a:r>
              <a:rPr lang="en-US" baseline="-25000" dirty="0">
                <a:latin typeface="Century Schoolbook" pitchFamily="18" charset="0"/>
                <a:ea typeface="Calibri" pitchFamily="34" charset="0"/>
                <a:cs typeface="Calibri" pitchFamily="34" charset="0"/>
              </a:rPr>
              <a:t>c</a:t>
            </a:r>
            <a:r>
              <a:rPr lang="en-US" dirty="0">
                <a:latin typeface="Century Schoolbook" pitchFamily="18" charset="0"/>
                <a:ea typeface="Calibri" pitchFamily="34" charset="0"/>
                <a:cs typeface="Calibri" pitchFamily="34" charset="0"/>
              </a:rPr>
              <a:t>    </a:t>
            </a:r>
            <a:r>
              <a:rPr lang="en-US" dirty="0" smtClean="0">
                <a:latin typeface="Century Schoolbook" pitchFamily="18" charset="0"/>
                <a:ea typeface="Calibri" pitchFamily="34" charset="0"/>
                <a:cs typeface="Calibri" pitchFamily="34" charset="0"/>
              </a:rPr>
              <a:t>velocity of the transported substance</a:t>
            </a:r>
            <a:endParaRPr lang="en-US" dirty="0">
              <a:latin typeface="Century Schoolbook" pitchFamily="18" charset="0"/>
              <a:ea typeface="Calibri" pitchFamily="34" charset="0"/>
              <a:cs typeface="Calibri" pitchFamily="34" charset="0"/>
            </a:endParaRPr>
          </a:p>
          <a:p>
            <a:r>
              <a:rPr lang="en-US" baseline="-25000" dirty="0">
                <a:latin typeface="Century Schoolbook" pitchFamily="18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dirty="0">
                <a:latin typeface="Calibri" pitchFamily="34" charset="0"/>
                <a:ea typeface="Calibri" pitchFamily="34" charset="0"/>
                <a:cs typeface="Calibri" pitchFamily="34" charset="0"/>
              </a:rPr>
              <a:t>ƿ    </a:t>
            </a:r>
            <a:r>
              <a:rPr lang="en-US" dirty="0" smtClean="0">
                <a:latin typeface="Century Schoolbook" pitchFamily="18" charset="0"/>
                <a:ea typeface="Calibri" pitchFamily="34" charset="0"/>
                <a:cs typeface="Calibri" pitchFamily="34" charset="0"/>
              </a:rPr>
              <a:t>density</a:t>
            </a:r>
            <a:endParaRPr lang="en-US" dirty="0">
              <a:latin typeface="Century Schoolbook" pitchFamily="18" charset="0"/>
              <a:ea typeface="Calibri" pitchFamily="34" charset="0"/>
              <a:cs typeface="Calibri" pitchFamily="34" charset="0"/>
            </a:endParaRPr>
          </a:p>
          <a:p>
            <a:r>
              <a:rPr lang="en-US" baseline="-25000" dirty="0">
                <a:latin typeface="Century Schoolbook" pitchFamily="18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dirty="0">
                <a:latin typeface="Century Schoolbook" pitchFamily="18" charset="0"/>
                <a:ea typeface="Calibri" pitchFamily="34" charset="0"/>
                <a:cs typeface="Calibri" pitchFamily="34" charset="0"/>
              </a:rPr>
              <a:t>ɛ   </a:t>
            </a:r>
            <a:r>
              <a:rPr lang="en-US" dirty="0" smtClean="0">
                <a:latin typeface="Century Schoolbook" pitchFamily="18" charset="0"/>
                <a:ea typeface="Calibri" pitchFamily="34" charset="0"/>
                <a:cs typeface="Calibri" pitchFamily="34" charset="0"/>
              </a:rPr>
              <a:t>porosity</a:t>
            </a:r>
          </a:p>
          <a:p>
            <a:endParaRPr lang="en-US" dirty="0" smtClean="0">
              <a:latin typeface="Century Schoolbook" pitchFamily="18" charset="0"/>
              <a:ea typeface="Calibri" pitchFamily="34" charset="0"/>
              <a:cs typeface="Calibri" pitchFamily="34" charset="0"/>
            </a:endParaRPr>
          </a:p>
          <a:p>
            <a:r>
              <a:rPr lang="en-US" dirty="0" err="1" smtClean="0">
                <a:latin typeface="Century Schoolbook" pitchFamily="18" charset="0"/>
                <a:ea typeface="Calibri" pitchFamily="34" charset="0"/>
                <a:cs typeface="Calibri" pitchFamily="34" charset="0"/>
              </a:rPr>
              <a:t>Therfore</a:t>
            </a:r>
            <a:r>
              <a:rPr lang="en-US" dirty="0" smtClean="0">
                <a:latin typeface="Century Schoolbook" pitchFamily="18" charset="0"/>
                <a:ea typeface="Calibri" pitchFamily="34" charset="0"/>
                <a:cs typeface="Calibri" pitchFamily="34" charset="0"/>
              </a:rPr>
              <a:t>:</a:t>
            </a:r>
            <a:endParaRPr lang="en-US" dirty="0">
              <a:latin typeface="Century Schoolbook" pitchFamily="18" charset="0"/>
              <a:ea typeface="Calibri" pitchFamily="34" charset="0"/>
              <a:cs typeface="Calibri" pitchFamily="34" charset="0"/>
            </a:endParaRPr>
          </a:p>
          <a:p>
            <a:endParaRPr lang="en-US" baseline="-25000" dirty="0">
              <a:latin typeface="Century Schoolbook" pitchFamily="18" charset="0"/>
            </a:endParaRPr>
          </a:p>
        </p:txBody>
      </p:sp>
      <p:pic>
        <p:nvPicPr>
          <p:cNvPr id="19464" name="Picture 4"/>
          <p:cNvPicPr>
            <a:picLocks noChangeAspect="1" noChangeArrowheads="1"/>
          </p:cNvPicPr>
          <p:nvPr/>
        </p:nvPicPr>
        <p:blipFill>
          <a:blip r:embed="rId4" cstate="print">
            <a:lum bright="10000"/>
          </a:blip>
          <a:srcRect/>
          <a:stretch>
            <a:fillRect/>
          </a:stretch>
        </p:blipFill>
        <p:spPr bwMode="auto">
          <a:xfrm>
            <a:off x="914400" y="4953000"/>
            <a:ext cx="40909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 / Modeling environmental processes - 6(i)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533400" y="685800"/>
            <a:ext cx="38242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3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 r="1437" b="17036"/>
          <a:stretch>
            <a:fillRect/>
          </a:stretch>
        </p:blipFill>
        <p:spPr bwMode="auto">
          <a:xfrm>
            <a:off x="1371600" y="1981200"/>
            <a:ext cx="2209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09600" y="2144713"/>
            <a:ext cx="100521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 smtClean="0">
                <a:latin typeface="+mj-lt"/>
              </a:rPr>
              <a:t>Where </a:t>
            </a:r>
            <a:r>
              <a:rPr lang="x-none" sz="2000" smtClean="0">
                <a:latin typeface="+mj-lt"/>
              </a:rPr>
              <a:t> </a:t>
            </a:r>
            <a:endParaRPr lang="en-US" sz="20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33800" y="2133600"/>
            <a:ext cx="4876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 smtClean="0">
                <a:latin typeface="+mj-lt"/>
              </a:rPr>
              <a:t>Retarded dispersion coefficient, L</a:t>
            </a:r>
            <a:r>
              <a:rPr lang="en-US" sz="2000" baseline="30000" dirty="0" smtClean="0">
                <a:latin typeface="+mj-lt"/>
              </a:rPr>
              <a:t>2</a:t>
            </a:r>
            <a:r>
              <a:rPr lang="en-US" sz="2000" dirty="0" smtClean="0">
                <a:latin typeface="+mj-lt"/>
              </a:rPr>
              <a:t>/T</a:t>
            </a:r>
            <a:endParaRPr lang="x-none" sz="20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3886200"/>
            <a:ext cx="7620000" cy="430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200" dirty="0" smtClean="0">
                <a:latin typeface="+mj-lt"/>
              </a:rPr>
              <a:t>Analytical solution</a:t>
            </a:r>
            <a:r>
              <a:rPr lang="x-none" sz="2200" smtClean="0">
                <a:latin typeface="+mj-lt"/>
              </a:rPr>
              <a:t>: </a:t>
            </a:r>
            <a:endParaRPr lang="en-US" sz="2200" dirty="0">
              <a:latin typeface="+mj-lt"/>
            </a:endParaRPr>
          </a:p>
        </p:txBody>
      </p:sp>
      <p:pic>
        <p:nvPicPr>
          <p:cNvPr id="20489" name="Picture 4"/>
          <p:cNvPicPr>
            <a:picLocks noChangeAspect="1" noChangeArrowheads="1"/>
          </p:cNvPicPr>
          <p:nvPr/>
        </p:nvPicPr>
        <p:blipFill>
          <a:blip r:embed="rId4" cstate="print">
            <a:lum bright="10000"/>
          </a:blip>
          <a:srcRect/>
          <a:stretch>
            <a:fillRect/>
          </a:stretch>
        </p:blipFill>
        <p:spPr bwMode="auto">
          <a:xfrm>
            <a:off x="685800" y="4419600"/>
            <a:ext cx="6629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76200" y="5562600"/>
            <a:ext cx="8610600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60363" indent="-360363">
              <a:buFont typeface="Courier New" pitchFamily="49" charset="0"/>
              <a:buChar char="o"/>
              <a:defRPr/>
            </a:pPr>
            <a:r>
              <a:rPr lang="en-US" sz="2200" dirty="0" smtClean="0">
                <a:latin typeface="+mj-lt"/>
              </a:rPr>
              <a:t>S</a:t>
            </a:r>
            <a:r>
              <a:rPr lang="x-none" sz="2200" smtClean="0">
                <a:latin typeface="+mj-lt"/>
              </a:rPr>
              <a:t>oftware </a:t>
            </a:r>
            <a:r>
              <a:rPr lang="x-none" sz="2200" i="1" dirty="0">
                <a:latin typeface="+mj-lt"/>
              </a:rPr>
              <a:t>Transport Modeling (Sorption and Biodegradation); TransMod 2.2  Eckhard Worch, 2006. </a:t>
            </a:r>
            <a:endParaRPr lang="en-US" sz="2200" i="1" dirty="0">
              <a:latin typeface="+mj-lt"/>
            </a:endParaRPr>
          </a:p>
        </p:txBody>
      </p:sp>
      <p:sp>
        <p:nvSpPr>
          <p:cNvPr id="20491" name="TextBox 11"/>
          <p:cNvSpPr txBox="1">
            <a:spLocks noChangeArrowheads="1"/>
          </p:cNvSpPr>
          <p:nvPr/>
        </p:nvSpPr>
        <p:spPr bwMode="auto">
          <a:xfrm>
            <a:off x="7315200" y="4648200"/>
            <a:ext cx="4667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(5)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81000" y="2819400"/>
            <a:ext cx="74676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x-none" sz="2200">
                <a:latin typeface="+mj-lt"/>
              </a:rPr>
              <a:t>D</a:t>
            </a:r>
            <a:r>
              <a:rPr lang="x-none" sz="2200" baseline="-25000">
                <a:latin typeface="+mj-lt"/>
              </a:rPr>
              <a:t>ax </a:t>
            </a:r>
            <a:r>
              <a:rPr lang="x-none" sz="2200">
                <a:latin typeface="+mj-lt"/>
              </a:rPr>
              <a:t> </a:t>
            </a:r>
            <a:r>
              <a:rPr lang="en-US" sz="2200" dirty="0" smtClean="0">
                <a:latin typeface="+mj-lt"/>
              </a:rPr>
              <a:t>dispersion coefficient in axial direction </a:t>
            </a:r>
            <a:endParaRPr lang="en-US" sz="2200" baseline="-25000" dirty="0">
              <a:latin typeface="+mj-lt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 / Modeling environmental processes - 6(i)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799" y="1066800"/>
            <a:ext cx="4123559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533400" y="2667000"/>
            <a:ext cx="812940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Hydrodynamic dispersion is sum of mechanical and molecular </a:t>
            </a:r>
            <a:r>
              <a:rPr lang="en-US" dirty="0" err="1" smtClean="0"/>
              <a:t>difussion</a:t>
            </a:r>
            <a:r>
              <a:rPr lang="en-US" dirty="0" smtClean="0"/>
              <a:t>.</a:t>
            </a:r>
          </a:p>
          <a:p>
            <a:r>
              <a:rPr lang="el-GR" dirty="0" smtClean="0"/>
              <a:t>Α</a:t>
            </a:r>
            <a:r>
              <a:rPr lang="en-US" dirty="0" smtClean="0"/>
              <a:t> is </a:t>
            </a:r>
            <a:r>
              <a:rPr lang="en-US" dirty="0" err="1" smtClean="0"/>
              <a:t>dispersivity</a:t>
            </a:r>
            <a:r>
              <a:rPr lang="en-US" dirty="0" smtClean="0"/>
              <a:t> and D</a:t>
            </a:r>
            <a:r>
              <a:rPr lang="en-US" baseline="-25000" dirty="0" smtClean="0"/>
              <a:t>L</a:t>
            </a:r>
            <a:r>
              <a:rPr lang="en-US" dirty="0" smtClean="0"/>
              <a:t>  is aqueous </a:t>
            </a:r>
            <a:r>
              <a:rPr lang="en-US" dirty="0" err="1" smtClean="0"/>
              <a:t>difussion</a:t>
            </a:r>
            <a:r>
              <a:rPr lang="en-US" dirty="0" smtClean="0"/>
              <a:t> coefficient.  In case that there is no</a:t>
            </a:r>
          </a:p>
          <a:p>
            <a:r>
              <a:rPr lang="en-US" dirty="0" smtClean="0"/>
              <a:t> sorption D</a:t>
            </a:r>
            <a:r>
              <a:rPr lang="en-US" baseline="30000" dirty="0" smtClean="0"/>
              <a:t>*</a:t>
            </a:r>
            <a:r>
              <a:rPr lang="en-US" dirty="0" smtClean="0"/>
              <a:t> is equal with </a:t>
            </a:r>
            <a:r>
              <a:rPr lang="en-US" dirty="0" err="1" smtClean="0"/>
              <a:t>Dax</a:t>
            </a:r>
            <a:r>
              <a:rPr lang="en-US" dirty="0" smtClean="0"/>
              <a:t>. Usually D</a:t>
            </a:r>
            <a:r>
              <a:rPr lang="en-US" baseline="-25000" dirty="0" smtClean="0"/>
              <a:t>L </a:t>
            </a:r>
            <a:r>
              <a:rPr lang="en-US" dirty="0" smtClean="0"/>
              <a:t> is low and </a:t>
            </a:r>
            <a:r>
              <a:rPr lang="en-US" dirty="0" err="1" smtClean="0"/>
              <a:t>difussion</a:t>
            </a:r>
            <a:r>
              <a:rPr lang="en-US" dirty="0" smtClean="0"/>
              <a:t> term can be neglected.</a:t>
            </a:r>
          </a:p>
          <a:p>
            <a:endParaRPr lang="en-US" dirty="0" smtClean="0"/>
          </a:p>
          <a:p>
            <a:r>
              <a:rPr lang="en-US" dirty="0" smtClean="0"/>
              <a:t>If </a:t>
            </a:r>
            <a:r>
              <a:rPr lang="en-US" dirty="0" err="1" smtClean="0"/>
              <a:t>necessery</a:t>
            </a:r>
            <a:r>
              <a:rPr lang="en-US" dirty="0" smtClean="0"/>
              <a:t> it can be estimated from </a:t>
            </a:r>
            <a:r>
              <a:rPr lang="en-US" dirty="0" err="1" smtClean="0"/>
              <a:t>eqution</a:t>
            </a:r>
            <a:r>
              <a:rPr lang="en-US" dirty="0" smtClean="0"/>
              <a:t>: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4267200"/>
            <a:ext cx="3581400" cy="97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 / Modeling environmental processes - 6(i)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 linear or linear isotherm?</a:t>
            </a:r>
          </a:p>
        </p:txBody>
      </p:sp>
      <p:graphicFrame>
        <p:nvGraphicFramePr>
          <p:cNvPr id="11266" name="Object 2"/>
          <p:cNvGraphicFramePr>
            <a:graphicFrameLocks noChangeAspect="1"/>
          </p:cNvGraphicFramePr>
          <p:nvPr>
            <p:ph idx="1"/>
          </p:nvPr>
        </p:nvGraphicFramePr>
        <p:xfrm>
          <a:off x="1447800" y="1905000"/>
          <a:ext cx="4878388" cy="1500188"/>
        </p:xfrm>
        <a:graphic>
          <a:graphicData uri="http://schemas.openxmlformats.org/presentationml/2006/ole">
            <p:oleObj spid="_x0000_s51202" name="Equation" r:id="rId3" imgW="495000" imgH="152280" progId="Equation.3">
              <p:embed/>
            </p:oleObj>
          </a:graphicData>
        </a:graphic>
      </p:graphicFrame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609600" y="3505201"/>
            <a:ext cx="7924800" cy="978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>
              <a:lnSpc>
                <a:spcPct val="90000"/>
              </a:lnSpc>
            </a:pPr>
            <a:r>
              <a:rPr lang="sr-Latn-CS" sz="1600" b="1" dirty="0">
                <a:cs typeface="Times New Roman" pitchFamily="18" charset="0"/>
                <a:sym typeface="Symbol" pitchFamily="18" charset="2"/>
              </a:rPr>
              <a:t>Cis – </a:t>
            </a:r>
            <a:r>
              <a:rPr lang="sr-Latn-CS" sz="1600" b="1" dirty="0" smtClean="0">
                <a:cs typeface="Times New Roman" pitchFamily="18" charset="0"/>
                <a:sym typeface="Symbol" pitchFamily="18" charset="2"/>
              </a:rPr>
              <a:t>adsorbate concentration on adsorbent(mol </a:t>
            </a:r>
            <a:r>
              <a:rPr lang="sr-Latn-CS" sz="1600" b="1" dirty="0">
                <a:cs typeface="Times New Roman" pitchFamily="18" charset="0"/>
                <a:sym typeface="Symbol" pitchFamily="18" charset="2"/>
              </a:rPr>
              <a:t>kg</a:t>
            </a:r>
            <a:r>
              <a:rPr lang="sr-Latn-CS" sz="1600" b="1" baseline="30000" dirty="0">
                <a:cs typeface="Times New Roman" pitchFamily="18" charset="0"/>
                <a:sym typeface="Symbol" pitchFamily="18" charset="2"/>
              </a:rPr>
              <a:t>-1</a:t>
            </a:r>
            <a:r>
              <a:rPr lang="sr-Latn-CS" sz="1600" b="1" dirty="0">
                <a:cs typeface="Times New Roman" pitchFamily="18" charset="0"/>
                <a:sym typeface="Symbol" pitchFamily="18" charset="2"/>
              </a:rPr>
              <a:t>)</a:t>
            </a:r>
            <a:endParaRPr lang="en-US" sz="1600" b="1" dirty="0">
              <a:cs typeface="Times New Roman" pitchFamily="18" charset="0"/>
              <a:sym typeface="Symbol" pitchFamily="18" charset="2"/>
            </a:endParaRPr>
          </a:p>
          <a:p>
            <a:pPr lvl="1">
              <a:lnSpc>
                <a:spcPct val="90000"/>
              </a:lnSpc>
            </a:pPr>
            <a:r>
              <a:rPr lang="en-US" sz="1600" b="1" dirty="0" err="1">
                <a:cs typeface="Times New Roman" pitchFamily="18" charset="0"/>
                <a:sym typeface="Symbol" pitchFamily="18" charset="2"/>
              </a:rPr>
              <a:t>Ciw</a:t>
            </a:r>
            <a:r>
              <a:rPr lang="en-US" sz="1600" b="1" dirty="0">
                <a:cs typeface="Times New Roman" pitchFamily="18" charset="0"/>
                <a:sym typeface="Symbol" pitchFamily="18" charset="2"/>
              </a:rPr>
              <a:t>-</a:t>
            </a:r>
            <a:r>
              <a:rPr lang="sr-Latn-CS" sz="1600" b="1" dirty="0">
                <a:cs typeface="Times New Roman" pitchFamily="18" charset="0"/>
                <a:sym typeface="Symbol" pitchFamily="18" charset="2"/>
              </a:rPr>
              <a:t> </a:t>
            </a:r>
            <a:r>
              <a:rPr lang="sr-Latn-CS" sz="1600" b="1" dirty="0" smtClean="0">
                <a:cs typeface="Times New Roman" pitchFamily="18" charset="0"/>
                <a:sym typeface="Symbol" pitchFamily="18" charset="2"/>
              </a:rPr>
              <a:t>equilibrium concentration of adsorbate in solution </a:t>
            </a:r>
            <a:r>
              <a:rPr lang="sr-Latn-CS" sz="1600" b="1" dirty="0">
                <a:cs typeface="Times New Roman" pitchFamily="18" charset="0"/>
                <a:sym typeface="Symbol" pitchFamily="18" charset="2"/>
              </a:rPr>
              <a:t>(mol L</a:t>
            </a:r>
            <a:r>
              <a:rPr lang="sr-Latn-CS" sz="1600" b="1" baseline="30000" dirty="0">
                <a:cs typeface="Times New Roman" pitchFamily="18" charset="0"/>
                <a:sym typeface="Symbol" pitchFamily="18" charset="2"/>
              </a:rPr>
              <a:t>-1</a:t>
            </a:r>
            <a:r>
              <a:rPr lang="sr-Latn-CS" sz="1600" b="1" dirty="0">
                <a:cs typeface="Times New Roman" pitchFamily="18" charset="0"/>
                <a:sym typeface="Symbol" pitchFamily="18" charset="2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sr-Latn-CS" sz="1600" b="1" dirty="0">
                <a:cs typeface="Times New Roman" pitchFamily="18" charset="0"/>
                <a:sym typeface="Symbol" pitchFamily="18" charset="2"/>
              </a:rPr>
              <a:t>K</a:t>
            </a:r>
            <a:r>
              <a:rPr lang="sr-Latn-CS" sz="1600" b="1" baseline="-16000" dirty="0">
                <a:cs typeface="Times New Roman" pitchFamily="18" charset="0"/>
                <a:sym typeface="Symbol" pitchFamily="18" charset="2"/>
              </a:rPr>
              <a:t>iF</a:t>
            </a:r>
            <a:r>
              <a:rPr lang="sr-Latn-CS" sz="1600" b="1" dirty="0">
                <a:cs typeface="Times New Roman" pitchFamily="18" charset="0"/>
                <a:sym typeface="Symbol" pitchFamily="18" charset="2"/>
              </a:rPr>
              <a:t> – </a:t>
            </a:r>
            <a:r>
              <a:rPr lang="sr-Latn-CS" sz="1600" b="1" dirty="0" smtClean="0">
                <a:cs typeface="Times New Roman" pitchFamily="18" charset="0"/>
                <a:sym typeface="Symbol" pitchFamily="18" charset="2"/>
              </a:rPr>
              <a:t>Freundlich constant </a:t>
            </a:r>
            <a:r>
              <a:rPr lang="sr-Latn-CS" sz="1600" b="1" dirty="0">
                <a:cs typeface="Times New Roman" pitchFamily="18" charset="0"/>
                <a:sym typeface="Symbol" pitchFamily="18" charset="2"/>
              </a:rPr>
              <a:t>(mol kg</a:t>
            </a:r>
            <a:r>
              <a:rPr lang="sr-Latn-CS" sz="1600" b="1" baseline="30000" dirty="0">
                <a:cs typeface="Times New Roman" pitchFamily="18" charset="0"/>
                <a:sym typeface="Symbol" pitchFamily="18" charset="2"/>
              </a:rPr>
              <a:t>-1</a:t>
            </a:r>
            <a:r>
              <a:rPr lang="sr-Latn-CS" sz="1600" b="1" dirty="0">
                <a:cs typeface="Times New Roman" pitchFamily="18" charset="0"/>
                <a:sym typeface="Symbol" pitchFamily="18" charset="2"/>
              </a:rPr>
              <a:t>)(mol L</a:t>
            </a:r>
            <a:r>
              <a:rPr lang="sr-Latn-CS" sz="1600" b="1" baseline="30000" dirty="0">
                <a:cs typeface="Times New Roman" pitchFamily="18" charset="0"/>
                <a:sym typeface="Symbol" pitchFamily="18" charset="2"/>
              </a:rPr>
              <a:t>-1</a:t>
            </a:r>
            <a:r>
              <a:rPr lang="sr-Latn-CS" sz="1600" b="1" dirty="0">
                <a:cs typeface="Times New Roman" pitchFamily="18" charset="0"/>
                <a:sym typeface="Symbol" pitchFamily="18" charset="2"/>
              </a:rPr>
              <a:t>)</a:t>
            </a:r>
            <a:r>
              <a:rPr lang="sr-Latn-CS" sz="1600" b="1" baseline="30000" dirty="0">
                <a:cs typeface="Times New Roman" pitchFamily="18" charset="0"/>
                <a:sym typeface="Symbol" pitchFamily="18" charset="2"/>
              </a:rPr>
              <a:t>-n</a:t>
            </a:r>
            <a:r>
              <a:rPr lang="sr-Latn-CS" sz="1600" b="1" baseline="10000" dirty="0">
                <a:cs typeface="Times New Roman" pitchFamily="18" charset="0"/>
                <a:sym typeface="Symbol" pitchFamily="18" charset="2"/>
              </a:rPr>
              <a:t>i</a:t>
            </a:r>
            <a:endParaRPr lang="sr-Latn-CS" sz="1600" b="1" dirty="0">
              <a:cs typeface="Times New Roman" pitchFamily="18" charset="0"/>
              <a:sym typeface="Symbol" pitchFamily="18" charset="2"/>
            </a:endParaRPr>
          </a:p>
          <a:p>
            <a:pPr lvl="1">
              <a:lnSpc>
                <a:spcPct val="90000"/>
              </a:lnSpc>
            </a:pPr>
            <a:r>
              <a:rPr lang="sr-Latn-CS" sz="1600" b="1" dirty="0">
                <a:cs typeface="Times New Roman" pitchFamily="18" charset="0"/>
                <a:sym typeface="Symbol" pitchFamily="18" charset="2"/>
              </a:rPr>
              <a:t>n</a:t>
            </a:r>
            <a:r>
              <a:rPr lang="sr-Latn-CS" sz="1600" b="1" baseline="-16000" dirty="0">
                <a:cs typeface="Times New Roman" pitchFamily="18" charset="0"/>
                <a:sym typeface="Symbol" pitchFamily="18" charset="2"/>
              </a:rPr>
              <a:t>i</a:t>
            </a:r>
            <a:r>
              <a:rPr lang="sr-Latn-CS" sz="1600" b="1" dirty="0">
                <a:cs typeface="Times New Roman" pitchFamily="18" charset="0"/>
                <a:sym typeface="Symbol" pitchFamily="18" charset="2"/>
              </a:rPr>
              <a:t> – </a:t>
            </a:r>
            <a:r>
              <a:rPr lang="sr-Latn-CS" sz="1600" b="1" dirty="0" smtClean="0">
                <a:cs typeface="Times New Roman" pitchFamily="18" charset="0"/>
                <a:sym typeface="Symbol" pitchFamily="18" charset="2"/>
              </a:rPr>
              <a:t>Freundlich exponent</a:t>
            </a:r>
            <a:endParaRPr lang="sr-Latn-CS" sz="1500" dirty="0"/>
          </a:p>
        </p:txBody>
      </p:sp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1600200" y="5334000"/>
          <a:ext cx="5338763" cy="735013"/>
        </p:xfrm>
        <a:graphic>
          <a:graphicData uri="http://schemas.openxmlformats.org/presentationml/2006/ole">
            <p:oleObj spid="_x0000_s51203" name="Equation" r:id="rId4" imgW="927000" imgH="139680" progId="Equation.3">
              <p:embed/>
            </p:oleObj>
          </a:graphicData>
        </a:graphic>
      </p:graphicFrame>
      <p:sp>
        <p:nvSpPr>
          <p:cNvPr id="7" name="Oval 6"/>
          <p:cNvSpPr/>
          <p:nvPr/>
        </p:nvSpPr>
        <p:spPr>
          <a:xfrm>
            <a:off x="3352800" y="5334000"/>
            <a:ext cx="457200" cy="9144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" name="Oval 7"/>
          <p:cNvSpPr/>
          <p:nvPr/>
        </p:nvSpPr>
        <p:spPr>
          <a:xfrm>
            <a:off x="5410200" y="5257800"/>
            <a:ext cx="1524000" cy="9906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 / Modeling environmental processes - 6(i)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211638" y="549275"/>
            <a:ext cx="4551362" cy="59753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r-Latn-CS" sz="2000" b="1" i="1" smtClean="0"/>
              <a:t>n</a:t>
            </a:r>
            <a:r>
              <a:rPr lang="sr-Latn-CS" sz="2000" b="1" i="1" baseline="-16000" smtClean="0"/>
              <a:t>i</a:t>
            </a:r>
            <a:r>
              <a:rPr lang="sr-Latn-CS" sz="2000" b="1" i="1" smtClean="0"/>
              <a:t> </a:t>
            </a:r>
            <a:r>
              <a:rPr lang="en-US" sz="2000" b="1" i="1" smtClean="0"/>
              <a:t>represents change in free energy of sorption of solute on sorbent in certain concentration range</a:t>
            </a:r>
          </a:p>
          <a:p>
            <a:pPr eaLnBrk="1" hangingPunct="1">
              <a:lnSpc>
                <a:spcPct val="90000"/>
              </a:lnSpc>
            </a:pPr>
            <a:endParaRPr lang="en-US" sz="2000" b="1" i="1" smtClean="0"/>
          </a:p>
          <a:p>
            <a:pPr eaLnBrk="1" hangingPunct="1">
              <a:lnSpc>
                <a:spcPct val="90000"/>
              </a:lnSpc>
            </a:pPr>
            <a:endParaRPr lang="en-US" sz="2000" b="1" i="1" smtClean="0"/>
          </a:p>
          <a:p>
            <a:pPr eaLnBrk="1" hangingPunct="1">
              <a:lnSpc>
                <a:spcPct val="90000"/>
              </a:lnSpc>
            </a:pPr>
            <a:endParaRPr lang="en-US" sz="2000" b="1" i="1" smtClean="0"/>
          </a:p>
          <a:p>
            <a:pPr eaLnBrk="1" hangingPunct="1">
              <a:lnSpc>
                <a:spcPct val="90000"/>
              </a:lnSpc>
            </a:pPr>
            <a:endParaRPr lang="sr-Latn-CS" sz="2000" smtClean="0"/>
          </a:p>
          <a:p>
            <a:pPr lvl="1" eaLnBrk="1" hangingPunct="1">
              <a:lnSpc>
                <a:spcPct val="90000"/>
              </a:lnSpc>
              <a:spcBef>
                <a:spcPct val="40000"/>
              </a:spcBef>
            </a:pPr>
            <a:r>
              <a:rPr lang="sr-Latn-CS" sz="1800" b="1" i="1" smtClean="0"/>
              <a:t>n</a:t>
            </a:r>
            <a:r>
              <a:rPr lang="sr-Latn-CS" sz="1800" b="1" i="1" baseline="-16000" smtClean="0"/>
              <a:t>i</a:t>
            </a:r>
            <a:r>
              <a:rPr lang="sr-Latn-CS" sz="1800" b="1" i="1" smtClean="0"/>
              <a:t> = 1</a:t>
            </a:r>
            <a:r>
              <a:rPr lang="sr-Latn-CS" sz="1800" smtClean="0"/>
              <a:t>, izot</a:t>
            </a:r>
            <a:r>
              <a:rPr lang="en-US" sz="1800" smtClean="0"/>
              <a:t>h</a:t>
            </a:r>
            <a:r>
              <a:rPr lang="sr-Latn-CS" sz="1800" smtClean="0"/>
              <a:t>erm</a:t>
            </a:r>
            <a:r>
              <a:rPr lang="en-US" sz="1800" smtClean="0"/>
              <a:t> is linear and free energy of sorption is same for all concentrations</a:t>
            </a:r>
            <a:endParaRPr lang="sr-Latn-CS" sz="1800" smtClean="0"/>
          </a:p>
          <a:p>
            <a:pPr lvl="1" eaLnBrk="1" hangingPunct="1">
              <a:lnSpc>
                <a:spcPct val="90000"/>
              </a:lnSpc>
              <a:spcBef>
                <a:spcPct val="40000"/>
              </a:spcBef>
            </a:pPr>
            <a:r>
              <a:rPr lang="en-US" sz="1800" b="1" i="1" smtClean="0"/>
              <a:t>When </a:t>
            </a:r>
            <a:r>
              <a:rPr lang="sr-Latn-CS" sz="1800" b="1" i="1" smtClean="0"/>
              <a:t>n</a:t>
            </a:r>
            <a:r>
              <a:rPr lang="sr-Latn-CS" sz="1800" b="1" i="1" baseline="-16000" smtClean="0"/>
              <a:t>i</a:t>
            </a:r>
            <a:r>
              <a:rPr lang="sr-Latn-CS" sz="1800" b="1" i="1" smtClean="0"/>
              <a:t> </a:t>
            </a:r>
            <a:r>
              <a:rPr lang="en-US" sz="1800" b="1" i="1" smtClean="0">
                <a:cs typeface="Times New Roman" pitchFamily="18" charset="0"/>
              </a:rPr>
              <a:t>&lt;</a:t>
            </a:r>
            <a:r>
              <a:rPr lang="sr-Latn-CS" sz="1800" b="1" i="1" smtClean="0">
                <a:cs typeface="Times New Roman" pitchFamily="18" charset="0"/>
              </a:rPr>
              <a:t> 1</a:t>
            </a:r>
            <a:r>
              <a:rPr lang="sr-Latn-CS" sz="1800" smtClean="0">
                <a:cs typeface="Times New Roman" pitchFamily="18" charset="0"/>
              </a:rPr>
              <a:t>, </a:t>
            </a:r>
            <a:r>
              <a:rPr lang="en-US" sz="1800" smtClean="0">
                <a:cs typeface="Times New Roman" pitchFamily="18" charset="0"/>
              </a:rPr>
              <a:t>isotherm is concave and with increase of sorbate concentration free energy of sorption decrease</a:t>
            </a:r>
            <a:endParaRPr lang="sr-Latn-CS" sz="1800" smtClean="0">
              <a:cs typeface="Times New Roman" pitchFamily="18" charset="0"/>
            </a:endParaRPr>
          </a:p>
          <a:p>
            <a:pPr lvl="1" eaLnBrk="1" hangingPunct="1">
              <a:lnSpc>
                <a:spcPct val="90000"/>
              </a:lnSpc>
              <a:spcBef>
                <a:spcPct val="40000"/>
              </a:spcBef>
            </a:pPr>
            <a:r>
              <a:rPr lang="en-US" sz="1800" smtClean="0">
                <a:cs typeface="Times New Roman" pitchFamily="18" charset="0"/>
              </a:rPr>
              <a:t>when</a:t>
            </a:r>
            <a:r>
              <a:rPr lang="sr-Latn-CS" sz="1800" smtClean="0">
                <a:cs typeface="Times New Roman" pitchFamily="18" charset="0"/>
              </a:rPr>
              <a:t> </a:t>
            </a:r>
            <a:r>
              <a:rPr lang="sr-Latn-CS" sz="1800" b="1" i="1" smtClean="0">
                <a:cs typeface="Times New Roman" pitchFamily="18" charset="0"/>
              </a:rPr>
              <a:t>n</a:t>
            </a:r>
            <a:r>
              <a:rPr lang="sr-Latn-CS" sz="1800" b="1" i="1" baseline="-16000" smtClean="0">
                <a:cs typeface="Times New Roman" pitchFamily="18" charset="0"/>
              </a:rPr>
              <a:t>i</a:t>
            </a:r>
            <a:r>
              <a:rPr lang="sr-Latn-CS" sz="1800" b="1" i="1" smtClean="0">
                <a:cs typeface="Times New Roman" pitchFamily="18" charset="0"/>
              </a:rPr>
              <a:t> </a:t>
            </a:r>
            <a:r>
              <a:rPr lang="en-US" sz="1800" b="1" i="1" smtClean="0">
                <a:cs typeface="Times New Roman" pitchFamily="18" charset="0"/>
              </a:rPr>
              <a:t>&gt;</a:t>
            </a:r>
            <a:r>
              <a:rPr lang="sr-Latn-CS" sz="1800" b="1" i="1" smtClean="0">
                <a:cs typeface="Times New Roman" pitchFamily="18" charset="0"/>
              </a:rPr>
              <a:t> 1</a:t>
            </a:r>
            <a:r>
              <a:rPr lang="sr-Latn-CS" sz="1800" smtClean="0">
                <a:cs typeface="Times New Roman" pitchFamily="18" charset="0"/>
              </a:rPr>
              <a:t>, i</a:t>
            </a:r>
            <a:r>
              <a:rPr lang="en-US" sz="1800" smtClean="0">
                <a:cs typeface="Times New Roman" pitchFamily="18" charset="0"/>
              </a:rPr>
              <a:t>s</a:t>
            </a:r>
            <a:r>
              <a:rPr lang="sr-Latn-CS" sz="1800" smtClean="0">
                <a:cs typeface="Times New Roman" pitchFamily="18" charset="0"/>
              </a:rPr>
              <a:t>ot</a:t>
            </a:r>
            <a:r>
              <a:rPr lang="en-US" sz="1800" smtClean="0">
                <a:cs typeface="Times New Roman" pitchFamily="18" charset="0"/>
              </a:rPr>
              <a:t>h</a:t>
            </a:r>
            <a:r>
              <a:rPr lang="sr-Latn-CS" sz="1800" smtClean="0">
                <a:cs typeface="Times New Roman" pitchFamily="18" charset="0"/>
              </a:rPr>
              <a:t>erm</a:t>
            </a:r>
            <a:r>
              <a:rPr lang="en-US" sz="1800" smtClean="0">
                <a:cs typeface="Times New Roman" pitchFamily="18" charset="0"/>
              </a:rPr>
              <a:t> is convex and with increase of sorbate concentration free energy of sorption increase </a:t>
            </a: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836613"/>
            <a:ext cx="4176713" cy="527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 / Modeling environmental processes - 6(i)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err="1" smtClean="0"/>
              <a:t>Freundlich</a:t>
            </a:r>
            <a:r>
              <a:rPr lang="en-US" dirty="0" smtClean="0"/>
              <a:t> isotherm includes linear isotherm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With sorption coefficient </a:t>
            </a:r>
            <a:r>
              <a:rPr lang="en-US" dirty="0" err="1" smtClean="0"/>
              <a:t>Kd</a:t>
            </a:r>
            <a:r>
              <a:rPr lang="en-US" dirty="0" smtClean="0"/>
              <a:t> as a special case</a:t>
            </a:r>
          </a:p>
          <a:p>
            <a:endParaRPr lang="en-US" dirty="0" smtClean="0"/>
          </a:p>
          <a:p>
            <a:pPr>
              <a:buNone/>
            </a:pPr>
            <a:r>
              <a:rPr lang="en-US" sz="3600" dirty="0" smtClean="0"/>
              <a:t>K</a:t>
            </a:r>
            <a:r>
              <a:rPr lang="en-US" sz="3600" baseline="-25000" dirty="0" smtClean="0"/>
              <a:t>F</a:t>
            </a:r>
            <a:r>
              <a:rPr lang="en-US" sz="3600" dirty="0" smtClean="0"/>
              <a:t>= </a:t>
            </a:r>
            <a:r>
              <a:rPr lang="en-US" sz="3600" dirty="0" err="1" smtClean="0"/>
              <a:t>K</a:t>
            </a:r>
            <a:r>
              <a:rPr lang="en-US" sz="3600" baseline="-25000" dirty="0" err="1" smtClean="0"/>
              <a:t>d</a:t>
            </a:r>
            <a:r>
              <a:rPr lang="en-US" sz="3600" dirty="0" smtClean="0"/>
              <a:t>=</a:t>
            </a:r>
            <a:r>
              <a:rPr lang="en-US" sz="3600" dirty="0" err="1" smtClean="0"/>
              <a:t>q</a:t>
            </a:r>
            <a:r>
              <a:rPr lang="en-US" sz="3600" baseline="-25000" dirty="0" err="1" smtClean="0"/>
              <a:t>s</a:t>
            </a:r>
            <a:r>
              <a:rPr lang="en-US" sz="3600" dirty="0" smtClean="0"/>
              <a:t> /</a:t>
            </a:r>
            <a:r>
              <a:rPr lang="en-US" sz="3600" dirty="0" err="1" smtClean="0"/>
              <a:t>c</a:t>
            </a:r>
            <a:r>
              <a:rPr lang="en-US" sz="3600" baseline="-25000" dirty="0" err="1" smtClean="0"/>
              <a:t>s</a:t>
            </a:r>
            <a:r>
              <a:rPr lang="en-US" sz="3600" baseline="-25000" dirty="0" smtClean="0"/>
              <a:t> </a:t>
            </a:r>
            <a:r>
              <a:rPr lang="en-US" sz="3600" dirty="0" smtClean="0"/>
              <a:t>    </a:t>
            </a:r>
            <a:r>
              <a:rPr lang="en-US" dirty="0" smtClean="0"/>
              <a:t>n=1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 / Modeling environmental processes - 6(i)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7010400" cy="1143000"/>
          </a:xfrm>
        </p:spPr>
        <p:txBody>
          <a:bodyPr>
            <a:normAutofit/>
          </a:bodyPr>
          <a:lstStyle/>
          <a:p>
            <a:pPr algn="l"/>
            <a:r>
              <a:rPr lang="en-US" sz="2400" i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Foo</a:t>
            </a:r>
            <a:r>
              <a:rPr lang="en-US" sz="24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and </a:t>
            </a:r>
            <a:r>
              <a:rPr lang="en-US" sz="2400" i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Hameed</a:t>
            </a:r>
            <a:r>
              <a:rPr lang="en-US" sz="24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(2010) Chemical Engineering Journal 156,2-10</a:t>
            </a:r>
            <a:endParaRPr lang="en-US" sz="24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522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963" y="1295400"/>
            <a:ext cx="8065806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 / Modeling environmental processes - 6(i)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6.v.</a:t>
            </a:r>
            <a:r>
              <a:rPr lang="en-GB" dirty="0" smtClean="0"/>
              <a:t> Application of transport models – pore and surface diffusion models.</a:t>
            </a:r>
            <a:br>
              <a:rPr lang="en-GB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532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600200"/>
            <a:ext cx="4800600" cy="3715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1999" y="5791200"/>
            <a:ext cx="5177117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 / Modeling environmental processes - 6(i)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Column studies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542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828800"/>
            <a:ext cx="4233862" cy="3674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1999" y="5791200"/>
            <a:ext cx="5177117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1905000"/>
            <a:ext cx="3686175" cy="307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6019800" y="5029200"/>
            <a:ext cx="29986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Used for calculation of Rd and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prioritisation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 / Modeling environmental processes - 6(i)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Further consideration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Organic </a:t>
            </a:r>
            <a:r>
              <a:rPr lang="en-US" dirty="0" err="1" smtClean="0"/>
              <a:t>cations</a:t>
            </a:r>
            <a:r>
              <a:rPr lang="en-US" dirty="0" smtClean="0"/>
              <a:t> and anions behavior, possible competitive effects</a:t>
            </a:r>
          </a:p>
          <a:p>
            <a:r>
              <a:rPr lang="en-US" dirty="0" smtClean="0"/>
              <a:t>Influence of NOM</a:t>
            </a:r>
          </a:p>
          <a:p>
            <a:r>
              <a:rPr lang="en-US" dirty="0" smtClean="0"/>
              <a:t>Influence of pH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 / Modeling environmental processes - 6(i)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r-Latn-CS" dirty="0" smtClean="0"/>
              <a:t>Practical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/>
              <a:t>Content of practical work:</a:t>
            </a:r>
            <a:endParaRPr lang="en-US" dirty="0" smtClean="0"/>
          </a:p>
          <a:p>
            <a:pPr lvl="1"/>
            <a:r>
              <a:rPr lang="en-GB" dirty="0" smtClean="0"/>
              <a:t>Data analysis of kinetic and adsorption equilibrium data using Excel.</a:t>
            </a:r>
            <a:endParaRPr lang="en-US" dirty="0" smtClean="0"/>
          </a:p>
          <a:p>
            <a:pPr lvl="1"/>
            <a:r>
              <a:rPr lang="en-GB" dirty="0" smtClean="0"/>
              <a:t>Selection of appropriate kinetic and isotherm models</a:t>
            </a:r>
          </a:p>
          <a:p>
            <a:pPr lvl="1"/>
            <a:r>
              <a:rPr lang="en-GB" dirty="0" smtClean="0"/>
              <a:t>Introduction to box models (one box model)</a:t>
            </a:r>
            <a:endParaRPr lang="en-US" dirty="0" smtClean="0"/>
          </a:p>
          <a:p>
            <a:pPr lvl="1"/>
            <a:r>
              <a:rPr lang="en-US" dirty="0" smtClean="0"/>
              <a:t>When possible students will be able to use ADE model for substance transport through aquifer material under saturated conditions (groundwater, bank filtration), application of </a:t>
            </a:r>
            <a:r>
              <a:rPr lang="en-US" dirty="0" err="1" smtClean="0"/>
              <a:t>comercial</a:t>
            </a:r>
            <a:r>
              <a:rPr lang="en-US" dirty="0" smtClean="0"/>
              <a:t> software.</a:t>
            </a:r>
          </a:p>
          <a:p>
            <a:pPr lvl="1"/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 / Modeling environmental processes - 6(i)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r-Latn-CS" dirty="0" smtClean="0"/>
              <a:t>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1. Explain internal and external mass transfer</a:t>
            </a:r>
          </a:p>
          <a:p>
            <a:pPr>
              <a:buNone/>
            </a:pPr>
            <a:r>
              <a:rPr lang="en-US" dirty="0" smtClean="0"/>
              <a:t>2. Explain </a:t>
            </a:r>
            <a:r>
              <a:rPr lang="en-US" dirty="0" err="1" smtClean="0"/>
              <a:t>advective</a:t>
            </a:r>
            <a:r>
              <a:rPr lang="en-US" dirty="0" smtClean="0"/>
              <a:t>-dispersive equation</a:t>
            </a:r>
          </a:p>
          <a:p>
            <a:pPr>
              <a:buNone/>
            </a:pPr>
            <a:r>
              <a:rPr lang="en-US" dirty="0" smtClean="0"/>
              <a:t>3. Explain importance of transport </a:t>
            </a:r>
            <a:r>
              <a:rPr lang="en-US" dirty="0" err="1" smtClean="0"/>
              <a:t>modelling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 / Modeling environmental processes - 6(i)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r-Latn-CS" dirty="0" smtClean="0"/>
              <a:t>Further reading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Niedbala</a:t>
            </a:r>
            <a:r>
              <a:rPr lang="en-US" dirty="0" smtClean="0"/>
              <a:t>, A., et al. Influence of competing inorganic </a:t>
            </a:r>
            <a:r>
              <a:rPr lang="en-US" dirty="0" err="1" smtClean="0"/>
              <a:t>cations</a:t>
            </a:r>
            <a:r>
              <a:rPr lang="en-US" dirty="0" smtClean="0"/>
              <a:t> on the ion exchange equilibrium of the </a:t>
            </a:r>
            <a:r>
              <a:rPr lang="en-US" dirty="0" err="1" smtClean="0"/>
              <a:t>monovalent</a:t>
            </a:r>
            <a:r>
              <a:rPr lang="en-US" dirty="0" smtClean="0"/>
              <a:t> organic </a:t>
            </a:r>
            <a:r>
              <a:rPr lang="en-US" dirty="0" err="1" smtClean="0"/>
              <a:t>cation</a:t>
            </a:r>
            <a:r>
              <a:rPr lang="en-US" dirty="0" smtClean="0"/>
              <a:t> </a:t>
            </a:r>
            <a:r>
              <a:rPr lang="en-US" dirty="0" err="1" smtClean="0"/>
              <a:t>metoprolol</a:t>
            </a:r>
            <a:r>
              <a:rPr lang="en-US" dirty="0" smtClean="0"/>
              <a:t> on natural sediment. Chemosphere (2012), </a:t>
            </a:r>
            <a:r>
              <a:rPr lang="en-US" dirty="0" smtClean="0">
                <a:hlinkClick r:id="rId2"/>
              </a:rPr>
              <a:t>http://dx.doi.org/10.1016/j.chemosphere.2012.10.036</a:t>
            </a:r>
            <a:endParaRPr lang="en-US" dirty="0" smtClean="0"/>
          </a:p>
          <a:p>
            <a:r>
              <a:rPr lang="en-US" dirty="0" smtClean="0"/>
              <a:t>F. </a:t>
            </a:r>
            <a:r>
              <a:rPr lang="en-US" dirty="0" err="1" smtClean="0"/>
              <a:t>Amiri</a:t>
            </a:r>
            <a:r>
              <a:rPr lang="en-US" dirty="0" smtClean="0"/>
              <a:t> et al. / Water Research 39 (2005) 933–941</a:t>
            </a:r>
          </a:p>
          <a:p>
            <a:pPr lvl="0"/>
            <a:r>
              <a:rPr lang="en-US" dirty="0" smtClean="0"/>
              <a:t>Bi E., Schmidt T.C., </a:t>
            </a:r>
            <a:r>
              <a:rPr lang="en-US" dirty="0" err="1" smtClean="0"/>
              <a:t>Haderlein</a:t>
            </a:r>
            <a:r>
              <a:rPr lang="en-US" dirty="0" smtClean="0"/>
              <a:t> S.B. (2007) Environmental factors influencing sorption of heterocyclic aromatic compounds in soils: </a:t>
            </a:r>
            <a:r>
              <a:rPr lang="en-US" dirty="0" err="1" smtClean="0"/>
              <a:t>Environ.Sci.Technol</a:t>
            </a:r>
            <a:r>
              <a:rPr lang="en-US" dirty="0" smtClean="0"/>
              <a:t>, 41, 3172-3178.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 / Modeling environmental processes - 6(i)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1022</Words>
  <Application>Microsoft Office PowerPoint</Application>
  <PresentationFormat>On-screen Show (4:3)</PresentationFormat>
  <Paragraphs>148</Paragraphs>
  <Slides>21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Office Theme</vt:lpstr>
      <vt:lpstr>Equation</vt:lpstr>
      <vt:lpstr>6.i. Modelling environmental processes: kinetic and equilibrium (quasi-thermodynamic) modelling</vt:lpstr>
      <vt:lpstr>Goals and outcomes </vt:lpstr>
      <vt:lpstr>Content</vt:lpstr>
      <vt:lpstr>Solute transport influenced by geosorption Source: Worch (2004) J. Cont. Hydrobiol. 68, 97-120</vt:lpstr>
      <vt:lpstr>6.i.i. Kinetic of adsorption</vt:lpstr>
      <vt:lpstr>6.i.ii. External mass transfer</vt:lpstr>
      <vt:lpstr>6.i.iii Internal mass transfer</vt:lpstr>
      <vt:lpstr>6.i.iv. Mass balance equations</vt:lpstr>
      <vt:lpstr>Slide 9</vt:lpstr>
      <vt:lpstr>Slide 10</vt:lpstr>
      <vt:lpstr>Slide 11</vt:lpstr>
      <vt:lpstr>Non linear or linear isotherm?</vt:lpstr>
      <vt:lpstr>Slide 13</vt:lpstr>
      <vt:lpstr>Freundlich isotherm includes linear isotherm </vt:lpstr>
      <vt:lpstr>Foo and Hameed (2010) Chemical Engineering Journal 156,2-10</vt:lpstr>
      <vt:lpstr>6.v. Application of transport models – pore and surface diffusion models. </vt:lpstr>
      <vt:lpstr>Column studies</vt:lpstr>
      <vt:lpstr>Further consideration</vt:lpstr>
      <vt:lpstr>Practical work</vt:lpstr>
      <vt:lpstr>Questions</vt:lpstr>
      <vt:lpstr>Further reading</vt:lpstr>
    </vt:vector>
  </TitlesOfParts>
  <Company>Departma za hemiju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hemija</dc:creator>
  <cp:lastModifiedBy>Waterloo Nexus</cp:lastModifiedBy>
  <cp:revision>48</cp:revision>
  <dcterms:created xsi:type="dcterms:W3CDTF">2012-10-09T06:41:53Z</dcterms:created>
  <dcterms:modified xsi:type="dcterms:W3CDTF">2012-12-19T11:09:16Z</dcterms:modified>
</cp:coreProperties>
</file>