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75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8" r:id="rId13"/>
    <p:sldId id="289" r:id="rId14"/>
    <p:sldId id="290" r:id="rId15"/>
    <p:sldId id="291" r:id="rId16"/>
    <p:sldId id="286" r:id="rId17"/>
    <p:sldId id="287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27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C4D2-D119-4843-8B50-C5CAB13A2C14}" type="datetimeFigureOut">
              <a:rPr lang="en-US" smtClean="0"/>
              <a:pPr/>
              <a:t>1/28/2013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BCF22-6D72-4245-9E74-D10A3C8286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632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C3B6-CCFB-494F-A6B8-A6C0FE18315A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3" descr="MCHEM Logo FINAL 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1101" y="230589"/>
            <a:ext cx="1984299" cy="121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eu_flag_tempu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311296"/>
            <a:ext cx="2711576" cy="10538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4770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BA503-0610-4C9C-872D-4C7801CE3EE3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3E6DB-6A7B-4F84-9353-D8AC29C72560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288D8-C55A-428A-93EE-8E4FD18022AB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4C44-ACE6-40C9-8268-D4D73A6148A5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8F743-4200-44C2-A808-4E8959D9DCDE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6CD9C-1438-42C4-950C-74F17F0B331E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E4BE-FB23-4971-96FD-1286638E93FB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DFBB-DF7E-4BA6-AC77-1B39DB805091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B7D6-4FDC-4593-8F09-E6E55AF0BA2E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3BAB8-5121-4F8B-984E-CEF5292C218B}" type="datetime1">
              <a:rPr lang="en-US" smtClean="0"/>
              <a:t>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Environmental processes/6-2/Estimating phase distribution of contaminants in model worlds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3" descr="MCHEM Logo FINAL small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15199" y="232577"/>
            <a:ext cx="1600201" cy="97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82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6.2.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Estimating phase distribution of contaminants in model worlds </a:t>
            </a: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1371600" y="1524000"/>
            <a:ext cx="6400800" cy="16764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cs-CZ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</a:t>
            </a:r>
          </a:p>
          <a:p>
            <a:pPr>
              <a:spcBef>
                <a:spcPts val="0"/>
              </a:spcBef>
            </a:pPr>
            <a:r>
              <a:rPr lang="cs-CZ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</a:t>
            </a:r>
            <a:r>
              <a:rPr lang="cs-CZ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endParaRPr lang="cs-CZ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95250" algn="l"/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Aims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CS" b="1" dirty="0"/>
              <a:t>Aims:</a:t>
            </a:r>
            <a:r>
              <a:rPr lang="sr-Latn-CS" dirty="0"/>
              <a:t> 	</a:t>
            </a:r>
            <a:endParaRPr lang="sr-Latn-CS" dirty="0" smtClean="0"/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to </a:t>
            </a:r>
            <a:r>
              <a:rPr lang="en-US" dirty="0"/>
              <a:t>provide overview of main transport mechanisms in all environmental compartments 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to </a:t>
            </a:r>
            <a:r>
              <a:rPr lang="en-US" dirty="0"/>
              <a:t>give information about methods of estimation of distribution of pollutants in the  environment </a:t>
            </a:r>
            <a:r>
              <a:rPr lang="sr-Latn-CS" b="1" dirty="0"/>
              <a:t> </a:t>
            </a:r>
            <a:endParaRPr lang="cs-CZ" dirty="0"/>
          </a:p>
          <a:p>
            <a:pPr marL="0" indent="0">
              <a:buNone/>
            </a:pPr>
            <a:r>
              <a:rPr lang="sr-Latn-CS" b="1" dirty="0"/>
              <a:t>Outcomes:</a:t>
            </a:r>
            <a:r>
              <a:rPr lang="sr-Latn-CS" dirty="0"/>
              <a:t> 	</a:t>
            </a:r>
            <a:endParaRPr lang="sr-Latn-CS" dirty="0" smtClean="0"/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students </a:t>
            </a:r>
            <a:r>
              <a:rPr lang="en-US" dirty="0"/>
              <a:t>will be able to estimate main transport mechanisms of real pollutants on the base of their physical-chemical properties 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students </a:t>
            </a:r>
            <a:r>
              <a:rPr lang="en-US" dirty="0"/>
              <a:t>will be able to estimate the distribution of pollutants in the environment on the base of environmental </a:t>
            </a:r>
            <a:r>
              <a:rPr lang="en-US" dirty="0" smtClean="0"/>
              <a:t>models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6294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03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1450" algn="l"/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Description of </a:t>
            </a:r>
            <a:r>
              <a:rPr lang="cs-CZ" dirty="0" smtClean="0"/>
              <a:t>basic </a:t>
            </a:r>
            <a:r>
              <a:rPr lang="en-US" dirty="0" smtClean="0"/>
              <a:t>transport </a:t>
            </a:r>
            <a:r>
              <a:rPr lang="en-US" dirty="0"/>
              <a:t>mechanisms of pollutants </a:t>
            </a:r>
            <a:r>
              <a:rPr lang="cs-CZ" dirty="0" smtClean="0"/>
              <a:t>in</a:t>
            </a:r>
            <a:r>
              <a:rPr lang="en-US" dirty="0" smtClean="0"/>
              <a:t> </a:t>
            </a:r>
            <a:r>
              <a:rPr lang="en-US" dirty="0"/>
              <a:t>environmental compartments (diffusion, dispersion, advection</a:t>
            </a:r>
            <a:r>
              <a:rPr lang="en-US" dirty="0" smtClean="0"/>
              <a:t>)</a:t>
            </a:r>
            <a:endParaRPr lang="cs-CZ" dirty="0" smtClean="0"/>
          </a:p>
          <a:p>
            <a:r>
              <a:rPr lang="en-US" dirty="0" smtClean="0"/>
              <a:t>Definition </a:t>
            </a:r>
            <a:r>
              <a:rPr lang="en-US" dirty="0"/>
              <a:t>of </a:t>
            </a:r>
            <a:r>
              <a:rPr lang="en-US" dirty="0" smtClean="0"/>
              <a:t>fugacity</a:t>
            </a:r>
            <a:endParaRPr lang="cs-CZ" dirty="0" smtClean="0"/>
          </a:p>
          <a:p>
            <a:r>
              <a:rPr lang="en-US" dirty="0" smtClean="0"/>
              <a:t>Multi-media </a:t>
            </a:r>
            <a:r>
              <a:rPr lang="en-US" dirty="0"/>
              <a:t>fugacity models (level I, II, </a:t>
            </a:r>
            <a:r>
              <a:rPr lang="en-US" dirty="0" smtClean="0"/>
              <a:t>III</a:t>
            </a:r>
            <a:r>
              <a:rPr lang="cs-CZ" dirty="0" smtClean="0"/>
              <a:t>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Content </a:t>
            </a:r>
            <a:r>
              <a:rPr lang="en-US" dirty="0"/>
              <a:t>of the practical work: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Transport </a:t>
            </a:r>
            <a:r>
              <a:rPr lang="en-US" dirty="0"/>
              <a:t>in porous media.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Transport through boundaries (bottleneck/wall and diffusive boundaries)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818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108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781800" cy="1143000"/>
          </a:xfrm>
        </p:spPr>
        <p:txBody>
          <a:bodyPr/>
          <a:lstStyle/>
          <a:p>
            <a:pPr marL="87313" algn="l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Compartment system </a:t>
            </a:r>
            <a:endParaRPr lang="cs-CZ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2438400"/>
          </a:xfrm>
        </p:spPr>
        <p:txBody>
          <a:bodyPr/>
          <a:lstStyle/>
          <a:p>
            <a:r>
              <a:rPr lang="en-US" b="1" dirty="0" smtClean="0"/>
              <a:t>The whole environment is  highly structured</a:t>
            </a:r>
          </a:p>
          <a:p>
            <a:r>
              <a:rPr lang="en-US" b="1" dirty="0" smtClean="0"/>
              <a:t>Simplification for </a:t>
            </a:r>
            <a:r>
              <a:rPr lang="en-US" b="1" dirty="0" smtClean="0"/>
              <a:t>modeling</a:t>
            </a:r>
            <a:r>
              <a:rPr lang="en-US" b="1" dirty="0" smtClean="0"/>
              <a:t>: compartment system</a:t>
            </a:r>
          </a:p>
          <a:p>
            <a:pPr lvl="1"/>
            <a:r>
              <a:rPr lang="en-US" b="1" dirty="0" smtClean="0"/>
              <a:t>Compartment</a:t>
            </a:r>
          </a:p>
          <a:p>
            <a:pPr lvl="2"/>
            <a:r>
              <a:rPr lang="en-US" b="1" dirty="0" smtClean="0"/>
              <a:t>Homogeneously mixed</a:t>
            </a:r>
          </a:p>
          <a:p>
            <a:pPr lvl="2"/>
            <a:r>
              <a:rPr lang="en-US" b="1" dirty="0" smtClean="0"/>
              <a:t>Has defined geometry, volume, density, mass, …</a:t>
            </a:r>
          </a:p>
          <a:p>
            <a:r>
              <a:rPr lang="en-US" b="1" dirty="0" smtClean="0"/>
              <a:t>Closed and open systems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1752600" y="44704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Compartment 1</a:t>
            </a:r>
            <a:endParaRPr lang="cs-CZ" dirty="0"/>
          </a:p>
        </p:txBody>
      </p:sp>
      <p:sp>
        <p:nvSpPr>
          <p:cNvPr id="7" name="Obdélník 6"/>
          <p:cNvSpPr/>
          <p:nvPr/>
        </p:nvSpPr>
        <p:spPr>
          <a:xfrm>
            <a:off x="533400" y="57150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Compartment 2</a:t>
            </a:r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2895600" y="57150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Compartment 3</a:t>
            </a:r>
            <a:endParaRPr lang="cs-CZ" dirty="0"/>
          </a:p>
        </p:txBody>
      </p:sp>
      <p:cxnSp>
        <p:nvCxnSpPr>
          <p:cNvPr id="12" name="Přímá spojnice se šipkou 11"/>
          <p:cNvCxnSpPr/>
          <p:nvPr/>
        </p:nvCxnSpPr>
        <p:spPr>
          <a:xfrm flipH="1">
            <a:off x="1447800" y="4927600"/>
            <a:ext cx="304800" cy="78740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se šipkou 13"/>
          <p:cNvCxnSpPr/>
          <p:nvPr/>
        </p:nvCxnSpPr>
        <p:spPr>
          <a:xfrm flipV="1">
            <a:off x="1752600" y="4927600"/>
            <a:ext cx="304800" cy="78740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/>
          <p:cNvCxnSpPr>
            <a:stCxn id="7" idx="3"/>
            <a:endCxn id="8" idx="1"/>
          </p:cNvCxnSpPr>
          <p:nvPr/>
        </p:nvCxnSpPr>
        <p:spPr>
          <a:xfrm>
            <a:off x="2362200" y="5943600"/>
            <a:ext cx="53340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/>
          <p:cNvCxnSpPr>
            <a:stCxn id="8" idx="0"/>
          </p:cNvCxnSpPr>
          <p:nvPr/>
        </p:nvCxnSpPr>
        <p:spPr>
          <a:xfrm flipH="1" flipV="1">
            <a:off x="3581400" y="4927600"/>
            <a:ext cx="228600" cy="78740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/>
          <p:cNvSpPr txBox="1"/>
          <p:nvPr/>
        </p:nvSpPr>
        <p:spPr>
          <a:xfrm>
            <a:off x="381000" y="4699000"/>
            <a:ext cx="9265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Closed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system</a:t>
            </a:r>
            <a:endParaRPr lang="cs-CZ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Obdélník 19"/>
          <p:cNvSpPr/>
          <p:nvPr/>
        </p:nvSpPr>
        <p:spPr>
          <a:xfrm>
            <a:off x="6400800" y="40386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Compartment 1</a:t>
            </a:r>
            <a:endParaRPr lang="cs-CZ" dirty="0"/>
          </a:p>
        </p:txBody>
      </p:sp>
      <p:sp>
        <p:nvSpPr>
          <p:cNvPr id="21" name="Obdélník 20"/>
          <p:cNvSpPr/>
          <p:nvPr/>
        </p:nvSpPr>
        <p:spPr>
          <a:xfrm>
            <a:off x="6400800" y="48768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Compartment 2</a:t>
            </a:r>
            <a:endParaRPr lang="cs-CZ" dirty="0"/>
          </a:p>
        </p:txBody>
      </p:sp>
      <p:sp>
        <p:nvSpPr>
          <p:cNvPr id="23" name="Obdélník 22"/>
          <p:cNvSpPr/>
          <p:nvPr/>
        </p:nvSpPr>
        <p:spPr>
          <a:xfrm>
            <a:off x="6400800" y="57150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Compartment 3</a:t>
            </a:r>
            <a:endParaRPr lang="cs-CZ" dirty="0"/>
          </a:p>
        </p:txBody>
      </p:sp>
      <p:cxnSp>
        <p:nvCxnSpPr>
          <p:cNvPr id="25" name="Přímá spojnice se šipkou 24"/>
          <p:cNvCxnSpPr>
            <a:stCxn id="20" idx="0"/>
          </p:cNvCxnSpPr>
          <p:nvPr/>
        </p:nvCxnSpPr>
        <p:spPr>
          <a:xfrm flipV="1">
            <a:off x="7315200" y="3657600"/>
            <a:ext cx="0" cy="381000"/>
          </a:xfrm>
          <a:prstGeom prst="straightConnector1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/>
          <p:cNvCxnSpPr>
            <a:stCxn id="20" idx="2"/>
            <a:endCxn id="21" idx="0"/>
          </p:cNvCxnSpPr>
          <p:nvPr/>
        </p:nvCxnSpPr>
        <p:spPr>
          <a:xfrm>
            <a:off x="7315200" y="4495800"/>
            <a:ext cx="0" cy="38100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nice se šipkou 27"/>
          <p:cNvCxnSpPr/>
          <p:nvPr/>
        </p:nvCxnSpPr>
        <p:spPr>
          <a:xfrm>
            <a:off x="7315200" y="5334000"/>
            <a:ext cx="0" cy="38100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nice se šipkou 28"/>
          <p:cNvCxnSpPr/>
          <p:nvPr/>
        </p:nvCxnSpPr>
        <p:spPr>
          <a:xfrm>
            <a:off x="7315200" y="6172200"/>
            <a:ext cx="0" cy="38100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ovéPole 29"/>
          <p:cNvSpPr txBox="1"/>
          <p:nvPr/>
        </p:nvSpPr>
        <p:spPr>
          <a:xfrm>
            <a:off x="5326500" y="4716698"/>
            <a:ext cx="9265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Open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system</a:t>
            </a:r>
            <a:endParaRPr lang="cs-CZ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8580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819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Mechanisms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Environment</a:t>
            </a:r>
            <a:endParaRPr lang="cs-CZ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2286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Diffusion </a:t>
            </a:r>
          </a:p>
          <a:p>
            <a:pPr lvl="1"/>
            <a:r>
              <a:rPr lang="en-US" dirty="0" smtClean="0"/>
              <a:t>movement </a:t>
            </a:r>
            <a:r>
              <a:rPr lang="en-US" dirty="0"/>
              <a:t>of molecules or particles along a concentration gradient, or from regions of higher to regions of lower concentration. </a:t>
            </a:r>
            <a:endParaRPr lang="en-US" dirty="0" smtClean="0"/>
          </a:p>
          <a:p>
            <a:pPr lvl="1"/>
            <a:r>
              <a:rPr lang="en-US" dirty="0" smtClean="0"/>
              <a:t>does </a:t>
            </a:r>
            <a:r>
              <a:rPr lang="en-US" dirty="0"/>
              <a:t>not </a:t>
            </a:r>
            <a:r>
              <a:rPr lang="en-US" dirty="0" smtClean="0"/>
              <a:t>involve </a:t>
            </a:r>
            <a:r>
              <a:rPr lang="en-US" dirty="0"/>
              <a:t>chemical </a:t>
            </a:r>
            <a:r>
              <a:rPr lang="en-US" dirty="0" smtClean="0"/>
              <a:t>energy (i.e. spontaneous movement)</a:t>
            </a:r>
          </a:p>
          <a:p>
            <a:pPr marL="457200" lvl="1" indent="0">
              <a:buNone/>
            </a:pPr>
            <a:endParaRPr lang="en-US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Fick’s First Law of Diffusion</a:t>
            </a:r>
            <a:r>
              <a:rPr lang="en-US" dirty="0" smtClean="0"/>
              <a:t>: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6824140"/>
              </p:ext>
            </p:extLst>
          </p:nvPr>
        </p:nvGraphicFramePr>
        <p:xfrm>
          <a:off x="1219200" y="4618672"/>
          <a:ext cx="2942303" cy="685800"/>
        </p:xfrm>
        <a:graphic>
          <a:graphicData uri="http://schemas.openxmlformats.org/presentationml/2006/ole">
            <p:oleObj spid="_x0000_s1045" name="Rovnice" r:id="rId3" imgW="1688760" imgH="393480" progId="Equation.3">
              <p:embed/>
            </p:oleObj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4572000" y="4191000"/>
            <a:ext cx="4343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n-US" i="1" dirty="0" err="1" smtClean="0"/>
              <a:t>N</a:t>
            </a:r>
            <a:r>
              <a:rPr lang="en-US" i="1" baseline="-25000" dirty="0" err="1" smtClean="0"/>
              <a:t>diff</a:t>
            </a:r>
            <a:r>
              <a:rPr lang="en-US" dirty="0" smtClean="0"/>
              <a:t> …</a:t>
            </a:r>
            <a:r>
              <a:rPr lang="en-US" i="1" dirty="0" smtClean="0"/>
              <a:t> </a:t>
            </a:r>
            <a:r>
              <a:rPr lang="en-US" dirty="0" smtClean="0"/>
              <a:t>net </a:t>
            </a:r>
            <a:r>
              <a:rPr lang="en-US" dirty="0"/>
              <a:t>substance </a:t>
            </a:r>
            <a:r>
              <a:rPr lang="en-US" dirty="0" smtClean="0"/>
              <a:t>flux [kg.s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en-US" dirty="0"/>
          </a:p>
          <a:p>
            <a:pPr marL="623888" indent="-623888"/>
            <a:r>
              <a:rPr lang="en-US" i="1" dirty="0" err="1" smtClean="0"/>
              <a:t>J</a:t>
            </a:r>
            <a:r>
              <a:rPr lang="en-US" i="1" baseline="-25000" dirty="0" err="1" smtClean="0"/>
              <a:t>diff</a:t>
            </a:r>
            <a:r>
              <a:rPr lang="en-US" i="1" dirty="0" smtClean="0"/>
              <a:t> </a:t>
            </a:r>
            <a:r>
              <a:rPr lang="en-US" dirty="0" smtClean="0"/>
              <a:t>… net </a:t>
            </a:r>
            <a:r>
              <a:rPr lang="en-US" dirty="0"/>
              <a:t>substance flux through the unit area </a:t>
            </a:r>
            <a:r>
              <a:rPr lang="en-US" dirty="0" smtClean="0"/>
              <a:t>[kg </a:t>
            </a:r>
            <a:r>
              <a:rPr lang="en-US" dirty="0"/>
              <a:t>s</a:t>
            </a:r>
            <a:r>
              <a:rPr lang="en-US" baseline="30000" dirty="0"/>
              <a:t>-1</a:t>
            </a:r>
            <a:r>
              <a:rPr lang="en-US" dirty="0"/>
              <a:t> </a:t>
            </a:r>
            <a:r>
              <a:rPr lang="en-US" dirty="0" smtClean="0"/>
              <a:t>m</a:t>
            </a:r>
            <a:r>
              <a:rPr lang="en-US" baseline="30000" dirty="0" smtClean="0"/>
              <a:t>-2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/>
              <a:t>A</a:t>
            </a:r>
            <a:r>
              <a:rPr lang="en-US" dirty="0"/>
              <a:t> … cross-sectional area (perpendicular to </a:t>
            </a:r>
            <a:r>
              <a:rPr lang="en-US" dirty="0" smtClean="0"/>
              <a:t>diffusion)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[m</a:t>
            </a:r>
            <a:r>
              <a:rPr lang="en-US" baseline="30000" dirty="0"/>
              <a:t>2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/>
              <a:t>D</a:t>
            </a:r>
            <a:r>
              <a:rPr lang="en-US" dirty="0"/>
              <a:t> </a:t>
            </a:r>
            <a:r>
              <a:rPr lang="en-US" dirty="0" smtClean="0"/>
              <a:t>… </a:t>
            </a:r>
            <a:r>
              <a:rPr lang="en-US" dirty="0"/>
              <a:t>diffusion coefficient </a:t>
            </a:r>
            <a:r>
              <a:rPr lang="en-US" dirty="0" smtClean="0"/>
              <a:t>[m</a:t>
            </a:r>
            <a:r>
              <a:rPr lang="en-US" baseline="30000" dirty="0" smtClean="0"/>
              <a:t>2</a:t>
            </a:r>
            <a:r>
              <a:rPr lang="en-US" dirty="0" smtClean="0"/>
              <a:t> 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 smtClean="0"/>
              <a:t></a:t>
            </a:r>
            <a:r>
              <a:rPr lang="en-US" i="1" dirty="0" smtClean="0">
                <a:sym typeface="Symbol"/>
              </a:rPr>
              <a:t></a:t>
            </a:r>
            <a:r>
              <a:rPr lang="en-US" i="1" dirty="0" smtClean="0"/>
              <a:t>C/</a:t>
            </a:r>
            <a:r>
              <a:rPr lang="en-US" i="1" dirty="0" smtClean="0">
                <a:sym typeface="Symbol"/>
              </a:rPr>
              <a:t></a:t>
            </a:r>
            <a:r>
              <a:rPr lang="en-US" i="1" dirty="0" smtClean="0"/>
              <a:t>x</a:t>
            </a:r>
            <a:r>
              <a:rPr lang="en-US" dirty="0" smtClean="0"/>
              <a:t> … concentration </a:t>
            </a:r>
            <a:r>
              <a:rPr lang="en-US" dirty="0"/>
              <a:t>gradient </a:t>
            </a:r>
            <a:r>
              <a:rPr lang="en-US" dirty="0" smtClean="0"/>
              <a:t>[kg </a:t>
            </a:r>
            <a:r>
              <a:rPr lang="en-US" dirty="0"/>
              <a:t>m</a:t>
            </a:r>
            <a:r>
              <a:rPr lang="en-US" baseline="30000" dirty="0"/>
              <a:t>-3</a:t>
            </a:r>
            <a:r>
              <a:rPr lang="en-US" dirty="0"/>
              <a:t> </a:t>
            </a:r>
            <a:r>
              <a:rPr lang="en-US" dirty="0" smtClean="0"/>
              <a:t>m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cs-CZ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056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804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Mechanisms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Environment</a:t>
            </a:r>
            <a:endParaRPr lang="cs-CZ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39624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Diffusion (contd.) </a:t>
            </a:r>
          </a:p>
          <a:p>
            <a:pPr lvl="1"/>
            <a:r>
              <a:rPr lang="en-US" dirty="0" smtClean="0"/>
              <a:t>Fick’s First Law of Diffusion is valid when:</a:t>
            </a:r>
          </a:p>
          <a:p>
            <a:pPr lvl="2"/>
            <a:r>
              <a:rPr lang="en-US" dirty="0" smtClean="0"/>
              <a:t>The medium is </a:t>
            </a:r>
            <a:r>
              <a:rPr lang="en-US" dirty="0" smtClean="0"/>
              <a:t>isotropic </a:t>
            </a:r>
            <a:r>
              <a:rPr lang="en-US" dirty="0" smtClean="0"/>
              <a:t>(the medium and diffusion coefficient is identical in all directions)</a:t>
            </a:r>
          </a:p>
          <a:p>
            <a:pPr lvl="2"/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flux by diffusion is perpendicular to the cross section </a:t>
            </a:r>
            <a:r>
              <a:rPr lang="en-US" dirty="0" smtClean="0"/>
              <a:t>area</a:t>
            </a:r>
          </a:p>
          <a:p>
            <a:pPr lvl="2"/>
            <a:r>
              <a:rPr lang="en-GB" dirty="0" smtClean="0"/>
              <a:t>the concentration gradient is constant</a:t>
            </a:r>
          </a:p>
          <a:p>
            <a:pPr lvl="1"/>
            <a:r>
              <a:rPr lang="en-GB" dirty="0" smtClean="0"/>
              <a:t>Usual values of D:</a:t>
            </a:r>
          </a:p>
          <a:p>
            <a:pPr lvl="2"/>
            <a:r>
              <a:rPr lang="en-GB" dirty="0" smtClean="0"/>
              <a:t>Gases: D </a:t>
            </a:r>
            <a:r>
              <a:rPr lang="en-GB" dirty="0" smtClean="0">
                <a:sym typeface="Symbol"/>
              </a:rPr>
              <a:t> 10</a:t>
            </a:r>
            <a:r>
              <a:rPr lang="en-GB" baseline="30000" dirty="0" smtClean="0">
                <a:sym typeface="Symbol"/>
              </a:rPr>
              <a:t>-5</a:t>
            </a:r>
            <a:r>
              <a:rPr lang="en-GB" dirty="0" smtClean="0">
                <a:sym typeface="Symbol"/>
              </a:rPr>
              <a:t> - 10</a:t>
            </a:r>
            <a:r>
              <a:rPr lang="en-GB" baseline="30000" dirty="0" smtClean="0">
                <a:sym typeface="Symbol"/>
              </a:rPr>
              <a:t>-4</a:t>
            </a:r>
            <a:r>
              <a:rPr lang="en-GB" dirty="0" smtClean="0">
                <a:sym typeface="Symbol"/>
              </a:rPr>
              <a:t> m</a:t>
            </a:r>
            <a:r>
              <a:rPr lang="en-GB" baseline="30000" dirty="0" smtClean="0">
                <a:sym typeface="Symbol"/>
              </a:rPr>
              <a:t>2</a:t>
            </a:r>
            <a:r>
              <a:rPr lang="en-GB" dirty="0" smtClean="0">
                <a:sym typeface="Symbol"/>
              </a:rPr>
              <a:t> s</a:t>
            </a:r>
            <a:r>
              <a:rPr lang="en-GB" baseline="30000" dirty="0" smtClean="0">
                <a:sym typeface="Symbol"/>
              </a:rPr>
              <a:t>-1</a:t>
            </a:r>
            <a:endParaRPr lang="en-GB" dirty="0" smtClean="0">
              <a:sym typeface="Symbol"/>
            </a:endParaRPr>
          </a:p>
          <a:p>
            <a:pPr lvl="2"/>
            <a:r>
              <a:rPr lang="en-GB" dirty="0" smtClean="0">
                <a:sym typeface="Symbol"/>
              </a:rPr>
              <a:t>Liquids: </a:t>
            </a:r>
            <a:r>
              <a:rPr lang="en-GB" dirty="0"/>
              <a:t>D </a:t>
            </a:r>
            <a:r>
              <a:rPr lang="en-GB" dirty="0">
                <a:sym typeface="Symbol"/>
              </a:rPr>
              <a:t> </a:t>
            </a:r>
            <a:r>
              <a:rPr lang="en-GB" dirty="0" smtClean="0">
                <a:sym typeface="Symbol"/>
              </a:rPr>
              <a:t>10</a:t>
            </a:r>
            <a:r>
              <a:rPr lang="en-GB" baseline="30000" dirty="0" smtClean="0">
                <a:sym typeface="Symbol"/>
              </a:rPr>
              <a:t>-9</a:t>
            </a:r>
            <a:r>
              <a:rPr lang="en-GB" dirty="0" smtClean="0">
                <a:sym typeface="Symbol"/>
              </a:rPr>
              <a:t> m</a:t>
            </a:r>
            <a:r>
              <a:rPr lang="en-GB" baseline="30000" dirty="0" smtClean="0">
                <a:sym typeface="Symbol"/>
              </a:rPr>
              <a:t>2</a:t>
            </a:r>
            <a:r>
              <a:rPr lang="en-GB" dirty="0" smtClean="0">
                <a:sym typeface="Symbol"/>
              </a:rPr>
              <a:t> s</a:t>
            </a:r>
            <a:r>
              <a:rPr lang="en-GB" baseline="30000" dirty="0" smtClean="0">
                <a:sym typeface="Symbol"/>
              </a:rPr>
              <a:t>-1</a:t>
            </a:r>
          </a:p>
          <a:p>
            <a:pPr lvl="2"/>
            <a:r>
              <a:rPr lang="en-GB" dirty="0" smtClean="0">
                <a:sym typeface="Symbol"/>
              </a:rPr>
              <a:t>Solids</a:t>
            </a:r>
            <a:r>
              <a:rPr lang="en-GB" dirty="0">
                <a:sym typeface="Symbol"/>
              </a:rPr>
              <a:t>: </a:t>
            </a:r>
            <a:r>
              <a:rPr lang="en-GB" dirty="0"/>
              <a:t>D </a:t>
            </a:r>
            <a:r>
              <a:rPr lang="en-GB" dirty="0">
                <a:sym typeface="Symbol"/>
              </a:rPr>
              <a:t> </a:t>
            </a:r>
            <a:r>
              <a:rPr lang="en-GB" dirty="0" smtClean="0">
                <a:sym typeface="Symbol"/>
              </a:rPr>
              <a:t>10</a:t>
            </a:r>
            <a:r>
              <a:rPr lang="en-GB" baseline="30000" dirty="0" smtClean="0">
                <a:sym typeface="Symbol"/>
              </a:rPr>
              <a:t>-14</a:t>
            </a:r>
            <a:r>
              <a:rPr lang="en-GB" dirty="0" smtClean="0">
                <a:sym typeface="Symbol"/>
              </a:rPr>
              <a:t> </a:t>
            </a:r>
            <a:r>
              <a:rPr lang="en-GB" dirty="0">
                <a:sym typeface="Symbol"/>
              </a:rPr>
              <a:t>m</a:t>
            </a:r>
            <a:r>
              <a:rPr lang="en-GB" baseline="30000" dirty="0">
                <a:sym typeface="Symbol"/>
              </a:rPr>
              <a:t>2</a:t>
            </a:r>
            <a:r>
              <a:rPr lang="en-GB" dirty="0">
                <a:sym typeface="Symbol"/>
              </a:rPr>
              <a:t> s</a:t>
            </a:r>
            <a:r>
              <a:rPr lang="en-GB" baseline="30000" dirty="0">
                <a:sym typeface="Symbol"/>
              </a:rPr>
              <a:t>-1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ovéPole 6"/>
          <p:cNvSpPr txBox="1"/>
          <p:nvPr/>
        </p:nvSpPr>
        <p:spPr>
          <a:xfrm>
            <a:off x="1143000" y="5833646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err="1"/>
              <a:t>Barrow</a:t>
            </a:r>
            <a:r>
              <a:rPr lang="cs-CZ" sz="1600" dirty="0"/>
              <a:t>, G.M. (1977): </a:t>
            </a:r>
            <a:r>
              <a:rPr lang="cs-CZ" sz="1600" dirty="0" err="1"/>
              <a:t>Physikalische</a:t>
            </a:r>
            <a:r>
              <a:rPr lang="cs-CZ" sz="1600" dirty="0"/>
              <a:t> Chemie Band III. </a:t>
            </a:r>
            <a:r>
              <a:rPr lang="cs-CZ" sz="1600" dirty="0" err="1"/>
              <a:t>Bohmann</a:t>
            </a:r>
            <a:r>
              <a:rPr lang="cs-CZ" sz="1600" dirty="0"/>
              <a:t>, </a:t>
            </a:r>
            <a:r>
              <a:rPr lang="cs-CZ" sz="1600" dirty="0" err="1" smtClean="0"/>
              <a:t>Wien</a:t>
            </a:r>
            <a:r>
              <a:rPr lang="cs-CZ" sz="1600" dirty="0" smtClean="0"/>
              <a:t>,</a:t>
            </a:r>
            <a:r>
              <a:rPr lang="en-US" sz="1600" dirty="0" smtClean="0"/>
              <a:t> </a:t>
            </a:r>
            <a:r>
              <a:rPr lang="cs-CZ" sz="1600" dirty="0" err="1" smtClean="0"/>
              <a:t>Austria</a:t>
            </a:r>
            <a:r>
              <a:rPr lang="cs-CZ" sz="1600" dirty="0"/>
              <a:t>, 3rd </a:t>
            </a:r>
            <a:r>
              <a:rPr lang="cs-CZ" sz="1600" dirty="0" err="1"/>
              <a:t>ed</a:t>
            </a:r>
            <a:r>
              <a:rPr lang="cs-CZ" sz="1600" dirty="0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818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820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Mechanisms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Environment</a:t>
            </a:r>
            <a:endParaRPr lang="cs-CZ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2133599"/>
          </a:xfrm>
        </p:spPr>
        <p:txBody>
          <a:bodyPr>
            <a:noAutofit/>
          </a:bodyPr>
          <a:lstStyle/>
          <a:p>
            <a:r>
              <a:rPr lang="en-US" b="1" dirty="0"/>
              <a:t>Diffusion </a:t>
            </a:r>
            <a:r>
              <a:rPr lang="en-US" b="1" dirty="0" smtClean="0"/>
              <a:t>coefficient (or diffusivity)</a:t>
            </a:r>
            <a:endParaRPr lang="en-GB" b="1" dirty="0"/>
          </a:p>
          <a:p>
            <a:pPr lvl="1"/>
            <a:r>
              <a:rPr lang="en-US" dirty="0" smtClean="0"/>
              <a:t>Proportional to the temperature</a:t>
            </a:r>
          </a:p>
          <a:p>
            <a:pPr lvl="1"/>
            <a:r>
              <a:rPr lang="en-US" dirty="0" smtClean="0"/>
              <a:t>Inversely proportional to the molecule volume (which is related to the molar mass)</a:t>
            </a:r>
          </a:p>
          <a:p>
            <a:pPr lvl="1"/>
            <a:r>
              <a:rPr lang="en-US" dirty="0" smtClean="0"/>
              <a:t>Relation between diffusion coefficients of two substances: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ovéPole 6"/>
          <p:cNvSpPr txBox="1"/>
          <p:nvPr/>
        </p:nvSpPr>
        <p:spPr>
          <a:xfrm>
            <a:off x="762000" y="5833646"/>
            <a:ext cx="7696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Tinsley, I. (1979): Chemical Concepts in Pollutant </a:t>
            </a:r>
            <a:r>
              <a:rPr lang="en-US" sz="1600" dirty="0" err="1"/>
              <a:t>Behaviour</a:t>
            </a:r>
            <a:r>
              <a:rPr lang="en-US" sz="1600" dirty="0"/>
              <a:t>. </a:t>
            </a:r>
            <a:r>
              <a:rPr lang="en-US" sz="1600" dirty="0" smtClean="0"/>
              <a:t>John Wiley </a:t>
            </a:r>
            <a:r>
              <a:rPr lang="en-US" sz="1600" dirty="0"/>
              <a:t>&amp; Sons, New York.</a:t>
            </a:r>
            <a:endParaRPr lang="cs-CZ" sz="1600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55747257"/>
              </p:ext>
            </p:extLst>
          </p:nvPr>
        </p:nvGraphicFramePr>
        <p:xfrm>
          <a:off x="1295400" y="3946902"/>
          <a:ext cx="1371600" cy="929898"/>
        </p:xfrm>
        <a:graphic>
          <a:graphicData uri="http://schemas.openxmlformats.org/presentationml/2006/ole">
            <p:oleObj spid="_x0000_s2063" name="Rovnice" r:id="rId3" imgW="749160" imgH="507960" progId="Equation.3">
              <p:embed/>
            </p:oleObj>
          </a:graphicData>
        </a:graphic>
      </p:graphicFrame>
      <p:sp>
        <p:nvSpPr>
          <p:cNvPr id="8" name="TextovéPole 7"/>
          <p:cNvSpPr txBox="1"/>
          <p:nvPr/>
        </p:nvSpPr>
        <p:spPr>
          <a:xfrm>
            <a:off x="3048000" y="3986372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n-US" i="1" dirty="0" smtClean="0"/>
              <a:t>D</a:t>
            </a:r>
            <a:r>
              <a:rPr lang="en-US" i="1" baseline="-25000" dirty="0" smtClean="0"/>
              <a:t>i</a:t>
            </a:r>
            <a:r>
              <a:rPr lang="en-US" i="1" dirty="0" smtClean="0"/>
              <a:t>,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j</a:t>
            </a:r>
            <a:r>
              <a:rPr lang="en-US" dirty="0" smtClean="0"/>
              <a:t> …</a:t>
            </a:r>
            <a:r>
              <a:rPr lang="en-US" i="1" dirty="0" smtClean="0"/>
              <a:t> </a:t>
            </a:r>
            <a:r>
              <a:rPr lang="en-US" dirty="0" smtClean="0"/>
              <a:t>diffusion coefficients of compounds </a:t>
            </a:r>
            <a:r>
              <a:rPr lang="en-US" i="1" dirty="0" err="1" smtClean="0"/>
              <a:t>i</a:t>
            </a:r>
            <a:r>
              <a:rPr lang="en-US" dirty="0" smtClean="0"/>
              <a:t> and </a:t>
            </a:r>
            <a:r>
              <a:rPr lang="en-US" i="1" dirty="0" smtClean="0"/>
              <a:t>j</a:t>
            </a:r>
            <a:r>
              <a:rPr lang="en-US" dirty="0" smtClean="0"/>
              <a:t> [m</a:t>
            </a:r>
            <a:r>
              <a:rPr lang="en-US" baseline="30000" dirty="0" smtClean="0"/>
              <a:t>2</a:t>
            </a:r>
            <a:r>
              <a:rPr lang="en-US" dirty="0" smtClean="0"/>
              <a:t> 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 err="1" smtClean="0"/>
              <a:t>M</a:t>
            </a:r>
            <a:r>
              <a:rPr lang="en-US" i="1" baseline="-25000" dirty="0" err="1" smtClean="0"/>
              <a:t>i</a:t>
            </a:r>
            <a:r>
              <a:rPr lang="en-US" i="1" dirty="0" smtClean="0"/>
              <a:t>,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j</a:t>
            </a:r>
            <a:r>
              <a:rPr lang="en-US" dirty="0" smtClean="0"/>
              <a:t> … molar masses </a:t>
            </a:r>
            <a:r>
              <a:rPr lang="en-US" dirty="0"/>
              <a:t>of compounds </a:t>
            </a:r>
            <a:r>
              <a:rPr lang="en-US" i="1" dirty="0" err="1"/>
              <a:t>i</a:t>
            </a:r>
            <a:r>
              <a:rPr lang="en-US" dirty="0"/>
              <a:t> and </a:t>
            </a:r>
            <a:r>
              <a:rPr lang="en-US" i="1" dirty="0"/>
              <a:t>j</a:t>
            </a:r>
            <a:r>
              <a:rPr lang="en-US" dirty="0"/>
              <a:t> </a:t>
            </a:r>
            <a:r>
              <a:rPr lang="en-US" dirty="0" smtClean="0"/>
              <a:t>[g mol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056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82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Mechanisms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Environment</a:t>
            </a:r>
            <a:endParaRPr lang="cs-CZ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457199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Diffusion </a:t>
            </a:r>
            <a:r>
              <a:rPr lang="en-US" b="1" dirty="0" smtClean="0">
                <a:solidFill>
                  <a:srgbClr val="FF0000"/>
                </a:solidFill>
              </a:rPr>
              <a:t>conductance (g), diffusion resistance (r)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29909246"/>
              </p:ext>
            </p:extLst>
          </p:nvPr>
        </p:nvGraphicFramePr>
        <p:xfrm>
          <a:off x="849313" y="2238375"/>
          <a:ext cx="1347787" cy="720725"/>
        </p:xfrm>
        <a:graphic>
          <a:graphicData uri="http://schemas.openxmlformats.org/presentationml/2006/ole">
            <p:oleObj spid="_x0000_s3097" name="Rovnice" r:id="rId3" imgW="736560" imgH="393480" progId="Equation.3">
              <p:embed/>
            </p:oleObj>
          </a:graphicData>
        </a:graphic>
      </p:graphicFrame>
      <p:sp>
        <p:nvSpPr>
          <p:cNvPr id="8" name="TextovéPole 7"/>
          <p:cNvSpPr txBox="1"/>
          <p:nvPr/>
        </p:nvSpPr>
        <p:spPr>
          <a:xfrm>
            <a:off x="2819400" y="2057400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n-US" i="1" dirty="0" smtClean="0"/>
              <a:t>g </a:t>
            </a:r>
            <a:r>
              <a:rPr lang="en-US" dirty="0" smtClean="0"/>
              <a:t>… diffusion conductance [m 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 smtClean="0"/>
              <a:t>r … </a:t>
            </a:r>
            <a:r>
              <a:rPr lang="en-US" dirty="0"/>
              <a:t>diffusion </a:t>
            </a:r>
            <a:r>
              <a:rPr lang="en-US" dirty="0" smtClean="0"/>
              <a:t>resistance [s m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en-US" i="1" dirty="0" smtClean="0"/>
          </a:p>
          <a:p>
            <a:pPr marL="623888" indent="-623888"/>
            <a:r>
              <a:rPr lang="en-US" i="1" dirty="0" smtClean="0"/>
              <a:t>D … </a:t>
            </a:r>
            <a:r>
              <a:rPr lang="en-US" dirty="0" smtClean="0"/>
              <a:t>diffusion coefficient [m</a:t>
            </a:r>
            <a:r>
              <a:rPr lang="en-US" baseline="30000" dirty="0" smtClean="0"/>
              <a:t>2</a:t>
            </a:r>
            <a:r>
              <a:rPr lang="en-US" dirty="0" smtClean="0"/>
              <a:t> 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 smtClean="0">
                <a:sym typeface="Symbol"/>
              </a:rPr>
              <a:t>x </a:t>
            </a:r>
            <a:r>
              <a:rPr lang="en-US" dirty="0" smtClean="0"/>
              <a:t>… diffusion length [m]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533400" y="3429000"/>
            <a:ext cx="8408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More than 1 resistance in system </a:t>
            </a:r>
            <a:r>
              <a:rPr lang="en-US" dirty="0" smtClean="0">
                <a:sym typeface="Symbol"/>
              </a:rPr>
              <a:t> </a:t>
            </a:r>
            <a:r>
              <a:rPr lang="en-US" b="1" i="1" dirty="0" smtClean="0">
                <a:solidFill>
                  <a:schemeClr val="accent2"/>
                </a:solidFill>
                <a:sym typeface="Symbol"/>
              </a:rPr>
              <a:t>calculation of total resistance using Kirchhoff laws</a:t>
            </a:r>
            <a:endParaRPr lang="cs-CZ" b="1" i="1" dirty="0">
              <a:solidFill>
                <a:schemeClr val="accent2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533400" y="4038600"/>
            <a:ext cx="2181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Resistances in series:</a:t>
            </a:r>
            <a:endParaRPr lang="cs-CZ" b="1" dirty="0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50361325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98" name="Rovnice" r:id="rId4" imgW="114120" imgH="215640" progId="Equation.3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ovéPole 10"/>
              <p:cNvSpPr txBox="1"/>
              <p:nvPr/>
            </p:nvSpPr>
            <p:spPr>
              <a:xfrm>
                <a:off x="3355761" y="4019490"/>
                <a:ext cx="3121239" cy="400110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𝒕𝒐𝒕𝒂𝒍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+ …+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11" name="TextovéPol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5761" y="4019490"/>
                <a:ext cx="3121239" cy="40011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ovéPole 11"/>
          <p:cNvSpPr txBox="1"/>
          <p:nvPr/>
        </p:nvSpPr>
        <p:spPr>
          <a:xfrm>
            <a:off x="533400" y="4812268"/>
            <a:ext cx="2341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Resistances in parallel:</a:t>
            </a:r>
            <a:endParaRPr lang="cs-CZ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ovéPole 12"/>
              <p:cNvSpPr txBox="1"/>
              <p:nvPr/>
            </p:nvSpPr>
            <p:spPr>
              <a:xfrm>
                <a:off x="3355761" y="4857690"/>
                <a:ext cx="3262303" cy="400110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𝒈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𝒕𝒐𝒕𝒂𝒍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𝒈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𝒈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+ …+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𝒈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13" name="TextovéPol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5761" y="4857690"/>
                <a:ext cx="3262303" cy="400110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4286"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6294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161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Mechanisms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Environment</a:t>
            </a:r>
            <a:endParaRPr lang="cs-CZ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4571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Fick Second Law of Diffusion:</a:t>
            </a:r>
            <a:endParaRPr lang="en-GB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ovéPole 6"/>
              <p:cNvSpPr txBox="1"/>
              <p:nvPr/>
            </p:nvSpPr>
            <p:spPr>
              <a:xfrm>
                <a:off x="838200" y="2141930"/>
                <a:ext cx="1822550" cy="833498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cs-CZ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num>
                        <m:den>
                          <m:r>
                            <a:rPr lang="cs-CZ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𝐷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2400" dirty="0"/>
              </a:p>
            </p:txBody>
          </p:sp>
        </mc:Choice>
        <mc:Fallback>
          <p:sp>
            <p:nvSpPr>
              <p:cNvPr id="7" name="TextovéPol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141930"/>
                <a:ext cx="1822550" cy="83349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ovéPole 13"/>
          <p:cNvSpPr txBox="1"/>
          <p:nvPr/>
        </p:nvSpPr>
        <p:spPr>
          <a:xfrm>
            <a:off x="5540039" y="1657290"/>
            <a:ext cx="2507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For three dimensions:</a:t>
            </a:r>
            <a:endParaRPr lang="cs-CZ" sz="20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TextovéPole 14"/>
              <p:cNvSpPr txBox="1"/>
              <p:nvPr/>
            </p:nvSpPr>
            <p:spPr>
              <a:xfrm>
                <a:off x="4809903" y="2238828"/>
                <a:ext cx="3968074" cy="762516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cs-CZ" sz="20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+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+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2000" dirty="0"/>
              </a:p>
            </p:txBody>
          </p:sp>
        </mc:Choice>
        <mc:Fallback>
          <p:sp>
            <p:nvSpPr>
              <p:cNvPr id="15" name="TextovéPol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9903" y="2238828"/>
                <a:ext cx="3968074" cy="76251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ovéPole 15"/>
          <p:cNvSpPr txBox="1"/>
          <p:nvPr/>
        </p:nvSpPr>
        <p:spPr>
          <a:xfrm>
            <a:off x="4809904" y="3429000"/>
            <a:ext cx="3968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4738" indent="-1074738"/>
            <a:r>
              <a:rPr lang="en-US" i="1" dirty="0" err="1" smtClean="0"/>
              <a:t>D</a:t>
            </a:r>
            <a:r>
              <a:rPr lang="en-US" i="1" baseline="-25000" dirty="0" err="1" smtClean="0"/>
              <a:t>x</a:t>
            </a:r>
            <a:r>
              <a:rPr lang="en-US" dirty="0" smtClean="0"/>
              <a:t>,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y</a:t>
            </a:r>
            <a:r>
              <a:rPr lang="en-US" dirty="0" smtClean="0"/>
              <a:t>, </a:t>
            </a:r>
            <a:r>
              <a:rPr lang="en-US" i="1" dirty="0" err="1" smtClean="0"/>
              <a:t>D</a:t>
            </a:r>
            <a:r>
              <a:rPr lang="en-US" i="1" baseline="-25000" dirty="0" err="1" smtClean="0"/>
              <a:t>z</a:t>
            </a:r>
            <a:r>
              <a:rPr lang="en-US" dirty="0" smtClean="0"/>
              <a:t> … diffusion coefficients in </a:t>
            </a:r>
            <a:r>
              <a:rPr lang="en-US" i="1" dirty="0" smtClean="0"/>
              <a:t>x</a:t>
            </a:r>
            <a:r>
              <a:rPr lang="en-US" dirty="0" smtClean="0"/>
              <a:t>, </a:t>
            </a:r>
            <a:r>
              <a:rPr lang="en-US" i="1" dirty="0" smtClean="0"/>
              <a:t>y</a:t>
            </a:r>
            <a:r>
              <a:rPr lang="en-US" dirty="0" smtClean="0"/>
              <a:t> and </a:t>
            </a:r>
            <a:r>
              <a:rPr lang="en-US" i="1" dirty="0" smtClean="0"/>
              <a:t>z</a:t>
            </a:r>
            <a:r>
              <a:rPr lang="en-US" dirty="0" smtClean="0"/>
              <a:t> direction</a:t>
            </a:r>
            <a:endParaRPr lang="cs-CZ" i="1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818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050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Mechanisms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Environment</a:t>
            </a:r>
            <a:endParaRPr lang="cs-CZ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12953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Dispersion:</a:t>
            </a:r>
          </a:p>
          <a:p>
            <a:pPr lvl="1"/>
            <a:r>
              <a:rPr lang="en-US" dirty="0" smtClean="0"/>
              <a:t>Random movement of surrounding medium in one direction (or in all directions) causing the transport of compound </a:t>
            </a:r>
          </a:p>
          <a:p>
            <a:pPr lvl="1"/>
            <a:r>
              <a:rPr lang="en-US" dirty="0" smtClean="0"/>
              <a:t>Mathematical description similar to diffusion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48092723"/>
              </p:ext>
            </p:extLst>
          </p:nvPr>
        </p:nvGraphicFramePr>
        <p:xfrm>
          <a:off x="836613" y="3556574"/>
          <a:ext cx="3251200" cy="685800"/>
        </p:xfrm>
        <a:graphic>
          <a:graphicData uri="http://schemas.openxmlformats.org/presentationml/2006/ole">
            <p:oleObj spid="_x0000_s4110" name="Rovnice" r:id="rId3" imgW="1866600" imgH="393480" progId="Equation.3">
              <p:embed/>
            </p:oleObj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4343400" y="3429000"/>
            <a:ext cx="4343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n-US" i="1" dirty="0" err="1" smtClean="0"/>
              <a:t>N</a:t>
            </a:r>
            <a:r>
              <a:rPr lang="en-US" i="1" baseline="-25000" dirty="0" err="1" smtClean="0"/>
              <a:t>disp</a:t>
            </a:r>
            <a:r>
              <a:rPr lang="en-US" dirty="0" smtClean="0"/>
              <a:t> …</a:t>
            </a:r>
            <a:r>
              <a:rPr lang="en-US" i="1" dirty="0" smtClean="0"/>
              <a:t> </a:t>
            </a:r>
            <a:r>
              <a:rPr lang="en-US" dirty="0" smtClean="0"/>
              <a:t>net </a:t>
            </a:r>
            <a:r>
              <a:rPr lang="en-US" dirty="0"/>
              <a:t>substance </a:t>
            </a:r>
            <a:r>
              <a:rPr lang="en-US" dirty="0" smtClean="0"/>
              <a:t>flux [kg.s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en-US" dirty="0"/>
          </a:p>
          <a:p>
            <a:pPr marL="623888" indent="-623888"/>
            <a:r>
              <a:rPr lang="en-US" i="1" dirty="0" err="1" smtClean="0"/>
              <a:t>J</a:t>
            </a:r>
            <a:r>
              <a:rPr lang="en-US" i="1" baseline="-25000" dirty="0" err="1" smtClean="0"/>
              <a:t>disp</a:t>
            </a:r>
            <a:r>
              <a:rPr lang="en-US" i="1" dirty="0" smtClean="0"/>
              <a:t> </a:t>
            </a:r>
            <a:r>
              <a:rPr lang="en-US" dirty="0" smtClean="0"/>
              <a:t>… net </a:t>
            </a:r>
            <a:r>
              <a:rPr lang="en-US" dirty="0"/>
              <a:t>substance flux through the unit area </a:t>
            </a:r>
            <a:r>
              <a:rPr lang="en-US" dirty="0" smtClean="0"/>
              <a:t>[kg </a:t>
            </a:r>
            <a:r>
              <a:rPr lang="en-US" dirty="0"/>
              <a:t>s</a:t>
            </a:r>
            <a:r>
              <a:rPr lang="en-US" baseline="30000" dirty="0"/>
              <a:t>-1</a:t>
            </a:r>
            <a:r>
              <a:rPr lang="en-US" dirty="0"/>
              <a:t> </a:t>
            </a:r>
            <a:r>
              <a:rPr lang="en-US" dirty="0" smtClean="0"/>
              <a:t>m</a:t>
            </a:r>
            <a:r>
              <a:rPr lang="en-US" baseline="30000" dirty="0" smtClean="0"/>
              <a:t>-2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/>
              <a:t>A</a:t>
            </a:r>
            <a:r>
              <a:rPr lang="en-US" dirty="0"/>
              <a:t> … cross-sectional area (perpendicular to </a:t>
            </a:r>
            <a:r>
              <a:rPr lang="en-US" i="1" dirty="0" smtClean="0"/>
              <a:t>dispersion direction</a:t>
            </a:r>
            <a:r>
              <a:rPr lang="en-US" dirty="0" smtClean="0"/>
              <a:t>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[m</a:t>
            </a:r>
            <a:r>
              <a:rPr lang="en-US" baseline="30000" dirty="0"/>
              <a:t>2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 err="1" smtClean="0"/>
              <a:t>D</a:t>
            </a:r>
            <a:r>
              <a:rPr lang="en-US" i="1" baseline="-25000" dirty="0" err="1" smtClean="0"/>
              <a:t>disp</a:t>
            </a:r>
            <a:r>
              <a:rPr lang="en-US" dirty="0" smtClean="0"/>
              <a:t> … </a:t>
            </a:r>
            <a:r>
              <a:rPr lang="en-US" dirty="0" smtClean="0">
                <a:solidFill>
                  <a:srgbClr val="FF0000"/>
                </a:solidFill>
              </a:rPr>
              <a:t>dispersion </a:t>
            </a:r>
            <a:r>
              <a:rPr lang="en-US" dirty="0">
                <a:solidFill>
                  <a:srgbClr val="FF0000"/>
                </a:solidFill>
              </a:rPr>
              <a:t>coefficient </a:t>
            </a:r>
            <a:r>
              <a:rPr lang="en-US" dirty="0" smtClean="0"/>
              <a:t>[m</a:t>
            </a:r>
            <a:r>
              <a:rPr lang="en-US" baseline="30000" dirty="0" smtClean="0"/>
              <a:t>2</a:t>
            </a:r>
            <a:r>
              <a:rPr lang="en-US" dirty="0" smtClean="0"/>
              <a:t> 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 smtClean="0"/>
              <a:t></a:t>
            </a:r>
            <a:r>
              <a:rPr lang="en-US" i="1" dirty="0" smtClean="0">
                <a:sym typeface="Symbol"/>
              </a:rPr>
              <a:t></a:t>
            </a:r>
            <a:r>
              <a:rPr lang="en-US" i="1" dirty="0" smtClean="0"/>
              <a:t>C/</a:t>
            </a:r>
            <a:r>
              <a:rPr lang="en-US" i="1" dirty="0" smtClean="0">
                <a:sym typeface="Symbol"/>
              </a:rPr>
              <a:t></a:t>
            </a:r>
            <a:r>
              <a:rPr lang="en-US" i="1" dirty="0" smtClean="0"/>
              <a:t>x</a:t>
            </a:r>
            <a:r>
              <a:rPr lang="en-US" dirty="0" smtClean="0"/>
              <a:t> … concentration </a:t>
            </a:r>
            <a:r>
              <a:rPr lang="en-US" dirty="0"/>
              <a:t>gradient </a:t>
            </a:r>
            <a:r>
              <a:rPr lang="en-US" dirty="0" smtClean="0"/>
              <a:t>[kg </a:t>
            </a:r>
            <a:r>
              <a:rPr lang="en-US" dirty="0"/>
              <a:t>m</a:t>
            </a:r>
            <a:r>
              <a:rPr lang="en-US" baseline="30000" dirty="0"/>
              <a:t>-3</a:t>
            </a:r>
            <a:r>
              <a:rPr lang="en-US" dirty="0"/>
              <a:t> </a:t>
            </a:r>
            <a:r>
              <a:rPr lang="en-US" dirty="0" smtClean="0"/>
              <a:t>m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ovéPole 10"/>
              <p:cNvSpPr txBox="1"/>
              <p:nvPr/>
            </p:nvSpPr>
            <p:spPr>
              <a:xfrm>
                <a:off x="838200" y="4652902"/>
                <a:ext cx="2283895" cy="833498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cs-CZ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num>
                        <m:den>
                          <m:r>
                            <a:rPr lang="cs-CZ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𝑑𝑖𝑠𝑝</m:t>
                          </m:r>
                        </m:sub>
                      </m:sSub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2400" dirty="0"/>
              </a:p>
            </p:txBody>
          </p:sp>
        </mc:Choice>
        <mc:Fallback>
          <p:sp>
            <p:nvSpPr>
              <p:cNvPr id="11" name="TextovéPol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652902"/>
                <a:ext cx="2283895" cy="83349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818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5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 Mechanisms </a:t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Environment</a:t>
            </a:r>
            <a:endParaRPr lang="cs-CZ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12953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Advection (convection):</a:t>
            </a:r>
          </a:p>
          <a:p>
            <a:pPr lvl="1"/>
            <a:r>
              <a:rPr lang="en-US" dirty="0"/>
              <a:t>the directed movement of chemical by virtue of its </a:t>
            </a:r>
            <a:r>
              <a:rPr lang="en-US" dirty="0" smtClean="0"/>
              <a:t>presence</a:t>
            </a:r>
            <a:r>
              <a:rPr lang="cs-CZ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a medium that happens to be flowing</a:t>
            </a:r>
            <a:endParaRPr lang="en-US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89989520"/>
              </p:ext>
            </p:extLst>
          </p:nvPr>
        </p:nvGraphicFramePr>
        <p:xfrm>
          <a:off x="914400" y="3017837"/>
          <a:ext cx="3300861" cy="487363"/>
        </p:xfrm>
        <a:graphic>
          <a:graphicData uri="http://schemas.openxmlformats.org/presentationml/2006/ole">
            <p:oleObj spid="_x0000_s5134" name="Rovnice" r:id="rId3" imgW="1549080" imgH="228600" progId="Equation.3">
              <p:embed/>
            </p:oleObj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4572000" y="2893874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/>
            <a:r>
              <a:rPr lang="en-US" i="1" dirty="0" err="1" smtClean="0"/>
              <a:t>N</a:t>
            </a:r>
            <a:r>
              <a:rPr lang="en-US" i="1" baseline="-25000" dirty="0" err="1" smtClean="0"/>
              <a:t>adv</a:t>
            </a:r>
            <a:r>
              <a:rPr lang="en-US" dirty="0" smtClean="0"/>
              <a:t> …</a:t>
            </a:r>
            <a:r>
              <a:rPr lang="en-US" i="1" dirty="0" smtClean="0"/>
              <a:t> </a:t>
            </a:r>
            <a:r>
              <a:rPr lang="en-US" dirty="0" smtClean="0"/>
              <a:t>net </a:t>
            </a:r>
            <a:r>
              <a:rPr lang="en-US" dirty="0"/>
              <a:t>substance </a:t>
            </a:r>
            <a:r>
              <a:rPr lang="en-US" dirty="0" smtClean="0"/>
              <a:t>flux [kg.s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en-US" dirty="0"/>
          </a:p>
          <a:p>
            <a:pPr marL="623888" indent="-623888"/>
            <a:r>
              <a:rPr lang="en-US" i="1" dirty="0" err="1" smtClean="0"/>
              <a:t>J</a:t>
            </a:r>
            <a:r>
              <a:rPr lang="en-US" i="1" baseline="-25000" dirty="0" err="1" smtClean="0"/>
              <a:t>adv</a:t>
            </a:r>
            <a:r>
              <a:rPr lang="en-US" i="1" dirty="0" smtClean="0"/>
              <a:t> </a:t>
            </a:r>
            <a:r>
              <a:rPr lang="en-US" dirty="0" smtClean="0"/>
              <a:t>… net </a:t>
            </a:r>
            <a:r>
              <a:rPr lang="en-US" dirty="0"/>
              <a:t>substance flux through the unit area </a:t>
            </a:r>
            <a:r>
              <a:rPr lang="en-US" dirty="0" smtClean="0"/>
              <a:t>[kg</a:t>
            </a:r>
            <a:r>
              <a:rPr lang="cs-CZ" dirty="0" smtClean="0"/>
              <a:t>.</a:t>
            </a:r>
            <a:r>
              <a:rPr lang="en-US" dirty="0" smtClean="0"/>
              <a:t>s</a:t>
            </a:r>
            <a:r>
              <a:rPr lang="en-US" baseline="30000" dirty="0" smtClean="0"/>
              <a:t>-1</a:t>
            </a:r>
            <a:r>
              <a:rPr lang="cs-CZ" dirty="0" smtClean="0"/>
              <a:t>.</a:t>
            </a:r>
            <a:r>
              <a:rPr lang="en-US" dirty="0" smtClean="0"/>
              <a:t>m</a:t>
            </a:r>
            <a:r>
              <a:rPr lang="en-US" baseline="30000" dirty="0" smtClean="0"/>
              <a:t>-2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 smtClean="0"/>
              <a:t>A</a:t>
            </a:r>
            <a:r>
              <a:rPr lang="en-US" dirty="0" smtClean="0"/>
              <a:t> … cross-sectional area (perpendicular to </a:t>
            </a:r>
            <a:r>
              <a:rPr lang="en-US" i="1" dirty="0" smtClean="0"/>
              <a:t>u</a:t>
            </a:r>
            <a:r>
              <a:rPr lang="en-US" dirty="0" smtClean="0"/>
              <a:t>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[m</a:t>
            </a:r>
            <a:r>
              <a:rPr lang="en-US" baseline="30000" dirty="0" smtClean="0"/>
              <a:t>2</a:t>
            </a:r>
            <a:r>
              <a:rPr lang="en-US" dirty="0" smtClean="0"/>
              <a:t>]</a:t>
            </a:r>
          </a:p>
          <a:p>
            <a:pPr marL="623888" indent="-623888"/>
            <a:r>
              <a:rPr lang="en-US" i="1" dirty="0" smtClean="0"/>
              <a:t></a:t>
            </a:r>
            <a:r>
              <a:rPr lang="en-US" i="1" dirty="0" smtClean="0">
                <a:sym typeface="Symbol"/>
              </a:rPr>
              <a:t>u</a:t>
            </a:r>
            <a:r>
              <a:rPr lang="en-US" dirty="0" smtClean="0"/>
              <a:t> … flow velocity of medium [m</a:t>
            </a:r>
            <a:r>
              <a:rPr lang="cs-CZ" dirty="0" smtClean="0"/>
              <a:t>.</a:t>
            </a:r>
            <a:r>
              <a:rPr lang="en-US" dirty="0" smtClean="0"/>
              <a:t>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ovéPole 10"/>
              <p:cNvSpPr txBox="1"/>
              <p:nvPr/>
            </p:nvSpPr>
            <p:spPr>
              <a:xfrm>
                <a:off x="914400" y="3810000"/>
                <a:ext cx="1870769" cy="794641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cs-CZ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num>
                        <m:den>
                          <m:r>
                            <a:rPr lang="cs-CZ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𝑉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𝑢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cs-CZ" sz="2400" dirty="0"/>
              </a:p>
            </p:txBody>
          </p:sp>
        </mc:Choice>
        <mc:Fallback>
          <p:sp>
            <p:nvSpPr>
              <p:cNvPr id="11" name="TextovéPol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810000"/>
                <a:ext cx="1870769" cy="79464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ovéPole 7"/>
              <p:cNvSpPr txBox="1"/>
              <p:nvPr/>
            </p:nvSpPr>
            <p:spPr>
              <a:xfrm>
                <a:off x="914400" y="4920359"/>
                <a:ext cx="2018117" cy="794576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cs-CZ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num>
                        <m:den>
                          <m:r>
                            <a:rPr lang="cs-CZ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</a:rPr>
                        <m:t>𝑢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∙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cs-CZ" sz="2400" dirty="0"/>
              </a:p>
            </p:txBody>
          </p:sp>
        </mc:Choice>
        <mc:Fallback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920359"/>
                <a:ext cx="2018117" cy="79457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6294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785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</a:t>
            </a:r>
            <a:endParaRPr lang="en-US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838199"/>
          </a:xfrm>
        </p:spPr>
        <p:txBody>
          <a:bodyPr>
            <a:noAutofit/>
          </a:bodyPr>
          <a:lstStyle/>
          <a:p>
            <a:pPr lvl="1"/>
            <a:r>
              <a:rPr lang="en-GB" dirty="0" smtClean="0"/>
              <a:t>Process which changes compound’s chemical nature (i.e. CAS number of the </a:t>
            </a:r>
            <a:r>
              <a:rPr lang="en-GB" dirty="0" smtClean="0"/>
              <a:t>compound</a:t>
            </a:r>
            <a:r>
              <a:rPr lang="hr-HR" dirty="0" smtClean="0"/>
              <a:t>(s) are different</a:t>
            </a:r>
            <a:r>
              <a:rPr lang="en-GB" dirty="0" smtClean="0"/>
              <a:t>)</a:t>
            </a:r>
            <a:endParaRPr lang="en-GB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ovéPole 5"/>
          <p:cNvSpPr txBox="1"/>
          <p:nvPr/>
        </p:nvSpPr>
        <p:spPr>
          <a:xfrm>
            <a:off x="762000" y="26670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Zero order  reaction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reaction rate is independent on the concentration of parent compounds</a:t>
            </a:r>
            <a:endParaRPr lang="cs-CZ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ovéPole 6"/>
              <p:cNvSpPr txBox="1"/>
              <p:nvPr/>
            </p:nvSpPr>
            <p:spPr>
              <a:xfrm>
                <a:off x="1371600" y="3707879"/>
                <a:ext cx="1571328" cy="793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𝑑𝐶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cs-CZ" sz="2400" dirty="0"/>
              </a:p>
            </p:txBody>
          </p:sp>
        </mc:Choice>
        <mc:Fallback>
          <p:sp>
            <p:nvSpPr>
              <p:cNvPr id="7" name="TextovéPol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707879"/>
                <a:ext cx="1571328" cy="79355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ovéPole 11"/>
              <p:cNvSpPr txBox="1"/>
              <p:nvPr/>
            </p:nvSpPr>
            <p:spPr>
              <a:xfrm>
                <a:off x="1371600" y="4876800"/>
                <a:ext cx="19212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cs-CZ" sz="2000" dirty="0"/>
              </a:p>
            </p:txBody>
          </p:sp>
        </mc:Choice>
        <mc:Fallback>
          <p:sp>
            <p:nvSpPr>
              <p:cNvPr id="12" name="TextovéPol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876800"/>
                <a:ext cx="1921295" cy="400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ovéPole 12"/>
          <p:cNvSpPr txBox="1"/>
          <p:nvPr/>
        </p:nvSpPr>
        <p:spPr>
          <a:xfrm>
            <a:off x="4321629" y="3732074"/>
            <a:ext cx="4136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/>
            <a:r>
              <a:rPr lang="en-US" i="1" dirty="0" smtClean="0"/>
              <a:t>k</a:t>
            </a:r>
            <a:r>
              <a:rPr lang="en-US" i="1" baseline="-25000" dirty="0" smtClean="0"/>
              <a:t>0</a:t>
            </a:r>
            <a:r>
              <a:rPr lang="en-US" dirty="0" smtClean="0"/>
              <a:t> … zero order reaction rate constant [mol.s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449263" indent="-449263"/>
            <a:r>
              <a:rPr lang="en-US" i="1" dirty="0" smtClean="0"/>
              <a:t>C</a:t>
            </a:r>
            <a:r>
              <a:rPr lang="en-US" i="1" baseline="-25000" dirty="0" smtClean="0"/>
              <a:t>0</a:t>
            </a:r>
            <a:r>
              <a:rPr lang="en-US" i="1" dirty="0" smtClean="0"/>
              <a:t> …</a:t>
            </a:r>
            <a:r>
              <a:rPr lang="en-US" dirty="0" smtClean="0"/>
              <a:t> initial concentration of compound [mol.L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449263" indent="-449263"/>
            <a:r>
              <a:rPr lang="en-US" i="1" dirty="0" smtClean="0"/>
              <a:t>C</a:t>
            </a:r>
            <a:r>
              <a:rPr lang="en-US" i="1" baseline="-25000" dirty="0" smtClean="0"/>
              <a:t>t</a:t>
            </a:r>
            <a:r>
              <a:rPr lang="en-US" dirty="0" smtClean="0"/>
              <a:t> … </a:t>
            </a:r>
            <a:r>
              <a:rPr lang="en-US" dirty="0"/>
              <a:t>concentration of </a:t>
            </a:r>
            <a:r>
              <a:rPr lang="en-US" dirty="0" smtClean="0"/>
              <a:t>compound at time </a:t>
            </a:r>
            <a:r>
              <a:rPr lang="en-US" i="1" dirty="0" smtClean="0"/>
              <a:t>t</a:t>
            </a:r>
            <a:r>
              <a:rPr lang="en-US" dirty="0" smtClean="0"/>
              <a:t> </a:t>
            </a:r>
            <a:r>
              <a:rPr lang="en-US" dirty="0"/>
              <a:t>[mol.L</a:t>
            </a:r>
            <a:r>
              <a:rPr lang="en-US" baseline="30000" dirty="0"/>
              <a:t>-1</a:t>
            </a:r>
            <a:r>
              <a:rPr lang="en-US" dirty="0"/>
              <a:t>]</a:t>
            </a:r>
            <a:endParaRPr lang="cs-CZ" i="1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6294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972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</a:t>
            </a:r>
            <a:endParaRPr lang="en-US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extovéPole 5"/>
          <p:cNvSpPr txBox="1"/>
          <p:nvPr/>
        </p:nvSpPr>
        <p:spPr>
          <a:xfrm>
            <a:off x="762000" y="1400816"/>
            <a:ext cx="7686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First order reaction: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Reaction rate depends </a:t>
            </a:r>
            <a:r>
              <a:rPr lang="hr-HR" dirty="0" smtClean="0"/>
              <a:t>linearly </a:t>
            </a:r>
            <a:r>
              <a:rPr lang="en-US" dirty="0" smtClean="0"/>
              <a:t>on </a:t>
            </a:r>
            <a:r>
              <a:rPr lang="en-US" dirty="0" smtClean="0"/>
              <a:t>the concentration of one parent compound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ovéPole 6"/>
              <p:cNvSpPr txBox="1"/>
              <p:nvPr/>
            </p:nvSpPr>
            <p:spPr>
              <a:xfrm>
                <a:off x="838200" y="2162816"/>
                <a:ext cx="1678665" cy="676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𝑑𝐶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cs-CZ" sz="2000" dirty="0"/>
              </a:p>
            </p:txBody>
          </p:sp>
        </mc:Choice>
        <mc:Fallback>
          <p:sp>
            <p:nvSpPr>
              <p:cNvPr id="7" name="TextovéPol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162816"/>
                <a:ext cx="1678665" cy="67666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ovéPole 11"/>
              <p:cNvSpPr txBox="1"/>
              <p:nvPr/>
            </p:nvSpPr>
            <p:spPr>
              <a:xfrm>
                <a:off x="838200" y="3207130"/>
                <a:ext cx="1702325" cy="405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cs-CZ" sz="2000" dirty="0"/>
              </a:p>
            </p:txBody>
          </p:sp>
        </mc:Choice>
        <mc:Fallback>
          <p:sp>
            <p:nvSpPr>
              <p:cNvPr id="12" name="TextovéPol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207130"/>
                <a:ext cx="1702325" cy="40562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ovéPole 12"/>
          <p:cNvSpPr txBox="1"/>
          <p:nvPr/>
        </p:nvSpPr>
        <p:spPr>
          <a:xfrm>
            <a:off x="4419600" y="2332672"/>
            <a:ext cx="4136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/>
            <a:r>
              <a:rPr lang="en-US" i="1" dirty="0" smtClean="0"/>
              <a:t>k</a:t>
            </a:r>
            <a:r>
              <a:rPr lang="en-US" i="1" baseline="-25000" dirty="0" smtClean="0"/>
              <a:t>1</a:t>
            </a:r>
            <a:r>
              <a:rPr lang="en-US" dirty="0" smtClean="0"/>
              <a:t> … first order reaction rate constant [s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449263" indent="-449263"/>
            <a:r>
              <a:rPr lang="en-US" i="1" dirty="0" smtClean="0"/>
              <a:t>C</a:t>
            </a:r>
            <a:r>
              <a:rPr lang="en-US" i="1" baseline="-25000" dirty="0" smtClean="0"/>
              <a:t>0</a:t>
            </a:r>
            <a:r>
              <a:rPr lang="en-US" i="1" dirty="0" smtClean="0"/>
              <a:t> …</a:t>
            </a:r>
            <a:r>
              <a:rPr lang="en-US" dirty="0" smtClean="0"/>
              <a:t> initial concentration of compound [mol.L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449263" indent="-449263"/>
            <a:r>
              <a:rPr lang="en-US" i="1" dirty="0" smtClean="0"/>
              <a:t>C</a:t>
            </a:r>
            <a:r>
              <a:rPr lang="en-US" i="1" baseline="-25000" dirty="0" smtClean="0"/>
              <a:t>t</a:t>
            </a:r>
            <a:r>
              <a:rPr lang="en-US" dirty="0" smtClean="0"/>
              <a:t> … </a:t>
            </a:r>
            <a:r>
              <a:rPr lang="en-US" dirty="0"/>
              <a:t>concentration of </a:t>
            </a:r>
            <a:r>
              <a:rPr lang="en-US" dirty="0" smtClean="0"/>
              <a:t>compound at time </a:t>
            </a:r>
            <a:r>
              <a:rPr lang="en-US" i="1" dirty="0" smtClean="0"/>
              <a:t>t</a:t>
            </a:r>
            <a:r>
              <a:rPr lang="en-US" dirty="0" smtClean="0"/>
              <a:t> </a:t>
            </a:r>
            <a:r>
              <a:rPr lang="en-US" dirty="0"/>
              <a:t>[mol.L</a:t>
            </a:r>
            <a:r>
              <a:rPr lang="en-US" baseline="30000" dirty="0"/>
              <a:t>-1</a:t>
            </a:r>
            <a:r>
              <a:rPr lang="en-US" dirty="0"/>
              <a:t>]</a:t>
            </a:r>
            <a:endParaRPr lang="cs-CZ" i="1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5532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383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reaction</a:t>
            </a:r>
            <a:endParaRPr lang="cs-CZ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ovéPole 5"/>
          <p:cNvSpPr txBox="1"/>
          <p:nvPr/>
        </p:nvSpPr>
        <p:spPr>
          <a:xfrm>
            <a:off x="741745" y="1600200"/>
            <a:ext cx="81464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Second order reaction: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Reaction rate depends on </a:t>
            </a:r>
            <a:r>
              <a:rPr lang="en-US" dirty="0" smtClean="0"/>
              <a:t>the</a:t>
            </a:r>
            <a:r>
              <a:rPr lang="hr-HR" dirty="0" smtClean="0"/>
              <a:t> product of</a:t>
            </a:r>
            <a:r>
              <a:rPr lang="en-US" dirty="0" smtClean="0"/>
              <a:t> </a:t>
            </a:r>
            <a:r>
              <a:rPr lang="en-US" dirty="0" smtClean="0"/>
              <a:t>concentrations of two parent compounds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ovéPole 6"/>
              <p:cNvSpPr txBox="1"/>
              <p:nvPr/>
            </p:nvSpPr>
            <p:spPr>
              <a:xfrm>
                <a:off x="1008697" y="2514600"/>
                <a:ext cx="2344103" cy="676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cs-CZ" sz="2000" dirty="0"/>
              </a:p>
            </p:txBody>
          </p:sp>
        </mc:Choice>
        <mc:Fallback>
          <p:sp>
            <p:nvSpPr>
              <p:cNvPr id="7" name="TextovéPol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697" y="2514600"/>
                <a:ext cx="2344103" cy="67666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ovéPole 12"/>
          <p:cNvSpPr txBox="1"/>
          <p:nvPr/>
        </p:nvSpPr>
        <p:spPr>
          <a:xfrm>
            <a:off x="4419600" y="2457271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/>
            <a:r>
              <a:rPr lang="en-US" i="1" dirty="0" smtClean="0"/>
              <a:t>k</a:t>
            </a:r>
            <a:r>
              <a:rPr lang="en-US" i="1" baseline="-25000" dirty="0" smtClean="0"/>
              <a:t>2</a:t>
            </a:r>
            <a:r>
              <a:rPr lang="en-US" dirty="0" smtClean="0"/>
              <a:t> … second order reaction rate constant of compound </a:t>
            </a:r>
            <a:r>
              <a:rPr lang="en-US" i="1" dirty="0" smtClean="0"/>
              <a:t>A </a:t>
            </a:r>
            <a:r>
              <a:rPr lang="en-US" dirty="0" smtClean="0"/>
              <a:t>[mol</a:t>
            </a:r>
            <a:r>
              <a:rPr lang="en-US" baseline="30000" dirty="0" smtClean="0"/>
              <a:t>˗1</a:t>
            </a:r>
            <a:r>
              <a:rPr lang="en-US" dirty="0" smtClean="0"/>
              <a:t>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449263" indent="-449263"/>
            <a:r>
              <a:rPr lang="en-US" i="1" dirty="0" smtClean="0"/>
              <a:t>C</a:t>
            </a:r>
            <a:r>
              <a:rPr lang="en-US" i="1" baseline="-25000" dirty="0" smtClean="0"/>
              <a:t>A</a:t>
            </a:r>
            <a:r>
              <a:rPr lang="en-US" i="1" dirty="0" smtClean="0"/>
              <a:t>, C</a:t>
            </a:r>
            <a:r>
              <a:rPr lang="en-US" i="1" baseline="-25000" dirty="0" smtClean="0"/>
              <a:t>B</a:t>
            </a:r>
            <a:r>
              <a:rPr lang="en-US" i="1" dirty="0" smtClean="0"/>
              <a:t>  …</a:t>
            </a:r>
            <a:r>
              <a:rPr lang="en-US" dirty="0" smtClean="0"/>
              <a:t> initial concentration of compounds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[mol.L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741745" y="3886200"/>
            <a:ext cx="8021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Pseudo-first order reaction:</a:t>
            </a:r>
          </a:p>
          <a:p>
            <a:r>
              <a:rPr lang="en-US" dirty="0" smtClean="0"/>
              <a:t>Reaction of the second order could be expressed as pseudo-first order by multiplying the second order rate constant of compound </a:t>
            </a:r>
            <a:r>
              <a:rPr lang="en-US" i="1" dirty="0" smtClean="0"/>
              <a:t>A</a:t>
            </a:r>
            <a:r>
              <a:rPr lang="en-US" dirty="0" smtClean="0"/>
              <a:t> with the concentration of compound </a:t>
            </a:r>
            <a:r>
              <a:rPr lang="en-US" i="1" dirty="0" smtClean="0"/>
              <a:t>B</a:t>
            </a:r>
            <a:r>
              <a:rPr lang="en-US" dirty="0" smtClean="0"/>
              <a:t>: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ovéPole 4"/>
              <p:cNvSpPr txBox="1"/>
              <p:nvPr/>
            </p:nvSpPr>
            <p:spPr>
              <a:xfrm>
                <a:off x="990600" y="5257800"/>
                <a:ext cx="2019014" cy="477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cs-CZ" sz="2400" dirty="0"/>
              </a:p>
            </p:txBody>
          </p:sp>
        </mc:Choice>
        <mc:Fallback>
          <p:sp>
            <p:nvSpPr>
              <p:cNvPr id="5" name="TextovéPo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257800"/>
                <a:ext cx="2019014" cy="47788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ovéPole 10"/>
          <p:cNvSpPr txBox="1"/>
          <p:nvPr/>
        </p:nvSpPr>
        <p:spPr>
          <a:xfrm>
            <a:off x="4419600" y="5221069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/>
            <a:r>
              <a:rPr lang="en-US" i="1" dirty="0" smtClean="0"/>
              <a:t>k</a:t>
            </a:r>
            <a:r>
              <a:rPr lang="en-US" i="1" baseline="-25000" dirty="0" smtClean="0"/>
              <a:t>2</a:t>
            </a:r>
            <a:r>
              <a:rPr lang="en-US" dirty="0" smtClean="0"/>
              <a:t> … pseudo-first order reaction rate constant of compound </a:t>
            </a:r>
            <a:r>
              <a:rPr lang="en-US" i="1" dirty="0" smtClean="0"/>
              <a:t>A </a:t>
            </a:r>
            <a:r>
              <a:rPr lang="en-US" dirty="0" smtClean="0"/>
              <a:t>[s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818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4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US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reaction</a:t>
            </a:r>
            <a:endParaRPr lang="cs-CZ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ovéPole 5"/>
          <p:cNvSpPr txBox="1"/>
          <p:nvPr/>
        </p:nvSpPr>
        <p:spPr>
          <a:xfrm>
            <a:off x="741746" y="1828800"/>
            <a:ext cx="50942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Michaelis-Menten</a:t>
            </a:r>
            <a:r>
              <a:rPr lang="en-US" b="1" dirty="0" smtClean="0"/>
              <a:t> kinetics: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Takes place at enzymatic reactions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Reaction rate </a:t>
            </a:r>
            <a:r>
              <a:rPr lang="en-US" b="1" i="1" dirty="0" smtClean="0"/>
              <a:t>v</a:t>
            </a:r>
            <a:r>
              <a:rPr lang="en-US" dirty="0" smtClean="0"/>
              <a:t> [mol.L</a:t>
            </a:r>
            <a:r>
              <a:rPr lang="en-US" baseline="30000" dirty="0" smtClean="0"/>
              <a:t>-1</a:t>
            </a:r>
            <a:r>
              <a:rPr lang="en-US" dirty="0" smtClean="0"/>
              <a:t>] depends on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enzyme concentration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substrate concentration </a:t>
            </a:r>
            <a:r>
              <a:rPr lang="en-US" b="1" i="1" dirty="0" smtClean="0"/>
              <a:t>C</a:t>
            </a:r>
            <a:endParaRPr lang="en-US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affinity of enzyme to substrate </a:t>
            </a:r>
            <a:r>
              <a:rPr lang="en-US" b="1" i="1" dirty="0" smtClean="0"/>
              <a:t>K</a:t>
            </a:r>
            <a:r>
              <a:rPr lang="en-US" b="1" i="1" baseline="-25000" dirty="0" smtClean="0"/>
              <a:t>m</a:t>
            </a:r>
            <a:r>
              <a:rPr lang="en-US" dirty="0" smtClean="0"/>
              <a:t> (</a:t>
            </a:r>
            <a:r>
              <a:rPr lang="en-US" dirty="0" err="1" smtClean="0"/>
              <a:t>Michaelis-Menten</a:t>
            </a:r>
            <a:r>
              <a:rPr lang="en-US" dirty="0" smtClean="0"/>
              <a:t> constant)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maximal velocity </a:t>
            </a:r>
            <a:r>
              <a:rPr lang="en-US" b="1" i="1" dirty="0" err="1" smtClean="0"/>
              <a:t>v</a:t>
            </a:r>
            <a:r>
              <a:rPr lang="en-US" b="1" i="1" baseline="-25000" dirty="0" err="1" smtClean="0"/>
              <a:t>max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ovéPole 7"/>
              <p:cNvSpPr txBox="1"/>
              <p:nvPr/>
            </p:nvSpPr>
            <p:spPr>
              <a:xfrm>
                <a:off x="5562600" y="2554286"/>
                <a:ext cx="1917448" cy="8483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𝒗</m:t>
                      </m:r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/>
                                </a:rPr>
                                <m:t>𝒎𝒂𝒙</m:t>
                              </m:r>
                            </m:sub>
                          </m:sSub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𝑪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/>
                                </a:rPr>
                                <m:t>𝒎</m:t>
                              </m:r>
                            </m:sub>
                          </m:sSub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𝑪</m:t>
                          </m:r>
                        </m:den>
                      </m:f>
                    </m:oMath>
                  </m:oMathPara>
                </a14:m>
                <a:endParaRPr lang="cs-CZ" sz="2400" b="1" dirty="0"/>
              </a:p>
            </p:txBody>
          </p:sp>
        </mc:Choice>
        <mc:Fallback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2554286"/>
                <a:ext cx="1917448" cy="84837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ovéPole 9"/>
          <p:cNvSpPr txBox="1"/>
          <p:nvPr/>
        </p:nvSpPr>
        <p:spPr>
          <a:xfrm>
            <a:off x="542093" y="4648200"/>
            <a:ext cx="8601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When </a:t>
            </a:r>
            <a:r>
              <a:rPr lang="en-US" i="1" dirty="0" smtClean="0"/>
              <a:t>C</a:t>
            </a:r>
            <a:r>
              <a:rPr lang="en-US" dirty="0" smtClean="0"/>
              <a:t> &lt;&lt; </a:t>
            </a:r>
            <a:r>
              <a:rPr lang="en-US" i="1" dirty="0" smtClean="0"/>
              <a:t>K</a:t>
            </a:r>
            <a:r>
              <a:rPr lang="en-US" i="1" baseline="-25000" dirty="0" smtClean="0"/>
              <a:t>m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 approx. first order reaction (transformation velocity equal to </a:t>
            </a:r>
            <a:r>
              <a:rPr lang="en-US" i="1" dirty="0" smtClean="0">
                <a:sym typeface="Symbol"/>
              </a:rPr>
              <a:t>C</a:t>
            </a:r>
            <a:r>
              <a:rPr lang="en-US" dirty="0" smtClean="0">
                <a:sym typeface="Symbol"/>
              </a:rPr>
              <a:t>)</a:t>
            </a:r>
          </a:p>
          <a:p>
            <a:r>
              <a:rPr lang="en-US" i="1" dirty="0" smtClean="0">
                <a:sym typeface="Symbol"/>
              </a:rPr>
              <a:t>When </a:t>
            </a:r>
            <a:r>
              <a:rPr lang="en-US" i="1" dirty="0"/>
              <a:t>C</a:t>
            </a:r>
            <a:r>
              <a:rPr lang="en-US" dirty="0"/>
              <a:t> </a:t>
            </a:r>
            <a:r>
              <a:rPr lang="en-US" dirty="0" smtClean="0"/>
              <a:t>&gt;&gt; </a:t>
            </a:r>
            <a:r>
              <a:rPr lang="en-US" i="1" dirty="0"/>
              <a:t>K</a:t>
            </a:r>
            <a:r>
              <a:rPr lang="en-US" i="1" baseline="-25000" dirty="0"/>
              <a:t>m</a:t>
            </a:r>
            <a:r>
              <a:rPr lang="en-US" dirty="0"/>
              <a:t> </a:t>
            </a:r>
            <a:r>
              <a:rPr lang="en-US" dirty="0">
                <a:sym typeface="Symbol"/>
              </a:rPr>
              <a:t> approx. </a:t>
            </a:r>
            <a:r>
              <a:rPr lang="en-US" dirty="0" smtClean="0">
                <a:sym typeface="Symbol"/>
              </a:rPr>
              <a:t>zero </a:t>
            </a:r>
            <a:r>
              <a:rPr lang="en-US" dirty="0">
                <a:sym typeface="Symbol"/>
              </a:rPr>
              <a:t>order reaction (transformation velocity </a:t>
            </a:r>
            <a:r>
              <a:rPr lang="en-US" dirty="0" smtClean="0">
                <a:sym typeface="Symbol"/>
              </a:rPr>
              <a:t>independent on </a:t>
            </a:r>
            <a:r>
              <a:rPr lang="en-US" i="1" dirty="0">
                <a:sym typeface="Symbol"/>
              </a:rPr>
              <a:t>C</a:t>
            </a:r>
            <a:r>
              <a:rPr lang="en-US" dirty="0">
                <a:sym typeface="Symbol"/>
              </a:rPr>
              <a:t>)</a:t>
            </a:r>
            <a:endParaRPr lang="cs-CZ" i="1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056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348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7313" algn="l"/>
            <a:r>
              <a:rPr lang="en-U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Fugacity</a:t>
            </a:r>
            <a:endParaRPr lang="cs-CZ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4495800"/>
          </a:xfrm>
        </p:spPr>
        <p:txBody>
          <a:bodyPr/>
          <a:lstStyle/>
          <a:p>
            <a:r>
              <a:rPr lang="en-US" b="1" dirty="0" smtClean="0"/>
              <a:t>Fugacity</a:t>
            </a:r>
            <a:r>
              <a:rPr lang="en-US" dirty="0" smtClean="0"/>
              <a:t> – symbol </a:t>
            </a:r>
            <a:r>
              <a:rPr lang="en-US" i="1" dirty="0" smtClean="0"/>
              <a:t>f</a:t>
            </a:r>
            <a:r>
              <a:rPr lang="en-US" dirty="0" smtClean="0"/>
              <a:t> - proposed by G.N. Lewis in 1901</a:t>
            </a:r>
          </a:p>
          <a:p>
            <a:pPr lvl="1"/>
            <a:r>
              <a:rPr lang="en-US" dirty="0" smtClean="0"/>
              <a:t>From Latin word “</a:t>
            </a:r>
            <a:r>
              <a:rPr lang="en-US" dirty="0" err="1" smtClean="0"/>
              <a:t>fugere</a:t>
            </a:r>
            <a:r>
              <a:rPr lang="en-US" dirty="0" smtClean="0"/>
              <a:t>”, describing escaping tendency of chemical</a:t>
            </a:r>
          </a:p>
          <a:p>
            <a:pPr lvl="1"/>
            <a:r>
              <a:rPr lang="en-US" dirty="0" smtClean="0"/>
              <a:t>In ideal gases identical to partial pressure</a:t>
            </a:r>
          </a:p>
          <a:p>
            <a:pPr lvl="1"/>
            <a:r>
              <a:rPr lang="en-US" dirty="0" smtClean="0"/>
              <a:t>It is logarithmically related to chemical potential</a:t>
            </a:r>
          </a:p>
          <a:p>
            <a:pPr lvl="1"/>
            <a:r>
              <a:rPr lang="en-US" dirty="0" smtClean="0"/>
              <a:t>It is (nearly) linearly related to concentration</a:t>
            </a:r>
          </a:p>
          <a:p>
            <a:pPr lvl="1"/>
            <a:endParaRPr lang="en-US" dirty="0"/>
          </a:p>
          <a:p>
            <a:r>
              <a:rPr lang="en-US" b="1" dirty="0" smtClean="0"/>
              <a:t>Fugacity ratio </a:t>
            </a:r>
            <a:r>
              <a:rPr lang="en-US" b="1" i="1" dirty="0" smtClean="0"/>
              <a:t>F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Ratio of the solid vapor pressure to </a:t>
            </a:r>
            <a:r>
              <a:rPr lang="en-US" dirty="0" err="1" smtClean="0"/>
              <a:t>supercooled</a:t>
            </a:r>
            <a:r>
              <a:rPr lang="en-US" dirty="0" smtClean="0"/>
              <a:t> liquid vapor pressure</a:t>
            </a:r>
          </a:p>
          <a:p>
            <a:pPr lvl="1"/>
            <a:r>
              <a:rPr lang="en-US" dirty="0" smtClean="0"/>
              <a:t>Estimation:</a:t>
            </a:r>
          </a:p>
          <a:p>
            <a:pPr lvl="1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ovéPole 4"/>
              <p:cNvSpPr txBox="1"/>
              <p:nvPr/>
            </p:nvSpPr>
            <p:spPr>
              <a:xfrm>
                <a:off x="2667000" y="5543490"/>
                <a:ext cx="32268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000" b="1" i="0" smtClean="0">
                              <a:latin typeface="Cambria Math"/>
                            </a:rPr>
                            <m:t>𝐥𝐨𝐠</m:t>
                          </m:r>
                        </m:fName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=−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𝟎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𝟎𝟏</m:t>
                          </m:r>
                          <m:d>
                            <m:dPr>
                              <m:ctrlPr>
                                <a:rPr lang="en-US" sz="2000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latin typeface="Cambria Math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latin typeface="Cambria Math"/>
                                    </a:rPr>
                                    <m:t>𝑴</m:t>
                                  </m:r>
                                </m:sub>
                              </m:sSub>
                              <m:r>
                                <a:rPr lang="en-US" sz="2000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latin typeface="Cambria Math"/>
                                </a:rPr>
                                <m:t>𝟐𝟗𝟖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5" name="TextovéPo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543490"/>
                <a:ext cx="3226845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ovéPole 5"/>
          <p:cNvSpPr txBox="1"/>
          <p:nvPr/>
        </p:nvSpPr>
        <p:spPr>
          <a:xfrm>
            <a:off x="6191746" y="5486400"/>
            <a:ext cx="22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</a:t>
            </a:r>
            <a:r>
              <a:rPr lang="en-US" i="1" baseline="-25000" dirty="0" smtClean="0"/>
              <a:t>M</a:t>
            </a:r>
            <a:r>
              <a:rPr lang="en-US" dirty="0" smtClean="0"/>
              <a:t> … melting point [K]</a:t>
            </a:r>
            <a:endParaRPr lang="cs-CZ" i="1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6294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033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7313" algn="l"/>
            <a:r>
              <a:rPr lang="en-U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Fugacity</a:t>
            </a:r>
            <a:endParaRPr lang="cs-CZ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533399"/>
          </a:xfrm>
        </p:spPr>
        <p:txBody>
          <a:bodyPr/>
          <a:lstStyle/>
          <a:p>
            <a:r>
              <a:rPr lang="en-US" b="1" dirty="0" smtClean="0"/>
              <a:t>Fugacity</a:t>
            </a:r>
            <a:r>
              <a:rPr lang="en-US" dirty="0" smtClean="0"/>
              <a:t> </a:t>
            </a:r>
            <a:r>
              <a:rPr lang="en-US" b="1" dirty="0" smtClean="0"/>
              <a:t>capacity </a:t>
            </a:r>
            <a:r>
              <a:rPr lang="en-US" b="1" i="1" dirty="0" smtClean="0"/>
              <a:t>Z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685800" y="2628901"/>
            <a:ext cx="2057400" cy="419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Gas phase:</a:t>
            </a:r>
            <a:endParaRPr lang="en-US" b="1" i="1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ovéPole 7"/>
              <p:cNvSpPr txBox="1"/>
              <p:nvPr/>
            </p:nvSpPr>
            <p:spPr>
              <a:xfrm>
                <a:off x="2674896" y="2590801"/>
                <a:ext cx="1363771" cy="850939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𝒁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𝑨</m:t>
                          </m:r>
                        </m:sub>
                      </m:sSub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/>
                                </a:rPr>
                                <m:t>𝑨</m:t>
                              </m:r>
                            </m:sub>
                          </m:sSub>
                        </m:num>
                        <m:den>
                          <m:r>
                            <a:rPr lang="en-US" sz="2400" b="1" i="1" smtClean="0">
                              <a:latin typeface="Cambria Math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cs-CZ" sz="2400" b="1" dirty="0"/>
              </a:p>
            </p:txBody>
          </p:sp>
        </mc:Choice>
        <mc:Fallback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4896" y="2590801"/>
                <a:ext cx="1363771" cy="85093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ovéPole 8"/>
          <p:cNvSpPr txBox="1"/>
          <p:nvPr/>
        </p:nvSpPr>
        <p:spPr>
          <a:xfrm>
            <a:off x="4876800" y="2505670"/>
            <a:ext cx="41204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  <a:r>
              <a:rPr lang="en-US" i="1" baseline="-25000" dirty="0"/>
              <a:t>A</a:t>
            </a:r>
            <a:r>
              <a:rPr lang="en-US" i="1" dirty="0"/>
              <a:t> </a:t>
            </a:r>
            <a:r>
              <a:rPr lang="en-US" dirty="0"/>
              <a:t>… fugacity capacity of air  [</a:t>
            </a:r>
            <a:r>
              <a:rPr lang="en-US" dirty="0" smtClean="0"/>
              <a:t>mol.m</a:t>
            </a:r>
            <a:r>
              <a:rPr lang="en-US" baseline="30000" dirty="0" smtClean="0"/>
              <a:t>-3</a:t>
            </a:r>
            <a:r>
              <a:rPr lang="en-US" dirty="0" smtClean="0"/>
              <a:t>.Pa</a:t>
            </a:r>
            <a:r>
              <a:rPr lang="en-US" baseline="30000" dirty="0" smtClean="0"/>
              <a:t>-1</a:t>
            </a:r>
            <a:r>
              <a:rPr lang="en-US" dirty="0"/>
              <a:t>]</a:t>
            </a:r>
            <a:endParaRPr lang="cs-CZ" i="1" dirty="0"/>
          </a:p>
          <a:p>
            <a:r>
              <a:rPr lang="en-US" i="1" dirty="0" smtClean="0"/>
              <a:t>C</a:t>
            </a:r>
            <a:r>
              <a:rPr lang="en-US" i="1" baseline="-25000" dirty="0" smtClean="0"/>
              <a:t>A</a:t>
            </a:r>
            <a:r>
              <a:rPr lang="en-US" dirty="0" smtClean="0"/>
              <a:t> … air concentration [mol.l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r>
              <a:rPr lang="en-US" i="1" dirty="0" smtClean="0"/>
              <a:t>f </a:t>
            </a:r>
            <a:r>
              <a:rPr lang="en-US" dirty="0" smtClean="0"/>
              <a:t>… fugacity [Pa]</a:t>
            </a:r>
          </a:p>
        </p:txBody>
      </p:sp>
      <p:sp>
        <p:nvSpPr>
          <p:cNvPr id="10" name="Zástupný symbol pro obsah 2"/>
          <p:cNvSpPr txBox="1">
            <a:spLocks/>
          </p:cNvSpPr>
          <p:nvPr/>
        </p:nvSpPr>
        <p:spPr>
          <a:xfrm>
            <a:off x="685800" y="3782787"/>
            <a:ext cx="1905000" cy="419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Water phase:</a:t>
            </a:r>
            <a:endParaRPr lang="en-US" b="1" i="1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ovéPole 10"/>
              <p:cNvSpPr txBox="1"/>
              <p:nvPr/>
            </p:nvSpPr>
            <p:spPr>
              <a:xfrm>
                <a:off x="2667000" y="3733800"/>
                <a:ext cx="1363835" cy="783804"/>
              </a:xfrm>
              <a:prstGeom prst="rect">
                <a:avLst/>
              </a:prstGeom>
              <a:solidFill>
                <a:srgbClr val="FFFF99"/>
              </a:solidFill>
              <a:ln w="25400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𝒁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𝑾</m:t>
                          </m:r>
                        </m:sub>
                      </m:sSub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/>
                            </a:rPr>
                            <m:t>𝑯</m:t>
                          </m:r>
                        </m:den>
                      </m:f>
                    </m:oMath>
                  </m:oMathPara>
                </a14:m>
                <a:endParaRPr lang="cs-CZ" sz="2400" b="1" dirty="0"/>
              </a:p>
            </p:txBody>
          </p:sp>
        </mc:Choice>
        <mc:Fallback>
          <p:sp>
            <p:nvSpPr>
              <p:cNvPr id="11" name="TextovéPol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3733800"/>
                <a:ext cx="1363835" cy="78380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ovéPole 11"/>
          <p:cNvSpPr txBox="1"/>
          <p:nvPr/>
        </p:nvSpPr>
        <p:spPr>
          <a:xfrm>
            <a:off x="4876800" y="3657600"/>
            <a:ext cx="4120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i="1" dirty="0" smtClean="0"/>
              <a:t>Z</a:t>
            </a:r>
            <a:r>
              <a:rPr lang="en-US" i="1" baseline="-25000" dirty="0" smtClean="0"/>
              <a:t>W</a:t>
            </a:r>
            <a:r>
              <a:rPr lang="en-US" i="1" dirty="0" smtClean="0"/>
              <a:t> </a:t>
            </a:r>
            <a:r>
              <a:rPr lang="en-US" dirty="0" smtClean="0"/>
              <a:t>… fugacity capacity of water  [mol.m</a:t>
            </a:r>
            <a:r>
              <a:rPr lang="en-US" baseline="30000" dirty="0" smtClean="0"/>
              <a:t>˗3</a:t>
            </a:r>
            <a:r>
              <a:rPr lang="en-US" dirty="0" smtClean="0"/>
              <a:t>.Pa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r>
              <a:rPr lang="en-US" i="1" dirty="0" smtClean="0"/>
              <a:t>H</a:t>
            </a:r>
            <a:r>
              <a:rPr lang="en-US" dirty="0" smtClean="0"/>
              <a:t> … Henry’s law constant [Pa.m</a:t>
            </a:r>
            <a:r>
              <a:rPr lang="en-US" baseline="30000" dirty="0" smtClean="0"/>
              <a:t>3</a:t>
            </a:r>
            <a:r>
              <a:rPr lang="en-US" dirty="0" smtClean="0"/>
              <a:t>.mol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6294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72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629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Multimedia Environmental Models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1" dirty="0" smtClean="0"/>
              <a:t>Reason </a:t>
            </a:r>
            <a:r>
              <a:rPr lang="en-US" sz="2400" b="1" i="1" dirty="0"/>
              <a:t>for the </a:t>
            </a:r>
            <a:r>
              <a:rPr lang="en-US" sz="2400" b="1" i="1" dirty="0" smtClean="0"/>
              <a:t>using of </a:t>
            </a:r>
            <a:r>
              <a:rPr lang="en-US" sz="2400" b="1" i="1" dirty="0"/>
              <a:t>environmental </a:t>
            </a:r>
            <a:r>
              <a:rPr lang="en-US" sz="2400" b="1" i="1" dirty="0" smtClean="0"/>
              <a:t>models:</a:t>
            </a:r>
          </a:p>
          <a:p>
            <a:r>
              <a:rPr lang="en-US" dirty="0"/>
              <a:t>Possibility </a:t>
            </a:r>
            <a:r>
              <a:rPr lang="en-US" dirty="0" smtClean="0"/>
              <a:t>of describing the </a:t>
            </a:r>
            <a:r>
              <a:rPr lang="en-US" dirty="0"/>
              <a:t>potential distribution and environmental </a:t>
            </a:r>
            <a:r>
              <a:rPr lang="en-US" dirty="0" smtClean="0"/>
              <a:t>fate of new </a:t>
            </a:r>
            <a:r>
              <a:rPr lang="en-US" dirty="0"/>
              <a:t>chemicals </a:t>
            </a:r>
            <a:r>
              <a:rPr lang="en-US" dirty="0" smtClean="0"/>
              <a:t>by </a:t>
            </a:r>
            <a:r>
              <a:rPr lang="en-US" dirty="0"/>
              <a:t>using </a:t>
            </a:r>
            <a:r>
              <a:rPr lang="en-US" dirty="0" smtClean="0"/>
              <a:t>only the </a:t>
            </a:r>
            <a:r>
              <a:rPr lang="en-US" dirty="0"/>
              <a:t>base set of </a:t>
            </a:r>
            <a:r>
              <a:rPr lang="en-US" dirty="0" err="1" smtClean="0"/>
              <a:t>physico</a:t>
            </a:r>
            <a:r>
              <a:rPr lang="en-US" dirty="0" smtClean="0"/>
              <a:t>-chemical </a:t>
            </a:r>
            <a:r>
              <a:rPr lang="en-US" dirty="0"/>
              <a:t>substance </a:t>
            </a:r>
            <a:r>
              <a:rPr lang="en-US" dirty="0" smtClean="0"/>
              <a:t>properties</a:t>
            </a:r>
          </a:p>
          <a:p>
            <a:r>
              <a:rPr lang="en-US" dirty="0" smtClean="0"/>
              <a:t>Their use recommended e.g. </a:t>
            </a:r>
            <a:r>
              <a:rPr lang="en-US" dirty="0"/>
              <a:t>by EU Technical </a:t>
            </a:r>
            <a:r>
              <a:rPr lang="en-US" dirty="0" smtClean="0"/>
              <a:t>Guidance Documents</a:t>
            </a:r>
          </a:p>
          <a:p>
            <a:pPr lvl="1"/>
            <a:r>
              <a:rPr lang="en-US" dirty="0" smtClean="0"/>
              <a:t>multi-media </a:t>
            </a:r>
            <a:r>
              <a:rPr lang="en-US" dirty="0"/>
              <a:t>model consisting of four </a:t>
            </a:r>
            <a:r>
              <a:rPr lang="en-US" dirty="0" smtClean="0"/>
              <a:t>compartments recommended for </a:t>
            </a:r>
            <a:r>
              <a:rPr lang="en-US" dirty="0"/>
              <a:t>estimating regional exposure levels in air, water, soil </a:t>
            </a:r>
            <a:r>
              <a:rPr lang="en-US" dirty="0" smtClean="0"/>
              <a:t>and sediment.</a:t>
            </a:r>
          </a:p>
          <a:p>
            <a:pPr lvl="2"/>
            <a:r>
              <a:rPr lang="en-US" sz="1800" dirty="0"/>
              <a:t>Technical Guidance Documents in Support of </a:t>
            </a:r>
            <a:r>
              <a:rPr lang="en-US" sz="1800" dirty="0" smtClean="0"/>
              <a:t>The Commission </a:t>
            </a:r>
            <a:r>
              <a:rPr lang="en-US" sz="1800" dirty="0"/>
              <a:t>Directive 93/67/EEC on Risk Assessment For New </a:t>
            </a:r>
            <a:r>
              <a:rPr lang="en-US" sz="1800" dirty="0" smtClean="0"/>
              <a:t>Notified Substances </a:t>
            </a:r>
            <a:r>
              <a:rPr lang="en-US" sz="1800" dirty="0"/>
              <a:t>and the Commission Regulation (EC) 1488/94 on </a:t>
            </a:r>
            <a:r>
              <a:rPr lang="en-US" sz="1800" dirty="0" smtClean="0"/>
              <a:t>Risk Assessment </a:t>
            </a:r>
            <a:r>
              <a:rPr lang="en-US" sz="1800" dirty="0"/>
              <a:t>For Existing </a:t>
            </a:r>
            <a:r>
              <a:rPr lang="en-US" sz="1800" dirty="0" smtClean="0"/>
              <a:t>Substances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818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044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629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Multimedia Environmental Models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1" dirty="0" smtClean="0"/>
              <a:t>Classification of </a:t>
            </a:r>
            <a:r>
              <a:rPr lang="en-US" sz="2400" b="1" i="1" dirty="0"/>
              <a:t>environmental </a:t>
            </a:r>
            <a:r>
              <a:rPr lang="en-US" sz="2400" b="1" i="1" dirty="0" smtClean="0"/>
              <a:t>models:</a:t>
            </a:r>
          </a:p>
          <a:p>
            <a:r>
              <a:rPr lang="en-US" dirty="0"/>
              <a:t>Level 1: Equilibrium, closed system, no reactions</a:t>
            </a:r>
          </a:p>
          <a:p>
            <a:r>
              <a:rPr lang="en-US" dirty="0"/>
              <a:t>Level 2: Equilibrium, open system, steady state, reactions</a:t>
            </a:r>
          </a:p>
          <a:p>
            <a:r>
              <a:rPr lang="en-US" dirty="0"/>
              <a:t>Level 3: </a:t>
            </a:r>
            <a:r>
              <a:rPr lang="en-US" dirty="0" smtClean="0"/>
              <a:t>Non-</a:t>
            </a:r>
            <a:r>
              <a:rPr lang="hr-HR" dirty="0" smtClean="0"/>
              <a:t>equilibrium</a:t>
            </a:r>
            <a:r>
              <a:rPr lang="en-US" dirty="0" smtClean="0"/>
              <a:t>, </a:t>
            </a:r>
            <a:r>
              <a:rPr lang="en-US" dirty="0"/>
              <a:t>open system, steady-state</a:t>
            </a:r>
          </a:p>
          <a:p>
            <a:r>
              <a:rPr lang="en-US" dirty="0"/>
              <a:t>Level 4: </a:t>
            </a:r>
            <a:r>
              <a:rPr lang="en-US" dirty="0" smtClean="0"/>
              <a:t>No</a:t>
            </a:r>
            <a:r>
              <a:rPr lang="hr-HR" dirty="0" smtClean="0"/>
              <a:t>n</a:t>
            </a:r>
            <a:r>
              <a:rPr lang="en-US" dirty="0" smtClean="0"/>
              <a:t>-equilibrium</a:t>
            </a:r>
            <a:r>
              <a:rPr lang="en-US" dirty="0"/>
              <a:t>, open system, non-steady state.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6294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905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629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Multimedia Environmental Models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33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/>
              <a:t>Environmental Models Level </a:t>
            </a:r>
            <a:r>
              <a:rPr lang="en-US" b="1" dirty="0"/>
              <a:t>1</a:t>
            </a:r>
            <a:r>
              <a:rPr lang="en-US" b="1" dirty="0" smtClean="0"/>
              <a:t>: </a:t>
            </a:r>
            <a:r>
              <a:rPr lang="en-US" dirty="0" smtClean="0"/>
              <a:t>Closed system, equilibrium, no reactions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16" name="Skupina 15"/>
          <p:cNvGrpSpPr/>
          <p:nvPr/>
        </p:nvGrpSpPr>
        <p:grpSpPr>
          <a:xfrm>
            <a:off x="685800" y="2133599"/>
            <a:ext cx="4953000" cy="2209800"/>
            <a:chOff x="1447800" y="2362200"/>
            <a:chExt cx="4953000" cy="2209800"/>
          </a:xfrm>
        </p:grpSpPr>
        <p:sp>
          <p:nvSpPr>
            <p:cNvPr id="5" name="Obdélník 4"/>
            <p:cNvSpPr/>
            <p:nvPr/>
          </p:nvSpPr>
          <p:spPr>
            <a:xfrm>
              <a:off x="1447800" y="2895600"/>
              <a:ext cx="914400" cy="1676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b="1" dirty="0" smtClean="0"/>
                <a:t>Compartment 1</a:t>
              </a:r>
              <a:endParaRPr lang="cs-CZ" b="1" dirty="0"/>
            </a:p>
          </p:txBody>
        </p:sp>
        <p:sp>
          <p:nvSpPr>
            <p:cNvPr id="6" name="Obdélník 5"/>
            <p:cNvSpPr/>
            <p:nvPr/>
          </p:nvSpPr>
          <p:spPr>
            <a:xfrm>
              <a:off x="1447800" y="2362200"/>
              <a:ext cx="914400" cy="5334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" name="Obdélník 6"/>
            <p:cNvSpPr/>
            <p:nvPr/>
          </p:nvSpPr>
          <p:spPr>
            <a:xfrm>
              <a:off x="3352800" y="2895600"/>
              <a:ext cx="1371600" cy="1676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b="1" dirty="0" smtClean="0"/>
                <a:t>Compartment 2</a:t>
              </a:r>
              <a:endParaRPr lang="cs-CZ" b="1" dirty="0"/>
            </a:p>
          </p:txBody>
        </p:sp>
        <p:sp>
          <p:nvSpPr>
            <p:cNvPr id="8" name="Obdélník 7"/>
            <p:cNvSpPr/>
            <p:nvPr/>
          </p:nvSpPr>
          <p:spPr>
            <a:xfrm>
              <a:off x="3352800" y="2362200"/>
              <a:ext cx="1371600" cy="5334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" name="Obdélník 8"/>
            <p:cNvSpPr/>
            <p:nvPr/>
          </p:nvSpPr>
          <p:spPr>
            <a:xfrm>
              <a:off x="5715000" y="2895600"/>
              <a:ext cx="685800" cy="1676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b="1" dirty="0" smtClean="0"/>
                <a:t>Compartment 3</a:t>
              </a:r>
              <a:endParaRPr lang="cs-CZ" b="1" dirty="0"/>
            </a:p>
          </p:txBody>
        </p:sp>
        <p:sp>
          <p:nvSpPr>
            <p:cNvPr id="10" name="Obdélník 9"/>
            <p:cNvSpPr/>
            <p:nvPr/>
          </p:nvSpPr>
          <p:spPr>
            <a:xfrm>
              <a:off x="5715000" y="2362200"/>
              <a:ext cx="685800" cy="5334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Šipka doprava 10"/>
            <p:cNvSpPr/>
            <p:nvPr/>
          </p:nvSpPr>
          <p:spPr>
            <a:xfrm>
              <a:off x="2362200" y="4114800"/>
              <a:ext cx="990600" cy="152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Šipka doleva 12"/>
            <p:cNvSpPr/>
            <p:nvPr/>
          </p:nvSpPr>
          <p:spPr>
            <a:xfrm>
              <a:off x="2362200" y="4343400"/>
              <a:ext cx="990600" cy="1524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Šipka doprava 13"/>
            <p:cNvSpPr/>
            <p:nvPr/>
          </p:nvSpPr>
          <p:spPr>
            <a:xfrm>
              <a:off x="4724400" y="4114800"/>
              <a:ext cx="990600" cy="152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Šipka doleva 14"/>
            <p:cNvSpPr/>
            <p:nvPr/>
          </p:nvSpPr>
          <p:spPr>
            <a:xfrm>
              <a:off x="4724400" y="4343400"/>
              <a:ext cx="990600" cy="1524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7" name="TextovéPole 16"/>
          <p:cNvSpPr txBox="1"/>
          <p:nvPr/>
        </p:nvSpPr>
        <p:spPr>
          <a:xfrm>
            <a:off x="5791200" y="2133599"/>
            <a:ext cx="33902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mass in system: </a:t>
            </a:r>
            <a:r>
              <a:rPr lang="en-US" b="1" i="1" dirty="0" smtClean="0"/>
              <a:t>m</a:t>
            </a:r>
            <a:r>
              <a:rPr lang="en-US" dirty="0" smtClean="0"/>
              <a:t> [kg]</a:t>
            </a:r>
          </a:p>
          <a:p>
            <a:r>
              <a:rPr lang="en-US" dirty="0" smtClean="0"/>
              <a:t>Volumes of compartments </a:t>
            </a:r>
            <a:r>
              <a:rPr lang="en-US" b="1" i="1" dirty="0" err="1" smtClean="0"/>
              <a:t>V</a:t>
            </a:r>
            <a:r>
              <a:rPr lang="en-US" b="1" i="1" baseline="-25000" dirty="0" err="1" smtClean="0"/>
              <a:t>n</a:t>
            </a:r>
            <a:r>
              <a:rPr lang="en-US" dirty="0" smtClean="0"/>
              <a:t> [m</a:t>
            </a:r>
            <a:r>
              <a:rPr lang="en-US" baseline="30000" dirty="0" smtClean="0"/>
              <a:t>3</a:t>
            </a:r>
            <a:r>
              <a:rPr lang="en-US" dirty="0" smtClean="0"/>
              <a:t>]</a:t>
            </a:r>
          </a:p>
          <a:p>
            <a:r>
              <a:rPr lang="en-US" dirty="0" smtClean="0"/>
              <a:t>Unknown concentrations </a:t>
            </a:r>
            <a:r>
              <a:rPr lang="en-US" b="1" i="1" dirty="0" err="1" smtClean="0"/>
              <a:t>C</a:t>
            </a:r>
            <a:r>
              <a:rPr lang="en-US" b="1" i="1" baseline="-25000" dirty="0" err="1" smtClean="0"/>
              <a:t>n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TextovéPole 17"/>
              <p:cNvSpPr txBox="1"/>
              <p:nvPr/>
            </p:nvSpPr>
            <p:spPr>
              <a:xfrm>
                <a:off x="685800" y="4724399"/>
                <a:ext cx="42956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/>
                        </a:rPr>
                        <m:t>𝒎</m:t>
                      </m:r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+ … +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𝒏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18" name="TextovéPol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724399"/>
                <a:ext cx="4295663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ovéPole 18"/>
          <p:cNvSpPr txBox="1"/>
          <p:nvPr/>
        </p:nvSpPr>
        <p:spPr>
          <a:xfrm>
            <a:off x="6183503" y="3276600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 equilibrium:</a:t>
            </a:r>
            <a:endParaRPr lang="cs-CZ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ovéPole 19"/>
              <p:cNvSpPr txBox="1"/>
              <p:nvPr/>
            </p:nvSpPr>
            <p:spPr>
              <a:xfrm>
                <a:off x="6183503" y="3733800"/>
                <a:ext cx="1116396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20" name="TextovéPol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3503" y="3733800"/>
                <a:ext cx="1116396" cy="65806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ovéPole 20"/>
          <p:cNvSpPr txBox="1"/>
          <p:nvPr/>
        </p:nvSpPr>
        <p:spPr>
          <a:xfrm>
            <a:off x="7486311" y="3886201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i</a:t>
            </a:r>
            <a:r>
              <a:rPr lang="en-US" dirty="0" smtClean="0"/>
              <a:t> = 1, …, </a:t>
            </a:r>
            <a:r>
              <a:rPr lang="en-US" i="1" dirty="0" smtClean="0"/>
              <a:t>n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ovéPole 21"/>
              <p:cNvSpPr txBox="1"/>
              <p:nvPr/>
            </p:nvSpPr>
            <p:spPr>
              <a:xfrm>
                <a:off x="685800" y="5257800"/>
                <a:ext cx="3766993" cy="6387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𝒎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+…+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𝒏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b="1" dirty="0"/>
              </a:p>
            </p:txBody>
          </p:sp>
        </mc:Choice>
        <mc:Fallback>
          <p:sp>
            <p:nvSpPr>
              <p:cNvPr id="22" name="TextovéPol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257800"/>
                <a:ext cx="3766993" cy="63870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ovéPole 22"/>
              <p:cNvSpPr txBox="1"/>
              <p:nvPr/>
            </p:nvSpPr>
            <p:spPr>
              <a:xfrm>
                <a:off x="6172200" y="4952485"/>
                <a:ext cx="1555041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𝑲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𝒊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cs-CZ" b="1" dirty="0"/>
              </a:p>
            </p:txBody>
          </p:sp>
        </mc:Choice>
        <mc:Fallback>
          <p:sp>
            <p:nvSpPr>
              <p:cNvPr id="23" name="TextovéPole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4952485"/>
                <a:ext cx="1555041" cy="38151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ovéPole 23"/>
              <p:cNvSpPr txBox="1"/>
              <p:nvPr/>
            </p:nvSpPr>
            <p:spPr>
              <a:xfrm>
                <a:off x="6183503" y="5527169"/>
                <a:ext cx="14235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cs-CZ" b="1" dirty="0"/>
              </a:p>
            </p:txBody>
          </p:sp>
        </mc:Choice>
        <mc:Fallback>
          <p:sp>
            <p:nvSpPr>
              <p:cNvPr id="24" name="TextovéPol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3503" y="5527169"/>
                <a:ext cx="1423595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ooter Placeholder 2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818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409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629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Multimedia Environmental Models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Environmental Models Level 2: </a:t>
            </a:r>
            <a:r>
              <a:rPr lang="en-US" dirty="0" smtClean="0"/>
              <a:t>Equilibrium with source and sink, steady-state, no reactions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37" name="Skupina 36"/>
          <p:cNvGrpSpPr/>
          <p:nvPr/>
        </p:nvGrpSpPr>
        <p:grpSpPr>
          <a:xfrm>
            <a:off x="457200" y="2237534"/>
            <a:ext cx="6248400" cy="2258266"/>
            <a:chOff x="457200" y="2237534"/>
            <a:chExt cx="6248400" cy="2258266"/>
          </a:xfrm>
        </p:grpSpPr>
        <p:sp>
          <p:nvSpPr>
            <p:cNvPr id="5" name="Obdélník 4"/>
            <p:cNvSpPr/>
            <p:nvPr/>
          </p:nvSpPr>
          <p:spPr>
            <a:xfrm>
              <a:off x="914400" y="2770934"/>
              <a:ext cx="914400" cy="1676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b="1" dirty="0" smtClean="0"/>
                <a:t>Compartment 1</a:t>
              </a:r>
              <a:endParaRPr lang="cs-CZ" b="1" dirty="0"/>
            </a:p>
          </p:txBody>
        </p:sp>
        <p:sp>
          <p:nvSpPr>
            <p:cNvPr id="7" name="Obdélník 6"/>
            <p:cNvSpPr/>
            <p:nvPr/>
          </p:nvSpPr>
          <p:spPr>
            <a:xfrm>
              <a:off x="2819400" y="2770934"/>
              <a:ext cx="1371600" cy="1676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b="1" dirty="0" smtClean="0"/>
                <a:t>Compartment 2</a:t>
              </a:r>
              <a:endParaRPr lang="cs-CZ" b="1" dirty="0"/>
            </a:p>
          </p:txBody>
        </p:sp>
        <p:sp>
          <p:nvSpPr>
            <p:cNvPr id="8" name="Obdélník 7"/>
            <p:cNvSpPr/>
            <p:nvPr/>
          </p:nvSpPr>
          <p:spPr>
            <a:xfrm>
              <a:off x="2819400" y="2237534"/>
              <a:ext cx="1371600" cy="5334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" name="Obdélník 8"/>
            <p:cNvSpPr/>
            <p:nvPr/>
          </p:nvSpPr>
          <p:spPr>
            <a:xfrm>
              <a:off x="5181600" y="2770934"/>
              <a:ext cx="685800" cy="1676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b="1" dirty="0" smtClean="0"/>
                <a:t>Compartment 3</a:t>
              </a:r>
              <a:endParaRPr lang="cs-CZ" b="1" dirty="0"/>
            </a:p>
          </p:txBody>
        </p:sp>
        <p:sp>
          <p:nvSpPr>
            <p:cNvPr id="10" name="Obdélník 9"/>
            <p:cNvSpPr/>
            <p:nvPr/>
          </p:nvSpPr>
          <p:spPr>
            <a:xfrm>
              <a:off x="5181600" y="2237534"/>
              <a:ext cx="685800" cy="5334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Šipka doprava 10"/>
            <p:cNvSpPr/>
            <p:nvPr/>
          </p:nvSpPr>
          <p:spPr>
            <a:xfrm>
              <a:off x="1828800" y="3990134"/>
              <a:ext cx="990600" cy="152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Šipka doleva 12"/>
            <p:cNvSpPr/>
            <p:nvPr/>
          </p:nvSpPr>
          <p:spPr>
            <a:xfrm>
              <a:off x="1828800" y="4218734"/>
              <a:ext cx="990600" cy="1524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Šipka doprava 13"/>
            <p:cNvSpPr/>
            <p:nvPr/>
          </p:nvSpPr>
          <p:spPr>
            <a:xfrm>
              <a:off x="4191000" y="3990134"/>
              <a:ext cx="990600" cy="152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Šipka doleva 14"/>
            <p:cNvSpPr/>
            <p:nvPr/>
          </p:nvSpPr>
          <p:spPr>
            <a:xfrm>
              <a:off x="4191000" y="4218734"/>
              <a:ext cx="990600" cy="1524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cxnSp>
          <p:nvCxnSpPr>
            <p:cNvPr id="25" name="Přímá spojnice 24"/>
            <p:cNvCxnSpPr/>
            <p:nvPr/>
          </p:nvCxnSpPr>
          <p:spPr>
            <a:xfrm flipV="1">
              <a:off x="1828800" y="2237534"/>
              <a:ext cx="0" cy="5334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Přímá spojnice 26"/>
            <p:cNvCxnSpPr/>
            <p:nvPr/>
          </p:nvCxnSpPr>
          <p:spPr>
            <a:xfrm flipH="1">
              <a:off x="533400" y="2237534"/>
              <a:ext cx="12954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římá spojnice 28"/>
            <p:cNvCxnSpPr/>
            <p:nvPr/>
          </p:nvCxnSpPr>
          <p:spPr>
            <a:xfrm flipV="1">
              <a:off x="914400" y="2618534"/>
              <a:ext cx="0" cy="152401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Přímá spojnice 31"/>
            <p:cNvCxnSpPr/>
            <p:nvPr/>
          </p:nvCxnSpPr>
          <p:spPr>
            <a:xfrm flipH="1">
              <a:off x="533400" y="2618535"/>
              <a:ext cx="381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Šipka doprava 32"/>
            <p:cNvSpPr/>
            <p:nvPr/>
          </p:nvSpPr>
          <p:spPr>
            <a:xfrm>
              <a:off x="457200" y="2313735"/>
              <a:ext cx="7239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</a:rPr>
                <a:t>INPUT</a:t>
              </a:r>
              <a:endParaRPr lang="cs-CZ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Šipka doprava 34"/>
            <p:cNvSpPr/>
            <p:nvPr/>
          </p:nvSpPr>
          <p:spPr>
            <a:xfrm>
              <a:off x="5867400" y="4066334"/>
              <a:ext cx="838200" cy="4294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/>
                <a:t>OUTPUT</a:t>
              </a:r>
              <a:endParaRPr lang="cs-CZ" sz="3200" b="1" dirty="0"/>
            </a:p>
          </p:txBody>
        </p:sp>
      </p:grpSp>
      <p:sp>
        <p:nvSpPr>
          <p:cNvPr id="38" name="TextovéPole 37"/>
          <p:cNvSpPr txBox="1"/>
          <p:nvPr/>
        </p:nvSpPr>
        <p:spPr>
          <a:xfrm>
            <a:off x="6705600" y="2133600"/>
            <a:ext cx="1438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Steady-state:</a:t>
            </a:r>
            <a:endParaRPr lang="cs-CZ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ovéPole 38"/>
              <p:cNvSpPr txBox="1"/>
              <p:nvPr/>
            </p:nvSpPr>
            <p:spPr>
              <a:xfrm>
                <a:off x="6731730" y="2610627"/>
                <a:ext cx="1040670" cy="618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𝒅𝒎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cs-CZ" b="1" dirty="0"/>
              </a:p>
            </p:txBody>
          </p:sp>
        </mc:Choice>
        <mc:Fallback>
          <p:sp>
            <p:nvSpPr>
              <p:cNvPr id="39" name="TextovéPole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730" y="2610627"/>
                <a:ext cx="1040670" cy="61843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ovéPole 39"/>
          <p:cNvSpPr txBox="1"/>
          <p:nvPr/>
        </p:nvSpPr>
        <p:spPr>
          <a:xfrm>
            <a:off x="6628783" y="3440667"/>
            <a:ext cx="1741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chemeClr val="accent6">
                    <a:lumMod val="50000"/>
                  </a:schemeClr>
                </a:solidFill>
              </a:rPr>
              <a:t>Input = Output</a:t>
            </a:r>
            <a:endParaRPr lang="cs-CZ" sz="2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TextovéPole 40"/>
          <p:cNvSpPr txBox="1"/>
          <p:nvPr/>
        </p:nvSpPr>
        <p:spPr>
          <a:xfrm>
            <a:off x="723900" y="4876800"/>
            <a:ext cx="4339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Advection into the system [mol.s</a:t>
            </a:r>
            <a:r>
              <a:rPr lang="en-US" baseline="30000" dirty="0" smtClean="0"/>
              <a:t>-1</a:t>
            </a:r>
            <a:r>
              <a:rPr lang="en-US" dirty="0" smtClean="0"/>
              <a:t>] : </a:t>
            </a:r>
            <a:r>
              <a:rPr lang="en-US" b="1" i="1" dirty="0" smtClean="0"/>
              <a:t>I = Q . C</a:t>
            </a:r>
            <a:endParaRPr lang="cs-CZ" b="1" i="1" dirty="0"/>
          </a:p>
        </p:txBody>
      </p:sp>
      <p:sp>
        <p:nvSpPr>
          <p:cNvPr id="42" name="TextovéPole 41"/>
          <p:cNvSpPr txBox="1"/>
          <p:nvPr/>
        </p:nvSpPr>
        <p:spPr>
          <a:xfrm>
            <a:off x="5357122" y="4876800"/>
            <a:ext cx="2796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Q</a:t>
            </a:r>
            <a:r>
              <a:rPr lang="en-US" dirty="0" smtClean="0"/>
              <a:t> … flow [m</a:t>
            </a:r>
            <a:r>
              <a:rPr lang="en-US" baseline="30000" dirty="0" smtClean="0"/>
              <a:t>3</a:t>
            </a:r>
            <a:r>
              <a:rPr lang="en-US" dirty="0" smtClean="0"/>
              <a:t>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r>
              <a:rPr lang="en-US" i="1" dirty="0" smtClean="0"/>
              <a:t>C</a:t>
            </a:r>
            <a:r>
              <a:rPr lang="en-US" dirty="0" smtClean="0"/>
              <a:t> … concentration [mol.m</a:t>
            </a:r>
            <a:r>
              <a:rPr lang="en-US" baseline="30000" dirty="0" smtClean="0"/>
              <a:t>-3</a:t>
            </a:r>
            <a:r>
              <a:rPr lang="en-US" dirty="0" smtClean="0"/>
              <a:t>]</a:t>
            </a:r>
            <a:endParaRPr lang="cs-CZ" i="1" dirty="0"/>
          </a:p>
        </p:txBody>
      </p:sp>
      <p:sp>
        <p:nvSpPr>
          <p:cNvPr id="43" name="TextovéPole 42"/>
          <p:cNvSpPr txBox="1"/>
          <p:nvPr/>
        </p:nvSpPr>
        <p:spPr>
          <a:xfrm>
            <a:off x="726156" y="5410200"/>
            <a:ext cx="2931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Advection out of the system: 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4" name="TextovéPole 43"/>
              <p:cNvSpPr txBox="1"/>
              <p:nvPr/>
            </p:nvSpPr>
            <p:spPr>
              <a:xfrm>
                <a:off x="685800" y="5779532"/>
                <a:ext cx="2171813" cy="6044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𝑂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  <a:sym typeface="Symbol"/>
                                    </a:rPr>
                                    <m:t>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44" name="TextovéPole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779532"/>
                <a:ext cx="2171813" cy="60446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ovéPole 44"/>
          <p:cNvSpPr txBox="1"/>
          <p:nvPr/>
        </p:nvSpPr>
        <p:spPr>
          <a:xfrm>
            <a:off x="5181601" y="5779532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/>
            <a:r>
              <a:rPr lang="cs-CZ" i="1" dirty="0" smtClean="0">
                <a:sym typeface="Symbol"/>
              </a:rPr>
              <a:t></a:t>
            </a:r>
            <a:r>
              <a:rPr lang="en-US" i="1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 … elimination rate (first order rate), flux per volume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6" name="TextovéPole 45"/>
              <p:cNvSpPr txBox="1"/>
              <p:nvPr/>
            </p:nvSpPr>
            <p:spPr>
              <a:xfrm>
                <a:off x="3517173" y="5715000"/>
                <a:ext cx="902427" cy="612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cs-CZ" i="1" smtClean="0">
                              <a:latin typeface="Cambria Math"/>
                              <a:sym typeface="Symbol"/>
                            </a:rPr>
                            <m:t>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46" name="TextovéPole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173" y="5715000"/>
                <a:ext cx="902427" cy="61279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8580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722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629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Multimedia Environmental Models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Environmental Models Level 2: </a:t>
            </a:r>
            <a:r>
              <a:rPr lang="en-US" dirty="0" smtClean="0"/>
              <a:t>Equilibrium with source and sink, unsteady state, no reactions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ovéPole 5"/>
              <p:cNvSpPr txBox="1"/>
              <p:nvPr/>
            </p:nvSpPr>
            <p:spPr>
              <a:xfrm>
                <a:off x="457200" y="2298511"/>
                <a:ext cx="2829621" cy="676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/>
                            </a:rPr>
                            <m:t>𝒅𝒎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/>
                            </a:rPr>
                            <m:t>𝒅𝒕</m:t>
                          </m:r>
                        </m:den>
                      </m:f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r>
                        <a:rPr lang="en-US" sz="2000" b="1" i="1" smtClean="0">
                          <a:latin typeface="Cambria Math"/>
                        </a:rPr>
                        <m:t>𝒊𝒏𝒑𝒖𝒕</m:t>
                      </m:r>
                      <m:r>
                        <a:rPr lang="en-US" sz="2000" b="1" i="1" smtClean="0">
                          <a:latin typeface="Cambria Math"/>
                        </a:rPr>
                        <m:t>−</m:t>
                      </m:r>
                      <m:r>
                        <a:rPr lang="en-US" sz="2000" b="1" i="1" smtClean="0">
                          <a:latin typeface="Cambria Math"/>
                        </a:rPr>
                        <m:t>𝒐𝒖𝒕𝒑𝒖𝒕</m:t>
                      </m:r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6" name="TextovéPo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298511"/>
                <a:ext cx="2829621" cy="67691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ovéPole 11"/>
              <p:cNvSpPr txBox="1"/>
              <p:nvPr/>
            </p:nvSpPr>
            <p:spPr>
              <a:xfrm>
                <a:off x="489857" y="3101923"/>
                <a:ext cx="3176190" cy="654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𝑑𝑚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∙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∙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  <a:sym typeface="Symbol"/>
                                        </a:rPr>
                                        <m:t>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12" name="TextovéPol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57" y="3101923"/>
                <a:ext cx="3176190" cy="65415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ovéPole 33"/>
          <p:cNvSpPr txBox="1"/>
          <p:nvPr/>
        </p:nvSpPr>
        <p:spPr>
          <a:xfrm>
            <a:off x="520699" y="4876800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 equilibrium:</a:t>
            </a:r>
            <a:endParaRPr lang="cs-CZ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ovéPole 35"/>
              <p:cNvSpPr txBox="1"/>
              <p:nvPr/>
            </p:nvSpPr>
            <p:spPr>
              <a:xfrm>
                <a:off x="2397928" y="4732433"/>
                <a:ext cx="1116396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36" name="TextovéPole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7928" y="4732433"/>
                <a:ext cx="1116396" cy="65806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ovéPole 46"/>
          <p:cNvSpPr txBox="1"/>
          <p:nvPr/>
        </p:nvSpPr>
        <p:spPr>
          <a:xfrm>
            <a:off x="3546981" y="4905829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i</a:t>
            </a:r>
            <a:r>
              <a:rPr lang="en-US" dirty="0" smtClean="0"/>
              <a:t> = 1, …, </a:t>
            </a:r>
            <a:r>
              <a:rPr lang="en-US" i="1" dirty="0" smtClean="0"/>
              <a:t>n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8" name="TextovéPole 47"/>
              <p:cNvSpPr txBox="1"/>
              <p:nvPr/>
            </p:nvSpPr>
            <p:spPr>
              <a:xfrm>
                <a:off x="481410" y="3994047"/>
                <a:ext cx="3833037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𝑑𝑚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… 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48" name="TextovéPole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10" y="3994047"/>
                <a:ext cx="3833037" cy="61824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9" name="TextovéPole 48"/>
              <p:cNvSpPr txBox="1"/>
              <p:nvPr/>
            </p:nvSpPr>
            <p:spPr>
              <a:xfrm>
                <a:off x="510363" y="5486400"/>
                <a:ext cx="4945456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𝑑𝑚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2,1</m:t>
                              </m:r>
                            </m:sub>
                          </m:sSub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… 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,1</m:t>
                              </m:r>
                            </m:sub>
                          </m:sSub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49" name="TextovéPole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63" y="5486400"/>
                <a:ext cx="4945456" cy="618246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9342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961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629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Multimedia Environmental Models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76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Environmental Models Level 2: </a:t>
            </a:r>
            <a:r>
              <a:rPr lang="en-US" dirty="0" smtClean="0"/>
              <a:t>Equilibrium with source and sink, </a:t>
            </a:r>
            <a:r>
              <a:rPr lang="hr-HR" dirty="0" smtClean="0"/>
              <a:t>non-</a:t>
            </a:r>
            <a:r>
              <a:rPr lang="en-US" dirty="0" smtClean="0"/>
              <a:t>steady </a:t>
            </a:r>
            <a:r>
              <a:rPr lang="en-US" dirty="0" smtClean="0"/>
              <a:t>state, no reactions (cont.)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ovéPole 4"/>
              <p:cNvSpPr txBox="1"/>
              <p:nvPr/>
            </p:nvSpPr>
            <p:spPr>
              <a:xfrm>
                <a:off x="381000" y="2362200"/>
                <a:ext cx="3746218" cy="731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nary>
                                <m:naryPr>
                                  <m:chr m:val="∑"/>
                                  <m:limLoc m:val="subSup"/>
                                  <m:supHide m:val="on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9"/>
                                    </m:rP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∙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∙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  <a:sym typeface="Symbol"/>
                                            </a:rPr>
                                            <m:t>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2,1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+ … 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,1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5" name="TextovéPo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362200"/>
                <a:ext cx="3746218" cy="73193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ovéPole 6"/>
          <p:cNvSpPr txBox="1"/>
          <p:nvPr/>
        </p:nvSpPr>
        <p:spPr>
          <a:xfrm>
            <a:off x="4413956" y="2514600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ovéPole 13"/>
              <p:cNvSpPr txBox="1"/>
              <p:nvPr/>
            </p:nvSpPr>
            <p:spPr>
              <a:xfrm>
                <a:off x="5157699" y="2362200"/>
                <a:ext cx="2005101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𝑏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14" name="TextovéPol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99" y="2362200"/>
                <a:ext cx="2005101" cy="61824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ovéPole 7"/>
              <p:cNvSpPr txBox="1"/>
              <p:nvPr/>
            </p:nvSpPr>
            <p:spPr>
              <a:xfrm>
                <a:off x="533400" y="3429000"/>
                <a:ext cx="3513398" cy="731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∙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,1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∙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  <a:sym typeface="Symbol"/>
                                        </a:rPr>
                                        <m:t>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2,1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 … 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,1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429000"/>
                <a:ext cx="3513398" cy="7319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ovéPole 15"/>
              <p:cNvSpPr txBox="1"/>
              <p:nvPr/>
            </p:nvSpPr>
            <p:spPr>
              <a:xfrm>
                <a:off x="4792402" y="3429000"/>
                <a:ext cx="3509615" cy="7046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2,1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 … 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,1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16" name="TextovéPol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402" y="3429000"/>
                <a:ext cx="3509615" cy="70461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ovéPole 8"/>
          <p:cNvSpPr txBox="1"/>
          <p:nvPr/>
        </p:nvSpPr>
        <p:spPr>
          <a:xfrm>
            <a:off x="685800" y="4648200"/>
            <a:ext cx="1813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Solution for </a:t>
            </a:r>
            <a:r>
              <a:rPr lang="en-US" i="1" dirty="0" smtClean="0"/>
              <a:t>C</a:t>
            </a:r>
            <a:r>
              <a:rPr lang="en-US" i="1" baseline="-25000" dirty="0" smtClean="0"/>
              <a:t>1</a:t>
            </a:r>
            <a:r>
              <a:rPr lang="en-US" i="1" dirty="0" smtClean="0"/>
              <a:t>(t)</a:t>
            </a:r>
            <a:r>
              <a:rPr lang="en-US" dirty="0" smtClean="0"/>
              <a:t>:</a:t>
            </a:r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ovéPole 9"/>
              <p:cNvSpPr txBox="1"/>
              <p:nvPr/>
            </p:nvSpPr>
            <p:spPr>
              <a:xfrm>
                <a:off x="2950043" y="4648200"/>
                <a:ext cx="3328668" cy="676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𝒕</m:t>
                          </m:r>
                        </m:e>
                      </m:d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n-US" sz="20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𝒂𝒕</m:t>
                          </m:r>
                        </m:sup>
                      </m:sSup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𝒃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𝒂</m:t>
                          </m:r>
                        </m:den>
                      </m:f>
                      <m:d>
                        <m:dPr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𝒂𝒕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10" name="TextovéPol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0043" y="4648200"/>
                <a:ext cx="3328668" cy="67691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818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594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629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Multimedia Environmental Models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Environmental Models Level 3: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No equilibrium, sources and sinks, steady state, degradation.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For every single compartment input and/or output may occur.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The exchange between compartments is controlled by transfer resistance. 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40" name="Skupina 39"/>
          <p:cNvGrpSpPr/>
          <p:nvPr/>
        </p:nvGrpSpPr>
        <p:grpSpPr>
          <a:xfrm>
            <a:off x="1143000" y="3429000"/>
            <a:ext cx="6477000" cy="2828925"/>
            <a:chOff x="381000" y="3228134"/>
            <a:chExt cx="6477000" cy="2828925"/>
          </a:xfrm>
        </p:grpSpPr>
        <p:sp>
          <p:nvSpPr>
            <p:cNvPr id="13" name="Obdélník 12"/>
            <p:cNvSpPr/>
            <p:nvPr/>
          </p:nvSpPr>
          <p:spPr>
            <a:xfrm>
              <a:off x="914400" y="3761534"/>
              <a:ext cx="914400" cy="1676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b="1" dirty="0" smtClean="0"/>
                <a:t>Compartment 1</a:t>
              </a:r>
              <a:endParaRPr lang="cs-CZ" b="1" dirty="0"/>
            </a:p>
          </p:txBody>
        </p:sp>
        <p:sp>
          <p:nvSpPr>
            <p:cNvPr id="15" name="Obdélník 14"/>
            <p:cNvSpPr/>
            <p:nvPr/>
          </p:nvSpPr>
          <p:spPr>
            <a:xfrm>
              <a:off x="2819400" y="4114800"/>
              <a:ext cx="1371600" cy="13231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b="1" dirty="0" err="1" smtClean="0"/>
                <a:t>Compart-ment</a:t>
              </a:r>
              <a:r>
                <a:rPr lang="en-US" b="1" dirty="0" smtClean="0"/>
                <a:t> 2</a:t>
              </a:r>
              <a:endParaRPr lang="cs-CZ" b="1" dirty="0"/>
            </a:p>
          </p:txBody>
        </p:sp>
        <p:sp>
          <p:nvSpPr>
            <p:cNvPr id="17" name="Obdélník 16"/>
            <p:cNvSpPr/>
            <p:nvPr/>
          </p:nvSpPr>
          <p:spPr>
            <a:xfrm>
              <a:off x="2819400" y="3228134"/>
              <a:ext cx="1371600" cy="886666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Obdélník 17"/>
            <p:cNvSpPr/>
            <p:nvPr/>
          </p:nvSpPr>
          <p:spPr>
            <a:xfrm>
              <a:off x="5181600" y="4343400"/>
              <a:ext cx="685800" cy="10945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b="1" dirty="0" err="1" smtClean="0"/>
                <a:t>Compart-ment</a:t>
              </a:r>
              <a:r>
                <a:rPr lang="en-US" b="1" dirty="0" smtClean="0"/>
                <a:t> 3</a:t>
              </a:r>
              <a:endParaRPr lang="cs-CZ" b="1" dirty="0"/>
            </a:p>
          </p:txBody>
        </p:sp>
        <p:sp>
          <p:nvSpPr>
            <p:cNvPr id="20" name="Šipka doprava 19"/>
            <p:cNvSpPr/>
            <p:nvPr/>
          </p:nvSpPr>
          <p:spPr>
            <a:xfrm>
              <a:off x="1828800" y="4980734"/>
              <a:ext cx="990600" cy="152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Šipka doleva 20"/>
            <p:cNvSpPr/>
            <p:nvPr/>
          </p:nvSpPr>
          <p:spPr>
            <a:xfrm>
              <a:off x="1828800" y="5209334"/>
              <a:ext cx="990600" cy="1524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Šipka doprava 21"/>
            <p:cNvSpPr/>
            <p:nvPr/>
          </p:nvSpPr>
          <p:spPr>
            <a:xfrm>
              <a:off x="4191000" y="4980734"/>
              <a:ext cx="990600" cy="152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3" name="Šipka doleva 22"/>
            <p:cNvSpPr/>
            <p:nvPr/>
          </p:nvSpPr>
          <p:spPr>
            <a:xfrm>
              <a:off x="4191000" y="5209334"/>
              <a:ext cx="990600" cy="1524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cxnSp>
          <p:nvCxnSpPr>
            <p:cNvPr id="24" name="Přímá spojnice 23"/>
            <p:cNvCxnSpPr/>
            <p:nvPr/>
          </p:nvCxnSpPr>
          <p:spPr>
            <a:xfrm flipV="1">
              <a:off x="1828800" y="3228134"/>
              <a:ext cx="0" cy="53340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Přímá spojnice 24"/>
            <p:cNvCxnSpPr/>
            <p:nvPr/>
          </p:nvCxnSpPr>
          <p:spPr>
            <a:xfrm flipH="1">
              <a:off x="533400" y="3228134"/>
              <a:ext cx="12954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Přímá spojnice 25"/>
            <p:cNvCxnSpPr/>
            <p:nvPr/>
          </p:nvCxnSpPr>
          <p:spPr>
            <a:xfrm flipV="1">
              <a:off x="914400" y="3609134"/>
              <a:ext cx="0" cy="152401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Přímá spojnice 26"/>
            <p:cNvCxnSpPr/>
            <p:nvPr/>
          </p:nvCxnSpPr>
          <p:spPr>
            <a:xfrm flipH="1">
              <a:off x="533400" y="3609135"/>
              <a:ext cx="381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Šipka doprava 27"/>
            <p:cNvSpPr/>
            <p:nvPr/>
          </p:nvSpPr>
          <p:spPr>
            <a:xfrm>
              <a:off x="381000" y="3304335"/>
              <a:ext cx="8001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bg1"/>
                  </a:solidFill>
                </a:rPr>
                <a:t>INPUT 1</a:t>
              </a:r>
              <a:endParaRPr lang="cs-CZ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Šipka doprava 28"/>
            <p:cNvSpPr/>
            <p:nvPr/>
          </p:nvSpPr>
          <p:spPr>
            <a:xfrm>
              <a:off x="5867400" y="5056934"/>
              <a:ext cx="990600" cy="4294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/>
                <a:t>OUTPUT 2</a:t>
              </a:r>
              <a:endParaRPr lang="cs-CZ" sz="3200" b="1" dirty="0"/>
            </a:p>
          </p:txBody>
        </p:sp>
        <p:cxnSp>
          <p:nvCxnSpPr>
            <p:cNvPr id="30" name="Přímá spojnice 29"/>
            <p:cNvCxnSpPr/>
            <p:nvPr/>
          </p:nvCxnSpPr>
          <p:spPr>
            <a:xfrm flipV="1">
              <a:off x="5181600" y="3228134"/>
              <a:ext cx="0" cy="1115266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Přímá spojnice 30"/>
            <p:cNvCxnSpPr/>
            <p:nvPr/>
          </p:nvCxnSpPr>
          <p:spPr>
            <a:xfrm flipH="1">
              <a:off x="5181600" y="3228134"/>
              <a:ext cx="12954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Přímá spojnice 31"/>
            <p:cNvCxnSpPr/>
            <p:nvPr/>
          </p:nvCxnSpPr>
          <p:spPr>
            <a:xfrm flipH="1">
              <a:off x="5867400" y="3657600"/>
              <a:ext cx="38100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Přímá spojnice 32"/>
            <p:cNvCxnSpPr/>
            <p:nvPr/>
          </p:nvCxnSpPr>
          <p:spPr>
            <a:xfrm flipV="1">
              <a:off x="5867400" y="3671467"/>
              <a:ext cx="0" cy="671933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Šipka doleva 34"/>
            <p:cNvSpPr/>
            <p:nvPr/>
          </p:nvSpPr>
          <p:spPr>
            <a:xfrm>
              <a:off x="5829300" y="3304335"/>
              <a:ext cx="800100" cy="304799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/>
                <a:t>INPUT 2</a:t>
              </a:r>
              <a:endParaRPr lang="cs-CZ" sz="1200" b="1" dirty="0"/>
            </a:p>
          </p:txBody>
        </p:sp>
        <p:sp>
          <p:nvSpPr>
            <p:cNvPr id="38" name="Šipka ohnutá nahoru 37"/>
            <p:cNvSpPr/>
            <p:nvPr/>
          </p:nvSpPr>
          <p:spPr>
            <a:xfrm rot="5400000">
              <a:off x="4076700" y="5333159"/>
              <a:ext cx="609600" cy="838200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39" name="TextovéPole 38"/>
            <p:cNvSpPr txBox="1"/>
            <p:nvPr/>
          </p:nvSpPr>
          <p:spPr>
            <a:xfrm>
              <a:off x="3962400" y="5758190"/>
              <a:ext cx="78418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solidFill>
                    <a:schemeClr val="bg1"/>
                  </a:solidFill>
                </a:rPr>
                <a:t>OUTPUT 1</a:t>
              </a:r>
              <a:endParaRPr lang="cs-CZ" sz="11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Footer Placeholder 33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818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499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629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Multimedia Environmental Models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Environmental Models Level 3 (contd.):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ovéPole 4"/>
              <p:cNvSpPr txBox="1"/>
              <p:nvPr/>
            </p:nvSpPr>
            <p:spPr>
              <a:xfrm>
                <a:off x="526143" y="2063487"/>
                <a:ext cx="6015686" cy="755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cs-CZ" sz="20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latin typeface="Cambria Math"/>
                                </a:rPr>
                                <m:t>𝒅</m:t>
                              </m:r>
                              <m:sSub>
                                <m:sSubPr>
                                  <m:ctrlPr>
                                    <a:rPr lang="en-US" sz="20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latin typeface="Cambria Math"/>
                                    </a:rPr>
                                    <m:t>𝒎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b="1" i="1" smtClean="0">
                                  <a:latin typeface="Cambria Math"/>
                                </a:rPr>
                                <m:t>𝒅𝒕</m:t>
                              </m:r>
                            </m:den>
                          </m:f>
                          <m:r>
                            <a:rPr lang="en-US" sz="2000" b="1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f>
                        <m:f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</m:num>
                        <m:den>
                          <m:r>
                            <a:rPr lang="en-US" sz="2000" b="1" i="1" smtClean="0">
                              <a:latin typeface="Cambria Math"/>
                            </a:rPr>
                            <m:t>𝒅𝒕</m:t>
                          </m:r>
                        </m:den>
                      </m:f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𝑵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𝒋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latin typeface="Cambria Math"/>
                                      <a:ea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latin typeface="Cambria Math"/>
                                      <a:ea typeface="Cambria Math"/>
                                    </a:rPr>
                                    <m:t>𝒊𝒋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  <a:sym typeface="Symbol"/>
                                </a:rPr>
                                <m:t>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𝟎</m:t>
                          </m:r>
                        </m:e>
                      </m:nary>
                    </m:oMath>
                  </m:oMathPara>
                </a14:m>
                <a:endParaRPr lang="cs-CZ" b="1" dirty="0"/>
              </a:p>
            </p:txBody>
          </p:sp>
        </mc:Choice>
        <mc:Fallback>
          <p:sp>
            <p:nvSpPr>
              <p:cNvPr id="5" name="TextovéPo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43" y="2063487"/>
                <a:ext cx="6015686" cy="75591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ovéPole 5"/>
          <p:cNvSpPr txBox="1"/>
          <p:nvPr/>
        </p:nvSpPr>
        <p:spPr>
          <a:xfrm>
            <a:off x="685800" y="32004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Change of substance mass in compartment </a:t>
            </a:r>
            <a:r>
              <a:rPr lang="en-US" b="1" i="1" dirty="0" smtClean="0"/>
              <a:t>(</a:t>
            </a:r>
            <a:r>
              <a:rPr lang="en-US" b="1" i="1" dirty="0" err="1" smtClean="0"/>
              <a:t>i</a:t>
            </a:r>
            <a:r>
              <a:rPr lang="en-US" b="1" i="1" dirty="0" smtClean="0"/>
              <a:t>)</a:t>
            </a:r>
            <a:r>
              <a:rPr lang="en-US" b="1" dirty="0" smtClean="0"/>
              <a:t> = Input </a:t>
            </a:r>
            <a:r>
              <a:rPr lang="en-US" b="1" i="1" dirty="0" smtClean="0"/>
              <a:t>I</a:t>
            </a:r>
            <a:r>
              <a:rPr lang="en-US" b="1" i="1" baseline="-25000" dirty="0" smtClean="0"/>
              <a:t>i</a:t>
            </a:r>
            <a:r>
              <a:rPr lang="en-US" b="1" dirty="0" smtClean="0"/>
              <a:t> + </a:t>
            </a:r>
            <a:r>
              <a:rPr lang="en-US" b="1" dirty="0" err="1" smtClean="0"/>
              <a:t>advective</a:t>
            </a:r>
            <a:r>
              <a:rPr lang="en-US" b="1" dirty="0" smtClean="0"/>
              <a:t> transport </a:t>
            </a:r>
            <a:r>
              <a:rPr lang="en-US" b="1" i="1" dirty="0" smtClean="0"/>
              <a:t>N</a:t>
            </a:r>
            <a:r>
              <a:rPr lang="en-US" b="1" i="1" baseline="-25000" dirty="0" smtClean="0"/>
              <a:t>i</a:t>
            </a:r>
            <a:r>
              <a:rPr lang="en-US" b="1" dirty="0" smtClean="0"/>
              <a:t> + diffusive transport</a:t>
            </a:r>
            <a:r>
              <a:rPr lang="en-US" b="1" i="1" dirty="0"/>
              <a:t> </a:t>
            </a:r>
            <a:r>
              <a:rPr lang="en-US" b="1" i="1" dirty="0" err="1" smtClean="0"/>
              <a:t>N</a:t>
            </a:r>
            <a:r>
              <a:rPr lang="en-US" b="1" i="1" baseline="-25000" dirty="0" err="1" smtClean="0"/>
              <a:t>ij</a:t>
            </a:r>
            <a:r>
              <a:rPr lang="en-US" b="1" dirty="0" smtClean="0"/>
              <a:t> – output = 0 (steady state)</a:t>
            </a:r>
            <a:endParaRPr lang="cs-CZ" b="1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056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872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629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Multimedia Environmental Models</a:t>
            </a:r>
            <a:endParaRPr lang="cs-CZ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Environmental Models Level 4: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No equilibrium, sources and sinks, unsteady state, degradation.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For every single compartment input and/or output may occur.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The exchange between compartments is controlled by transfer resistance. 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4" name="TextovéPole 33"/>
              <p:cNvSpPr txBox="1"/>
              <p:nvPr/>
            </p:nvSpPr>
            <p:spPr>
              <a:xfrm>
                <a:off x="689914" y="3550756"/>
                <a:ext cx="6015686" cy="755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cs-CZ" sz="20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latin typeface="Cambria Math"/>
                                </a:rPr>
                                <m:t>𝒅</m:t>
                              </m:r>
                              <m:sSub>
                                <m:sSubPr>
                                  <m:ctrlPr>
                                    <a:rPr lang="en-US" sz="20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latin typeface="Cambria Math"/>
                                    </a:rPr>
                                    <m:t>𝒎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b="1" i="1" smtClean="0">
                                  <a:latin typeface="Cambria Math"/>
                                </a:rPr>
                                <m:t>𝒅𝒕</m:t>
                              </m:r>
                            </m:den>
                          </m:f>
                          <m:r>
                            <a:rPr lang="en-US" sz="2000" b="1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f>
                        <m:f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</m:num>
                        <m:den>
                          <m:r>
                            <a:rPr lang="en-US" sz="2000" b="1" i="1" smtClean="0">
                              <a:latin typeface="Cambria Math"/>
                            </a:rPr>
                            <m:t>𝒅𝒕</m:t>
                          </m:r>
                        </m:den>
                      </m:f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𝑵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𝒋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latin typeface="Cambria Math"/>
                                      <a:ea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latin typeface="Cambria Math"/>
                                      <a:ea typeface="Cambria Math"/>
                                    </a:rPr>
                                    <m:t>𝒊𝒋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  <a:sym typeface="Symbol"/>
                                </a:rPr>
                                <m:t>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  <a:ea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≠</m:t>
                          </m:r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𝟎</m:t>
                          </m:r>
                        </m:e>
                      </m:nary>
                    </m:oMath>
                  </m:oMathPara>
                </a14:m>
                <a:endParaRPr lang="cs-CZ" b="1" dirty="0"/>
              </a:p>
            </p:txBody>
          </p:sp>
        </mc:Choice>
        <mc:Fallback>
          <p:sp>
            <p:nvSpPr>
              <p:cNvPr id="34" name="TextovéPol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914" y="3550756"/>
                <a:ext cx="6015686" cy="75591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ovéPole 35"/>
          <p:cNvSpPr txBox="1"/>
          <p:nvPr/>
        </p:nvSpPr>
        <p:spPr>
          <a:xfrm>
            <a:off x="685800" y="4687669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Change of substance mass in compartment </a:t>
            </a:r>
            <a:r>
              <a:rPr lang="en-US" b="1" i="1" dirty="0" smtClean="0"/>
              <a:t>(</a:t>
            </a:r>
            <a:r>
              <a:rPr lang="en-US" b="1" i="1" dirty="0" err="1" smtClean="0"/>
              <a:t>i</a:t>
            </a:r>
            <a:r>
              <a:rPr lang="en-US" b="1" i="1" dirty="0" smtClean="0"/>
              <a:t>)</a:t>
            </a:r>
            <a:r>
              <a:rPr lang="en-US" b="1" dirty="0" smtClean="0"/>
              <a:t> = Input </a:t>
            </a:r>
            <a:r>
              <a:rPr lang="en-US" b="1" i="1" dirty="0" smtClean="0"/>
              <a:t>I</a:t>
            </a:r>
            <a:r>
              <a:rPr lang="en-US" b="1" i="1" baseline="-25000" dirty="0" smtClean="0"/>
              <a:t>i</a:t>
            </a:r>
            <a:r>
              <a:rPr lang="en-US" b="1" dirty="0" smtClean="0"/>
              <a:t> + </a:t>
            </a:r>
            <a:r>
              <a:rPr lang="en-US" b="1" dirty="0" err="1" smtClean="0"/>
              <a:t>advective</a:t>
            </a:r>
            <a:r>
              <a:rPr lang="en-US" b="1" dirty="0" smtClean="0"/>
              <a:t> transport </a:t>
            </a:r>
            <a:r>
              <a:rPr lang="en-US" b="1" i="1" dirty="0" smtClean="0"/>
              <a:t>N</a:t>
            </a:r>
            <a:r>
              <a:rPr lang="en-US" b="1" i="1" baseline="-25000" dirty="0" smtClean="0"/>
              <a:t>i</a:t>
            </a:r>
            <a:r>
              <a:rPr lang="en-US" b="1" dirty="0" smtClean="0"/>
              <a:t> + diffusive transport</a:t>
            </a:r>
            <a:r>
              <a:rPr lang="en-US" b="1" i="1" dirty="0"/>
              <a:t> </a:t>
            </a:r>
            <a:r>
              <a:rPr lang="en-US" b="1" i="1" dirty="0" err="1" smtClean="0"/>
              <a:t>N</a:t>
            </a:r>
            <a:r>
              <a:rPr lang="en-US" b="1" i="1" baseline="-25000" dirty="0" err="1" smtClean="0"/>
              <a:t>ij</a:t>
            </a:r>
            <a:r>
              <a:rPr lang="en-US" b="1" dirty="0" smtClean="0"/>
              <a:t> – output </a:t>
            </a:r>
            <a:r>
              <a:rPr lang="en-US" b="1" dirty="0" smtClean="0">
                <a:sym typeface="Symbol"/>
              </a:rPr>
              <a:t></a:t>
            </a:r>
            <a:r>
              <a:rPr lang="en-US" b="1" dirty="0" smtClean="0"/>
              <a:t> 0 (unsteady state)</a:t>
            </a:r>
            <a:endParaRPr lang="cs-CZ" b="1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7818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080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Further</a:t>
            </a:r>
            <a:r>
              <a:rPr lang="cs-CZ" b="1" dirty="0" smtClean="0"/>
              <a:t> </a:t>
            </a:r>
            <a:r>
              <a:rPr lang="cs-CZ" b="1" dirty="0" err="1" smtClean="0"/>
              <a:t>reading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</a:t>
            </a:r>
            <a:r>
              <a:rPr lang="cs-CZ" dirty="0" smtClean="0"/>
              <a:t>.</a:t>
            </a:r>
            <a:r>
              <a:rPr lang="en-US" dirty="0" smtClean="0"/>
              <a:t> </a:t>
            </a:r>
            <a:r>
              <a:rPr lang="en-US" dirty="0"/>
              <a:t>Mackay: </a:t>
            </a:r>
            <a:r>
              <a:rPr lang="en-US" dirty="0" smtClean="0"/>
              <a:t>Multimedia </a:t>
            </a:r>
            <a:r>
              <a:rPr lang="en-US" dirty="0"/>
              <a:t>environmental models: the fugacity </a:t>
            </a:r>
            <a:r>
              <a:rPr lang="en-US" dirty="0" smtClean="0"/>
              <a:t>approach</a:t>
            </a:r>
            <a:r>
              <a:rPr lang="cs-CZ" dirty="0" smtClean="0"/>
              <a:t>. </a:t>
            </a:r>
            <a:r>
              <a:rPr lang="en-US" dirty="0"/>
              <a:t>Lewis Publishers, </a:t>
            </a:r>
            <a:r>
              <a:rPr lang="en-US" dirty="0" smtClean="0"/>
              <a:t>2001</a:t>
            </a:r>
            <a:r>
              <a:rPr lang="cs-CZ" dirty="0" smtClean="0"/>
              <a:t>, </a:t>
            </a:r>
            <a:r>
              <a:rPr lang="en-US" dirty="0" smtClean="0"/>
              <a:t>ISBN  978-1-56-670542-4</a:t>
            </a:r>
            <a:endParaRPr lang="cs-CZ" dirty="0" smtClean="0"/>
          </a:p>
          <a:p>
            <a:r>
              <a:rPr lang="en-US" dirty="0" smtClean="0"/>
              <a:t>S</a:t>
            </a:r>
            <a:r>
              <a:rPr lang="cs-CZ" dirty="0" smtClean="0"/>
              <a:t>.</a:t>
            </a:r>
            <a:r>
              <a:rPr lang="en-US" dirty="0" smtClean="0"/>
              <a:t> </a:t>
            </a:r>
            <a:r>
              <a:rPr lang="en-US" dirty="0"/>
              <a:t>Trapp, </a:t>
            </a:r>
            <a:r>
              <a:rPr lang="en-US" dirty="0" smtClean="0"/>
              <a:t>M</a:t>
            </a:r>
            <a:r>
              <a:rPr lang="cs-CZ" dirty="0" smtClean="0"/>
              <a:t>.</a:t>
            </a:r>
            <a:r>
              <a:rPr lang="en-US" dirty="0" smtClean="0"/>
              <a:t> </a:t>
            </a:r>
            <a:r>
              <a:rPr lang="en-US" dirty="0" err="1"/>
              <a:t>Matthies</a:t>
            </a:r>
            <a:r>
              <a:rPr lang="en-US" dirty="0" smtClean="0"/>
              <a:t>:</a:t>
            </a:r>
            <a:r>
              <a:rPr lang="cs-CZ" dirty="0" smtClean="0"/>
              <a:t> </a:t>
            </a:r>
            <a:r>
              <a:rPr lang="en-US" dirty="0" err="1" smtClean="0"/>
              <a:t>Chemodynamics</a:t>
            </a:r>
            <a:r>
              <a:rPr lang="en-US" dirty="0" smtClean="0"/>
              <a:t> </a:t>
            </a:r>
            <a:r>
              <a:rPr lang="en-US" dirty="0"/>
              <a:t>and environmental modeling: an </a:t>
            </a:r>
            <a:r>
              <a:rPr lang="en-US" dirty="0" smtClean="0"/>
              <a:t>introduction</a:t>
            </a:r>
            <a:r>
              <a:rPr lang="cs-CZ" dirty="0"/>
              <a:t>. </a:t>
            </a:r>
            <a:r>
              <a:rPr lang="cs-CZ" dirty="0" err="1"/>
              <a:t>Springer</a:t>
            </a:r>
            <a:r>
              <a:rPr lang="cs-CZ" dirty="0"/>
              <a:t>, </a:t>
            </a:r>
            <a:r>
              <a:rPr lang="cs-CZ" dirty="0" smtClean="0"/>
              <a:t>1998, ISBN 978-3-54-063096-8</a:t>
            </a:r>
          </a:p>
          <a:p>
            <a:r>
              <a:rPr lang="en-US" dirty="0" smtClean="0"/>
              <a:t>L</a:t>
            </a:r>
            <a:r>
              <a:rPr lang="cs-CZ" dirty="0" smtClean="0"/>
              <a:t>.</a:t>
            </a:r>
            <a:r>
              <a:rPr lang="en-US" dirty="0" smtClean="0"/>
              <a:t> </a:t>
            </a:r>
            <a:r>
              <a:rPr lang="en-US" dirty="0"/>
              <a:t>J. Thibodeaux: </a:t>
            </a:r>
            <a:r>
              <a:rPr lang="en-US" dirty="0" smtClean="0"/>
              <a:t>Environmental </a:t>
            </a:r>
            <a:r>
              <a:rPr lang="en-US" dirty="0" err="1"/>
              <a:t>Chemodynamics</a:t>
            </a:r>
            <a:r>
              <a:rPr lang="en-US" dirty="0"/>
              <a:t>: Movement of Chemicals in Air, Water, and </a:t>
            </a:r>
            <a:r>
              <a:rPr lang="en-US" dirty="0" smtClean="0"/>
              <a:t>Soil</a:t>
            </a:r>
            <a:r>
              <a:rPr lang="cs-CZ" dirty="0" smtClean="0"/>
              <a:t>. </a:t>
            </a:r>
            <a:r>
              <a:rPr lang="en-US" dirty="0"/>
              <a:t>J. Wiley &amp; Sons, </a:t>
            </a:r>
            <a:r>
              <a:rPr lang="en-US" dirty="0" smtClean="0"/>
              <a:t>1996</a:t>
            </a:r>
            <a:r>
              <a:rPr lang="cs-CZ" dirty="0" smtClean="0"/>
              <a:t>, </a:t>
            </a:r>
            <a:r>
              <a:rPr lang="en-US" dirty="0" smtClean="0"/>
              <a:t>ISBN  978-0-47-161295-7</a:t>
            </a:r>
            <a:endParaRPr lang="cs-CZ" dirty="0" smtClean="0"/>
          </a:p>
          <a:p>
            <a:r>
              <a:rPr lang="cs-CZ" dirty="0" smtClean="0"/>
              <a:t>M.M. </a:t>
            </a:r>
            <a:r>
              <a:rPr lang="cs-CZ" dirty="0" err="1" smtClean="0"/>
              <a:t>Clark</a:t>
            </a:r>
            <a:r>
              <a:rPr lang="cs-CZ" dirty="0" smtClean="0"/>
              <a:t>: </a:t>
            </a:r>
            <a:r>
              <a:rPr lang="en-US" dirty="0"/>
              <a:t>Transport Modeling for Environmental Engineers and </a:t>
            </a:r>
            <a:r>
              <a:rPr lang="en-US" dirty="0" smtClean="0"/>
              <a:t>Scientists</a:t>
            </a:r>
            <a:r>
              <a:rPr lang="cs-CZ" dirty="0" smtClean="0"/>
              <a:t>. </a:t>
            </a:r>
            <a:r>
              <a:rPr lang="en-US" dirty="0"/>
              <a:t>J. Wiley &amp; </a:t>
            </a:r>
            <a:r>
              <a:rPr lang="en-US" dirty="0" smtClean="0"/>
              <a:t>Sons,</a:t>
            </a:r>
            <a:r>
              <a:rPr lang="cs-CZ" dirty="0" smtClean="0"/>
              <a:t> 2009, ISBN 978-0-470-26072-2</a:t>
            </a:r>
          </a:p>
          <a:p>
            <a:r>
              <a:rPr lang="en-US" dirty="0"/>
              <a:t>C. </a:t>
            </a:r>
            <a:r>
              <a:rPr lang="en-US" dirty="0" err="1"/>
              <a:t>Smaranda</a:t>
            </a:r>
            <a:r>
              <a:rPr lang="en-US" dirty="0"/>
              <a:t> and M. </a:t>
            </a:r>
            <a:r>
              <a:rPr lang="en-US" dirty="0" err="1" smtClean="0"/>
              <a:t>Gavrilesc</a:t>
            </a:r>
            <a:r>
              <a:rPr lang="hr-HR" dirty="0" smtClean="0"/>
              <a:t>u</a:t>
            </a:r>
            <a:r>
              <a:rPr lang="cs-CZ" dirty="0" smtClean="0"/>
              <a:t>: </a:t>
            </a:r>
            <a:r>
              <a:rPr lang="en-US" dirty="0" smtClean="0"/>
              <a:t>Migration </a:t>
            </a:r>
            <a:r>
              <a:rPr lang="en-US" dirty="0"/>
              <a:t>and fate of persistent organic pollutants in the atmosphere - a </a:t>
            </a:r>
            <a:r>
              <a:rPr lang="en-US" dirty="0" err="1"/>
              <a:t>modelling</a:t>
            </a:r>
            <a:r>
              <a:rPr lang="en-US" dirty="0"/>
              <a:t> </a:t>
            </a:r>
            <a:r>
              <a:rPr lang="en-US" dirty="0" smtClean="0"/>
              <a:t>approach</a:t>
            </a:r>
            <a:r>
              <a:rPr lang="cs-CZ" dirty="0" smtClean="0"/>
              <a:t>. </a:t>
            </a:r>
            <a:r>
              <a:rPr lang="en-US" dirty="0"/>
              <a:t>Environmental Engineering and Management Journal, 7/6 (2008), 743-761</a:t>
            </a:r>
          </a:p>
          <a:p>
            <a:endParaRPr lang="en-US" dirty="0"/>
          </a:p>
          <a:p>
            <a:endParaRPr lang="en-US" dirty="0"/>
          </a:p>
          <a:p>
            <a:endParaRPr lang="cs-CZ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6629400" cy="365125"/>
          </a:xfrm>
        </p:spPr>
        <p:txBody>
          <a:bodyPr/>
          <a:lstStyle/>
          <a:p>
            <a:r>
              <a:rPr lang="en-US" dirty="0" smtClean="0"/>
              <a:t>Environmental processes/6-2/Estimating phase distribution of contaminants in model worlds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41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1912</Words>
  <Application>Microsoft Office PowerPoint</Application>
  <PresentationFormat>On-screen Show (4:3)</PresentationFormat>
  <Paragraphs>310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Rovnice</vt:lpstr>
      <vt:lpstr>6.2. Estimating phase distribution of contaminants in model worlds </vt:lpstr>
      <vt:lpstr>Aims and Outcomes</vt:lpstr>
      <vt:lpstr>Lecture Content</vt:lpstr>
      <vt:lpstr>Compartment system </vt:lpstr>
      <vt:lpstr>Transport Mechanisms  in the Environment</vt:lpstr>
      <vt:lpstr>Transport Mechanisms  in the Environment</vt:lpstr>
      <vt:lpstr>Transport Mechanisms  in the Environment</vt:lpstr>
      <vt:lpstr>Transport Mechanisms  in the Environment</vt:lpstr>
      <vt:lpstr>Transport Mechanisms  in the Environment</vt:lpstr>
      <vt:lpstr>Transport Mechanisms  in the Environment</vt:lpstr>
      <vt:lpstr>Transport Mechanisms  in the Environment</vt:lpstr>
      <vt:lpstr>Chemical reaction</vt:lpstr>
      <vt:lpstr>Chemical reaction</vt:lpstr>
      <vt:lpstr>Chemical reaction</vt:lpstr>
      <vt:lpstr>Chemical reaction</vt:lpstr>
      <vt:lpstr>Fugacity</vt:lpstr>
      <vt:lpstr>Fugacity</vt:lpstr>
      <vt:lpstr>Multimedia Environmental Models</vt:lpstr>
      <vt:lpstr>Multimedia Environmental Models</vt:lpstr>
      <vt:lpstr>Multimedia Environmental Models</vt:lpstr>
      <vt:lpstr>Multimedia Environmental Models</vt:lpstr>
      <vt:lpstr>Multimedia Environmental Models</vt:lpstr>
      <vt:lpstr>Multimedia Environmental Models</vt:lpstr>
      <vt:lpstr>Multimedia Environmental Models</vt:lpstr>
      <vt:lpstr>Multimedia Environmental Models</vt:lpstr>
      <vt:lpstr>Multimedia Environmental Models</vt:lpstr>
      <vt:lpstr>Further reading</vt:lpstr>
    </vt:vector>
  </TitlesOfParts>
  <Company>Departma za hemiju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hemija</dc:creator>
  <cp:lastModifiedBy>Waterloo Nexus</cp:lastModifiedBy>
  <cp:revision>81</cp:revision>
  <dcterms:created xsi:type="dcterms:W3CDTF">2012-10-09T06:41:53Z</dcterms:created>
  <dcterms:modified xsi:type="dcterms:W3CDTF">2013-01-28T12:46:31Z</dcterms:modified>
</cp:coreProperties>
</file>