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714" autoAdjust="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3200400"/>
            <a:ext cx="6477000" cy="2667000"/>
          </a:xfrm>
        </p:spPr>
        <p:txBody>
          <a:bodyPr>
            <a:noAutofit/>
          </a:bodyPr>
          <a:lstStyle/>
          <a:p>
            <a:r>
              <a:rPr lang="en-US" sz="4400" dirty="0" smtClean="0"/>
              <a:t>Learning to learn</a:t>
            </a:r>
            <a:endParaRPr lang="sr-Latn-C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Aims:</a:t>
            </a:r>
            <a:endParaRPr lang="sr-Latn-C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 To learn how to use a dictionary</a:t>
            </a:r>
          </a:p>
          <a:p>
            <a:pPr marL="514350" indent="-514350">
              <a:buNone/>
            </a:pPr>
            <a:r>
              <a:rPr lang="en-US" dirty="0" smtClean="0"/>
              <a:t>     (phonetic symbols and multiple meanings)</a:t>
            </a:r>
          </a:p>
          <a:p>
            <a:pPr marL="514350" indent="-514350"/>
            <a:r>
              <a:rPr lang="en-US" b="1" dirty="0" smtClean="0"/>
              <a:t>To learn how to organize vocabulary</a:t>
            </a:r>
          </a:p>
          <a:p>
            <a:pPr marL="514350" indent="-514350"/>
            <a:r>
              <a:rPr lang="en-US" b="1" dirty="0" smtClean="0"/>
              <a:t>To learn parts of speech</a:t>
            </a:r>
          </a:p>
          <a:p>
            <a:pPr marL="514350" indent="-514350">
              <a:buNone/>
            </a:pPr>
            <a:endParaRPr lang="sr-Latn-C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ngli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981" y="1600199"/>
            <a:ext cx="3714284" cy="46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400" dirty="0" smtClean="0"/>
              <a:t>When you use a dictionary, it’s very important to know how to read the transcription. Here are some phonetic symbols which usually cause problems to students.</a:t>
            </a:r>
            <a:endParaRPr lang="sr-Latn-C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Vowel sounds:</a:t>
            </a:r>
          </a:p>
          <a:p>
            <a:r>
              <a:rPr lang="en-US" dirty="0" smtClean="0"/>
              <a:t>/s</a:t>
            </a:r>
            <a:r>
              <a:rPr lang="sr-Latn-CS" dirty="0" smtClean="0"/>
              <a:t>ʌ</a:t>
            </a:r>
            <a:r>
              <a:rPr lang="en-US" dirty="0" smtClean="0"/>
              <a:t>n/ sun </a:t>
            </a:r>
          </a:p>
          <a:p>
            <a:r>
              <a:rPr lang="en-US" dirty="0" smtClean="0"/>
              <a:t>/ka: / car </a:t>
            </a:r>
          </a:p>
          <a:p>
            <a:r>
              <a:rPr lang="en-US" dirty="0" smtClean="0"/>
              <a:t>/bed/ bed </a:t>
            </a:r>
          </a:p>
          <a:p>
            <a:r>
              <a:rPr lang="en-US" dirty="0" smtClean="0"/>
              <a:t>/</a:t>
            </a:r>
            <a:r>
              <a:rPr lang="en-US" dirty="0" err="1" smtClean="0"/>
              <a:t>kæt</a:t>
            </a:r>
            <a:r>
              <a:rPr lang="en-US" dirty="0" smtClean="0"/>
              <a:t>/ cat </a:t>
            </a:r>
          </a:p>
          <a:p>
            <a:r>
              <a:rPr lang="en-US" dirty="0" smtClean="0"/>
              <a:t>/</a:t>
            </a:r>
            <a:r>
              <a:rPr lang="en-US" dirty="0" err="1" smtClean="0"/>
              <a:t>sıt</a:t>
            </a:r>
            <a:r>
              <a:rPr lang="en-US" dirty="0" smtClean="0"/>
              <a:t>/ sit </a:t>
            </a:r>
          </a:p>
          <a:p>
            <a:r>
              <a:rPr lang="en-US" dirty="0" smtClean="0"/>
              <a:t>/tri:/ tree </a:t>
            </a:r>
          </a:p>
          <a:p>
            <a:r>
              <a:rPr lang="en-US" dirty="0" smtClean="0"/>
              <a:t>/h</a:t>
            </a:r>
            <a:r>
              <a:rPr lang="sr-Latn-CS" dirty="0" smtClean="0"/>
              <a:t>ɒ</a:t>
            </a:r>
            <a:r>
              <a:rPr lang="en-US" dirty="0" smtClean="0"/>
              <a:t>t/ hot</a:t>
            </a:r>
          </a:p>
          <a:p>
            <a:r>
              <a:rPr lang="en-US" dirty="0" smtClean="0"/>
              <a:t>/h</a:t>
            </a:r>
            <a:r>
              <a:rPr lang="sr-Latn-CS" u="sng" dirty="0" smtClean="0"/>
              <a:t>ɔ</a:t>
            </a:r>
            <a:r>
              <a:rPr lang="en-US" dirty="0" smtClean="0"/>
              <a:t>:s/ horse</a:t>
            </a:r>
          </a:p>
          <a:p>
            <a:r>
              <a:rPr lang="en-US" dirty="0" smtClean="0"/>
              <a:t>/f</a:t>
            </a:r>
            <a:r>
              <a:rPr lang="sr-Latn-CS" dirty="0" smtClean="0"/>
              <a:t>ʊ</a:t>
            </a:r>
            <a:r>
              <a:rPr lang="en-US" dirty="0" smtClean="0"/>
              <a:t>l/ full</a:t>
            </a:r>
          </a:p>
          <a:p>
            <a:r>
              <a:rPr lang="en-US" dirty="0" smtClean="0"/>
              <a:t>/</a:t>
            </a:r>
            <a:r>
              <a:rPr lang="en-US" dirty="0" err="1" smtClean="0"/>
              <a:t>mu:n</a:t>
            </a:r>
            <a:r>
              <a:rPr lang="en-US" dirty="0" smtClean="0"/>
              <a:t>/ moon</a:t>
            </a:r>
          </a:p>
          <a:p>
            <a:r>
              <a:rPr lang="en-US" dirty="0" smtClean="0"/>
              <a:t>/w</a:t>
            </a:r>
            <a:r>
              <a:rPr lang="sr-Latn-CS" dirty="0" smtClean="0"/>
              <a:t>ɔ</a:t>
            </a:r>
            <a:r>
              <a:rPr lang="en-US" dirty="0" smtClean="0"/>
              <a:t>:t</a:t>
            </a:r>
            <a:r>
              <a:rPr lang="sr-Latn-CS" b="1" dirty="0" smtClean="0"/>
              <a:t>ə</a:t>
            </a:r>
            <a:r>
              <a:rPr lang="en-US" dirty="0" smtClean="0"/>
              <a:t>/ water</a:t>
            </a:r>
          </a:p>
          <a:p>
            <a:r>
              <a:rPr lang="en-US" dirty="0" smtClean="0"/>
              <a:t>/g</a:t>
            </a:r>
            <a:r>
              <a:rPr lang="sr-Latn-CS" dirty="0" smtClean="0"/>
              <a:t>ɜ</a:t>
            </a:r>
            <a:r>
              <a:rPr lang="en-US" dirty="0" smtClean="0"/>
              <a:t>:l/ girl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/leıt/ late</a:t>
            </a:r>
          </a:p>
          <a:p>
            <a:r>
              <a:rPr lang="en-US" dirty="0" smtClean="0"/>
              <a:t>/taım/ time</a:t>
            </a:r>
          </a:p>
          <a:p>
            <a:r>
              <a:rPr lang="en-US" dirty="0" smtClean="0"/>
              <a:t>/b</a:t>
            </a:r>
            <a:r>
              <a:rPr lang="sr-Latn-CS" dirty="0" smtClean="0"/>
              <a:t>ɒ</a:t>
            </a:r>
            <a:r>
              <a:rPr lang="en-US" dirty="0" smtClean="0"/>
              <a:t>ı/ boy</a:t>
            </a:r>
          </a:p>
          <a:p>
            <a:r>
              <a:rPr lang="en-US" dirty="0" smtClean="0"/>
              <a:t>/h</a:t>
            </a:r>
            <a:r>
              <a:rPr lang="sr-Latn-CS" dirty="0" smtClean="0"/>
              <a:t>əʊ</a:t>
            </a:r>
            <a:r>
              <a:rPr lang="en-US" dirty="0" smtClean="0"/>
              <a:t>m/ home</a:t>
            </a:r>
          </a:p>
          <a:p>
            <a:r>
              <a:rPr lang="en-US" dirty="0" smtClean="0"/>
              <a:t>/a</a:t>
            </a:r>
            <a:r>
              <a:rPr lang="sr-Latn-CS" dirty="0" smtClean="0"/>
              <a:t>ʊ</a:t>
            </a:r>
            <a:r>
              <a:rPr lang="en-US" dirty="0" smtClean="0"/>
              <a:t>t/ out</a:t>
            </a:r>
          </a:p>
          <a:p>
            <a:r>
              <a:rPr lang="en-US" dirty="0" smtClean="0"/>
              <a:t>/h</a:t>
            </a:r>
            <a:r>
              <a:rPr lang="sr-Latn-CS" dirty="0" smtClean="0"/>
              <a:t>ɪə</a:t>
            </a:r>
            <a:r>
              <a:rPr lang="en-US" dirty="0" smtClean="0"/>
              <a:t>/ here</a:t>
            </a:r>
          </a:p>
          <a:p>
            <a:r>
              <a:rPr lang="en-US" dirty="0" smtClean="0"/>
              <a:t>/</a:t>
            </a:r>
            <a:r>
              <a:rPr lang="sr-Latn-CS" dirty="0" smtClean="0"/>
              <a:t>ð</a:t>
            </a:r>
            <a:r>
              <a:rPr lang="en-US" dirty="0" smtClean="0">
                <a:latin typeface="+mj-lt"/>
              </a:rPr>
              <a:t>e</a:t>
            </a:r>
            <a:r>
              <a:rPr lang="sr-Latn-CS" dirty="0" smtClean="0">
                <a:latin typeface="+mj-lt"/>
              </a:rPr>
              <a:t>ə</a:t>
            </a:r>
            <a:r>
              <a:rPr lang="en-US" dirty="0" smtClean="0"/>
              <a:t>/ there</a:t>
            </a: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Consonant sounds:</a:t>
            </a:r>
          </a:p>
          <a:p>
            <a:r>
              <a:rPr lang="en-US" dirty="0" smtClean="0"/>
              <a:t>/</a:t>
            </a:r>
            <a:r>
              <a:rPr lang="sr-Latn-CS" dirty="0" smtClean="0"/>
              <a:t>ʧ</a:t>
            </a:r>
            <a:r>
              <a:rPr lang="en-US" dirty="0" smtClean="0"/>
              <a:t>e</a:t>
            </a:r>
            <a:r>
              <a:rPr lang="sr-Latn-CS" dirty="0" smtClean="0"/>
              <a:t>ə</a:t>
            </a:r>
            <a:r>
              <a:rPr lang="en-US" dirty="0" smtClean="0"/>
              <a:t>/ chair</a:t>
            </a:r>
          </a:p>
          <a:p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/e</a:t>
            </a:r>
            <a:r>
              <a:rPr lang="sr-Latn-CS" dirty="0" smtClean="0"/>
              <a:t>ɪ</a:t>
            </a:r>
            <a:r>
              <a:rPr lang="sr-Latn-C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ʤ</a:t>
            </a:r>
            <a:r>
              <a:rPr lang="en-US" dirty="0" smtClean="0"/>
              <a:t>/ age</a:t>
            </a:r>
          </a:p>
          <a:p>
            <a:r>
              <a:rPr lang="en-US" dirty="0" smtClean="0"/>
              <a:t>/</a:t>
            </a:r>
            <a:r>
              <a:rPr lang="el-GR" dirty="0" smtClean="0"/>
              <a:t>θ</a:t>
            </a:r>
            <a:r>
              <a:rPr lang="sr-Latn-CS" dirty="0" smtClean="0"/>
              <a:t>ı</a:t>
            </a:r>
            <a:r>
              <a:rPr lang="el-GR" dirty="0" smtClean="0"/>
              <a:t>η</a:t>
            </a:r>
            <a:r>
              <a:rPr lang="en-US" dirty="0" smtClean="0"/>
              <a:t>k/ think</a:t>
            </a:r>
          </a:p>
          <a:p>
            <a:r>
              <a:rPr lang="en-US" dirty="0" smtClean="0"/>
              <a:t>/ðıs/this</a:t>
            </a:r>
          </a:p>
          <a:p>
            <a:r>
              <a:rPr lang="en-US" dirty="0" smtClean="0"/>
              <a:t>/∫op/ shop</a:t>
            </a:r>
          </a:p>
          <a:p>
            <a:r>
              <a:rPr lang="en-US" dirty="0" smtClean="0"/>
              <a:t>/ </a:t>
            </a:r>
            <a:r>
              <a:rPr lang="en-US" dirty="0" err="1" smtClean="0"/>
              <a:t>ple</a:t>
            </a:r>
            <a:r>
              <a:rPr lang="sr-Latn-CS" dirty="0" smtClean="0"/>
              <a:t>ʒ</a:t>
            </a:r>
            <a:r>
              <a:rPr lang="sr-Latn-CS" b="1" dirty="0" smtClean="0"/>
              <a:t>ə</a:t>
            </a:r>
            <a:r>
              <a:rPr lang="en-US" dirty="0" smtClean="0"/>
              <a:t>/ pleasure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smtClean="0"/>
              <a:t>It’s also very important to know that one word can have more than one meaning.</a:t>
            </a:r>
            <a:endParaRPr lang="sr-Latn-C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table </a:t>
            </a:r>
            <a:r>
              <a:rPr lang="en-US" sz="1400" dirty="0" smtClean="0"/>
              <a:t>n. </a:t>
            </a:r>
            <a:r>
              <a:rPr lang="en-US" dirty="0" smtClean="0"/>
              <a:t>/teıbl/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a kitchen table 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the periodic table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the multiplication table</a:t>
            </a:r>
          </a:p>
          <a:p>
            <a:r>
              <a:rPr lang="en-US" dirty="0" smtClean="0"/>
              <a:t>key </a:t>
            </a:r>
            <a:r>
              <a:rPr lang="en-US" sz="1400" dirty="0" smtClean="0"/>
              <a:t>n. </a:t>
            </a:r>
            <a:r>
              <a:rPr lang="en-US" dirty="0" smtClean="0"/>
              <a:t>/ki:/= </a:t>
            </a:r>
          </a:p>
          <a:p>
            <a:pPr>
              <a:buNone/>
            </a:pPr>
            <a:r>
              <a:rPr lang="en-US" sz="2400" dirty="0" smtClean="0"/>
              <a:t>     I’ve lost my keys, and now I can’t get in.</a:t>
            </a:r>
          </a:p>
          <a:p>
            <a:pPr>
              <a:buNone/>
            </a:pPr>
            <a:r>
              <a:rPr lang="en-US" dirty="0" smtClean="0"/>
              <a:t>    key</a:t>
            </a:r>
            <a:r>
              <a:rPr lang="en-US" sz="1400" dirty="0" smtClean="0"/>
              <a:t>adj. </a:t>
            </a:r>
            <a:r>
              <a:rPr lang="en-US" dirty="0" smtClean="0"/>
              <a:t>/ki:/ = very important</a:t>
            </a:r>
          </a:p>
          <a:p>
            <a:pPr>
              <a:buNone/>
            </a:pPr>
            <a:r>
              <a:rPr lang="en-US" sz="2400" dirty="0" smtClean="0"/>
              <a:t>     He’s our key witness.</a:t>
            </a:r>
          </a:p>
          <a:p>
            <a:r>
              <a:rPr lang="en-US" sz="2800" dirty="0" smtClean="0"/>
              <a:t>lead </a:t>
            </a:r>
            <a:r>
              <a:rPr lang="en-US" sz="1400" dirty="0" smtClean="0"/>
              <a:t>v. </a:t>
            </a:r>
            <a:r>
              <a:rPr lang="en-US" sz="2800" dirty="0" smtClean="0">
                <a:solidFill>
                  <a:srgbClr val="FF0000"/>
                </a:solidFill>
              </a:rPr>
              <a:t>/li:d/ </a:t>
            </a:r>
            <a:r>
              <a:rPr lang="en-US" sz="2800" dirty="0" smtClean="0"/>
              <a:t>= guide, show the way</a:t>
            </a:r>
          </a:p>
          <a:p>
            <a:pPr>
              <a:buNone/>
            </a:pPr>
            <a:r>
              <a:rPr lang="en-US" sz="2800" dirty="0" smtClean="0"/>
              <a:t>   lead </a:t>
            </a:r>
            <a:r>
              <a:rPr lang="en-US" sz="1500" dirty="0" smtClean="0"/>
              <a:t>n.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/ led/ </a:t>
            </a:r>
            <a:r>
              <a:rPr lang="en-US" sz="2800" dirty="0" smtClean="0"/>
              <a:t>= Pb</a:t>
            </a:r>
            <a:endParaRPr lang="sr-Latn-CS" sz="2800" dirty="0"/>
          </a:p>
        </p:txBody>
      </p:sp>
      <p:pic>
        <p:nvPicPr>
          <p:cNvPr id="6" name="Picture 5" descr="key%280%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5600" y="3352800"/>
            <a:ext cx="808416" cy="5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800" dirty="0" smtClean="0"/>
              <a:t>How to organize new words in your notebook</a:t>
            </a:r>
            <a:endParaRPr lang="sr-Latn-C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It’s a good idea to write what part of speech it is and to write a sentence which shows how it is used. For example:</a:t>
            </a:r>
          </a:p>
          <a:p>
            <a:pPr>
              <a:buNone/>
            </a:pPr>
            <a:r>
              <a:rPr lang="en-US" sz="2800" b="1" dirty="0" smtClean="0"/>
              <a:t>bond </a:t>
            </a:r>
            <a:r>
              <a:rPr lang="en-US" sz="1400" b="1" dirty="0" smtClean="0"/>
              <a:t>n </a:t>
            </a:r>
            <a:r>
              <a:rPr lang="en-US" sz="2800" dirty="0" smtClean="0"/>
              <a:t>/bond/ = a force that joins something together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sz="2400" dirty="0" smtClean="0"/>
              <a:t>Chemical bonds can be covalent or ionic.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“My name is Bond, Chemical Bond.”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The trade agreement strengthened the bonds between the two countries.</a:t>
            </a:r>
            <a:endParaRPr lang="sr-Latn-CS" sz="2400" dirty="0"/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3581400"/>
            <a:ext cx="1980000" cy="13407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Parts of speech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dirty="0" smtClean="0"/>
              <a:t>n.              noun                 I have a </a:t>
            </a:r>
            <a:r>
              <a:rPr lang="en-US" b="1" dirty="0" smtClean="0"/>
              <a:t>sister</a:t>
            </a:r>
            <a:r>
              <a:rPr lang="en-US" dirty="0" smtClean="0"/>
              <a:t>.</a:t>
            </a:r>
          </a:p>
          <a:p>
            <a:pPr marL="514350" indent="-514350">
              <a:buNone/>
            </a:pPr>
            <a:r>
              <a:rPr lang="en-US" dirty="0" smtClean="0"/>
              <a:t>adj.          adjective           They live in an </a:t>
            </a:r>
            <a:r>
              <a:rPr lang="en-US" b="1" dirty="0" smtClean="0"/>
              <a:t>old</a:t>
            </a:r>
            <a:r>
              <a:rPr lang="en-US" dirty="0" smtClean="0"/>
              <a:t> house.  </a:t>
            </a:r>
          </a:p>
          <a:p>
            <a:pPr marL="514350" indent="-514350">
              <a:buNone/>
            </a:pPr>
            <a:r>
              <a:rPr lang="en-US" dirty="0" smtClean="0"/>
              <a:t>pron.         pronoun           </a:t>
            </a:r>
            <a:r>
              <a:rPr lang="en-US" b="1" dirty="0" smtClean="0"/>
              <a:t>They</a:t>
            </a:r>
            <a:r>
              <a:rPr lang="en-US" dirty="0" smtClean="0"/>
              <a:t> live in an old house. </a:t>
            </a:r>
          </a:p>
          <a:p>
            <a:pPr marL="571500" indent="-571500">
              <a:buNone/>
            </a:pPr>
            <a:r>
              <a:rPr lang="en-US" dirty="0" smtClean="0"/>
              <a:t>v.              verb                  They </a:t>
            </a:r>
            <a:r>
              <a:rPr lang="en-US" b="1" dirty="0" smtClean="0"/>
              <a:t>live</a:t>
            </a:r>
            <a:r>
              <a:rPr lang="en-US" dirty="0" smtClean="0"/>
              <a:t> in an old house. </a:t>
            </a:r>
          </a:p>
          <a:p>
            <a:pPr marL="571500" indent="-571500">
              <a:buNone/>
            </a:pPr>
            <a:r>
              <a:rPr lang="en-US" dirty="0" smtClean="0"/>
              <a:t>adv.          adverb              He drives </a:t>
            </a:r>
            <a:r>
              <a:rPr lang="en-US" b="1" dirty="0" smtClean="0"/>
              <a:t>fast</a:t>
            </a:r>
            <a:r>
              <a:rPr lang="en-US" dirty="0" smtClean="0"/>
              <a:t>.</a:t>
            </a:r>
          </a:p>
          <a:p>
            <a:pPr marL="571500" indent="-571500">
              <a:buNone/>
            </a:pPr>
            <a:r>
              <a:rPr lang="en-US" dirty="0" smtClean="0"/>
              <a:t>prep.        preposition        They live </a:t>
            </a:r>
            <a:r>
              <a:rPr lang="en-US" b="1" dirty="0" smtClean="0"/>
              <a:t>in</a:t>
            </a:r>
            <a:r>
              <a:rPr lang="en-US" dirty="0" smtClean="0"/>
              <a:t> an old house. </a:t>
            </a:r>
          </a:p>
          <a:p>
            <a:pPr marL="571500" indent="-571500">
              <a:buNone/>
            </a:pPr>
            <a:r>
              <a:rPr lang="en-US" dirty="0" smtClean="0"/>
              <a:t>art.           article               They live in </a:t>
            </a:r>
            <a:r>
              <a:rPr lang="en-US" b="1" dirty="0" smtClean="0"/>
              <a:t>an</a:t>
            </a:r>
            <a:r>
              <a:rPr lang="en-US" dirty="0" smtClean="0"/>
              <a:t> old house.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 smtClean="0"/>
              <a:t>Look at the  transcription of some commonly misspelled words and try to work out what the words are.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/’</a:t>
            </a:r>
            <a:r>
              <a:rPr lang="en-US" dirty="0" err="1" smtClean="0"/>
              <a:t>æs</a:t>
            </a:r>
            <a:r>
              <a:rPr lang="sr-Latn-CS" dirty="0" smtClean="0"/>
              <a:t>ɪ</a:t>
            </a:r>
            <a:r>
              <a:rPr lang="en-US" dirty="0" smtClean="0"/>
              <a:t>d/</a:t>
            </a:r>
          </a:p>
          <a:p>
            <a:r>
              <a:rPr lang="en-US" dirty="0" smtClean="0"/>
              <a:t>/be</a:t>
            </a:r>
            <a:r>
              <a:rPr lang="sr-Latn-CS" dirty="0" smtClean="0"/>
              <a:t>ɪ</a:t>
            </a:r>
            <a:r>
              <a:rPr lang="en-US" dirty="0" smtClean="0"/>
              <a:t>s/</a:t>
            </a:r>
          </a:p>
          <a:p>
            <a:r>
              <a:rPr lang="en-US" dirty="0" smtClean="0"/>
              <a:t>/</a:t>
            </a:r>
            <a:r>
              <a:rPr lang="en-US" dirty="0" err="1" smtClean="0"/>
              <a:t>ba</a:t>
            </a:r>
            <a:r>
              <a:rPr lang="sr-Latn-CS" dirty="0" smtClean="0"/>
              <a:t>ɪ</a:t>
            </a:r>
            <a:r>
              <a:rPr lang="en-US" dirty="0" err="1" smtClean="0"/>
              <a:t>ka:b</a:t>
            </a:r>
            <a:r>
              <a:rPr lang="sr-Latn-CS" dirty="0" smtClean="0"/>
              <a:t>ə</a:t>
            </a:r>
            <a:r>
              <a:rPr lang="en-US" dirty="0" smtClean="0"/>
              <a:t>n</a:t>
            </a:r>
            <a:r>
              <a:rPr lang="sr-Latn-CS" dirty="0" smtClean="0"/>
              <a:t>ɪ</a:t>
            </a:r>
            <a:r>
              <a:rPr lang="en-US" dirty="0" smtClean="0"/>
              <a:t>t/</a:t>
            </a:r>
          </a:p>
          <a:p>
            <a:r>
              <a:rPr lang="en-US" dirty="0" smtClean="0"/>
              <a:t>/</a:t>
            </a:r>
            <a:r>
              <a:rPr lang="en-US" dirty="0" err="1" smtClean="0"/>
              <a:t>ba</a:t>
            </a:r>
            <a:r>
              <a:rPr lang="sr-Latn-CS" dirty="0" smtClean="0"/>
              <a:t>ɪ</a:t>
            </a:r>
            <a:r>
              <a:rPr lang="en-US" dirty="0" smtClean="0"/>
              <a:t>’</a:t>
            </a:r>
            <a:r>
              <a:rPr lang="sr-Latn-CS" dirty="0" smtClean="0"/>
              <a:t>ɒ</a:t>
            </a:r>
            <a:r>
              <a:rPr lang="en-US" dirty="0" smtClean="0"/>
              <a:t>l</a:t>
            </a:r>
            <a:r>
              <a:rPr lang="sr-Latn-CS" b="1" dirty="0" smtClean="0"/>
              <a:t>ə</a:t>
            </a:r>
            <a:r>
              <a:rPr lang="sr-Latn-C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ʤ</a:t>
            </a:r>
            <a:r>
              <a:rPr lang="en-US" dirty="0" err="1" smtClean="0"/>
              <a:t>i</a:t>
            </a:r>
            <a:r>
              <a:rPr lang="en-US" dirty="0" smtClean="0"/>
              <a:t>/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/</a:t>
            </a:r>
            <a:r>
              <a:rPr lang="en-US" dirty="0" err="1" smtClean="0"/>
              <a:t>kæls</a:t>
            </a:r>
            <a:r>
              <a:rPr lang="sr-Latn-CS" dirty="0" smtClean="0"/>
              <a:t>ɪ</a:t>
            </a:r>
            <a:r>
              <a:rPr lang="sr-Latn-CS" b="1" dirty="0" smtClean="0"/>
              <a:t>ə</a:t>
            </a:r>
            <a:r>
              <a:rPr lang="en-US" dirty="0" smtClean="0"/>
              <a:t>m/</a:t>
            </a:r>
          </a:p>
          <a:p>
            <a:r>
              <a:rPr lang="en-US" dirty="0" smtClean="0"/>
              <a:t>/k</a:t>
            </a:r>
            <a:r>
              <a:rPr lang="sr-Latn-CS" dirty="0" smtClean="0"/>
              <a:t>əʊ</a:t>
            </a:r>
            <a:r>
              <a:rPr lang="en-US" dirty="0" err="1" smtClean="0"/>
              <a:t>ve</a:t>
            </a:r>
            <a:r>
              <a:rPr lang="sr-Latn-CS" dirty="0" smtClean="0"/>
              <a:t>ɪ</a:t>
            </a:r>
            <a:r>
              <a:rPr lang="en-US" dirty="0" smtClean="0"/>
              <a:t>l</a:t>
            </a:r>
            <a:r>
              <a:rPr lang="sr-Latn-CS" b="1" dirty="0" smtClean="0"/>
              <a:t>ə</a:t>
            </a:r>
            <a:r>
              <a:rPr lang="en-US" dirty="0" err="1" smtClean="0"/>
              <a:t>nt</a:t>
            </a:r>
            <a:r>
              <a:rPr lang="en-US" dirty="0" smtClean="0"/>
              <a:t>/</a:t>
            </a:r>
          </a:p>
          <a:p>
            <a:r>
              <a:rPr lang="en-US" dirty="0" smtClean="0"/>
              <a:t>/</a:t>
            </a:r>
            <a:r>
              <a:rPr lang="en-US" dirty="0" err="1" smtClean="0"/>
              <a:t>da</a:t>
            </a:r>
            <a:r>
              <a:rPr lang="sr-Latn-CS" dirty="0" smtClean="0"/>
              <a:t>ɪ</a:t>
            </a:r>
            <a:r>
              <a:rPr lang="en-US" dirty="0" smtClean="0"/>
              <a:t>’</a:t>
            </a:r>
            <a:r>
              <a:rPr lang="en-US" dirty="0" err="1" smtClean="0"/>
              <a:t>oksaid</a:t>
            </a:r>
            <a:r>
              <a:rPr lang="en-US" dirty="0" smtClean="0"/>
              <a:t>/</a:t>
            </a:r>
          </a:p>
          <a:p>
            <a:r>
              <a:rPr lang="en-US" dirty="0" smtClean="0"/>
              <a:t>/</a:t>
            </a:r>
            <a:r>
              <a:rPr lang="en-US" dirty="0" err="1" smtClean="0"/>
              <a:t>kem</a:t>
            </a:r>
            <a:r>
              <a:rPr lang="sr-Latn-CS" dirty="0" smtClean="0"/>
              <a:t>ɪ</a:t>
            </a:r>
            <a:r>
              <a:rPr lang="en-US" dirty="0" err="1" smtClean="0"/>
              <a:t>st</a:t>
            </a:r>
            <a:r>
              <a:rPr lang="en-US" dirty="0" smtClean="0"/>
              <a:t>/</a:t>
            </a:r>
          </a:p>
          <a:p>
            <a:r>
              <a:rPr lang="en-US" dirty="0" smtClean="0"/>
              <a:t>/’</a:t>
            </a:r>
            <a:r>
              <a:rPr lang="en-US" dirty="0" err="1" smtClean="0"/>
              <a:t>kl</a:t>
            </a:r>
            <a:r>
              <a:rPr lang="sr-Latn-CS" dirty="0" smtClean="0"/>
              <a:t>ɔ</a:t>
            </a:r>
            <a:r>
              <a:rPr lang="en-US" dirty="0" smtClean="0"/>
              <a:t>:</a:t>
            </a:r>
            <a:r>
              <a:rPr lang="en-US" dirty="0" err="1" smtClean="0"/>
              <a:t>ri:n</a:t>
            </a:r>
            <a:r>
              <a:rPr lang="en-US" dirty="0" smtClean="0"/>
              <a:t>/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/</a:t>
            </a:r>
            <a:r>
              <a:rPr lang="sr-Latn-CS" dirty="0" smtClean="0"/>
              <a:t>ɪ</a:t>
            </a:r>
            <a:r>
              <a:rPr lang="en-US" dirty="0" err="1" smtClean="0"/>
              <a:t>ks’perim</a:t>
            </a:r>
            <a:r>
              <a:rPr lang="sr-Latn-CS" b="1" dirty="0" smtClean="0"/>
              <a:t>ə</a:t>
            </a:r>
            <a:r>
              <a:rPr lang="en-US" dirty="0" err="1" smtClean="0"/>
              <a:t>nt</a:t>
            </a:r>
            <a:r>
              <a:rPr lang="en-US" dirty="0" smtClean="0"/>
              <a:t>/</a:t>
            </a:r>
          </a:p>
          <a:p>
            <a:r>
              <a:rPr lang="en-US" dirty="0" smtClean="0"/>
              <a:t>/</a:t>
            </a:r>
            <a:r>
              <a:rPr lang="sr-Latn-C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ʤ</a:t>
            </a:r>
            <a:r>
              <a:rPr lang="en-US" dirty="0" smtClean="0"/>
              <a:t>el/</a:t>
            </a:r>
          </a:p>
          <a:p>
            <a:r>
              <a:rPr lang="en-US" dirty="0" smtClean="0"/>
              <a:t>/</a:t>
            </a:r>
            <a:r>
              <a:rPr lang="en-US" dirty="0" err="1" smtClean="0"/>
              <a:t>hi:l</a:t>
            </a:r>
            <a:r>
              <a:rPr lang="sr-Latn-CS" dirty="0" smtClean="0"/>
              <a:t>ɪ</a:t>
            </a:r>
            <a:r>
              <a:rPr lang="sr-Latn-CS" b="1" dirty="0" smtClean="0"/>
              <a:t>ə</a:t>
            </a:r>
            <a:r>
              <a:rPr lang="en-US" dirty="0" smtClean="0"/>
              <a:t>m/</a:t>
            </a:r>
          </a:p>
          <a:p>
            <a:r>
              <a:rPr lang="en-US" dirty="0" smtClean="0"/>
              <a:t>/ha</a:t>
            </a:r>
            <a:r>
              <a:rPr lang="sr-Latn-CS" dirty="0" smtClean="0"/>
              <a:t>ɪ</a:t>
            </a:r>
            <a:r>
              <a:rPr lang="en-US" dirty="0" err="1" smtClean="0"/>
              <a:t>dr</a:t>
            </a:r>
            <a:r>
              <a:rPr lang="sr-Latn-CS" b="1" dirty="0" smtClean="0"/>
              <a:t>ə</a:t>
            </a:r>
            <a:r>
              <a:rPr lang="sr-Latn-C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ʤ</a:t>
            </a:r>
            <a:r>
              <a:rPr lang="sr-Latn-CS" b="1" dirty="0" smtClean="0"/>
              <a:t>ə</a:t>
            </a:r>
            <a:r>
              <a:rPr lang="en-US" dirty="0" smtClean="0"/>
              <a:t>n/</a:t>
            </a:r>
          </a:p>
          <a:p>
            <a:r>
              <a:rPr lang="en-US" dirty="0" smtClean="0"/>
              <a:t>/</a:t>
            </a:r>
            <a:r>
              <a:rPr lang="en-US" dirty="0" err="1" smtClean="0"/>
              <a:t>ai</a:t>
            </a:r>
            <a:r>
              <a:rPr lang="sr-Latn-CS" b="1" dirty="0" smtClean="0"/>
              <a:t>ə</a:t>
            </a:r>
            <a:r>
              <a:rPr lang="en-US" dirty="0" smtClean="0"/>
              <a:t>n/</a:t>
            </a:r>
          </a:p>
          <a:p>
            <a:r>
              <a:rPr lang="en-US" dirty="0" smtClean="0"/>
              <a:t>/’m</a:t>
            </a:r>
            <a:r>
              <a:rPr lang="sr-Latn-CS" dirty="0" smtClean="0"/>
              <a:t>ɒ</a:t>
            </a:r>
            <a:r>
              <a:rPr lang="en-US" dirty="0" err="1" smtClean="0"/>
              <a:t>likju:l</a:t>
            </a:r>
            <a:r>
              <a:rPr lang="en-US" dirty="0" smtClean="0"/>
              <a:t>/</a:t>
            </a:r>
          </a:p>
          <a:p>
            <a:r>
              <a:rPr lang="en-US" dirty="0" smtClean="0"/>
              <a:t>/’</a:t>
            </a:r>
            <a:r>
              <a:rPr lang="en-US" dirty="0" err="1" smtClean="0"/>
              <a:t>ni</a:t>
            </a:r>
            <a:r>
              <a:rPr lang="en-US" dirty="0" smtClean="0"/>
              <a:t>:</a:t>
            </a:r>
            <a:r>
              <a:rPr lang="sr-Latn-CS" dirty="0" smtClean="0"/>
              <a:t>ɒ</a:t>
            </a:r>
            <a:r>
              <a:rPr lang="en-US" dirty="0" smtClean="0"/>
              <a:t>n/</a:t>
            </a:r>
          </a:p>
          <a:p>
            <a:r>
              <a:rPr lang="en-US" dirty="0" smtClean="0"/>
              <a:t>/’</a:t>
            </a:r>
            <a:r>
              <a:rPr lang="sr-Latn-CS" dirty="0" smtClean="0"/>
              <a:t>ɒ</a:t>
            </a:r>
            <a:r>
              <a:rPr lang="en-US" dirty="0" err="1" smtClean="0"/>
              <a:t>ksaid</a:t>
            </a:r>
            <a:r>
              <a:rPr lang="en-US" dirty="0" smtClean="0"/>
              <a:t>/</a:t>
            </a:r>
          </a:p>
          <a:p>
            <a:r>
              <a:rPr lang="en-US" dirty="0" smtClean="0"/>
              <a:t>/z</a:t>
            </a:r>
            <a:r>
              <a:rPr lang="sr-Latn-CS" dirty="0" smtClean="0"/>
              <a:t>ɪ</a:t>
            </a:r>
            <a:r>
              <a:rPr lang="en-US" dirty="0" err="1" smtClean="0"/>
              <a:t>ŋk</a:t>
            </a:r>
            <a:r>
              <a:rPr lang="en-US" dirty="0" smtClean="0"/>
              <a:t>/</a:t>
            </a:r>
          </a:p>
        </p:txBody>
      </p:sp>
      <p:sp>
        <p:nvSpPr>
          <p:cNvPr id="5" name="Smiley Face 4"/>
          <p:cNvSpPr/>
          <p:nvPr/>
        </p:nvSpPr>
        <p:spPr>
          <a:xfrm>
            <a:off x="0" y="0"/>
            <a:ext cx="648000" cy="6480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is how we spell the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acid</a:t>
            </a:r>
          </a:p>
          <a:p>
            <a:r>
              <a:rPr lang="en-US" dirty="0" smtClean="0"/>
              <a:t>base </a:t>
            </a:r>
          </a:p>
          <a:p>
            <a:r>
              <a:rPr lang="en-US" dirty="0" smtClean="0"/>
              <a:t>bicarbonate</a:t>
            </a:r>
          </a:p>
          <a:p>
            <a:r>
              <a:rPr lang="en-US" dirty="0" smtClean="0"/>
              <a:t>biology</a:t>
            </a:r>
          </a:p>
          <a:p>
            <a:r>
              <a:rPr lang="en-US" dirty="0" smtClean="0"/>
              <a:t>calcium</a:t>
            </a:r>
          </a:p>
          <a:p>
            <a:r>
              <a:rPr lang="en-US" dirty="0" smtClean="0"/>
              <a:t>covalent </a:t>
            </a:r>
          </a:p>
          <a:p>
            <a:r>
              <a:rPr lang="en-US" dirty="0" smtClean="0"/>
              <a:t>dioxide</a:t>
            </a:r>
          </a:p>
          <a:p>
            <a:r>
              <a:rPr lang="en-US" dirty="0" smtClean="0"/>
              <a:t>chemist </a:t>
            </a:r>
          </a:p>
          <a:p>
            <a:r>
              <a:rPr lang="en-US" dirty="0" smtClean="0"/>
              <a:t>chlorine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experiment</a:t>
            </a:r>
          </a:p>
          <a:p>
            <a:r>
              <a:rPr lang="en-US" dirty="0" smtClean="0"/>
              <a:t>gel</a:t>
            </a:r>
          </a:p>
          <a:p>
            <a:r>
              <a:rPr lang="en-US" dirty="0" smtClean="0"/>
              <a:t>helium</a:t>
            </a:r>
          </a:p>
          <a:p>
            <a:r>
              <a:rPr lang="en-US" dirty="0" smtClean="0"/>
              <a:t>hydrogen </a:t>
            </a:r>
          </a:p>
          <a:p>
            <a:r>
              <a:rPr lang="en-US" dirty="0" smtClean="0"/>
              <a:t>ion</a:t>
            </a:r>
          </a:p>
          <a:p>
            <a:r>
              <a:rPr lang="en-US" dirty="0" smtClean="0"/>
              <a:t>molecule</a:t>
            </a:r>
          </a:p>
          <a:p>
            <a:r>
              <a:rPr lang="en-US" dirty="0" smtClean="0"/>
              <a:t>neon</a:t>
            </a:r>
          </a:p>
          <a:p>
            <a:r>
              <a:rPr lang="en-US" dirty="0" smtClean="0"/>
              <a:t>oxide </a:t>
            </a:r>
          </a:p>
          <a:p>
            <a:r>
              <a:rPr lang="en-US" dirty="0" smtClean="0"/>
              <a:t>zinc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Work out the parts of speech of the underlined </a:t>
            </a:r>
            <a:r>
              <a:rPr lang="en-US" sz="2400" dirty="0" err="1" smtClean="0"/>
              <a:t>wordws</a:t>
            </a:r>
            <a:r>
              <a:rPr lang="en-US" sz="2400" dirty="0" smtClean="0"/>
              <a:t>. Try to guess the meanings of the words from the context.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US" dirty="0" smtClean="0"/>
              <a:t>Emma left home, </a:t>
            </a:r>
            <a:r>
              <a:rPr lang="en-US" u="sng" dirty="0" smtClean="0"/>
              <a:t>rounded</a:t>
            </a:r>
            <a:r>
              <a:rPr lang="en-US" dirty="0" smtClean="0"/>
              <a:t> the corner on her bike and saw a </a:t>
            </a:r>
            <a:r>
              <a:rPr lang="en-US" u="sng" dirty="0" smtClean="0"/>
              <a:t>round</a:t>
            </a:r>
            <a:r>
              <a:rPr lang="en-US" dirty="0" smtClean="0"/>
              <a:t> metal object on the road. It went </a:t>
            </a:r>
            <a:r>
              <a:rPr lang="en-US" u="sng" dirty="0" smtClean="0"/>
              <a:t>round</a:t>
            </a:r>
            <a:r>
              <a:rPr lang="en-US" dirty="0" smtClean="0"/>
              <a:t> and </a:t>
            </a:r>
            <a:r>
              <a:rPr lang="en-US" u="sng" dirty="0" smtClean="0"/>
              <a:t>round</a:t>
            </a:r>
            <a:r>
              <a:rPr lang="en-US" dirty="0" smtClean="0"/>
              <a:t> in circles making a strange noise. Suddenly, a man came and fired a </a:t>
            </a:r>
            <a:r>
              <a:rPr lang="en-US" u="sng" dirty="0" smtClean="0"/>
              <a:t>round</a:t>
            </a:r>
            <a:r>
              <a:rPr lang="en-US" dirty="0" smtClean="0"/>
              <a:t> of ammunition at the object.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u="sng" dirty="0" smtClean="0"/>
              <a:t>rounded</a:t>
            </a:r>
            <a:r>
              <a:rPr lang="en-US" dirty="0" smtClean="0"/>
              <a:t> the corner = verb</a:t>
            </a:r>
          </a:p>
          <a:p>
            <a:r>
              <a:rPr lang="en-US" dirty="0" smtClean="0"/>
              <a:t>a </a:t>
            </a:r>
            <a:r>
              <a:rPr lang="en-US" u="sng" dirty="0" smtClean="0"/>
              <a:t>round</a:t>
            </a:r>
            <a:r>
              <a:rPr lang="en-US" dirty="0" smtClean="0"/>
              <a:t> metal object = adjective </a:t>
            </a:r>
          </a:p>
          <a:p>
            <a:r>
              <a:rPr lang="en-US" dirty="0" smtClean="0"/>
              <a:t>It went </a:t>
            </a:r>
            <a:r>
              <a:rPr lang="en-US" u="sng" dirty="0" smtClean="0"/>
              <a:t>round</a:t>
            </a:r>
            <a:r>
              <a:rPr lang="en-US" dirty="0" smtClean="0"/>
              <a:t> and </a:t>
            </a:r>
            <a:r>
              <a:rPr lang="en-US" u="sng" dirty="0" smtClean="0"/>
              <a:t>round</a:t>
            </a:r>
            <a:r>
              <a:rPr lang="en-US" dirty="0" smtClean="0"/>
              <a:t> = adverb</a:t>
            </a:r>
          </a:p>
          <a:p>
            <a:r>
              <a:rPr lang="en-US" smtClean="0"/>
              <a:t>a </a:t>
            </a:r>
            <a:r>
              <a:rPr lang="en-US" u="sng" smtClean="0"/>
              <a:t>round</a:t>
            </a:r>
            <a:r>
              <a:rPr lang="en-US" smtClean="0"/>
              <a:t> of ammunition = noun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In pairs, use the words below to write as many sentences as possible in five minutes.</a:t>
            </a:r>
            <a:endParaRPr lang="sr-Latn-C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609600" y="2057400"/>
          <a:ext cx="8153400" cy="33375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717800"/>
                <a:gridCol w="2717800"/>
                <a:gridCol w="2717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crocodile</a:t>
                      </a:r>
                      <a:endParaRPr lang="sr-Latn-C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was </a:t>
                      </a:r>
                      <a:endParaRPr lang="sr-Latn-C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watching</a:t>
                      </a:r>
                      <a:r>
                        <a:rPr lang="en-US" b="0" baseline="0" dirty="0" smtClean="0"/>
                        <a:t> </a:t>
                      </a:r>
                      <a:endParaRPr lang="sr-Latn-C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Mary </a:t>
                      </a:r>
                      <a:endParaRPr lang="sr-Latn-C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is </a:t>
                      </a:r>
                      <a:endParaRPr lang="sr-Latn-C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bigger </a:t>
                      </a:r>
                      <a:endParaRPr lang="sr-Latn-C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animals </a:t>
                      </a:r>
                      <a:endParaRPr lang="sr-Latn-C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left </a:t>
                      </a:r>
                      <a:endParaRPr lang="sr-Latn-C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lot </a:t>
                      </a:r>
                      <a:endParaRPr lang="sr-Latn-C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will </a:t>
                      </a:r>
                      <a:endParaRPr lang="sr-Latn-C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zoo</a:t>
                      </a:r>
                      <a:endParaRPr lang="sr-Latn-C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study </a:t>
                      </a:r>
                      <a:endParaRPr lang="sr-Latn-C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home </a:t>
                      </a:r>
                      <a:endParaRPr lang="sr-Latn-C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</a:t>
                      </a:r>
                      <a:endParaRPr lang="sr-Latn-C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and </a:t>
                      </a:r>
                      <a:endParaRPr lang="sr-Latn-C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goes </a:t>
                      </a:r>
                      <a:endParaRPr lang="sr-Latn-C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took </a:t>
                      </a:r>
                      <a:endParaRPr lang="sr-Latn-C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 </a:t>
                      </a:r>
                      <a:endParaRPr lang="sr-Latn-C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has </a:t>
                      </a:r>
                      <a:endParaRPr lang="sr-Latn-C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 </a:t>
                      </a:r>
                      <a:endParaRPr lang="sr-Latn-C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of </a:t>
                      </a:r>
                      <a:endParaRPr lang="sr-Latn-C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yesterday </a:t>
                      </a:r>
                      <a:endParaRPr lang="sr-Latn-C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tomorrow </a:t>
                      </a:r>
                      <a:endParaRPr lang="sr-Latn-C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if </a:t>
                      </a:r>
                      <a:endParaRPr lang="sr-Latn-C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if </a:t>
                      </a:r>
                      <a:endParaRPr lang="sr-Latn-C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than </a:t>
                      </a:r>
                      <a:endParaRPr lang="sr-Latn-C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gone </a:t>
                      </a:r>
                      <a:endParaRPr lang="sr-Latn-C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Witch of these structures did you use?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Present Simple </a:t>
            </a:r>
          </a:p>
          <a:p>
            <a:r>
              <a:rPr lang="en-US" dirty="0" smtClean="0"/>
              <a:t>Present Continuous </a:t>
            </a:r>
          </a:p>
          <a:p>
            <a:r>
              <a:rPr lang="en-US" dirty="0" smtClean="0"/>
              <a:t>Future forms </a:t>
            </a:r>
          </a:p>
          <a:p>
            <a:r>
              <a:rPr lang="en-US" dirty="0" smtClean="0"/>
              <a:t>Present Perfect </a:t>
            </a:r>
          </a:p>
          <a:p>
            <a:r>
              <a:rPr lang="en-US" dirty="0" smtClean="0"/>
              <a:t>Past Simple </a:t>
            </a:r>
          </a:p>
          <a:p>
            <a:r>
              <a:rPr lang="en-US" dirty="0" smtClean="0"/>
              <a:t>Past Continuous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Conditionals </a:t>
            </a:r>
          </a:p>
          <a:p>
            <a:r>
              <a:rPr lang="en-US" dirty="0" smtClean="0"/>
              <a:t>Comparison of adjectives</a:t>
            </a:r>
          </a:p>
          <a:p>
            <a:r>
              <a:rPr lang="en-US" dirty="0" smtClean="0"/>
              <a:t>Quantity expressions </a:t>
            </a:r>
          </a:p>
          <a:p>
            <a:r>
              <a:rPr lang="en-US" dirty="0" smtClean="0"/>
              <a:t>Modals of obligation </a:t>
            </a:r>
          </a:p>
          <a:p>
            <a:r>
              <a:rPr lang="en-US" dirty="0" smtClean="0"/>
              <a:t>The Passive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these statements true or false</a:t>
            </a:r>
            <a:endParaRPr lang="sr-Latn-C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 smtClean="0"/>
              <a:t>The number of letters in English is the same as the number of sounds.</a:t>
            </a:r>
          </a:p>
          <a:p>
            <a:pPr marL="457200" indent="-457200">
              <a:buAutoNum type="arabicPeriod"/>
            </a:pPr>
            <a:r>
              <a:rPr lang="en-US" dirty="0" smtClean="0"/>
              <a:t>The best way to learn new words is to write example sentences.</a:t>
            </a:r>
          </a:p>
          <a:p>
            <a:pPr marL="457200" indent="-457200">
              <a:buAutoNum type="arabicPeriod"/>
            </a:pPr>
            <a:r>
              <a:rPr lang="en-US" dirty="0" smtClean="0"/>
              <a:t>There are five parts of speech in English.</a:t>
            </a:r>
          </a:p>
          <a:p>
            <a:pPr marL="457200" indent="-457200">
              <a:buAutoNum type="arabicPeriod"/>
            </a:pPr>
            <a:r>
              <a:rPr lang="en-US" dirty="0" smtClean="0"/>
              <a:t>What are the two different ways to pronounce the word LEAD? What’s the difference in meaning?</a:t>
            </a:r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514</TotalTime>
  <Words>776</Words>
  <Application>Microsoft Office PowerPoint</Application>
  <PresentationFormat>On-screen Show (4:3)</PresentationFormat>
  <Paragraphs>156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Oriel</vt:lpstr>
      <vt:lpstr>Learning to learn</vt:lpstr>
      <vt:lpstr>Aims:</vt:lpstr>
      <vt:lpstr>Slide 3</vt:lpstr>
      <vt:lpstr> When you use a dictionary, it’s very important to know how to read the transcription. Here are some phonetic symbols which usually cause problems to students.</vt:lpstr>
      <vt:lpstr>It’s also very important to know that one word can have more than one meaning.</vt:lpstr>
      <vt:lpstr>How to organize new words in your notebook</vt:lpstr>
      <vt:lpstr>Parts of speech</vt:lpstr>
      <vt:lpstr>Look at the  transcription of some commonly misspelled words and try to work out what the words are.</vt:lpstr>
      <vt:lpstr>This is how we spell the words</vt:lpstr>
      <vt:lpstr>Work out the parts of speech of the underlined wordws. Try to guess the meanings of the words from the context. </vt:lpstr>
      <vt:lpstr>Slide 11</vt:lpstr>
      <vt:lpstr>In pairs, use the words below to write as many sentences as possible in five minutes.</vt:lpstr>
      <vt:lpstr>Witch of these structures did you use?</vt:lpstr>
      <vt:lpstr>Are these statements true or false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learn</dc:title>
  <dc:creator/>
  <cp:lastModifiedBy>Korisnik</cp:lastModifiedBy>
  <cp:revision>53</cp:revision>
  <dcterms:created xsi:type="dcterms:W3CDTF">2006-08-16T00:00:00Z</dcterms:created>
  <dcterms:modified xsi:type="dcterms:W3CDTF">2011-03-02T13:25:25Z</dcterms:modified>
</cp:coreProperties>
</file>